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sldIdLst>
    <p:sldId id="386" r:id="rId3"/>
    <p:sldId id="618" r:id="rId4"/>
    <p:sldId id="2265" r:id="rId5"/>
    <p:sldId id="628" r:id="rId6"/>
    <p:sldId id="2269" r:id="rId7"/>
    <p:sldId id="651" r:id="rId8"/>
    <p:sldId id="687" r:id="rId9"/>
    <p:sldId id="652" r:id="rId10"/>
    <p:sldId id="2275" r:id="rId11"/>
    <p:sldId id="660" r:id="rId12"/>
    <p:sldId id="683" r:id="rId13"/>
    <p:sldId id="659" r:id="rId14"/>
    <p:sldId id="664" r:id="rId15"/>
    <p:sldId id="2274" r:id="rId16"/>
    <p:sldId id="663" r:id="rId17"/>
    <p:sldId id="2284" r:id="rId18"/>
    <p:sldId id="656" r:id="rId19"/>
    <p:sldId id="2307" r:id="rId20"/>
    <p:sldId id="2309" r:id="rId21"/>
    <p:sldId id="2299" r:id="rId22"/>
    <p:sldId id="2298" r:id="rId23"/>
    <p:sldId id="2297" r:id="rId24"/>
    <p:sldId id="667" r:id="rId25"/>
    <p:sldId id="684" r:id="rId26"/>
    <p:sldId id="668" r:id="rId27"/>
    <p:sldId id="669" r:id="rId28"/>
    <p:sldId id="678" r:id="rId29"/>
    <p:sldId id="671" r:id="rId30"/>
    <p:sldId id="2279" r:id="rId31"/>
    <p:sldId id="675" r:id="rId32"/>
    <p:sldId id="673" r:id="rId33"/>
    <p:sldId id="676" r:id="rId34"/>
    <p:sldId id="677" r:id="rId35"/>
    <p:sldId id="6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732D0-A02B-4DCC-9FAD-E82643548904}" v="1" dt="2024-06-10T08:26:5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19" autoAdjust="0"/>
    <p:restoredTop sz="85030" autoAdjust="0"/>
  </p:normalViewPr>
  <p:slideViewPr>
    <p:cSldViewPr>
      <p:cViewPr varScale="1">
        <p:scale>
          <a:sx n="66" d="100"/>
          <a:sy n="66" d="100"/>
        </p:scale>
        <p:origin x="132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FB5732D0-A02B-4DCC-9FAD-E82643548904}"/>
    <pc:docChg chg="addSld delSld modSld sldOrd">
      <pc:chgData name="LESCALLIER TRAQUET Emilie" userId="ab01feba-5c92-4a33-8ccf-08c553084b8f" providerId="ADAL" clId="{FB5732D0-A02B-4DCC-9FAD-E82643548904}" dt="2024-06-10T08:28:35.935" v="51" actId="20577"/>
      <pc:docMkLst>
        <pc:docMk/>
      </pc:docMkLst>
      <pc:sldChg chg="modSp add mod">
        <pc:chgData name="LESCALLIER TRAQUET Emilie" userId="ab01feba-5c92-4a33-8ccf-08c553084b8f" providerId="ADAL" clId="{FB5732D0-A02B-4DCC-9FAD-E82643548904}" dt="2024-06-10T08:28:35.935" v="51" actId="20577"/>
        <pc:sldMkLst>
          <pc:docMk/>
          <pc:sldMk cId="1409809371" sldId="386"/>
        </pc:sldMkLst>
        <pc:spChg chg="mod">
          <ac:chgData name="LESCALLIER TRAQUET Emilie" userId="ab01feba-5c92-4a33-8ccf-08c553084b8f" providerId="ADAL" clId="{FB5732D0-A02B-4DCC-9FAD-E82643548904}" dt="2024-06-10T08:27:06.772" v="25" actId="20577"/>
          <ac:spMkLst>
            <pc:docMk/>
            <pc:sldMk cId="1409809371" sldId="386"/>
            <ac:spMk id="5" creationId="{95B59985-71BB-39B0-A25D-A79F4455D554}"/>
          </ac:spMkLst>
        </pc:spChg>
        <pc:spChg chg="mod">
          <ac:chgData name="LESCALLIER TRAQUET Emilie" userId="ab01feba-5c92-4a33-8ccf-08c553084b8f" providerId="ADAL" clId="{FB5732D0-A02B-4DCC-9FAD-E82643548904}" dt="2024-06-10T08:28:35.935" v="51" actId="20577"/>
          <ac:spMkLst>
            <pc:docMk/>
            <pc:sldMk cId="1409809371" sldId="386"/>
            <ac:spMk id="7" creationId="{A8F4ADC1-E06A-AFED-D132-7A0D134CB25A}"/>
          </ac:spMkLst>
        </pc:spChg>
      </pc:sldChg>
      <pc:sldChg chg="new del ord">
        <pc:chgData name="LESCALLIER TRAQUET Emilie" userId="ab01feba-5c92-4a33-8ccf-08c553084b8f" providerId="ADAL" clId="{FB5732D0-A02B-4DCC-9FAD-E82643548904}" dt="2024-06-10T08:26:57.727" v="4" actId="47"/>
        <pc:sldMkLst>
          <pc:docMk/>
          <pc:sldMk cId="4109974045" sldId="2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multi-party situations, some parties may form a coalition,</a:t>
            </a:r>
            <a:r>
              <a:rPr lang="en-US" sz="2400" baseline="0" dirty="0"/>
              <a:t> for instance </a:t>
            </a:r>
            <a:r>
              <a:rPr lang="en-US" sz="2400" dirty="0"/>
              <a:t>moving from a three-party to a two-party situation</a:t>
            </a:r>
            <a:r>
              <a:rPr lang="en-US" sz="2400" baseline="0" dirty="0"/>
              <a:t> by cutting someone else out of the agreement entirely. Who can do this in The Prince? [</a:t>
            </a:r>
            <a:r>
              <a:rPr lang="en-US" sz="2400" i="1" baseline="0" dirty="0"/>
              <a:t>Students answer</a:t>
            </a:r>
            <a:r>
              <a:rPr lang="en-US" sz="2400" baseline="0" dirty="0"/>
              <a:t>]. Because they jointly hold the legal rights to any film version of the book, </a:t>
            </a:r>
            <a:r>
              <a:rPr lang="en-US" sz="2400" dirty="0"/>
              <a:t>RLS and ITS have the “internal BATNA,” the alternative </a:t>
            </a:r>
            <a:r>
              <a:rPr lang="en-US" sz="2400" u="sng" dirty="0"/>
              <a:t>within</a:t>
            </a:r>
            <a:r>
              <a:rPr lang="en-US" sz="2400" dirty="0"/>
              <a:t> the negotiation, of forming a coalition and cutting NCG out of the production of The Prince. Even if you are not cut out of the deal, the other parties can form an alliance against you, leaving you with very little value. </a:t>
            </a:r>
            <a:r>
              <a:rPr lang="en-US" sz="2400" b="0" dirty="0"/>
              <a:t>The possibility of </a:t>
            </a:r>
            <a:r>
              <a:rPr lang="en-US" sz="2400" b="0" baseline="0" dirty="0"/>
              <a:t>coalitions forming makes it harder </a:t>
            </a:r>
            <a:r>
              <a:rPr lang="en-US" sz="1200" b="0" kern="1200" dirty="0">
                <a:solidFill>
                  <a:schemeClr val="tx1"/>
                </a:solidFill>
                <a:effectLst/>
                <a:latin typeface="+mn-lt"/>
                <a:ea typeface="+mn-ea"/>
                <a:cs typeface="+mn-cs"/>
              </a:rPr>
              <a:t>to build interdependence and trust among three than two, because of the fear of a coalition against you.</a:t>
            </a:r>
            <a:r>
              <a:rPr lang="en-US" sz="1200" kern="1200" dirty="0">
                <a:solidFill>
                  <a:schemeClr val="tx1"/>
                </a:solidFill>
                <a:effectLst/>
                <a:latin typeface="+mn-lt"/>
                <a:ea typeface="+mn-ea"/>
                <a:cs typeface="+mn-cs"/>
              </a:rPr>
              <a:t> </a:t>
            </a:r>
          </a:p>
          <a:p>
            <a:endParaRPr lang="en-SG" dirty="0"/>
          </a:p>
          <a:p>
            <a:r>
              <a:rPr lang="en-US" dirty="0"/>
              <a:t>References re alternatives and dyadic (2-party) negotiations</a:t>
            </a:r>
          </a:p>
          <a:p>
            <a:endParaRPr lang="en-US" sz="1200" baseline="0" dirty="0"/>
          </a:p>
          <a:p>
            <a:r>
              <a:rPr lang="en-US" sz="1200" dirty="0" err="1">
                <a:solidFill>
                  <a:srgbClr val="000000"/>
                </a:solidFill>
                <a:effectLst/>
                <a:latin typeface="Times New Roman" panose="02020603050405020304" pitchFamily="18" charset="0"/>
                <a:ea typeface="Times New Roman" panose="02020603050405020304" pitchFamily="18" charset="0"/>
              </a:rPr>
              <a:t>Falcão</a:t>
            </a:r>
            <a:r>
              <a:rPr lang="en-US" sz="1200" dirty="0">
                <a:solidFill>
                  <a:srgbClr val="000000"/>
                </a:solidFill>
                <a:effectLst/>
                <a:latin typeface="Times New Roman" panose="02020603050405020304" pitchFamily="18" charset="0"/>
                <a:ea typeface="Times New Roman" panose="02020603050405020304" pitchFamily="18" charset="0"/>
              </a:rPr>
              <a:t>,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Thompson, L. (2001). </a:t>
            </a:r>
            <a:r>
              <a:rPr lang="en-US" sz="1200" i="1" dirty="0">
                <a:effectLst/>
                <a:latin typeface="Times New Roman" panose="02020603050405020304" pitchFamily="18" charset="0"/>
                <a:ea typeface="Times New Roman" panose="02020603050405020304" pitchFamily="18" charset="0"/>
              </a:rPr>
              <a:t>The Mind and Heart of the Negotiator (2nd Edition)</a:t>
            </a:r>
            <a:r>
              <a:rPr lang="en-US" sz="1200" dirty="0">
                <a:effectLst/>
                <a:latin typeface="Times New Roman" panose="02020603050405020304" pitchFamily="18" charset="0"/>
                <a:ea typeface="Times New Roman" panose="02020603050405020304" pitchFamily="18" charset="0"/>
              </a:rPr>
              <a:t>. Upper Saddle River, NJ: Prentice Hall, 2nd edition</a:t>
            </a:r>
            <a:endParaRPr lang="en-SG" sz="12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600" dirty="0"/>
              <a:t>References and further readings on coalitions:</a:t>
            </a:r>
          </a:p>
          <a:p>
            <a:endParaRPr lang="en-US" sz="1600" baseline="0" dirty="0"/>
          </a:p>
          <a:p>
            <a:r>
              <a:rPr lang="en-US" sz="1200" b="0" u="none"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2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200" b="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2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200" b="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endParaRPr lang="en-US" sz="1200" b="0" i="1" u="none" dirty="0">
              <a:solidFill>
                <a:srgbClr val="333333"/>
              </a:solidFill>
              <a:effectLst/>
              <a:latin typeface="Calibri" panose="020F0502020204030204" pitchFamily="34" charset="0"/>
              <a:cs typeface="Calibri" panose="020F0502020204030204" pitchFamily="34" charset="0"/>
            </a:endParaRPr>
          </a:p>
          <a:p>
            <a:r>
              <a:rPr lang="en-US" sz="1200" dirty="0" err="1"/>
              <a:t>Caplow</a:t>
            </a:r>
            <a:r>
              <a:rPr lang="en-US" sz="1200" dirty="0"/>
              <a:t>, T. (1956). A theory of coalitions in the triad. </a:t>
            </a:r>
            <a:r>
              <a:rPr lang="en-US" sz="1200" i="1" dirty="0"/>
              <a:t>American Sociological Review, 21</a:t>
            </a:r>
            <a:r>
              <a:rPr lang="en-US" sz="1200" dirty="0"/>
              <a:t>(4), 489–493. https://doi.org/10.2307/ 2088718 </a:t>
            </a:r>
            <a:endParaRPr lang="en-US" sz="1200" baseline="0" dirty="0"/>
          </a:p>
          <a:p>
            <a:endParaRPr lang="en-US" sz="1200" baseline="0" dirty="0"/>
          </a:p>
          <a:p>
            <a:r>
              <a:rPr lang="en-US" sz="1200" dirty="0" err="1"/>
              <a:t>Chertkoff</a:t>
            </a:r>
            <a:r>
              <a:rPr lang="en-US" sz="1200" dirty="0"/>
              <a:t>, J. M. (1966). The effects of probability of future success on coalition formation. </a:t>
            </a:r>
            <a:r>
              <a:rPr lang="en-US" sz="1200" i="1" dirty="0"/>
              <a:t>Journal of Experimental Social Psychology, 2</a:t>
            </a:r>
            <a:r>
              <a:rPr lang="en-US" sz="1200" dirty="0"/>
              <a:t>(3), 265–277. https://doi.org/10.1016/0022- 1031(66)90083-7</a:t>
            </a:r>
            <a:endParaRPr lang="en-US" sz="1200" baseline="0" dirty="0"/>
          </a:p>
          <a:p>
            <a:endParaRPr lang="en-US" sz="1200" baseline="0" dirty="0"/>
          </a:p>
          <a:p>
            <a:r>
              <a:rPr lang="en-US" sz="1200" dirty="0" err="1"/>
              <a:t>Chertkoff</a:t>
            </a:r>
            <a:r>
              <a:rPr lang="en-US" sz="1200" dirty="0"/>
              <a:t>, J. M., &amp; Braden, J. L. (1974). Effects of experience and bargaining restrictions on coalition formation. </a:t>
            </a:r>
            <a:r>
              <a:rPr lang="en-US" sz="1200" i="1" dirty="0"/>
              <a:t>Journal of Personality and Social Psychology, 30</a:t>
            </a:r>
            <a:r>
              <a:rPr lang="en-US" sz="1200" dirty="0"/>
              <a:t>(1), 169–177. https:// doi.org/10.1037/h0036615</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Diermeier</a:t>
            </a:r>
            <a:r>
              <a:rPr lang="en-GB" sz="1800" b="0" dirty="0">
                <a:effectLst/>
                <a:latin typeface="Times New Roman" panose="02020603050405020304" pitchFamily="18" charset="0"/>
                <a:ea typeface="Times New Roman" panose="02020603050405020304" pitchFamily="18" charset="0"/>
              </a:rPr>
              <a:t>, D., </a:t>
            </a: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Medvec</a:t>
            </a:r>
            <a:r>
              <a:rPr lang="en-GB" sz="1800" b="0" dirty="0">
                <a:effectLst/>
                <a:latin typeface="Times New Roman" panose="02020603050405020304" pitchFamily="18" charset="0"/>
                <a:ea typeface="Times New Roman" panose="02020603050405020304" pitchFamily="18" charset="0"/>
              </a:rPr>
              <a:t>, V., &amp; Kern, M.C. (2008). The micro-dynamics of coalition formation. </a:t>
            </a:r>
            <a:r>
              <a:rPr lang="en-GB" sz="1800" b="0" i="1" dirty="0">
                <a:effectLst/>
                <a:latin typeface="Times New Roman" panose="02020603050405020304" pitchFamily="18" charset="0"/>
                <a:ea typeface="Times New Roman" panose="02020603050405020304" pitchFamily="18" charset="0"/>
              </a:rPr>
              <a:t>Political Research Quarterly</a:t>
            </a:r>
            <a:r>
              <a:rPr lang="en-GB" sz="1800" b="0" dirty="0">
                <a:effectLst/>
                <a:latin typeface="Times New Roman" panose="02020603050405020304" pitchFamily="18" charset="0"/>
                <a:ea typeface="Times New Roman" panose="02020603050405020304" pitchFamily="18" charset="0"/>
              </a:rPr>
              <a:t>, 61, 484-501. </a:t>
            </a:r>
            <a:endParaRPr lang="en-SG" sz="1800" b="0" dirty="0">
              <a:effectLst/>
              <a:latin typeface="Times New Roman" panose="02020603050405020304" pitchFamily="18" charset="0"/>
              <a:ea typeface="Times New Roman" panose="02020603050405020304" pitchFamily="18" charset="0"/>
            </a:endParaRPr>
          </a:p>
          <a:p>
            <a:r>
              <a:rPr lang="en-US" sz="1200" kern="1200" dirty="0">
                <a:solidFill>
                  <a:schemeClr val="tx1"/>
                </a:solidFill>
                <a:effectLst/>
                <a:latin typeface="+mn-lt"/>
                <a:ea typeface="+mn-ea"/>
                <a:cs typeface="+mn-cs"/>
              </a:rPr>
              <a:t> </a:t>
            </a:r>
          </a:p>
          <a:p>
            <a:r>
              <a:rPr lang="en-US" sz="1200" dirty="0" err="1"/>
              <a:t>Gamson</a:t>
            </a:r>
            <a:r>
              <a:rPr lang="en-US" sz="1200" dirty="0"/>
              <a:t>, W. A. (1961). A theory of coalition formation. </a:t>
            </a:r>
            <a:r>
              <a:rPr lang="en-US" sz="1200" i="1" dirty="0"/>
              <a:t>American Sociological Review, 26</a:t>
            </a:r>
            <a:r>
              <a:rPr lang="en-US" sz="1200" dirty="0"/>
              <a:t>(3), 373–382. https://doi.org/10.1257/ aer.90.4.1072 </a:t>
            </a:r>
          </a:p>
          <a:p>
            <a:endParaRPr lang="en-US" sz="1200" dirty="0"/>
          </a:p>
          <a:p>
            <a:r>
              <a:rPr lang="en-US" sz="1200" dirty="0" err="1"/>
              <a:t>Gamson</a:t>
            </a:r>
            <a:r>
              <a:rPr lang="en-US" sz="1200" dirty="0"/>
              <a:t>, W. A. (1961). An experimental test of a theory of coalition formation. </a:t>
            </a:r>
            <a:r>
              <a:rPr lang="en-US" sz="1200" i="1" dirty="0"/>
              <a:t>American Sociological Review, 26</a:t>
            </a:r>
            <a:r>
              <a:rPr lang="en-US" sz="1200" i="0" dirty="0"/>
              <a:t>(</a:t>
            </a:r>
            <a:r>
              <a:rPr lang="en-US" sz="1200" dirty="0"/>
              <a:t>4), 565– 573. https://doi.org/10.2307/2090255 </a:t>
            </a:r>
          </a:p>
          <a:p>
            <a:endParaRPr lang="en-US" sz="1200" dirty="0"/>
          </a:p>
          <a:p>
            <a:r>
              <a:rPr lang="en-US" sz="1200" dirty="0" err="1"/>
              <a:t>Gamson</a:t>
            </a:r>
            <a:r>
              <a:rPr lang="en-US" sz="1200" dirty="0"/>
              <a:t>, W. A. (1964). Experimental studies of coalition formation. </a:t>
            </a:r>
            <a:r>
              <a:rPr lang="en-US" sz="1200" i="1" dirty="0"/>
              <a:t>Advances in Experimental Social Psychology</a:t>
            </a:r>
            <a:r>
              <a:rPr lang="en-SG" sz="1200" dirty="0"/>
              <a:t>, 1, 81–110. https://doi.org/10.1016/S0065-2601(08)60049-0</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800" b="0" i="0" dirty="0">
                <a:solidFill>
                  <a:srgbClr val="666666"/>
                </a:solidFill>
                <a:effectLst/>
                <a:latin typeface="Nexus Sans Pro"/>
              </a:rPr>
              <a:t>Kern, M. C., Brett, J. M., </a:t>
            </a:r>
            <a:r>
              <a:rPr lang="en-US" sz="1800" b="0" i="0" dirty="0" err="1">
                <a:solidFill>
                  <a:srgbClr val="666666"/>
                </a:solidFill>
                <a:effectLst/>
                <a:latin typeface="Nexus Sans Pro"/>
              </a:rPr>
              <a:t>Weingart</a:t>
            </a:r>
            <a:r>
              <a:rPr lang="en-US" sz="1800" b="0" i="0" dirty="0">
                <a:solidFill>
                  <a:srgbClr val="666666"/>
                </a:solidFill>
                <a:effectLst/>
                <a:latin typeface="Nexus Sans Pro"/>
              </a:rPr>
              <a:t>, L. R., &amp; Eck, C. S. (2020). The “fixed” pie perception and strategy in dyadic versus multiparty negotiations. </a:t>
            </a:r>
            <a:r>
              <a:rPr lang="en-US" sz="1800" b="0" i="1" dirty="0">
                <a:solidFill>
                  <a:srgbClr val="666666"/>
                </a:solidFill>
                <a:effectLst/>
                <a:latin typeface="Nexus Sans Pro"/>
              </a:rPr>
              <a:t>Organizational Behavior and Human Decision Processes</a:t>
            </a:r>
            <a:r>
              <a:rPr lang="en-US" sz="1800" b="0" i="0" dirty="0">
                <a:solidFill>
                  <a:srgbClr val="666666"/>
                </a:solidFill>
                <a:effectLst/>
                <a:latin typeface="Nexus Sans Pro"/>
              </a:rPr>
              <a:t>, </a:t>
            </a:r>
            <a:r>
              <a:rPr lang="en-US" sz="1800" b="0" i="1" dirty="0">
                <a:solidFill>
                  <a:srgbClr val="666666"/>
                </a:solidFill>
                <a:effectLst/>
                <a:latin typeface="Nexus Sans Pro"/>
              </a:rPr>
              <a:t>157</a:t>
            </a:r>
            <a:r>
              <a:rPr lang="en-US" sz="1800" b="0" i="0" dirty="0">
                <a:solidFill>
                  <a:srgbClr val="666666"/>
                </a:solidFill>
                <a:effectLst/>
                <a:latin typeface="Nexus Sans Pro"/>
              </a:rPr>
              <a:t>, 143-158. https://doi.org/10.1016/j.obhdp.2020.01.001</a:t>
            </a:r>
            <a:endParaRPr lang="en-US" sz="1200" b="0" i="0" kern="1200" dirty="0">
              <a:solidFill>
                <a:schemeClr val="tx1"/>
              </a:solidFill>
              <a:effectLst/>
              <a:latin typeface="+mn-lt"/>
              <a:ea typeface="+mn-ea"/>
              <a:cs typeface="+mn-cs"/>
            </a:endParaRPr>
          </a:p>
          <a:p>
            <a:endParaRPr lang="en-US" sz="1200" baseline="0" dirty="0"/>
          </a:p>
          <a:p>
            <a:r>
              <a:rPr lang="en-US" sz="1200" dirty="0" err="1"/>
              <a:t>Komorita</a:t>
            </a:r>
            <a:r>
              <a:rPr lang="en-US" sz="1200" dirty="0"/>
              <a:t>, S. S. (1984). Coalition bargaining. </a:t>
            </a:r>
            <a:r>
              <a:rPr lang="en-US" sz="1200" i="1" dirty="0"/>
              <a:t>Advances in Experimental Social Psychology, 18</a:t>
            </a:r>
            <a:r>
              <a:rPr lang="en-US" sz="1200" dirty="0"/>
              <a:t>(1), 183–245. https://doi.org/ 10.1016/S0065-2601(08)60145-8 </a:t>
            </a:r>
          </a:p>
          <a:p>
            <a:endParaRPr lang="en-US" sz="1200" dirty="0"/>
          </a:p>
          <a:p>
            <a:r>
              <a:rPr lang="en-US" sz="1200" dirty="0" err="1"/>
              <a:t>Komorita</a:t>
            </a:r>
            <a:r>
              <a:rPr lang="en-US" sz="1200" dirty="0"/>
              <a:t>, S. S., Aquino, K. F., &amp; Ellis, A. L. (1989). Coalition bargaining: A comparison of theories based on allocation norms and theories based on bargaining strength. </a:t>
            </a:r>
            <a:r>
              <a:rPr lang="en-US" sz="1200" i="1" dirty="0"/>
              <a:t>Social Psychology Quarterly, 52</a:t>
            </a:r>
            <a:r>
              <a:rPr lang="en-US" sz="1200" dirty="0"/>
              <a:t>(3), 183–196. https://doi. org/10.2307/2786713 </a:t>
            </a:r>
          </a:p>
          <a:p>
            <a:endParaRPr lang="en-US" sz="1200" dirty="0"/>
          </a:p>
          <a:p>
            <a:r>
              <a:rPr lang="en-US" sz="1200" dirty="0" err="1"/>
              <a:t>Komorita</a:t>
            </a:r>
            <a:r>
              <a:rPr lang="en-US" sz="1200" dirty="0"/>
              <a:t>, S. S., &amp; </a:t>
            </a:r>
            <a:r>
              <a:rPr lang="en-US" sz="1200" dirty="0" err="1"/>
              <a:t>Chertkoff</a:t>
            </a:r>
            <a:r>
              <a:rPr lang="en-US" sz="1200" dirty="0"/>
              <a:t>, J. M. (1973). A bargaining theory of coalition formation. </a:t>
            </a:r>
            <a:r>
              <a:rPr lang="en-US" sz="1200" i="1" dirty="0"/>
              <a:t>Psychological Review, 80</a:t>
            </a:r>
            <a:r>
              <a:rPr lang="en-US" sz="1200" dirty="0"/>
              <a:t>(3), 149–162. https://doi.org/10.1037/h0034341 K</a:t>
            </a:r>
          </a:p>
          <a:p>
            <a:endParaRPr lang="en-US" sz="1200" dirty="0"/>
          </a:p>
          <a:p>
            <a:r>
              <a:rPr lang="en-US" sz="1200" dirty="0" err="1"/>
              <a:t>Komorita</a:t>
            </a:r>
            <a:r>
              <a:rPr lang="en-US" sz="1200" dirty="0"/>
              <a:t>, S. S., &amp; Meek, D. D. (1978). Generality and validity of some theories of coalition formation. </a:t>
            </a:r>
            <a:r>
              <a:rPr lang="en-US" sz="1200" i="1" dirty="0"/>
              <a:t>Journal of Personality and Social Psychology</a:t>
            </a:r>
            <a:r>
              <a:rPr lang="en-US" sz="1200" dirty="0"/>
              <a:t>, 36(4), 392–404. https:// doi.org/10.1037//0022-3514.36.4.392 </a:t>
            </a:r>
          </a:p>
          <a:p>
            <a:endParaRPr lang="en-US" sz="1200" dirty="0"/>
          </a:p>
          <a:p>
            <a:r>
              <a:rPr lang="en-US" sz="1200" dirty="0" err="1"/>
              <a:t>Komorita</a:t>
            </a:r>
            <a:r>
              <a:rPr lang="en-US" sz="1200" dirty="0"/>
              <a:t>, S. S., &amp; Parks, C. D. (1995). Interpersonal relations: Mixed-motive interaction. </a:t>
            </a:r>
            <a:r>
              <a:rPr lang="en-US" sz="1200" i="1" dirty="0"/>
              <a:t>Annual Review of Psychology, 46</a:t>
            </a:r>
            <a:r>
              <a:rPr lang="en-US" sz="1200" dirty="0"/>
              <a:t>, 183–20</a:t>
            </a:r>
            <a:endParaRPr lang="en-US" sz="1200" baseline="0" dirty="0"/>
          </a:p>
          <a:p>
            <a:endParaRPr lang="en-US" sz="1200" baseline="0" dirty="0"/>
          </a:p>
          <a:p>
            <a:r>
              <a:rPr lang="en-US" sz="1200" dirty="0"/>
              <a:t>Kravitz, D. A. (1981). Effects of resources and alternatives on coalition formation. </a:t>
            </a:r>
            <a:r>
              <a:rPr lang="en-US" sz="1200" i="1" dirty="0"/>
              <a:t>Journal of Personality and Social Psychology, 41</a:t>
            </a:r>
            <a:r>
              <a:rPr lang="en-US" sz="1200" dirty="0"/>
              <a:t>(1), 87–98</a:t>
            </a:r>
            <a:r>
              <a:rPr lang="en-US" sz="1200" baseline="0" dirty="0"/>
              <a:t>.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a:t>
            </a:r>
            <a:r>
              <a:rPr lang="en-SG" sz="1200" b="0" u="none" dirty="0">
                <a:effectLst/>
                <a:latin typeface="Calibri" panose="020F0502020204030204" pitchFamily="34" charset="0"/>
                <a:ea typeface="Calibri" panose="020F0502020204030204" pitchFamily="34" charset="0"/>
                <a:cs typeface="Times New Roman" panose="02020603050405020304" pitchFamily="18" charset="0"/>
              </a:rPr>
              <a:t>1993)</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200" i="1" u="none"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20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a:t>
            </a:r>
            <a:r>
              <a:rPr lang="en-US" sz="12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–22.</a:t>
            </a:r>
          </a:p>
          <a:p>
            <a:endParaRPr lang="en-US" sz="1200" baseline="0" dirty="0"/>
          </a:p>
          <a:p>
            <a:r>
              <a:rPr lang="en-US" sz="1200" dirty="0"/>
              <a:t>Miller, C. E., &amp; Wong, J. (1986). Coalition behavior: Effects of earned versus unearned resources. </a:t>
            </a:r>
            <a:r>
              <a:rPr lang="en-US" sz="1200" i="1" dirty="0"/>
              <a:t>Organizational Behavior and Human Decision Processes, 38</a:t>
            </a:r>
            <a:r>
              <a:rPr lang="en-US" sz="1200" dirty="0"/>
              <a:t>(2), 257–277.</a:t>
            </a:r>
            <a:endParaRPr lang="en-US" sz="1200" baseline="0" dirty="0"/>
          </a:p>
          <a:p>
            <a:endParaRPr lang="en-US" sz="1200" baseline="0" dirty="0"/>
          </a:p>
          <a:p>
            <a:r>
              <a:rPr lang="en-US" sz="1200" dirty="0" err="1"/>
              <a:t>Murnighan</a:t>
            </a:r>
            <a:r>
              <a:rPr lang="en-US" sz="1200" dirty="0"/>
              <a:t>, J. K. (1991). The game of 4-3-2. In J. K. </a:t>
            </a:r>
            <a:r>
              <a:rPr lang="en-US" sz="1200" dirty="0" err="1"/>
              <a:t>Murnighan</a:t>
            </a:r>
            <a:r>
              <a:rPr lang="en-US" sz="1200" dirty="0"/>
              <a:t> (Ed.) </a:t>
            </a:r>
            <a:r>
              <a:rPr lang="en-US" sz="1200" i="1" dirty="0"/>
              <a:t>The dynamics of bargaining games </a:t>
            </a:r>
            <a:r>
              <a:rPr lang="en-US" sz="1200" dirty="0"/>
              <a:t>(pp. 129–139). Prentice-Hall.</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err="1">
                <a:effectLst/>
                <a:latin typeface="Calibri" panose="020F0502020204030204" pitchFamily="34" charset="0"/>
                <a:ea typeface="Calibri" panose="020F0502020204030204" pitchFamily="34" charset="0"/>
                <a:cs typeface="Calibri" panose="020F0502020204030204" pitchFamily="34" charset="0"/>
              </a:rPr>
              <a:t>Polzer</a:t>
            </a:r>
            <a:r>
              <a:rPr lang="en-US" sz="1200" u="none" dirty="0">
                <a:effectLst/>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t>
            </a:r>
            <a:r>
              <a:rPr lang="en-US" sz="1200" i="1" u="none" dirty="0">
                <a:effectLst/>
                <a:latin typeface="Calibri" panose="020F0502020204030204" pitchFamily="34" charset="0"/>
                <a:ea typeface="Calibri" panose="020F0502020204030204" pitchFamily="34" charset="0"/>
                <a:cs typeface="Calibri" panose="020F0502020204030204" pitchFamily="34" charset="0"/>
              </a:rPr>
              <a:t>Academy of Management Journal, 41,</a:t>
            </a:r>
            <a:r>
              <a:rPr lang="en-US" sz="1200" u="none" dirty="0">
                <a:effectLst/>
                <a:latin typeface="Calibri" panose="020F0502020204030204" pitchFamily="34" charset="0"/>
                <a:ea typeface="Calibri" panose="020F0502020204030204" pitchFamily="34" charset="0"/>
                <a:cs typeface="Calibri" panose="020F0502020204030204" pitchFamily="34" charset="0"/>
              </a:rPr>
              <a:t> 42-54. </a:t>
            </a:r>
            <a:endParaRPr lang="en-SG"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Suesse</a:t>
            </a:r>
            <a:r>
              <a:rPr lang="en-US" sz="1200" dirty="0"/>
              <a:t>, J.M., &amp; Ibarra, H. </a:t>
            </a:r>
            <a:r>
              <a:rPr lang="en-SG" sz="1200" dirty="0"/>
              <a:t>(1997). Building Coalitions</a:t>
            </a:r>
            <a:r>
              <a:rPr lang="en-US" sz="1200" dirty="0"/>
              <a:t>. </a:t>
            </a:r>
            <a:r>
              <a:rPr lang="en-SG" sz="1200" dirty="0"/>
              <a:t>Harvard Business School. 9-497-055</a:t>
            </a:r>
            <a:r>
              <a:rPr lang="en-US" sz="1200" dirty="0"/>
              <a:t>.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Kern, M.C., </a:t>
            </a:r>
            <a:r>
              <a:rPr lang="en-GB" sz="1800" dirty="0" err="1">
                <a:effectLst/>
                <a:latin typeface="Times New Roman" panose="02020603050405020304" pitchFamily="18" charset="0"/>
                <a:ea typeface="Times New Roman" panose="02020603050405020304" pitchFamily="18" charset="0"/>
              </a:rPr>
              <a:t>Medvec</a:t>
            </a:r>
            <a:r>
              <a:rPr lang="en-GB" sz="1800" dirty="0">
                <a:effectLst/>
                <a:latin typeface="Times New Roman" panose="02020603050405020304" pitchFamily="18" charset="0"/>
                <a:ea typeface="Times New Roman" panose="02020603050405020304" pitchFamily="18" charset="0"/>
              </a:rPr>
              <a:t>, V.,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(2009). Who says what to whom? The impact of communication </a:t>
            </a:r>
            <a:r>
              <a:rPr lang="en-GB" sz="1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800" b="0" i="1" dirty="0">
                <a:effectLst/>
                <a:latin typeface="Times New Roman" panose="02020603050405020304" pitchFamily="18" charset="0"/>
                <a:ea typeface="Times New Roman" panose="02020603050405020304" pitchFamily="18" charset="0"/>
              </a:rPr>
              <a:t>Social Cognition</a:t>
            </a:r>
            <a:r>
              <a:rPr lang="fr-FR" sz="1800" b="0" dirty="0">
                <a:effectLst/>
                <a:latin typeface="Times New Roman" panose="02020603050405020304" pitchFamily="18" charset="0"/>
                <a:ea typeface="Times New Roman" panose="02020603050405020304" pitchFamily="18" charset="0"/>
              </a:rPr>
              <a:t>, 27, 381-397.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Postmes</a:t>
            </a:r>
            <a:r>
              <a:rPr lang="en-GB" sz="1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1800" b="0" i="1" dirty="0">
                <a:effectLst/>
                <a:latin typeface="Times New Roman" panose="02020603050405020304" pitchFamily="18" charset="0"/>
                <a:ea typeface="Times New Roman" panose="02020603050405020304" pitchFamily="18" charset="0"/>
              </a:rPr>
              <a:t>British Journal of Social Psychology, 47, 167-187.</a:t>
            </a:r>
            <a:r>
              <a:rPr lang="en-GB" sz="1800" b="0" dirty="0">
                <a:effectLst/>
                <a:latin typeface="Times New Roman" panose="02020603050405020304" pitchFamily="18" charset="0"/>
                <a:ea typeface="Times New Roman" panose="02020603050405020304" pitchFamily="18" charset="0"/>
              </a:rPr>
              <a:t>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r>
              <a:rPr lang="en-US" sz="1200" dirty="0"/>
              <a:t>van </a:t>
            </a:r>
            <a:r>
              <a:rPr lang="en-US" sz="1200" dirty="0" err="1"/>
              <a:t>Beest</a:t>
            </a:r>
            <a:r>
              <a:rPr lang="en-US" sz="1200" dirty="0"/>
              <a:t>, I., </a:t>
            </a:r>
            <a:r>
              <a:rPr lang="en-US" sz="1200" dirty="0" err="1"/>
              <a:t>Steinel</a:t>
            </a:r>
            <a:r>
              <a:rPr lang="en-US" sz="1200" dirty="0"/>
              <a:t>, W., &amp; </a:t>
            </a:r>
            <a:r>
              <a:rPr lang="en-US" sz="1200" dirty="0" err="1"/>
              <a:t>Murnighan</a:t>
            </a:r>
            <a:r>
              <a:rPr lang="en-US" sz="1200" dirty="0"/>
              <a:t>, J. K. (2011). Honesty pays: On the benefits of having and disclosing information in coalition bargaining. Journal of Experimental Social Psychology, 47(4), 738–747. https://doi.org/10.1016/j.jesp.2011.02.013 </a:t>
            </a:r>
          </a:p>
          <a:p>
            <a:endParaRPr lang="en-US" sz="1200" dirty="0"/>
          </a:p>
          <a:p>
            <a:r>
              <a:rPr lang="en-US" sz="1200" dirty="0"/>
              <a:t>van </a:t>
            </a:r>
            <a:r>
              <a:rPr lang="en-US" sz="1200" dirty="0" err="1"/>
              <a:t>Beest</a:t>
            </a:r>
            <a:r>
              <a:rPr lang="en-US" sz="1200" dirty="0"/>
              <a:t>, I., van Dijk, E., &amp; Wilke, H. (2004). Resources and alternatives in coalition formation: The effects on payoff, self-serving </a:t>
            </a:r>
            <a:r>
              <a:rPr lang="en-US" sz="1200" dirty="0" err="1"/>
              <a:t>behaviour</a:t>
            </a:r>
            <a:r>
              <a:rPr lang="en-US" sz="1200" dirty="0"/>
              <a:t>, and bargaining length. European Journal of Social Psychology, 34(6), 713–728. https://doi.org/10.1002/ejsp.226</a:t>
            </a:r>
            <a:endParaRPr lang="en-US" sz="1200" baseline="0" dirty="0"/>
          </a:p>
          <a:p>
            <a:endParaRPr lang="en-US" sz="1200" baseline="0" dirty="0"/>
          </a:p>
          <a:p>
            <a:r>
              <a:rPr lang="en-SG" sz="1200" dirty="0"/>
              <a:t>van </a:t>
            </a:r>
            <a:r>
              <a:rPr lang="en-SG" sz="1200" dirty="0" err="1"/>
              <a:t>Beest</a:t>
            </a:r>
            <a:r>
              <a:rPr lang="en-SG" sz="1200" dirty="0"/>
              <a:t>, I., van Dijk, E., &amp; Wilke, H. (2004). The interplay of self-interest and equity in coalition formation. </a:t>
            </a:r>
            <a:r>
              <a:rPr lang="en-SG" sz="1200" i="1" dirty="0"/>
              <a:t>European Journal of Social Psychology, 34</a:t>
            </a:r>
            <a:r>
              <a:rPr lang="en-SG" sz="1200" dirty="0"/>
              <a:t>(5), 547–565. https://doi. org/10.1002/ejsp.216 </a:t>
            </a:r>
          </a:p>
          <a:p>
            <a:endParaRPr lang="en-SG" sz="1200" dirty="0"/>
          </a:p>
          <a:p>
            <a:r>
              <a:rPr lang="en-SG" sz="1200" dirty="0"/>
              <a:t>van </a:t>
            </a:r>
            <a:r>
              <a:rPr lang="en-SG" sz="1200" dirty="0" err="1"/>
              <a:t>Beest</a:t>
            </a:r>
            <a:r>
              <a:rPr lang="en-SG" sz="1200" dirty="0"/>
              <a:t>, I., Wilke, H., &amp; van Dijk, E. (2003). The excluded player in coalition formation. </a:t>
            </a:r>
            <a:r>
              <a:rPr lang="en-SG" sz="1200" i="1" dirty="0"/>
              <a:t>Personality &amp; Social Psychology Bulletin, 29</a:t>
            </a:r>
            <a:r>
              <a:rPr lang="en-SG" sz="1200" dirty="0"/>
              <a:t>(2), 237–247. https://doi.org/10.1177/0146167202239049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Calibri" panose="020F0502020204030204" pitchFamily="34" charset="0"/>
                <a:ea typeface="Calibri" panose="020F0502020204030204" pitchFamily="34" charset="0"/>
                <a:cs typeface="Calibri" panose="020F0502020204030204" pitchFamily="34" charset="0"/>
              </a:rPr>
              <a:t>Van </a:t>
            </a:r>
            <a:r>
              <a:rPr lang="en-US" sz="1200" u="none" dirty="0" err="1">
                <a:effectLst/>
                <a:latin typeface="Calibri" panose="020F0502020204030204" pitchFamily="34" charset="0"/>
                <a:ea typeface="Calibri" panose="020F0502020204030204" pitchFamily="34" charset="0"/>
                <a:cs typeface="Calibri" panose="020F0502020204030204" pitchFamily="34" charset="0"/>
              </a:rPr>
              <a:t>Beest</a:t>
            </a:r>
            <a:r>
              <a:rPr lang="en-US" sz="1200" u="none" dirty="0">
                <a:effectLst/>
                <a:latin typeface="Calibri" panose="020F0502020204030204" pitchFamily="34" charset="0"/>
                <a:ea typeface="Calibri" panose="020F0502020204030204" pitchFamily="34" charset="0"/>
                <a:cs typeface="Calibri" panose="020F0502020204030204" pitchFamily="34" charset="0"/>
              </a:rPr>
              <a:t>, I., Van </a:t>
            </a:r>
            <a:r>
              <a:rPr lang="en-US" sz="1200" u="none" dirty="0" err="1">
                <a:effectLst/>
                <a:latin typeface="Calibri" panose="020F0502020204030204" pitchFamily="34" charset="0"/>
                <a:ea typeface="Calibri" panose="020F0502020204030204" pitchFamily="34" charset="0"/>
                <a:cs typeface="Calibri" panose="020F0502020204030204" pitchFamily="34" charset="0"/>
              </a:rPr>
              <a:t>Kleef</a:t>
            </a:r>
            <a:r>
              <a:rPr lang="en-US" sz="1200" u="none"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200" i="1" u="none"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200" u="none" dirty="0">
                <a:effectLst/>
                <a:latin typeface="Calibri" panose="020F0502020204030204" pitchFamily="34" charset="0"/>
                <a:ea typeface="Calibri" panose="020F0502020204030204" pitchFamily="34" charset="0"/>
                <a:cs typeface="Calibri" panose="020F0502020204030204" pitchFamily="34" charset="0"/>
              </a:rPr>
              <a:t>, 993-1002.</a:t>
            </a:r>
            <a:endParaRPr lang="en-SG"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r>
              <a:rPr lang="en-US" sz="1200" dirty="0" err="1"/>
              <a:t>Vinacke</a:t>
            </a:r>
            <a:r>
              <a:rPr lang="en-US" sz="1200" dirty="0"/>
              <a:t>, W. E., &amp; </a:t>
            </a:r>
            <a:r>
              <a:rPr lang="en-US" sz="1200" dirty="0" err="1"/>
              <a:t>Arkoff</a:t>
            </a:r>
            <a:r>
              <a:rPr lang="en-US" sz="1200" dirty="0"/>
              <a:t>, A. (1957). An experimental study of coalitions in the triad. </a:t>
            </a:r>
            <a:r>
              <a:rPr lang="en-US" sz="1200" i="1" dirty="0"/>
              <a:t>American Sociological Review, 22</a:t>
            </a:r>
            <a:r>
              <a:rPr lang="en-US" sz="1200" dirty="0"/>
              <a:t>(4), 406–414. https://doi.org/10.2307/2089158 </a:t>
            </a:r>
          </a:p>
          <a:p>
            <a:endParaRPr lang="en-US" sz="1200" dirty="0"/>
          </a:p>
          <a:p>
            <a:r>
              <a:rPr lang="en-US" sz="1200" dirty="0" err="1"/>
              <a:t>Vinacke</a:t>
            </a:r>
            <a:r>
              <a:rPr lang="en-US" sz="1200" dirty="0"/>
              <a:t>, W. E., Crowell, D. C., </a:t>
            </a:r>
            <a:r>
              <a:rPr lang="en-US" sz="1200" dirty="0" err="1"/>
              <a:t>Dien</a:t>
            </a:r>
            <a:r>
              <a:rPr lang="en-US" sz="1200" dirty="0"/>
              <a:t>, D., &amp; Young, V. (1964). The effect of information about strategy on a three-person game. </a:t>
            </a:r>
            <a:r>
              <a:rPr lang="en-US" sz="1200" i="1" dirty="0"/>
              <a:t>Behavioral Science, 11</a:t>
            </a:r>
            <a:r>
              <a:rPr lang="en-US" sz="1200" dirty="0"/>
              <a:t>(3), 180–189. https://doi.org/https://doi. org/10.1002/bs.3830110305</a:t>
            </a:r>
            <a:endParaRPr lang="en-US" sz="1200" baseline="0" dirty="0"/>
          </a:p>
          <a:p>
            <a:endParaRPr lang="en-US" sz="1200" baseline="0" dirty="0"/>
          </a:p>
          <a:p>
            <a:r>
              <a:rPr lang="en-US" sz="1200" dirty="0"/>
              <a:t>Warwick, P. V. (1996). Coalition government membership in West European parliamentary democracies. </a:t>
            </a:r>
            <a:r>
              <a:rPr lang="en-US" sz="1200" i="1" dirty="0"/>
              <a:t>British Journal of Political Science, 26</a:t>
            </a:r>
            <a:r>
              <a:rPr lang="en-US" sz="1200" dirty="0"/>
              <a:t>(4), 471–499. https://doi.org/10.1017/ S0007123400007572</a:t>
            </a:r>
            <a:endParaRPr lang="en-US" sz="1200" baseline="0" dirty="0"/>
          </a:p>
          <a:p>
            <a:endParaRPr lang="en-US" sz="1200" baseline="0" dirty="0"/>
          </a:p>
          <a:p>
            <a:r>
              <a:rPr lang="en-SG" sz="1200" dirty="0"/>
              <a:t>Wilke, H., &amp; Mulder, M. (1971). Coalition formation on the gameboard. </a:t>
            </a:r>
            <a:r>
              <a:rPr lang="en-SG" sz="1200" i="1" dirty="0"/>
              <a:t>European Journal of Social Psychology, 1</a:t>
            </a:r>
            <a:r>
              <a:rPr lang="en-SG" sz="1200" dirty="0"/>
              <a:t>(3), 339–355. https://doi.org/10.1002/ejsp.2420010305 </a:t>
            </a:r>
          </a:p>
          <a:p>
            <a:endParaRPr lang="en-SG" sz="1200" dirty="0"/>
          </a:p>
          <a:p>
            <a:r>
              <a:rPr lang="en-SG" sz="1200" dirty="0"/>
              <a:t>Wilke, H., &amp; Mulder, M. (1974). A comparison of rotation versus non-rotation in coalition formation experiments. </a:t>
            </a:r>
            <a:r>
              <a:rPr lang="en-SG" sz="1200" i="1" dirty="0"/>
              <a:t>European Journal of Social Psychology, 4</a:t>
            </a:r>
            <a:r>
              <a:rPr lang="en-SG" sz="1200" dirty="0"/>
              <a:t>(1), 99–102. https://doi.org/ 10.1002/ejsp.2420040109</a:t>
            </a:r>
            <a:endParaRPr lang="en-US" sz="1200" baseline="0" dirty="0"/>
          </a:p>
          <a:p>
            <a:endParaRPr lang="en-SG"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407108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 this seems quite cutthroat. </a:t>
            </a:r>
            <a:r>
              <a:rPr lang="en-US" sz="1200" b="0" dirty="0"/>
              <a:t>How can we negotiate for a win-win in multi-party situations?</a:t>
            </a:r>
            <a:endParaRPr lang="en-US" b="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318671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There are always three negotiations proceeding in parallel: </a:t>
            </a:r>
          </a:p>
          <a:p>
            <a:pPr lvl="1">
              <a:buFont typeface="Arial" panose="020B0604020202020204" pitchFamily="34" charset="0"/>
              <a:buChar char="•"/>
            </a:pPr>
            <a:r>
              <a:rPr lang="en-US" sz="2400" dirty="0"/>
              <a:t>Substance: What is the final objective deal?</a:t>
            </a:r>
          </a:p>
          <a:p>
            <a:pPr lvl="1">
              <a:buFont typeface="Arial" panose="020B0604020202020204" pitchFamily="34" charset="0"/>
              <a:buChar char="•"/>
            </a:pPr>
            <a:r>
              <a:rPr lang="en-US" sz="2400" dirty="0"/>
              <a:t>Relationships: How do we feel about each other?</a:t>
            </a:r>
          </a:p>
          <a:p>
            <a:pPr lvl="1">
              <a:buFont typeface="Arial" panose="020B0604020202020204" pitchFamily="34" charset="0"/>
              <a:buChar char="•"/>
            </a:pPr>
            <a:r>
              <a:rPr lang="en-US" sz="2400" dirty="0"/>
              <a:t>Communication: Through what process will we negotiate?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a:t>
            </a:r>
            <a:r>
              <a:rPr lang="en-US" b="0" baseline="0" dirty="0"/>
              <a:t> a multi-party situation </a:t>
            </a:r>
            <a:r>
              <a:rPr lang="en-US" b="0" dirty="0"/>
              <a:t>you need to manage relationships to avoid adversarial coalitions. And the </a:t>
            </a:r>
            <a:r>
              <a:rPr lang="en-US" sz="1200" dirty="0"/>
              <a:t>communication process becomes of paramount importance. You need to proactively</a:t>
            </a:r>
            <a:r>
              <a:rPr lang="en-US" sz="1200" baseline="0" dirty="0"/>
              <a:t> set the agenda and facilitate discussion to move the group mindset from a </a:t>
            </a:r>
            <a:r>
              <a:rPr lang="en-US" b="0" dirty="0"/>
              <a:t>coalition mentality to a consensus-building mentality, from win-lose to win-win.</a:t>
            </a:r>
            <a:r>
              <a:rPr lang="en-US" b="0" baseline="0" dirty="0"/>
              <a:t> </a:t>
            </a:r>
          </a:p>
          <a:p>
            <a:endParaRPr lang="en-SG" dirty="0"/>
          </a:p>
          <a:p>
            <a:r>
              <a:rPr lang="en-SG" dirty="0"/>
              <a:t>Reference regarding the three negotiations:</a:t>
            </a:r>
          </a:p>
          <a:p>
            <a:endParaRPr lang="en-SG" dirty="0"/>
          </a:p>
          <a:p>
            <a:r>
              <a:rPr lang="en-US" sz="1200" dirty="0" err="1">
                <a:solidFill>
                  <a:srgbClr val="000000"/>
                </a:solidFill>
                <a:effectLst/>
                <a:latin typeface="Times New Roman" panose="02020603050405020304" pitchFamily="18" charset="0"/>
                <a:ea typeface="Times New Roman" panose="02020603050405020304" pitchFamily="18" charset="0"/>
              </a:rPr>
              <a:t>Falcão</a:t>
            </a:r>
            <a:r>
              <a:rPr lang="en-US" sz="1200" dirty="0">
                <a:solidFill>
                  <a:srgbClr val="000000"/>
                </a:solidFill>
                <a:effectLst/>
                <a:latin typeface="Times New Roman" panose="02020603050405020304" pitchFamily="18" charset="0"/>
                <a:ea typeface="Times New Roman" panose="02020603050405020304" pitchFamily="18" charset="0"/>
              </a:rPr>
              <a:t>,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endParaRPr lang="en-SG" dirty="0"/>
          </a:p>
          <a:p>
            <a:r>
              <a:rPr lang="en-US" dirty="0"/>
              <a:t>References re side channels in multi-party negotiations:</a:t>
            </a:r>
          </a:p>
          <a:p>
            <a:endParaRPr lang="en-US" sz="1200" baseline="0" dirty="0"/>
          </a:p>
          <a:p>
            <a:pPr marL="0" marR="0">
              <a:lnSpc>
                <a:spcPct val="107000"/>
              </a:lnSpc>
              <a:spcBef>
                <a:spcPts val="0"/>
              </a:spcBef>
              <a:spcAft>
                <a:spcPts val="0"/>
              </a:spcAft>
            </a:pPr>
            <a:r>
              <a:rPr lang="en-SG" sz="1200" dirty="0" err="1">
                <a:effectLst/>
                <a:latin typeface="Calibri" panose="020F0502020204030204" pitchFamily="34" charset="0"/>
                <a:ea typeface="Calibri" panose="020F0502020204030204" pitchFamily="34" charset="0"/>
                <a:cs typeface="Arial" panose="020B0604020202020204" pitchFamily="34" charset="0"/>
              </a:rPr>
              <a:t>Swaab</a:t>
            </a:r>
            <a:r>
              <a:rPr lang="en-SG" sz="1200" dirty="0">
                <a:effectLst/>
                <a:latin typeface="Calibri" panose="020F0502020204030204" pitchFamily="34" charset="0"/>
                <a:ea typeface="Calibri" panose="020F0502020204030204" pitchFamily="34" charset="0"/>
                <a:cs typeface="Arial" panose="020B0604020202020204" pitchFamily="34" charset="0"/>
              </a:rPr>
              <a:t>, R.I., Phillips, K.W.P., </a:t>
            </a:r>
            <a:r>
              <a:rPr lang="en-SG" sz="1200" dirty="0" err="1">
                <a:effectLst/>
                <a:latin typeface="Calibri" panose="020F0502020204030204" pitchFamily="34" charset="0"/>
                <a:ea typeface="Calibri" panose="020F0502020204030204" pitchFamily="34" charset="0"/>
                <a:cs typeface="Arial" panose="020B0604020202020204" pitchFamily="34" charset="0"/>
              </a:rPr>
              <a:t>Diermeier</a:t>
            </a:r>
            <a:r>
              <a:rPr lang="en-SG" sz="1200" dirty="0">
                <a:effectLst/>
                <a:latin typeface="Calibri" panose="020F0502020204030204" pitchFamily="34" charset="0"/>
                <a:ea typeface="Calibri" panose="020F0502020204030204" pitchFamily="34" charset="0"/>
                <a:cs typeface="Arial" panose="020B0604020202020204" pitchFamily="34" charset="0"/>
              </a:rPr>
              <a:t>, D., &amp; </a:t>
            </a:r>
            <a:r>
              <a:rPr lang="en-SG" sz="1200" dirty="0" err="1">
                <a:effectLst/>
                <a:latin typeface="Calibri" panose="020F0502020204030204" pitchFamily="34" charset="0"/>
                <a:ea typeface="Calibri" panose="020F0502020204030204" pitchFamily="34" charset="0"/>
                <a:cs typeface="Arial" panose="020B0604020202020204" pitchFamily="34" charset="0"/>
              </a:rPr>
              <a:t>Medvec</a:t>
            </a:r>
            <a:r>
              <a:rPr lang="en-SG" sz="1200" dirty="0">
                <a:effectLst/>
                <a:latin typeface="Calibri" panose="020F0502020204030204" pitchFamily="34" charset="0"/>
                <a:ea typeface="Calibri" panose="020F0502020204030204" pitchFamily="34" charset="0"/>
                <a:cs typeface="Arial" panose="020B0604020202020204" pitchFamily="34" charset="0"/>
              </a:rPr>
              <a:t>, V. (2008). The pros and cons of dyadic side conversations in small groups: The impact of group norms and task type. </a:t>
            </a:r>
            <a:r>
              <a:rPr lang="en-SG" sz="1200" i="1" dirty="0">
                <a:effectLst/>
                <a:latin typeface="Calibri" panose="020F0502020204030204" pitchFamily="34" charset="0"/>
                <a:ea typeface="Calibri" panose="020F0502020204030204" pitchFamily="34" charset="0"/>
                <a:cs typeface="Arial" panose="020B0604020202020204" pitchFamily="34" charset="0"/>
              </a:rPr>
              <a:t>Small Group Research, 39,</a:t>
            </a:r>
            <a:r>
              <a:rPr lang="en-SG" sz="1200" dirty="0">
                <a:effectLst/>
                <a:latin typeface="Calibri" panose="020F0502020204030204" pitchFamily="34" charset="0"/>
                <a:ea typeface="Calibri" panose="020F0502020204030204" pitchFamily="34" charset="0"/>
                <a:cs typeface="Arial" panose="020B0604020202020204" pitchFamily="34" charset="0"/>
              </a:rPr>
              <a:t> 372-390.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Times New Roman" panose="02020603050405020304" pitchFamily="18" charset="0"/>
                <a:ea typeface="Times New Roman" panose="02020603050405020304" pitchFamily="18" charset="0"/>
              </a:rPr>
              <a:t>Swaab</a:t>
            </a:r>
            <a:r>
              <a:rPr lang="en-GB" sz="1200" dirty="0">
                <a:effectLst/>
                <a:latin typeface="Times New Roman" panose="02020603050405020304" pitchFamily="18" charset="0"/>
                <a:ea typeface="Times New Roman" panose="02020603050405020304" pitchFamily="18" charset="0"/>
              </a:rPr>
              <a:t>, R.I., Kern, M.C., </a:t>
            </a:r>
            <a:r>
              <a:rPr lang="en-GB" sz="1200" dirty="0" err="1">
                <a:effectLst/>
                <a:latin typeface="Times New Roman" panose="02020603050405020304" pitchFamily="18" charset="0"/>
                <a:ea typeface="Times New Roman" panose="02020603050405020304" pitchFamily="18" charset="0"/>
              </a:rPr>
              <a:t>Medvec</a:t>
            </a:r>
            <a:r>
              <a:rPr lang="en-GB" sz="1200" dirty="0">
                <a:effectLst/>
                <a:latin typeface="Times New Roman" panose="02020603050405020304" pitchFamily="18" charset="0"/>
                <a:ea typeface="Times New Roman" panose="02020603050405020304" pitchFamily="18" charset="0"/>
              </a:rPr>
              <a:t>, V., &amp; </a:t>
            </a:r>
            <a:r>
              <a:rPr lang="en-GB" sz="1200" dirty="0" err="1">
                <a:effectLst/>
                <a:latin typeface="Times New Roman" panose="02020603050405020304" pitchFamily="18" charset="0"/>
                <a:ea typeface="Times New Roman" panose="02020603050405020304" pitchFamily="18" charset="0"/>
              </a:rPr>
              <a:t>Diermeier</a:t>
            </a:r>
            <a:r>
              <a:rPr lang="en-GB" sz="1200" dirty="0">
                <a:effectLst/>
                <a:latin typeface="Times New Roman" panose="02020603050405020304" pitchFamily="18" charset="0"/>
                <a:ea typeface="Times New Roman" panose="02020603050405020304" pitchFamily="18" charset="0"/>
              </a:rPr>
              <a:t>, D. (2009). Who says what to whom? The impact of communication </a:t>
            </a:r>
            <a:r>
              <a:rPr lang="en-GB" sz="12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200" b="0" i="1" dirty="0">
                <a:effectLst/>
                <a:latin typeface="Times New Roman" panose="02020603050405020304" pitchFamily="18" charset="0"/>
                <a:ea typeface="Times New Roman" panose="02020603050405020304" pitchFamily="18" charset="0"/>
              </a:rPr>
              <a:t>Social Cognition</a:t>
            </a:r>
            <a:r>
              <a:rPr lang="fr-FR" sz="1200" b="0" dirty="0">
                <a:effectLst/>
                <a:latin typeface="Times New Roman" panose="02020603050405020304" pitchFamily="18" charset="0"/>
                <a:ea typeface="Times New Roman" panose="02020603050405020304" pitchFamily="18" charset="0"/>
              </a:rPr>
              <a:t>, 27, 381-397. </a:t>
            </a:r>
            <a:endParaRPr lang="en-SG" sz="1200" b="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83380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fr-FR" sz="2400" kern="1200" baseline="0" dirty="0">
                <a:solidFill>
                  <a:schemeClr val="tx1"/>
                </a:solidFill>
                <a:effectLst/>
                <a:latin typeface="+mn-lt"/>
                <a:ea typeface="+mn-ea"/>
                <a:cs typeface="+mn-cs"/>
              </a:rPr>
              <a:t>So </a:t>
            </a:r>
            <a:r>
              <a:rPr lang="fr-FR" sz="2400" kern="1200" baseline="0" dirty="0" err="1">
                <a:solidFill>
                  <a:schemeClr val="tx1"/>
                </a:solidFill>
                <a:effectLst/>
                <a:latin typeface="+mn-lt"/>
                <a:ea typeface="+mn-ea"/>
                <a:cs typeface="+mn-cs"/>
              </a:rPr>
              <a:t>what</a:t>
            </a:r>
            <a:r>
              <a:rPr lang="fr-FR" sz="2400" kern="1200" baseline="0" dirty="0">
                <a:solidFill>
                  <a:schemeClr val="tx1"/>
                </a:solidFill>
                <a:effectLst/>
                <a:latin typeface="+mn-lt"/>
                <a:ea typeface="+mn-ea"/>
                <a:cs typeface="+mn-cs"/>
              </a:rPr>
              <a:t> are the alternatives for the </a:t>
            </a:r>
            <a:r>
              <a:rPr lang="fr-FR" sz="2400" kern="1200" baseline="0" dirty="0" err="1">
                <a:solidFill>
                  <a:schemeClr val="tx1"/>
                </a:solidFill>
                <a:effectLst/>
                <a:latin typeface="+mn-lt"/>
                <a:ea typeface="+mn-ea"/>
                <a:cs typeface="+mn-cs"/>
              </a:rPr>
              <a:t>three</a:t>
            </a:r>
            <a:r>
              <a:rPr lang="fr-FR" sz="2400" kern="1200" baseline="0" dirty="0">
                <a:solidFill>
                  <a:schemeClr val="tx1"/>
                </a:solidFill>
                <a:effectLst/>
                <a:latin typeface="+mn-lt"/>
                <a:ea typeface="+mn-ea"/>
                <a:cs typeface="+mn-cs"/>
              </a:rPr>
              <a:t> studios? [</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answer</a:t>
            </a:r>
            <a:r>
              <a:rPr lang="fr-FR" sz="2400" i="0" kern="1200" baseline="0" dirty="0">
                <a:solidFill>
                  <a:schemeClr val="tx1"/>
                </a:solidFill>
                <a:effectLst/>
                <a:latin typeface="+mn-lt"/>
                <a:ea typeface="+mn-ea"/>
                <a:cs typeface="+mn-cs"/>
              </a:rPr>
              <a:t>]. </a:t>
            </a:r>
          </a:p>
          <a:p>
            <a:endParaRPr lang="en-US" sz="2400" dirty="0"/>
          </a:p>
        </p:txBody>
      </p:sp>
    </p:spTree>
    <p:extLst>
      <p:ext uri="{BB962C8B-B14F-4D97-AF65-F5344CB8AC3E}">
        <p14:creationId xmlns:p14="http://schemas.microsoft.com/office/powerpoint/2010/main" val="396289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u="none" kern="1200" baseline="0" dirty="0">
                <a:solidFill>
                  <a:schemeClr val="tx1"/>
                </a:solidFill>
                <a:effectLst/>
                <a:latin typeface="+mn-lt"/>
                <a:ea typeface="+mn-ea"/>
                <a:cs typeface="+mn-cs"/>
              </a:rPr>
              <a:t>RLS’s main alternative outside of the negotiation is making more of their terrible robot movies, which are critically panned but make lots of money.  Although that might seem ok, RLS is in fact extremely motivated to reach a deal, since The Prince is the only project available to them with a chance for real critical acclaim. </a:t>
            </a:r>
          </a:p>
          <a:p>
            <a:endParaRPr lang="en-US" sz="2400" u="none" kern="1200" baseline="0" dirty="0">
              <a:solidFill>
                <a:schemeClr val="tx1"/>
              </a:solidFill>
              <a:effectLst/>
              <a:latin typeface="+mn-lt"/>
              <a:ea typeface="+mn-ea"/>
              <a:cs typeface="+mn-cs"/>
            </a:endParaRPr>
          </a:p>
          <a:p>
            <a:r>
              <a:rPr lang="en-US" sz="2400" u="none" kern="1200" baseline="0" dirty="0">
                <a:solidFill>
                  <a:schemeClr val="tx1"/>
                </a:solidFill>
                <a:effectLst/>
                <a:latin typeface="+mn-lt"/>
                <a:ea typeface="+mn-ea"/>
                <a:cs typeface="+mn-cs"/>
              </a:rPr>
              <a:t>Without a deal here NCG will lose the opportunity to make the follow-up to their only big hit, and ITS will probably go bankrupt. </a:t>
            </a:r>
          </a:p>
          <a:p>
            <a:endParaRPr lang="en-US" sz="2400" u="none" kern="1200" baseline="0" dirty="0">
              <a:solidFill>
                <a:schemeClr val="tx1"/>
              </a:solidFill>
              <a:effectLst/>
              <a:latin typeface="+mn-lt"/>
              <a:ea typeface="+mn-ea"/>
              <a:cs typeface="+mn-cs"/>
            </a:endParaRPr>
          </a:p>
          <a:p>
            <a:r>
              <a:rPr lang="en-US" sz="2400" u="none" kern="1200" baseline="0" dirty="0">
                <a:solidFill>
                  <a:schemeClr val="tx1"/>
                </a:solidFill>
                <a:effectLst/>
                <a:latin typeface="+mn-lt"/>
                <a:ea typeface="+mn-ea"/>
                <a:cs typeface="+mn-cs"/>
              </a:rPr>
              <a:t>As I mentioned earlier ITS and RLS have the internal alternative </a:t>
            </a:r>
            <a:r>
              <a:rPr lang="en-US" sz="2400" u="sng" kern="1200" baseline="0" dirty="0">
                <a:solidFill>
                  <a:schemeClr val="tx1"/>
                </a:solidFill>
                <a:effectLst/>
                <a:latin typeface="+mn-lt"/>
                <a:ea typeface="+mn-ea"/>
                <a:cs typeface="+mn-cs"/>
              </a:rPr>
              <a:t>within</a:t>
            </a:r>
            <a:r>
              <a:rPr lang="en-US" sz="2400" u="none" kern="1200" baseline="0" dirty="0">
                <a:solidFill>
                  <a:schemeClr val="tx1"/>
                </a:solidFill>
                <a:effectLst/>
                <a:latin typeface="+mn-lt"/>
                <a:ea typeface="+mn-ea"/>
                <a:cs typeface="+mn-cs"/>
              </a:rPr>
              <a:t> the negotiation, of cutting NCG out and making the movie just the two of them. If they do this they risk losing a lot of the fan’s interest in The Prince, which follows on the huge success of NCG’s The King.  </a:t>
            </a: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fr-FR" sz="2400" u="none" kern="1200" baseline="0" dirty="0">
              <a:solidFill>
                <a:schemeClr val="tx1"/>
              </a:solidFill>
              <a:effectLst/>
              <a:latin typeface="+mn-lt"/>
              <a:ea typeface="+mn-ea"/>
              <a:cs typeface="+mn-cs"/>
            </a:endParaRPr>
          </a:p>
          <a:p>
            <a:r>
              <a:rPr lang="fr-FR" sz="2400" kern="1200" baseline="0" dirty="0">
                <a:solidFill>
                  <a:schemeClr val="tx1"/>
                </a:solidFill>
                <a:effectLst/>
                <a:latin typeface="+mn-lt"/>
                <a:ea typeface="+mn-ea"/>
                <a:cs typeface="+mn-cs"/>
              </a:rPr>
              <a:t> </a:t>
            </a:r>
            <a:endParaRPr lang="en-US" sz="2400" dirty="0"/>
          </a:p>
        </p:txBody>
      </p:sp>
    </p:spTree>
    <p:extLst>
      <p:ext uri="{BB962C8B-B14F-4D97-AF65-F5344CB8AC3E}">
        <p14:creationId xmlns:p14="http://schemas.microsoft.com/office/powerpoint/2010/main" val="185128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u="none" kern="1200" baseline="0" dirty="0">
                <a:solidFill>
                  <a:schemeClr val="tx1"/>
                </a:solidFill>
                <a:effectLst/>
                <a:latin typeface="+mn-lt"/>
                <a:ea typeface="+mn-ea"/>
                <a:cs typeface="+mn-cs"/>
              </a:rPr>
              <a:t>ITS is in this deal for the money. They are the most profit oriented of the three studios and also wants to limit their financial exposure. So they want as much of the profits as they can get and to pay for as little of the film’s budget as possible. </a:t>
            </a:r>
          </a:p>
          <a:p>
            <a:endParaRPr lang="en-US" sz="2400" u="none" kern="1200" baseline="0" dirty="0">
              <a:solidFill>
                <a:schemeClr val="tx1"/>
              </a:solidFill>
              <a:effectLst/>
              <a:latin typeface="+mn-lt"/>
              <a:ea typeface="+mn-ea"/>
              <a:cs typeface="+mn-cs"/>
            </a:endParaRPr>
          </a:p>
          <a:p>
            <a:r>
              <a:rPr lang="en-US" sz="2400" u="none" kern="1200" baseline="0" dirty="0">
                <a:solidFill>
                  <a:schemeClr val="tx1"/>
                </a:solidFill>
                <a:effectLst/>
                <a:latin typeface="+mn-lt"/>
                <a:ea typeface="+mn-ea"/>
                <a:cs typeface="+mn-cs"/>
              </a:rPr>
              <a:t>RLS wants a big share of the creative control, credit, and profits and is happy to co-fund the film to get there, their financial situation is quite comfortable and they are willing to actively invest money in this project. </a:t>
            </a: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fr-FR" sz="2400" u="none" kern="1200" baseline="0" dirty="0">
              <a:solidFill>
                <a:schemeClr val="tx1"/>
              </a:solidFill>
              <a:effectLst/>
              <a:latin typeface="+mn-lt"/>
              <a:ea typeface="+mn-ea"/>
              <a:cs typeface="+mn-cs"/>
            </a:endParaRPr>
          </a:p>
          <a:p>
            <a:r>
              <a:rPr lang="fr-FR" sz="2400" kern="1200" baseline="0" dirty="0">
                <a:solidFill>
                  <a:schemeClr val="tx1"/>
                </a:solidFill>
                <a:effectLst/>
                <a:latin typeface="+mn-lt"/>
                <a:ea typeface="+mn-ea"/>
                <a:cs typeface="+mn-cs"/>
              </a:rPr>
              <a:t> </a:t>
            </a:r>
            <a:endParaRPr lang="en-US" sz="2400" dirty="0"/>
          </a:p>
        </p:txBody>
      </p:sp>
    </p:spTree>
    <p:extLst>
      <p:ext uri="{BB962C8B-B14F-4D97-AF65-F5344CB8AC3E}">
        <p14:creationId xmlns:p14="http://schemas.microsoft.com/office/powerpoint/2010/main" val="130018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SG" sz="2400" dirty="0"/>
              <a:t>There’s an asymmetry of opinions on this in The Prince, NCG views the animated version as abominable crap whereas RLS thinks its underrated and ITS sees it as the best movie they’ve ever made. </a:t>
            </a:r>
          </a:p>
          <a:p>
            <a:endParaRPr lang="en-US" sz="24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kern="1200" baseline="0" dirty="0">
                <a:solidFill>
                  <a:schemeClr val="tx1"/>
                </a:solidFill>
                <a:effectLst/>
                <a:latin typeface="+mn-lt"/>
                <a:ea typeface="+mn-ea"/>
                <a:cs typeface="+mn-cs"/>
              </a:rPr>
              <a:t>NCG and RLS both want creative control over the film. NCG sees themselves as the rightful stewards of The Prince after their huge success with The King. NCG believes </a:t>
            </a:r>
            <a:r>
              <a:rPr lang="en-US" sz="2400" i="1" u="none" kern="1200" baseline="0" dirty="0">
                <a:solidFill>
                  <a:schemeClr val="tx1"/>
                </a:solidFill>
                <a:effectLst/>
                <a:latin typeface="+mn-lt"/>
                <a:ea typeface="+mn-ea"/>
                <a:cs typeface="+mn-cs"/>
              </a:rPr>
              <a:t>The Prince</a:t>
            </a:r>
            <a:r>
              <a:rPr lang="en-US" sz="2400" i="0" u="none" kern="1200" baseline="0" dirty="0">
                <a:solidFill>
                  <a:schemeClr val="tx1"/>
                </a:solidFill>
                <a:effectLst/>
                <a:latin typeface="+mn-lt"/>
                <a:ea typeface="+mn-ea"/>
                <a:cs typeface="+mn-cs"/>
              </a:rPr>
              <a:t> will make three times as much money if they have full creative control. ITS also wants NCG to lead the film creatively, believing this will double revenues. </a:t>
            </a:r>
            <a:r>
              <a:rPr lang="en-US" sz="2400" u="none" kern="1200" baseline="0" dirty="0">
                <a:solidFill>
                  <a:schemeClr val="tx1"/>
                </a:solidFill>
                <a:effectLst/>
                <a:latin typeface="+mn-lt"/>
                <a:ea typeface="+mn-ea"/>
                <a:cs typeface="+mn-cs"/>
              </a:rPr>
              <a:t>RLS sees The King as a lucky fluke and wants to share creative credit to restore their historic studio’s reputation after all the robot movies. </a:t>
            </a:r>
            <a:r>
              <a:rPr lang="en-US" sz="2400" i="0" u="none" kern="1200" baseline="0" dirty="0">
                <a:solidFill>
                  <a:schemeClr val="tx1"/>
                </a:solidFill>
                <a:effectLst/>
                <a:latin typeface="+mn-lt"/>
                <a:ea typeface="+mn-ea"/>
                <a:cs typeface="+mn-cs"/>
              </a:rPr>
              <a:t>RLS values NCG’s involvement the least highly, believing that revenues will be 50% higher due to the hype surrounding </a:t>
            </a:r>
            <a:r>
              <a:rPr lang="en-US" sz="2400" i="1" u="none" kern="1200" baseline="0" dirty="0">
                <a:solidFill>
                  <a:schemeClr val="tx1"/>
                </a:solidFill>
                <a:effectLst/>
                <a:latin typeface="+mn-lt"/>
                <a:ea typeface="+mn-ea"/>
                <a:cs typeface="+mn-cs"/>
              </a:rPr>
              <a:t>The King</a:t>
            </a:r>
            <a:r>
              <a:rPr lang="en-US" sz="2400" i="0" u="none" kern="1200" baseline="0" dirty="0">
                <a:solidFill>
                  <a:schemeClr val="tx1"/>
                </a:solidFill>
                <a:effectLst/>
                <a:latin typeface="+mn-lt"/>
                <a:ea typeface="+mn-ea"/>
                <a:cs typeface="+mn-cs"/>
              </a:rPr>
              <a:t>, not because </a:t>
            </a:r>
            <a:r>
              <a:rPr lang="en-US" sz="2400" i="1" u="none" kern="1200" baseline="0" dirty="0">
                <a:solidFill>
                  <a:schemeClr val="tx1"/>
                </a:solidFill>
                <a:effectLst/>
                <a:latin typeface="+mn-lt"/>
                <a:ea typeface="+mn-ea"/>
                <a:cs typeface="+mn-cs"/>
              </a:rPr>
              <a:t>The Prince</a:t>
            </a:r>
            <a:r>
              <a:rPr lang="en-US" sz="2400" i="0" u="none" kern="1200" baseline="0" dirty="0">
                <a:solidFill>
                  <a:schemeClr val="tx1"/>
                </a:solidFill>
                <a:effectLst/>
                <a:latin typeface="+mn-lt"/>
                <a:ea typeface="+mn-ea"/>
                <a:cs typeface="+mn-cs"/>
              </a:rPr>
              <a:t> will actually be a better movie. </a:t>
            </a:r>
          </a:p>
          <a:p>
            <a:endParaRPr lang="en-US" sz="2400" i="0" u="none" kern="1200" baseline="0" dirty="0">
              <a:solidFill>
                <a:schemeClr val="tx1"/>
              </a:solidFill>
              <a:effectLst/>
              <a:latin typeface="+mn-lt"/>
              <a:ea typeface="+mn-ea"/>
              <a:cs typeface="+mn-cs"/>
            </a:endParaRPr>
          </a:p>
          <a:p>
            <a:r>
              <a:rPr lang="en-US" sz="2400" i="0" u="none" kern="1200" baseline="0" dirty="0">
                <a:solidFill>
                  <a:schemeClr val="tx1"/>
                </a:solidFill>
                <a:effectLst/>
                <a:latin typeface="+mn-lt"/>
                <a:ea typeface="+mn-ea"/>
                <a:cs typeface="+mn-cs"/>
              </a:rPr>
              <a:t>There’s also the option NCG has in their back pocket of proposing making two or even a trilogy of movies out of </a:t>
            </a:r>
            <a:r>
              <a:rPr lang="en-US" sz="2400" i="1" u="none" kern="1200" baseline="0" dirty="0">
                <a:solidFill>
                  <a:schemeClr val="tx1"/>
                </a:solidFill>
                <a:effectLst/>
                <a:latin typeface="+mn-lt"/>
                <a:ea typeface="+mn-ea"/>
                <a:cs typeface="+mn-cs"/>
              </a:rPr>
              <a:t>The Prince. </a:t>
            </a:r>
            <a:r>
              <a:rPr lang="en-US" sz="2400" i="0" u="none" kern="1200" baseline="0" dirty="0">
                <a:solidFill>
                  <a:schemeClr val="tx1"/>
                </a:solidFill>
                <a:effectLst/>
                <a:latin typeface="+mn-lt"/>
                <a:ea typeface="+mn-ea"/>
                <a:cs typeface="+mn-cs"/>
              </a:rPr>
              <a:t>NCG is willing to do this reluctantly to increase the financial pie, but RLS is reluctant out of a fear the story will be diluted and they will miss out on their opportunity to make a truly great film. ITS has nothing in their role about making multiple films, but if it comes up this should be music to their ears since it will increase revenues and they are desperate for cash. </a:t>
            </a:r>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fr-FR" sz="2400" u="none" kern="1200" baseline="0" dirty="0">
              <a:solidFill>
                <a:schemeClr val="tx1"/>
              </a:solidFill>
              <a:effectLst/>
              <a:latin typeface="+mn-lt"/>
              <a:ea typeface="+mn-ea"/>
              <a:cs typeface="+mn-cs"/>
            </a:endParaRPr>
          </a:p>
          <a:p>
            <a:r>
              <a:rPr lang="fr-FR" sz="2400" kern="1200" baseline="0" dirty="0">
                <a:solidFill>
                  <a:schemeClr val="tx1"/>
                </a:solidFill>
                <a:effectLst/>
                <a:latin typeface="+mn-lt"/>
                <a:ea typeface="+mn-ea"/>
                <a:cs typeface="+mn-cs"/>
              </a:rPr>
              <a:t> </a:t>
            </a:r>
            <a:endParaRPr lang="en-US" sz="2400" dirty="0"/>
          </a:p>
        </p:txBody>
      </p:sp>
    </p:spTree>
    <p:extLst>
      <p:ext uri="{BB962C8B-B14F-4D97-AF65-F5344CB8AC3E}">
        <p14:creationId xmlns:p14="http://schemas.microsoft.com/office/powerpoint/2010/main" val="321425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17</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a:t>*</a:t>
            </a:r>
            <a:r>
              <a:rPr lang="en-US" sz="2400" u="sng" dirty="0"/>
              <a:t>Important note</a:t>
            </a:r>
            <a:r>
              <a:rPr lang="en-US" sz="2400" dirty="0"/>
              <a:t>: This</a:t>
            </a:r>
            <a:r>
              <a:rPr lang="en-US" sz="2400" baseline="0" dirty="0"/>
              <a:t> is the results slide for The Prince. The instructor has the option of entering the results from the outcome form here during the break. Another option is to look at the outcome forms that the teams turn in and pick interesting results to highlight. </a:t>
            </a:r>
          </a:p>
          <a:p>
            <a:endParaRPr lang="en-US" sz="2400" baseline="0" dirty="0"/>
          </a:p>
          <a:p>
            <a:r>
              <a:rPr lang="en-US" sz="2400" baseline="0" dirty="0"/>
              <a:t>And here are your results. Above, the letters represent the studios– N is for NCG, I is for ITS, R is for RLS. The numbers after the letters are percentages. So for instance, in the first entry above creative control is divided 60% for NCG, 10% for ITS, and 50% for RCG. Does that make sense? Letters are for studios, numbers are for percentages. Under “further details” I’ve summarized elements of your agreements that are not captured by the division of creative control, paying for the film, and division of profits. </a:t>
            </a:r>
          </a:p>
          <a:p>
            <a:endParaRPr lang="en-US" sz="2400" baseline="0" dirty="0"/>
          </a:p>
          <a:p>
            <a:r>
              <a:rPr lang="en-US" sz="2400" baseline="0" dirty="0"/>
              <a:t>So, tell me about your negotiations. </a:t>
            </a:r>
            <a:r>
              <a:rPr lang="fr-FR" sz="2400" kern="1200" baseline="0" dirty="0">
                <a:solidFill>
                  <a:schemeClr val="tx1"/>
                </a:solidFill>
                <a:effectLst/>
                <a:latin typeface="+mn-lt"/>
                <a:ea typeface="+mn-ea"/>
                <a:cs typeface="+mn-cs"/>
              </a:rPr>
              <a:t>[</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share</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their</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experiences</a:t>
            </a:r>
            <a:r>
              <a:rPr lang="fr-FR" sz="2400" kern="1200" baseline="0" dirty="0">
                <a:solidFill>
                  <a:schemeClr val="tx1"/>
                </a:solidFill>
                <a:effectLst/>
                <a:latin typeface="+mn-lt"/>
                <a:ea typeface="+mn-ea"/>
                <a:cs typeface="+mn-cs"/>
              </a:rPr>
              <a:t>].</a:t>
            </a:r>
          </a:p>
          <a:p>
            <a:endParaRPr lang="fr-FR" sz="2400" kern="1200" baseline="0" dirty="0">
              <a:solidFill>
                <a:schemeClr val="tx1"/>
              </a:solidFill>
              <a:effectLst/>
              <a:latin typeface="+mn-lt"/>
              <a:ea typeface="+mn-ea"/>
              <a:cs typeface="+mn-cs"/>
            </a:endParaRPr>
          </a:p>
          <a:p>
            <a:r>
              <a:rPr lang="en-US" sz="2400" u="none" dirty="0"/>
              <a:t>Who used the internal BATNA</a:t>
            </a:r>
            <a:r>
              <a:rPr lang="en-US" sz="2400" u="none" baseline="0" dirty="0"/>
              <a:t> of forming a coalition and cutting someone out of the deal, and hasn’t share what happened yet? In The Prince RLS and ITS could legally cut out NCG. </a:t>
            </a:r>
            <a:r>
              <a:rPr lang="fr-FR" sz="2400" u="none" kern="1200" baseline="0" dirty="0">
                <a:solidFill>
                  <a:schemeClr val="tx1"/>
                </a:solidFill>
                <a:effectLst/>
                <a:latin typeface="+mn-lt"/>
                <a:ea typeface="+mn-ea"/>
                <a:cs typeface="+mn-cs"/>
              </a:rPr>
              <a:t>[</a:t>
            </a:r>
            <a:r>
              <a:rPr lang="fr-FR" sz="2400" i="1" u="none" kern="1200" baseline="0" dirty="0" err="1">
                <a:solidFill>
                  <a:schemeClr val="tx1"/>
                </a:solidFill>
                <a:effectLst/>
                <a:latin typeface="+mn-lt"/>
                <a:ea typeface="+mn-ea"/>
                <a:cs typeface="+mn-cs"/>
              </a:rPr>
              <a:t>Students</a:t>
            </a:r>
            <a:r>
              <a:rPr lang="fr-FR" sz="2400" i="1" u="none" kern="1200" baseline="0" dirty="0">
                <a:solidFill>
                  <a:schemeClr val="tx1"/>
                </a:solidFill>
                <a:effectLst/>
                <a:latin typeface="+mn-lt"/>
                <a:ea typeface="+mn-ea"/>
                <a:cs typeface="+mn-cs"/>
              </a:rPr>
              <a:t> </a:t>
            </a:r>
            <a:r>
              <a:rPr lang="fr-FR" sz="2400" i="1" u="none" kern="1200" baseline="0" dirty="0" err="1">
                <a:solidFill>
                  <a:schemeClr val="tx1"/>
                </a:solidFill>
                <a:effectLst/>
                <a:latin typeface="+mn-lt"/>
                <a:ea typeface="+mn-ea"/>
                <a:cs typeface="+mn-cs"/>
              </a:rPr>
              <a:t>share</a:t>
            </a:r>
            <a:r>
              <a:rPr lang="fr-FR" sz="2400" i="1" u="none" kern="1200" baseline="0" dirty="0">
                <a:solidFill>
                  <a:schemeClr val="tx1"/>
                </a:solidFill>
                <a:effectLst/>
                <a:latin typeface="+mn-lt"/>
                <a:ea typeface="+mn-ea"/>
                <a:cs typeface="+mn-cs"/>
              </a:rPr>
              <a:t> </a:t>
            </a:r>
            <a:r>
              <a:rPr lang="fr-FR" sz="2400" i="1" u="none" kern="1200" baseline="0" dirty="0" err="1">
                <a:solidFill>
                  <a:schemeClr val="tx1"/>
                </a:solidFill>
                <a:effectLst/>
                <a:latin typeface="+mn-lt"/>
                <a:ea typeface="+mn-ea"/>
                <a:cs typeface="+mn-cs"/>
              </a:rPr>
              <a:t>their</a:t>
            </a:r>
            <a:r>
              <a:rPr lang="fr-FR" sz="2400" i="1" u="none" kern="1200" baseline="0" dirty="0">
                <a:solidFill>
                  <a:schemeClr val="tx1"/>
                </a:solidFill>
                <a:effectLst/>
                <a:latin typeface="+mn-lt"/>
                <a:ea typeface="+mn-ea"/>
                <a:cs typeface="+mn-cs"/>
              </a:rPr>
              <a:t> </a:t>
            </a:r>
            <a:r>
              <a:rPr lang="fr-FR" sz="2400" i="1" u="none" kern="1200" baseline="0" dirty="0" err="1">
                <a:solidFill>
                  <a:schemeClr val="tx1"/>
                </a:solidFill>
                <a:effectLst/>
                <a:latin typeface="+mn-lt"/>
                <a:ea typeface="+mn-ea"/>
                <a:cs typeface="+mn-cs"/>
              </a:rPr>
              <a:t>experiences</a:t>
            </a:r>
            <a:r>
              <a:rPr lang="fr-FR" sz="2400" u="none" kern="1200" baseline="0" dirty="0">
                <a:solidFill>
                  <a:schemeClr val="tx1"/>
                </a:solidFill>
                <a:effectLst/>
                <a:latin typeface="+mn-lt"/>
                <a:ea typeface="+mn-ea"/>
                <a:cs typeface="+mn-cs"/>
              </a:rPr>
              <a:t>]. </a:t>
            </a:r>
            <a:endParaRPr lang="en-US" sz="2400" u="none" baseline="0" dirty="0"/>
          </a:p>
          <a:p>
            <a:endParaRPr lang="en-US" sz="2400" u="none" kern="1200" baseline="0" dirty="0">
              <a:solidFill>
                <a:schemeClr val="tx1"/>
              </a:solidFill>
              <a:effectLst/>
              <a:latin typeface="+mn-lt"/>
              <a:ea typeface="+mn-ea"/>
              <a:cs typeface="+mn-cs"/>
            </a:endParaRPr>
          </a:p>
          <a:p>
            <a:r>
              <a:rPr lang="en-US" sz="2400" kern="1200" baseline="0" dirty="0">
                <a:solidFill>
                  <a:schemeClr val="tx1"/>
                </a:solidFill>
                <a:effectLst/>
                <a:latin typeface="+mn-lt"/>
                <a:ea typeface="+mn-ea"/>
                <a:cs typeface="+mn-cs"/>
              </a:rPr>
              <a:t>Did any groups decide to make more than one film? The general information says the book is 900 pages and that option is mentioned explicitly in NCG’s role. It could be a two-picture series or even a trilogy with that much material to work with. Why not a 5 picture series like Mega-Bots from RLS? </a:t>
            </a:r>
            <a:r>
              <a:rPr lang="fr-FR" sz="2400" kern="1200" baseline="0" dirty="0">
                <a:solidFill>
                  <a:schemeClr val="tx1"/>
                </a:solidFill>
                <a:effectLst/>
                <a:latin typeface="+mn-lt"/>
                <a:ea typeface="+mn-ea"/>
                <a:cs typeface="+mn-cs"/>
              </a:rPr>
              <a:t>[</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share</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their</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experiences</a:t>
            </a:r>
            <a:r>
              <a:rPr lang="fr-FR" sz="2400" kern="1200" baseline="0" dirty="0">
                <a:solidFill>
                  <a:schemeClr val="tx1"/>
                </a:solidFill>
                <a:effectLst/>
                <a:latin typeface="+mn-lt"/>
                <a:ea typeface="+mn-ea"/>
                <a:cs typeface="+mn-cs"/>
              </a:rPr>
              <a:t>]. ITS </a:t>
            </a:r>
            <a:r>
              <a:rPr lang="fr-FR" sz="2400" kern="1200" baseline="0" dirty="0" err="1">
                <a:solidFill>
                  <a:schemeClr val="tx1"/>
                </a:solidFill>
                <a:effectLst/>
                <a:latin typeface="+mn-lt"/>
                <a:ea typeface="+mn-ea"/>
                <a:cs typeface="+mn-cs"/>
              </a:rPr>
              <a:t>would</a:t>
            </a:r>
            <a:r>
              <a:rPr lang="fr-FR" sz="2400" kern="1200" baseline="0" dirty="0">
                <a:solidFill>
                  <a:schemeClr val="tx1"/>
                </a:solidFill>
                <a:effectLst/>
                <a:latin typeface="+mn-lt"/>
                <a:ea typeface="+mn-ea"/>
                <a:cs typeface="+mn-cs"/>
              </a:rPr>
              <a:t> love to </a:t>
            </a:r>
            <a:r>
              <a:rPr lang="fr-FR" sz="2400" kern="1200" baseline="0" dirty="0" err="1">
                <a:solidFill>
                  <a:schemeClr val="tx1"/>
                </a:solidFill>
                <a:effectLst/>
                <a:latin typeface="+mn-lt"/>
                <a:ea typeface="+mn-ea"/>
                <a:cs typeface="+mn-cs"/>
              </a:rPr>
              <a:t>make</a:t>
            </a:r>
            <a:r>
              <a:rPr lang="fr-FR" sz="2400" kern="1200" baseline="0" dirty="0">
                <a:solidFill>
                  <a:schemeClr val="tx1"/>
                </a:solidFill>
                <a:effectLst/>
                <a:latin typeface="+mn-lt"/>
                <a:ea typeface="+mn-ea"/>
                <a:cs typeface="+mn-cs"/>
              </a:rPr>
              <a:t> more </a:t>
            </a:r>
            <a:r>
              <a:rPr lang="fr-FR" sz="2400" kern="1200" baseline="0" dirty="0" err="1">
                <a:solidFill>
                  <a:schemeClr val="tx1"/>
                </a:solidFill>
                <a:effectLst/>
                <a:latin typeface="+mn-lt"/>
                <a:ea typeface="+mn-ea"/>
                <a:cs typeface="+mn-cs"/>
              </a:rPr>
              <a:t>movies</a:t>
            </a:r>
            <a:r>
              <a:rPr lang="fr-FR" sz="2400" kern="1200" baseline="0" dirty="0">
                <a:solidFill>
                  <a:schemeClr val="tx1"/>
                </a:solidFill>
                <a:effectLst/>
                <a:latin typeface="+mn-lt"/>
                <a:ea typeface="+mn-ea"/>
                <a:cs typeface="+mn-cs"/>
              </a:rPr>
              <a:t>, and </a:t>
            </a:r>
            <a:r>
              <a:rPr lang="fr-FR" sz="2400" kern="1200" baseline="0" dirty="0" err="1">
                <a:solidFill>
                  <a:schemeClr val="tx1"/>
                </a:solidFill>
                <a:effectLst/>
                <a:latin typeface="+mn-lt"/>
                <a:ea typeface="+mn-ea"/>
                <a:cs typeface="+mn-cs"/>
              </a:rPr>
              <a:t>therefore</a:t>
            </a:r>
            <a:r>
              <a:rPr lang="fr-FR" sz="2400" kern="1200" baseline="0" dirty="0">
                <a:solidFill>
                  <a:schemeClr val="tx1"/>
                </a:solidFill>
                <a:effectLst/>
                <a:latin typeface="+mn-lt"/>
                <a:ea typeface="+mn-ea"/>
                <a:cs typeface="+mn-cs"/>
              </a:rPr>
              <a:t> more money, </a:t>
            </a:r>
            <a:r>
              <a:rPr lang="fr-FR" sz="2400" kern="1200" baseline="0" dirty="0" err="1">
                <a:solidFill>
                  <a:schemeClr val="tx1"/>
                </a:solidFill>
                <a:effectLst/>
                <a:latin typeface="+mn-lt"/>
                <a:ea typeface="+mn-ea"/>
                <a:cs typeface="+mn-cs"/>
              </a:rPr>
              <a:t>although</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this</a:t>
            </a:r>
            <a:r>
              <a:rPr lang="fr-FR" sz="2400" kern="1200" baseline="0" dirty="0">
                <a:solidFill>
                  <a:schemeClr val="tx1"/>
                </a:solidFill>
                <a:effectLst/>
                <a:latin typeface="+mn-lt"/>
                <a:ea typeface="+mn-ea"/>
                <a:cs typeface="+mn-cs"/>
              </a:rPr>
              <a:t> option </a:t>
            </a:r>
            <a:r>
              <a:rPr lang="fr-FR" sz="2400" kern="1200" baseline="0" dirty="0" err="1">
                <a:solidFill>
                  <a:schemeClr val="tx1"/>
                </a:solidFill>
                <a:effectLst/>
                <a:latin typeface="+mn-lt"/>
                <a:ea typeface="+mn-ea"/>
                <a:cs typeface="+mn-cs"/>
              </a:rPr>
              <a:t>is</a:t>
            </a:r>
            <a:r>
              <a:rPr lang="fr-FR" sz="2400" kern="1200" baseline="0" dirty="0">
                <a:solidFill>
                  <a:schemeClr val="tx1"/>
                </a:solidFill>
                <a:effectLst/>
                <a:latin typeface="+mn-lt"/>
                <a:ea typeface="+mn-ea"/>
                <a:cs typeface="+mn-cs"/>
              </a:rPr>
              <a:t> not </a:t>
            </a:r>
            <a:r>
              <a:rPr lang="fr-FR" sz="2400" kern="1200" baseline="0" dirty="0" err="1">
                <a:solidFill>
                  <a:schemeClr val="tx1"/>
                </a:solidFill>
                <a:effectLst/>
                <a:latin typeface="+mn-lt"/>
                <a:ea typeface="+mn-ea"/>
                <a:cs typeface="+mn-cs"/>
              </a:rPr>
              <a:t>mentioned</a:t>
            </a:r>
            <a:r>
              <a:rPr lang="fr-FR" sz="2400" kern="1200" baseline="0" dirty="0">
                <a:solidFill>
                  <a:schemeClr val="tx1"/>
                </a:solidFill>
                <a:effectLst/>
                <a:latin typeface="+mn-lt"/>
                <a:ea typeface="+mn-ea"/>
                <a:cs typeface="+mn-cs"/>
              </a:rPr>
              <a:t> in </a:t>
            </a:r>
            <a:r>
              <a:rPr lang="fr-FR" sz="2400" kern="1200" baseline="0" dirty="0" err="1">
                <a:solidFill>
                  <a:schemeClr val="tx1"/>
                </a:solidFill>
                <a:effectLst/>
                <a:latin typeface="+mn-lt"/>
                <a:ea typeface="+mn-ea"/>
                <a:cs typeface="+mn-cs"/>
              </a:rPr>
              <a:t>their</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role</a:t>
            </a:r>
            <a:r>
              <a:rPr lang="fr-FR" sz="2400" kern="1200" baseline="0" dirty="0">
                <a:solidFill>
                  <a:schemeClr val="tx1"/>
                </a:solidFill>
                <a:effectLst/>
                <a:latin typeface="+mn-lt"/>
                <a:ea typeface="+mn-ea"/>
                <a:cs typeface="+mn-cs"/>
              </a:rPr>
              <a:t>. NCG and RLS are open to </a:t>
            </a:r>
            <a:r>
              <a:rPr lang="fr-FR" sz="2400" kern="1200" baseline="0" dirty="0" err="1">
                <a:solidFill>
                  <a:schemeClr val="tx1"/>
                </a:solidFill>
                <a:effectLst/>
                <a:latin typeface="+mn-lt"/>
                <a:ea typeface="+mn-ea"/>
                <a:cs typeface="+mn-cs"/>
              </a:rPr>
              <a:t>making</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two</a:t>
            </a:r>
            <a:r>
              <a:rPr lang="fr-FR" sz="2400" kern="1200" baseline="0" dirty="0">
                <a:solidFill>
                  <a:schemeClr val="tx1"/>
                </a:solidFill>
                <a:effectLst/>
                <a:latin typeface="+mn-lt"/>
                <a:ea typeface="+mn-ea"/>
                <a:cs typeface="+mn-cs"/>
              </a:rPr>
              <a:t> films to </a:t>
            </a:r>
            <a:r>
              <a:rPr lang="fr-FR" sz="2400" kern="1200" baseline="0" dirty="0" err="1">
                <a:solidFill>
                  <a:schemeClr val="tx1"/>
                </a:solidFill>
                <a:effectLst/>
                <a:latin typeface="+mn-lt"/>
                <a:ea typeface="+mn-ea"/>
                <a:cs typeface="+mn-cs"/>
              </a:rPr>
              <a:t>obtain</a:t>
            </a:r>
            <a:r>
              <a:rPr lang="fr-FR" sz="2400" kern="1200" baseline="0" dirty="0">
                <a:solidFill>
                  <a:schemeClr val="tx1"/>
                </a:solidFill>
                <a:effectLst/>
                <a:latin typeface="+mn-lt"/>
                <a:ea typeface="+mn-ea"/>
                <a:cs typeface="+mn-cs"/>
              </a:rPr>
              <a:t> more revenues, but </a:t>
            </a:r>
            <a:r>
              <a:rPr lang="fr-FR" sz="2400" kern="1200" baseline="0" dirty="0" err="1">
                <a:solidFill>
                  <a:schemeClr val="tx1"/>
                </a:solidFill>
                <a:effectLst/>
                <a:latin typeface="+mn-lt"/>
                <a:ea typeface="+mn-ea"/>
                <a:cs typeface="+mn-cs"/>
              </a:rPr>
              <a:t>also</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worried</a:t>
            </a:r>
            <a:r>
              <a:rPr lang="fr-FR" sz="2400" kern="1200" baseline="0" dirty="0">
                <a:solidFill>
                  <a:schemeClr val="tx1"/>
                </a:solidFill>
                <a:effectLst/>
                <a:latin typeface="+mn-lt"/>
                <a:ea typeface="+mn-ea"/>
                <a:cs typeface="+mn-cs"/>
              </a:rPr>
              <a:t> about stretching the story </a:t>
            </a:r>
            <a:r>
              <a:rPr lang="fr-FR" sz="2400" kern="1200" baseline="0" dirty="0" err="1">
                <a:solidFill>
                  <a:schemeClr val="tx1"/>
                </a:solidFill>
                <a:effectLst/>
                <a:latin typeface="+mn-lt"/>
                <a:ea typeface="+mn-ea"/>
                <a:cs typeface="+mn-cs"/>
              </a:rPr>
              <a:t>too</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thin</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with</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too</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many</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movies</a:t>
            </a:r>
            <a:r>
              <a:rPr lang="fr-FR" sz="2400" kern="1200" baseline="0" dirty="0">
                <a:solidFill>
                  <a:schemeClr val="tx1"/>
                </a:solidFill>
                <a:effectLst/>
                <a:latin typeface="+mn-lt"/>
                <a:ea typeface="+mn-ea"/>
                <a:cs typeface="+mn-cs"/>
              </a:rPr>
              <a:t>. </a:t>
            </a:r>
          </a:p>
        </p:txBody>
      </p:sp>
    </p:spTree>
    <p:extLst>
      <p:ext uri="{BB962C8B-B14F-4D97-AF65-F5344CB8AC3E}">
        <p14:creationId xmlns:p14="http://schemas.microsoft.com/office/powerpoint/2010/main" val="238147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Sample results from a class of executives at INSEAD.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335590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Sample results from a class of executives at INSEAD.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189600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Today’s lecture will be on multi-party negotiations. We will bring this topic to life using a role-play exercise. </a:t>
            </a:r>
          </a:p>
          <a:p>
            <a:endParaRPr lang="en-US" dirty="0"/>
          </a:p>
          <a:p>
            <a:r>
              <a:rPr lang="en-SG" b="0" dirty="0"/>
              <a:t>Source of photo (open source)</a:t>
            </a:r>
          </a:p>
          <a:p>
            <a:r>
              <a:rPr lang="en-SG" b="0" dirty="0"/>
              <a:t>https://pixabay.com/illustrations/king-lady-runner-tower-horse-1716907/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96240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Sample results from a large MBA class at INSEAD. </a:t>
            </a:r>
          </a:p>
        </p:txBody>
      </p:sp>
      <p:sp>
        <p:nvSpPr>
          <p:cNvPr id="4" name="Slide Number Placeholder 3"/>
          <p:cNvSpPr>
            <a:spLocks noGrp="1"/>
          </p:cNvSpPr>
          <p:nvPr>
            <p:ph type="sldNum" sz="quarter" idx="5"/>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190334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How could you maximize value in The Prince? </a:t>
            </a:r>
          </a:p>
          <a:p>
            <a:endParaRPr lang="en-SG" dirty="0"/>
          </a:p>
          <a:p>
            <a:r>
              <a:rPr lang="en-SG" dirty="0"/>
              <a:t>Agreeing for NCG to have majority control expands the expected revenues for all 3 studios by some 50%-300%. However, RLS also needs to have creative control since co-producing is a key interest for them. </a:t>
            </a:r>
          </a:p>
          <a:p>
            <a:endParaRPr lang="en-SG" dirty="0"/>
          </a:p>
          <a:p>
            <a:r>
              <a:rPr lang="en-SG" dirty="0"/>
              <a:t>To maximize financial value, agree to make a sequel although this puts the film at risk creatively. </a:t>
            </a:r>
          </a:p>
          <a:p>
            <a:endParaRPr lang="en-SG" dirty="0"/>
          </a:p>
          <a:p>
            <a:r>
              <a:rPr lang="en-SG" dirty="0"/>
              <a:t>ITS is desperate for cash, thus it make sense for them to contribute less financially and creatively but still get a cut of the profits. </a:t>
            </a:r>
          </a:p>
          <a:p>
            <a:endParaRPr lang="en-SG" dirty="0"/>
          </a:p>
          <a:p>
            <a:r>
              <a:rPr lang="en-SG" dirty="0"/>
              <a:t>RLS and NCG are the rich studios, it makes sense for them to do most of the financing and share profits accordingly.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This maximizes value for the overall deal, but </a:t>
            </a:r>
            <a:r>
              <a:rPr lang="en-SG" sz="1200" dirty="0"/>
              <a:t>this is not the best deal for each individual studio. NCG wants total creative control, and RLS wants a lot. RLS would rather make one movie than two. ITS does have the money to help finance, they’re happy to pay for half and (given their IP rights) get half or a slight majority of the profits</a:t>
            </a:r>
            <a:r>
              <a:rPr lang="en-SG" sz="1200"/>
              <a:t>. </a:t>
            </a:r>
            <a:endParaRPr lang="en-SG"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30852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Your outcome form gives you the option to come up with agreements and options beyond splitting the percentages on creative control, funding, and profits. If you think about each parties’ underlying interests or goals, there are some potential creative solutions to address them that expand the pie for the negotiation. </a:t>
            </a:r>
          </a:p>
          <a:p>
            <a:endParaRPr lang="en-SG" dirty="0"/>
          </a:p>
          <a:p>
            <a:r>
              <a:rPr lang="en-SG" dirty="0"/>
              <a:t>Consider creative control vs. creative credit.  </a:t>
            </a:r>
            <a:r>
              <a:rPr kumimoji="0" lang="en-US" sz="1200" b="0" i="0" u="none" strike="noStrike" cap="none" normalizeH="0" baseline="0" dirty="0">
                <a:ln>
                  <a:noFill/>
                </a:ln>
                <a:solidFill>
                  <a:srgbClr val="000000"/>
                </a:solidFill>
                <a:effectLst/>
                <a:latin typeface="+mn-lt"/>
                <a:ea typeface="ＭＳ Ｐゴシック" charset="0"/>
                <a:cs typeface="Arial"/>
              </a:rPr>
              <a:t>RLS wants to co-create the film for branding and reputational reasons, NCG believes the film will be of superior quality and make much more money if they have full creative control, and ITS agrees with NCG. You could therefore agree that NCG will retain most creative control behind the scenes, but RLS will be credited as a full co-producer, the RLS logo will appear before the NCG logo in all promotional materials, and all producer interviews will include the RLS producer not just the NCG producer.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r>
              <a:rPr kumimoji="0" lang="en-US" sz="1200" b="0" i="0" u="none" strike="noStrike" cap="none" normalizeH="0" baseline="0" dirty="0">
                <a:ln>
                  <a:noFill/>
                </a:ln>
                <a:solidFill>
                  <a:srgbClr val="000000"/>
                </a:solidFill>
                <a:effectLst/>
                <a:latin typeface="+mn-lt"/>
                <a:ea typeface="ＭＳ Ｐゴシック" charset="0"/>
                <a:cs typeface="Arial"/>
              </a:rPr>
              <a:t>Given its proven commercial success with franchises like mega-robots, RLS could even handle all marketing, promotion, and merchandising. But NCG chooses the director and writer team, has script approval, right of final cut over the film, and final say over the designs.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r>
              <a:rPr kumimoji="0" lang="en-US" sz="1200" b="0" i="0" u="none" strike="noStrike" cap="none" normalizeH="0" baseline="0" dirty="0">
                <a:ln>
                  <a:noFill/>
                </a:ln>
                <a:solidFill>
                  <a:srgbClr val="000000"/>
                </a:solidFill>
                <a:effectLst/>
                <a:latin typeface="+mn-lt"/>
                <a:ea typeface="ＭＳ Ｐゴシック" charset="0"/>
                <a:cs typeface="Arial"/>
              </a:rPr>
              <a:t>As part of the deal, NCG could negotiate the rights to sideline stories, consistent with their belief they the right studio to have creative control over movies stemming from The Prince and The King. Maybe they can later create further movies or a TV series based on side characters, like we see with “Star Wars” for example.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ＭＳ Ｐゴシック" charset="0"/>
                <a:cs typeface="Arial"/>
              </a:rPr>
              <a:t>For ITS, cash is king, they need to get paid and avoid expenditures to stave off bankruptcy. NCG and RLS, in contrast, are doing well financially due to </a:t>
            </a:r>
            <a:r>
              <a:rPr lang="en-US" sz="1200" i="1" dirty="0">
                <a:solidFill>
                  <a:srgbClr val="000000"/>
                </a:solidFill>
                <a:ea typeface="ＭＳ Ｐゴシック" charset="0"/>
                <a:cs typeface="Arial"/>
              </a:rPr>
              <a:t>The King</a:t>
            </a:r>
            <a:r>
              <a:rPr lang="en-US" sz="1200" i="0" dirty="0">
                <a:solidFill>
                  <a:srgbClr val="000000"/>
                </a:solidFill>
                <a:ea typeface="ＭＳ Ｐゴシック" charset="0"/>
                <a:cs typeface="Arial"/>
              </a:rPr>
              <a:t> and </a:t>
            </a:r>
            <a:r>
              <a:rPr lang="en-US" sz="1200" i="1" dirty="0">
                <a:solidFill>
                  <a:srgbClr val="000000"/>
                </a:solidFill>
                <a:ea typeface="ＭＳ Ｐゴシック" charset="0"/>
                <a:cs typeface="Arial"/>
              </a:rPr>
              <a:t>Mega-Bots</a:t>
            </a:r>
            <a:r>
              <a:rPr lang="en-US" sz="1200" i="0" dirty="0">
                <a:solidFill>
                  <a:srgbClr val="000000"/>
                </a:solidFill>
                <a:ea typeface="ＭＳ Ｐゴシック" charset="0"/>
                <a:cs typeface="Arial"/>
              </a:rPr>
              <a:t>, and are willing to wait for the profits from </a:t>
            </a:r>
            <a:r>
              <a:rPr lang="en-US" sz="1200" i="1" dirty="0">
                <a:solidFill>
                  <a:srgbClr val="000000"/>
                </a:solidFill>
                <a:ea typeface="ＭＳ Ｐゴシック" charset="0"/>
                <a:cs typeface="Arial"/>
              </a:rPr>
              <a:t>The Prince </a:t>
            </a:r>
            <a:r>
              <a:rPr lang="en-US" sz="1200" i="0" dirty="0">
                <a:solidFill>
                  <a:srgbClr val="000000"/>
                </a:solidFill>
                <a:ea typeface="ＭＳ Ｐゴシック" charset="0"/>
                <a:cs typeface="Arial"/>
              </a:rPr>
              <a:t>to materialize. So why not agree on a large cash payment to ITS from the creative rights, if its large enough that could be better for them than a </a:t>
            </a:r>
            <a:r>
              <a:rPr kumimoji="0" lang="en-US" sz="1200" b="0" i="0" u="none" strike="noStrike" cap="none" normalizeH="0" baseline="0" dirty="0">
                <a:ln>
                  <a:noFill/>
                </a:ln>
                <a:solidFill>
                  <a:srgbClr val="000000"/>
                </a:solidFill>
                <a:effectLst/>
                <a:latin typeface="+mn-lt"/>
                <a:ea typeface="ＭＳ Ｐゴシック" charset="0"/>
                <a:cs typeface="Arial"/>
              </a:rPr>
              <a:t>percentage of profits from </a:t>
            </a:r>
            <a:r>
              <a:rPr kumimoji="0" lang="en-US" sz="1200" b="0" i="1" u="none" strike="noStrike" cap="none" normalizeH="0" baseline="0" dirty="0">
                <a:ln>
                  <a:noFill/>
                </a:ln>
                <a:solidFill>
                  <a:srgbClr val="000000"/>
                </a:solidFill>
                <a:effectLst/>
                <a:latin typeface="+mn-lt"/>
                <a:ea typeface="ＭＳ Ｐゴシック" charset="0"/>
                <a:cs typeface="Arial"/>
              </a:rPr>
              <a:t>The Prince</a:t>
            </a:r>
            <a:r>
              <a:rPr kumimoji="0" lang="en-US" sz="1200" b="0" i="0" u="none" strike="noStrike" cap="none" normalizeH="0" baseline="0" dirty="0">
                <a:ln>
                  <a:noFill/>
                </a:ln>
                <a:solidFill>
                  <a:srgbClr val="000000"/>
                </a:solidFill>
                <a:effectLst/>
                <a:latin typeface="+mn-lt"/>
                <a:ea typeface="ＭＳ Ｐゴシック" charset="0"/>
                <a:cs typeface="Arial"/>
              </a:rPr>
              <a:t> that will not materialize for years. ITS could even auction the creative rights to NCG and RLS, creating a bidding war and driving up the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ＭＳ Ｐゴシック" charset="0"/>
                <a:cs typeface="Arial"/>
              </a:rPr>
              <a:t>Because of time preferences differ between the parties, ITS may prefer to have a larger percentage of profits on the first movie than on the sequels, in the event you decide to make two or three movies.  In contrast, NCG and RLS are willing to be patient and capture more value in the long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315801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This case was </a:t>
            </a:r>
            <a:r>
              <a:rPr lang="en-US" sz="1200" b="0" dirty="0">
                <a:latin typeface="+mn-lt"/>
                <a:cs typeface="+mn-cs"/>
              </a:rPr>
              <a:t>loosely based on a true story about a fictional. Can you guess it? [</a:t>
            </a:r>
            <a:r>
              <a:rPr lang="en-US" sz="1200" b="0" i="1" dirty="0">
                <a:latin typeface="+mn-lt"/>
                <a:cs typeface="+mn-cs"/>
              </a:rPr>
              <a:t>Students try]</a:t>
            </a:r>
            <a:r>
              <a:rPr lang="en-US" sz="1200" b="0" dirty="0">
                <a:latin typeface="+mn-lt"/>
                <a:cs typeface="+mn-cs"/>
              </a:rPr>
              <a:t>. </a:t>
            </a:r>
            <a:endParaRPr lang="en-US" sz="1200" b="0" dirty="0">
              <a:latin typeface="+mj-lt"/>
              <a:ea typeface="+mj-ea"/>
              <a:cs typeface="+mj-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23</a:t>
            </a:fld>
            <a:endParaRPr lang="en-US"/>
          </a:p>
        </p:txBody>
      </p:sp>
    </p:spTree>
    <p:extLst>
      <p:ext uri="{BB962C8B-B14F-4D97-AF65-F5344CB8AC3E}">
        <p14:creationId xmlns:p14="http://schemas.microsoft.com/office/powerpoint/2010/main" val="334831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dirty="0"/>
              <a:t>Do any of you recognize this house in the photo?</a:t>
            </a:r>
            <a:r>
              <a:rPr lang="en-US" sz="1200" b="0" baseline="0" dirty="0"/>
              <a:t> [</a:t>
            </a:r>
            <a:r>
              <a:rPr lang="en-US" sz="1200" b="0" i="1" baseline="0" dirty="0"/>
              <a:t>Students answer</a:t>
            </a:r>
            <a:r>
              <a:rPr lang="en-US" sz="1200" b="0" baseline="0" dirty="0"/>
              <a:t>]. Right, its Bag End, Bilbo and then Frodo’s house from The Hobbit and The Lord of the Rings movies. </a:t>
            </a:r>
          </a:p>
          <a:p>
            <a:endParaRPr lang="en-US" baseline="0" dirty="0"/>
          </a:p>
          <a:p>
            <a:r>
              <a:rPr lang="en-SG" dirty="0"/>
              <a:t>Supporting information:</a:t>
            </a:r>
          </a:p>
          <a:p>
            <a:endParaRPr lang="en-SG" dirty="0"/>
          </a:p>
          <a:p>
            <a:r>
              <a:rPr lang="en-US" b="0" i="0" dirty="0">
                <a:solidFill>
                  <a:srgbClr val="202122"/>
                </a:solidFill>
                <a:effectLst/>
                <a:latin typeface="-apple-system"/>
              </a:rPr>
              <a:t>Nathan, I. (2018). </a:t>
            </a:r>
            <a:r>
              <a:rPr lang="en-US" b="0" i="1" dirty="0">
                <a:solidFill>
                  <a:srgbClr val="202122"/>
                </a:solidFill>
                <a:effectLst/>
                <a:latin typeface="-apple-system"/>
              </a:rPr>
              <a:t>Anything You Can Imagine: Peter Jackson and the Making of Middle Earth</a:t>
            </a:r>
            <a:r>
              <a:rPr lang="en-US" b="0" i="0" dirty="0">
                <a:solidFill>
                  <a:srgbClr val="202122"/>
                </a:solidFill>
                <a:effectLst/>
                <a:latin typeface="-apple-system"/>
              </a:rPr>
              <a:t>. HarperCollins. </a:t>
            </a:r>
          </a:p>
          <a:p>
            <a:endParaRPr lang="en-SG" dirty="0"/>
          </a:p>
          <a:p>
            <a:r>
              <a:rPr lang="en-SG" b="0" dirty="0"/>
              <a:t>Source of photo (open source)</a:t>
            </a:r>
          </a:p>
          <a:p>
            <a:r>
              <a:rPr lang="en-US" baseline="0" dirty="0"/>
              <a:t>https://pixabay.com/en/new-zealand-the-hobby-the-rings-563759/ </a:t>
            </a:r>
          </a:p>
          <a:p>
            <a:endParaRPr lang="en-US" sz="1200" b="0" i="0" u="sng" dirty="0">
              <a:solidFill>
                <a:srgbClr val="202122"/>
              </a:solidFill>
              <a:effectLst/>
              <a:latin typeface="-apple-system"/>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24</a:t>
            </a:fld>
            <a:endParaRPr lang="en-US"/>
          </a:p>
        </p:txBody>
      </p:sp>
    </p:spTree>
    <p:extLst>
      <p:ext uri="{BB962C8B-B14F-4D97-AF65-F5344CB8AC3E}">
        <p14:creationId xmlns:p14="http://schemas.microsoft.com/office/powerpoint/2010/main" val="395875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Like in The Prince role-play, there were early animated versions of Tolkien’s films that received a mixed reception from audiences and critics. I liked the animated Hobbit when I was a kid, but others beg to differ. </a:t>
            </a:r>
          </a:p>
          <a:p>
            <a:endParaRPr lang="en-SG" b="1" u="sng" dirty="0"/>
          </a:p>
          <a:p>
            <a:r>
              <a:rPr lang="en-SG" b="0" u="none" dirty="0"/>
              <a:t>*Photo sources:</a:t>
            </a:r>
          </a:p>
          <a:p>
            <a:r>
              <a:rPr lang="en-SG" b="0" dirty="0"/>
              <a:t>1977 film:</a:t>
            </a:r>
          </a:p>
          <a:p>
            <a:r>
              <a:rPr lang="en-SG" b="0" dirty="0"/>
              <a:t>https://en.wikipedia.org/wiki/The_Hobbit_(1977_film)</a:t>
            </a:r>
          </a:p>
          <a:p>
            <a:r>
              <a:rPr lang="en-SG" b="0" dirty="0"/>
              <a:t>1978 film</a:t>
            </a:r>
          </a:p>
          <a:p>
            <a:r>
              <a:rPr lang="en-SG" b="0" dirty="0"/>
              <a:t>https://en.wikipedia.org/wiki/The_Lord_of_the_Rings_(1978_film)</a:t>
            </a:r>
          </a:p>
          <a:p>
            <a:r>
              <a:rPr lang="en-SG" b="0" dirty="0"/>
              <a:t>1980 film</a:t>
            </a:r>
          </a:p>
          <a:p>
            <a:r>
              <a:rPr lang="en-SG" dirty="0"/>
              <a:t>https://en.wikipedia.org/wiki/The_Return_of_the_King_(1980_film)</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322110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dirty="0"/>
              <a:t>The live action </a:t>
            </a:r>
            <a:r>
              <a:rPr lang="en-SG" sz="1200" b="0" dirty="0"/>
              <a:t>Lord of the Rings Trilogy, in contrast, received universal acclaim. </a:t>
            </a:r>
          </a:p>
          <a:p>
            <a:endParaRPr lang="en-SG" sz="1200" b="1" u="sng" dirty="0"/>
          </a:p>
          <a:p>
            <a:r>
              <a:rPr lang="en-SG" sz="1200" b="0" u="none" dirty="0"/>
              <a:t>References:</a:t>
            </a:r>
          </a:p>
          <a:p>
            <a:endParaRPr lang="en-SG" sz="1200" b="1" u="sng" dirty="0"/>
          </a:p>
          <a:p>
            <a:r>
              <a:rPr lang="en-US" b="0" i="0" dirty="0">
                <a:solidFill>
                  <a:srgbClr val="202122"/>
                </a:solidFill>
                <a:effectLst/>
                <a:latin typeface="-apple-system"/>
              </a:rPr>
              <a:t>Nathan, I. (2018). </a:t>
            </a:r>
            <a:r>
              <a:rPr lang="en-US" b="0" i="1" dirty="0">
                <a:solidFill>
                  <a:srgbClr val="202122"/>
                </a:solidFill>
                <a:effectLst/>
                <a:latin typeface="-apple-system"/>
              </a:rPr>
              <a:t>Anything You Can Imagine: Peter Jackson and the Making of Middle Earth</a:t>
            </a:r>
            <a:r>
              <a:rPr lang="en-US" b="0" i="0" dirty="0">
                <a:solidFill>
                  <a:srgbClr val="202122"/>
                </a:solidFill>
                <a:effectLst/>
                <a:latin typeface="-apple-system"/>
              </a:rPr>
              <a:t>. HarperCollins. </a:t>
            </a:r>
            <a:endParaRPr lang="en-US" sz="1200" b="0" i="0" u="sng" dirty="0">
              <a:solidFill>
                <a:srgbClr val="202122"/>
              </a:solidFill>
              <a:effectLst/>
              <a:latin typeface="-apple-system"/>
            </a:endParaRPr>
          </a:p>
          <a:p>
            <a:endParaRPr lang="en-US" sz="1200" b="0" i="0" u="sng" dirty="0">
              <a:solidFill>
                <a:srgbClr val="202122"/>
              </a:solidFill>
              <a:effectLst/>
              <a:latin typeface="-apple-system"/>
            </a:endParaRPr>
          </a:p>
          <a:p>
            <a:r>
              <a:rPr lang="en-US" b="0" i="0" dirty="0">
                <a:solidFill>
                  <a:srgbClr val="202122"/>
                </a:solidFill>
                <a:effectLst/>
                <a:latin typeface="-apple-system"/>
              </a:rPr>
              <a:t>Sibley, B. (2006). </a:t>
            </a:r>
            <a:r>
              <a:rPr lang="en-US" b="0" i="1" dirty="0">
                <a:solidFill>
                  <a:srgbClr val="202122"/>
                </a:solidFill>
                <a:effectLst/>
                <a:latin typeface="-apple-system"/>
              </a:rPr>
              <a:t>Peter Jackson: A Film-maker's Journey</a:t>
            </a:r>
            <a:r>
              <a:rPr lang="en-US" b="0" i="0" dirty="0">
                <a:solidFill>
                  <a:srgbClr val="202122"/>
                </a:solidFill>
                <a:effectLst/>
                <a:latin typeface="-apple-system"/>
              </a:rPr>
              <a:t>. Sydney, AUS: HarperCollins.</a:t>
            </a:r>
          </a:p>
          <a:p>
            <a:endParaRPr lang="en-US" b="0" i="0" dirty="0">
              <a:solidFill>
                <a:srgbClr val="2021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https://web.archive.org/web/20151211130624/http://www.empireonline.com/movies/features/trilogy/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https://web.archive.org/web/20160702001439/http://screenrant.com/best-film-movie-trilogies-ever-all-time/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https://web.archive.org/web/20021001123059/http://boxofficemojo.com/alltime/world/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https://web.archive.org/web/20021202080632/http://www.boxofficemojo.com/alltime/domestic.htm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*Photo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LOTR trilogy covers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https://en.wikipedia.org/wiki/The_Lord_of_the_Rings:_The_Fellowship_of_the_Ring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https://en.wikipedia.org/wiki/The_Lord_of_the_Rings:_The_Two_Towers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https://en.wikipedia.org/wiki/The_Lord_of_the_Rings:_The_Return_of_the_King</a:t>
            </a:r>
          </a:p>
          <a:p>
            <a:endParaRPr lang="en-SG"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US" b="0" i="0" dirty="0">
              <a:solidFill>
                <a:srgbClr val="202122"/>
              </a:solidFill>
              <a:effectLst/>
              <a:latin typeface="-apple-system"/>
            </a:endParaRPr>
          </a:p>
          <a:p>
            <a:endParaRPr lang="en-SG" sz="1200" b="1" i="0" u="sng" dirty="0">
              <a:solidFill>
                <a:srgbClr val="202122"/>
              </a:solidFill>
              <a:effectLst/>
              <a:latin typeface="-apple-system"/>
            </a:endParaRPr>
          </a:p>
          <a:p>
            <a:endParaRPr lang="en-SG" b="1" u="sng" dirty="0"/>
          </a:p>
        </p:txBody>
      </p:sp>
      <p:sp>
        <p:nvSpPr>
          <p:cNvPr id="4" name="Slide Number Placeholder 3"/>
          <p:cNvSpPr>
            <a:spLocks noGrp="1"/>
          </p:cNvSpPr>
          <p:nvPr>
            <p:ph type="sldNum" sz="quarter" idx="5"/>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621906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The trilogy, based on a series of three books, grossed an average of a billion dollars each for New Line Cinema.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*Photo sources:</a:t>
            </a:r>
          </a:p>
          <a:p>
            <a:r>
              <a:rPr lang="en-US" sz="1200" b="0" baseline="0" dirty="0"/>
              <a:t>New line cinema logo:</a:t>
            </a:r>
          </a:p>
          <a:p>
            <a:r>
              <a:rPr lang="en-US" sz="1200" b="0" baseline="0" dirty="0"/>
              <a:t>https://en.wikipedia.org/wiki/New_Line_Cinema</a:t>
            </a:r>
          </a:p>
          <a:p>
            <a:r>
              <a:rPr lang="en-US" sz="1200" b="0" baseline="0" dirty="0"/>
              <a:t>NPR arts and life headline:</a:t>
            </a:r>
          </a:p>
          <a:p>
            <a:r>
              <a:rPr lang="en-US" sz="1200" b="0" baseline="0" dirty="0"/>
              <a:t>https://www.npr.org/2003/12/12/1544470/the-lord-of-the-rings-gamble-pays-off#:~:text='The%20Lord%20of%20the%20Rings'%20Gamble%20Pays%20Off%20%3A%20NPR&amp;text='The%20Lord%20of%20the%20Rings'%20Gamble%20Pays%20Off%20The%20last,billion%20in%20worldwide%20ticket%20sales.</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415043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The LOTR trilogy also won numerous awards, including best director for Peter Jackson and best adapted screenplay for Fran Walsh and Jackson.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*Photo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https://www.vanityfair.com/hollywood/2014/02/return-of-the-king-oscar-oral-history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304993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Fans worldwide then called for a movie version of the prequel book The Hobbit to be made by the same creative team. </a:t>
            </a:r>
          </a:p>
          <a:p>
            <a:endParaRPr lang="en-US" sz="1200" b="0" baseline="0" dirty="0"/>
          </a:p>
          <a:p>
            <a:r>
              <a:rPr lang="en-US" sz="1200" b="0" baseline="0" dirty="0"/>
              <a:t>References</a:t>
            </a:r>
          </a:p>
          <a:p>
            <a:endParaRPr lang="en-US" sz="1200" b="0" baseline="0" dirty="0"/>
          </a:p>
          <a:p>
            <a:r>
              <a:rPr lang="en-US" b="0" i="0" dirty="0">
                <a:solidFill>
                  <a:srgbClr val="202122"/>
                </a:solidFill>
                <a:effectLst/>
                <a:latin typeface="-apple-system"/>
              </a:rPr>
              <a:t>Tolkien, J. R. R. (1966). </a:t>
            </a:r>
            <a:r>
              <a:rPr lang="en-US" b="0" i="1" dirty="0">
                <a:solidFill>
                  <a:srgbClr val="202122"/>
                </a:solidFill>
                <a:effectLst/>
                <a:latin typeface="-apple-system"/>
              </a:rPr>
              <a:t>The Hobbit</a:t>
            </a:r>
            <a:r>
              <a:rPr lang="en-US" b="0" i="0" dirty="0">
                <a:solidFill>
                  <a:srgbClr val="202122"/>
                </a:solidFill>
                <a:effectLst/>
                <a:latin typeface="-apple-system"/>
              </a:rPr>
              <a:t> (3rd ed.). Boston: Houghton Mifflin Company.</a:t>
            </a:r>
          </a:p>
          <a:p>
            <a:endParaRPr lang="en-US" sz="1200" b="0" i="0" baseline="0" dirty="0">
              <a:solidFill>
                <a:srgbClr val="202122"/>
              </a:solidFill>
              <a:effectLst/>
              <a:latin typeface="-apple-system"/>
            </a:endParaRPr>
          </a:p>
          <a:p>
            <a:r>
              <a:rPr lang="en-US" sz="1200" b="0" baseline="0" dirty="0"/>
              <a:t>Photo source</a:t>
            </a:r>
          </a:p>
          <a:p>
            <a:r>
              <a:rPr lang="en-US" sz="1200" b="0" baseline="0" dirty="0"/>
              <a:t>Personal photo by case author Eric Uhlmann, use with permission</a:t>
            </a:r>
          </a:p>
          <a:p>
            <a:endParaRPr lang="en-US" sz="1200" b="0" baseline="0" dirty="0"/>
          </a:p>
          <a:p>
            <a:endParaRPr lang="en-US" sz="1200" b="0" baseline="0" dirty="0"/>
          </a:p>
          <a:p>
            <a:endParaRPr lang="en-US" sz="1200" b="0" baseline="0"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335075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will play the roles of the heads of three movie studios negotiating the terms of a film production.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 will have 15 minutes to read your role materials and plan your strategy, then 1 hour and 10 minutes to negotiate with your two partners. At the point please give me</a:t>
            </a:r>
            <a:r>
              <a:rPr lang="en-US" sz="1200" kern="1200" baseline="0" dirty="0">
                <a:solidFill>
                  <a:schemeClr val="tx1"/>
                </a:solidFill>
                <a:effectLst/>
                <a:latin typeface="+mn-lt"/>
                <a:ea typeface="+mn-ea"/>
                <a:cs typeface="+mn-cs"/>
              </a:rPr>
              <a:t> your outcome form and exchange some feedback with your counterparts</a:t>
            </a:r>
            <a:r>
              <a:rPr lang="en-US" sz="1200" kern="1200" dirty="0">
                <a:solidFill>
                  <a:schemeClr val="tx1"/>
                </a:solidFill>
                <a:effectLst/>
                <a:latin typeface="+mn-lt"/>
                <a:ea typeface="+mn-ea"/>
                <a:cs typeface="+mn-cs"/>
              </a:rPr>
              <a:t>. The lecture will begin again in 1 hour and 40 minutes. Please try to find partners</a:t>
            </a:r>
            <a:r>
              <a:rPr lang="en-US" sz="1200" kern="1200" baseline="0" dirty="0">
                <a:solidFill>
                  <a:schemeClr val="tx1"/>
                </a:solidFill>
                <a:effectLst/>
                <a:latin typeface="+mn-lt"/>
                <a:ea typeface="+mn-ea"/>
                <a:cs typeface="+mn-cs"/>
              </a:rPr>
              <a:t> you know less well than the others, and to the extent you can different people than in your previous negotiations. [</a:t>
            </a:r>
            <a:r>
              <a:rPr lang="en-US" sz="1200" i="1" kern="1200" baseline="0" dirty="0">
                <a:solidFill>
                  <a:schemeClr val="tx1"/>
                </a:solidFill>
                <a:effectLst/>
                <a:latin typeface="+mn-lt"/>
                <a:ea typeface="+mn-ea"/>
                <a:cs typeface="+mn-cs"/>
              </a:rPr>
              <a:t>Students partner up, the instructor hands out role materials and outcome forms, and the students negotiate</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for instance regarding coalitions]. </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outcome forms, the instructor creates the results slide that appears</a:t>
            </a:r>
            <a:r>
              <a:rPr lang="en-US" sz="1200" b="0" i="1" dirty="0"/>
              <a:t> later in this</a:t>
            </a:r>
            <a:r>
              <a:rPr lang="en-US" sz="1200" b="0" i="1" baseline="0" dirty="0"/>
              <a:t> deck. The trios of students are given their negotiation group number as they turn in their results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There must be at least one student in each role for this negotiation. The negotiation exercise will not work properly if no one has one or more roles. If students are not divisible into groups of 3, have more than 1 student in one or more roles.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428032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Due in part to a complicated intellectual property history, The Hobbit was co-produced by multiple studios, including the studio that made The Lord of the Rings since the public wanted the original creative team involved.</a:t>
            </a:r>
          </a:p>
          <a:p>
            <a:endParaRPr lang="en-SG" dirty="0"/>
          </a:p>
          <a:p>
            <a:r>
              <a:rPr lang="en-SG" u="sng" dirty="0"/>
              <a:t>Note</a:t>
            </a:r>
            <a:r>
              <a:rPr lang="en-SG" dirty="0"/>
              <a:t>: The real parties were</a:t>
            </a:r>
          </a:p>
          <a:p>
            <a:r>
              <a:rPr lang="en-US" b="0" i="0" u="none" strike="noStrike" dirty="0">
                <a:solidFill>
                  <a:srgbClr val="0645AD"/>
                </a:solidFill>
                <a:effectLst/>
                <a:latin typeface="Arial" panose="020B0604020202020204" pitchFamily="34" charset="0"/>
              </a:rPr>
              <a:t>1.United Artists +Metro-Goldwyn-Mayer: Distribution rights</a:t>
            </a:r>
          </a:p>
          <a:p>
            <a:r>
              <a:rPr lang="en-US" b="0" i="0" u="none" dirty="0">
                <a:solidFill>
                  <a:srgbClr val="202122"/>
                </a:solidFill>
                <a:effectLst/>
                <a:latin typeface="Arial" panose="020B0604020202020204" pitchFamily="34" charset="0"/>
              </a:rPr>
              <a:t>2.New Line Cinema: Directing, writing, and design team from LOTR</a:t>
            </a:r>
          </a:p>
          <a:p>
            <a:r>
              <a:rPr lang="en-US" b="0" i="0" u="none" strike="noStrike" dirty="0">
                <a:solidFill>
                  <a:srgbClr val="0645AD"/>
                </a:solidFill>
                <a:effectLst/>
                <a:latin typeface="Arial" panose="020B0604020202020204" pitchFamily="34" charset="0"/>
              </a:rPr>
              <a:t>3.Saul Zaentz + </a:t>
            </a:r>
            <a:r>
              <a:rPr lang="en-US" b="0" i="0" u="none" dirty="0">
                <a:solidFill>
                  <a:srgbClr val="202122"/>
                </a:solidFill>
                <a:effectLst/>
                <a:latin typeface="Arial" panose="020B0604020202020204" pitchFamily="34" charset="0"/>
              </a:rPr>
              <a:t>Tolkien Enterprises: </a:t>
            </a:r>
            <a:r>
              <a:rPr lang="en-US" b="0" i="0" dirty="0">
                <a:solidFill>
                  <a:srgbClr val="202122"/>
                </a:solidFill>
                <a:effectLst/>
                <a:latin typeface="Arial" panose="020B0604020202020204" pitchFamily="34" charset="0"/>
              </a:rPr>
              <a:t>Film and merchandising rights </a:t>
            </a:r>
            <a:endParaRPr lang="en-US" b="0" i="0" u="none"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Supporting links: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https://www.reuters.com/article/entertainmentNews/idUSTRE5875BK20090908</a:t>
            </a:r>
          </a:p>
          <a:p>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*Photo source: </a:t>
            </a:r>
            <a:br>
              <a:rPr lang="en-US" sz="1200" b="1" baseline="0" dirty="0"/>
            </a:br>
            <a:r>
              <a:rPr lang="en-US" sz="1200" b="0" baseline="0" dirty="0"/>
              <a:t>Screenshot from the Warner Brothers </a:t>
            </a:r>
            <a:r>
              <a:rPr lang="en-US" sz="1200" b="0" baseline="0" dirty="0" err="1"/>
              <a:t>Youtube</a:t>
            </a:r>
            <a:r>
              <a:rPr lang="en-US" sz="1200" b="0" baseline="0" dirty="0"/>
              <a:t> site official trailer for The Hobbit (2 seconds into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https://www.youtube.com/watch?v=WJULoHnwoRI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Monika: https://www.theonering.net/torwp/2012/09/20/62046-the-hobbit-an-unexpected-journey-trailer-2-frame-by-frame-analysis-2/</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348152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Rather than make one movie that made a billion dollars and share the profits, they made three movies that made almost a billion dollars apiece, probably about tripling their financial gains. The press called it a financial “home run”, a huge, huge financial success by industry standards. Who was seen the Hobbit? [</a:t>
            </a:r>
            <a:r>
              <a:rPr lang="en-US" sz="1200" b="0" i="1" baseline="0" dirty="0"/>
              <a:t>Students raise hands</a:t>
            </a:r>
            <a:r>
              <a:rPr lang="en-US" sz="1200" b="0" baseline="0" dirty="0"/>
              <a:t>]. Did you watch all three films? What did you think of them? [</a:t>
            </a:r>
            <a:r>
              <a:rPr lang="en-US" sz="1200" b="0" i="1" baseline="0" dirty="0"/>
              <a:t>Students share their opinions</a:t>
            </a:r>
            <a:r>
              <a:rPr lang="en-US" sz="1200" b="0" baseline="0" dirty="0"/>
              <a:t>]. Many fans felt the quality of the films suffered by stretching a rather short book into a trilogy.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Supporting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https://www.hollywoodreporter.com/movies/movie-news/box-office-hobbit-desolation-smaug-665787/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https://www.hollywoodreporter.com/movies/movie-news/box-office-hobbit-five-armies-757340/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https://www.hollywoodreporter.com/movies/movie-news/box-office-report-peter-jacksons-403073/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https://web.archive.org/web/20121021000313/http://www.businessinsider.com/will-the-hobbit-gamble-be-worth-the-multi-million-risk-2012-10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https://web.archive.org/web/20101020181056/http://www.telegraph.co.uk/culture/film/film-news/8053833/The-Hobbit-could-be-most-expensive-film-ever-made.html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*Photo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https://pokemonwe.com/the-hobbit-trilogy-each-main-characters-worst-decision/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65801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 did the critics. [</a:t>
            </a:r>
            <a:r>
              <a:rPr lang="en-SG" i="1" dirty="0"/>
              <a:t>Instructor reads the quotes on the slide</a:t>
            </a:r>
            <a:r>
              <a:rPr lang="en-SG" dirty="0"/>
              <a:t>]. </a:t>
            </a:r>
          </a:p>
          <a:p>
            <a:endParaRPr lang="en-SG" dirty="0"/>
          </a:p>
          <a:p>
            <a:r>
              <a:rPr lang="en-SG" dirty="0"/>
              <a:t>Links to reviews of The Hobbit films:</a:t>
            </a:r>
          </a:p>
          <a:p>
            <a:endParaRPr lang="en-SG" dirty="0"/>
          </a:p>
          <a:p>
            <a:r>
              <a:rPr lang="en-SG" dirty="0"/>
              <a:t>https://collider.com/the-hobbit-4k-review/</a:t>
            </a:r>
          </a:p>
          <a:p>
            <a:endParaRPr lang="en-SG" dirty="0"/>
          </a:p>
          <a:p>
            <a:r>
              <a:rPr lang="en-SG" dirty="0"/>
              <a:t>https://www.rogerebert.com/reviews/the-hobbit-the-battle-of-the-five-armies-2014#:~:text=%22The%20Hobbit%22%20may%20have%20been,detraction%20from%20its%20overall%20themes.</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https://www.theguardian.com/film/2014/dec/14/the-hobbit-battle-five-armies-review-middling-finale-middle-earth</a:t>
            </a:r>
          </a:p>
          <a:p>
            <a:endParaRPr lang="en-SG" dirty="0"/>
          </a:p>
          <a:p>
            <a:r>
              <a:rPr lang="en-SG" dirty="0"/>
              <a:t>https://www.theatlantic.com/entertainment/archive/2014/12/the-battle-of-the-five-armies-at-least-its-over-now/383876/</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https://www.forbes.com/sites/scottmendelson/2015/02/11/the-hobbit-trilogy-grossed-almost-3-billion-and-no-one-cared/?sh=7a2aa2074838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2378082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t>
            </a:r>
            <a:r>
              <a:rPr lang="en-SG" i="1" dirty="0"/>
              <a:t>Read the headlines of the articles on the slides</a:t>
            </a:r>
            <a:r>
              <a:rPr lang="en-SG" dirty="0"/>
              <a:t>]. My guess though is that for folks whose primarily interest in the film was short term financial benefit, they cared a great deal about the 3 billion dollar gross. </a:t>
            </a:r>
          </a:p>
          <a:p>
            <a:endParaRPr lang="en-SG" b="0" dirty="0"/>
          </a:p>
          <a:p>
            <a:r>
              <a:rPr lang="en-SG" dirty="0"/>
              <a:t>Links to reviews of The Hobbit films:</a:t>
            </a:r>
          </a:p>
          <a:p>
            <a:endParaRPr lang="en-SG" dirty="0"/>
          </a:p>
          <a:p>
            <a:r>
              <a:rPr lang="en-SG" dirty="0"/>
              <a:t>https://collider.com/the-hobbit-4k-review/</a:t>
            </a:r>
          </a:p>
          <a:p>
            <a:endParaRPr lang="en-SG" dirty="0"/>
          </a:p>
          <a:p>
            <a:r>
              <a:rPr lang="en-SG" dirty="0"/>
              <a:t>https://www.rogerebert.com/reviews/the-hobbit-the-battle-of-the-five-armies-2014#:~:text=%22The%20Hobbit%22%20may%20have%20been,detraction%20from%20its%20overall%20themes.</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https://www.theguardian.com/film/2014/dec/14/the-hobbit-battle-five-armies-review-middling-finale-middle-earth</a:t>
            </a:r>
          </a:p>
          <a:p>
            <a:endParaRPr lang="en-SG" dirty="0"/>
          </a:p>
          <a:p>
            <a:r>
              <a:rPr lang="en-SG" dirty="0"/>
              <a:t>https://www.theatlantic.com/entertainment/archive/2014/12/the-battle-of-the-five-armies-at-least-its-over-now/383876/</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https://www.forbes.com/sites/scottmendelson/2015/02/11/the-hobbit-trilogy-grossed-almost-3-billion-and-no-one-cared/?sh=7a2aa2074838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r>
              <a:rPr lang="en-SG" b="0" dirty="0"/>
              <a:t>*Photo sources:</a:t>
            </a:r>
          </a:p>
          <a:p>
            <a:r>
              <a:rPr lang="en-SG" b="0" dirty="0"/>
              <a:t>Atlantic piece</a:t>
            </a:r>
          </a:p>
          <a:p>
            <a:r>
              <a:rPr lang="en-SG" b="0" dirty="0"/>
              <a:t>https://www.theatlantic.com/entertainment/archive/2014/12/the-battle-of-the-five-armies-at-least-its-over-now/383876/</a:t>
            </a:r>
          </a:p>
          <a:p>
            <a:r>
              <a:rPr lang="en-SG" b="0" dirty="0"/>
              <a:t>Forbes piece</a:t>
            </a:r>
          </a:p>
          <a:p>
            <a:r>
              <a:rPr lang="en-SG" dirty="0"/>
              <a:t>https://www.forbes.com/sites/scottmendelson/2015/02/11/the-hobbit-trilogy-grossed-almost-3-billion-and-no-one-cared/?sh=1c1693754838</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3777360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take-aways about multi-party negotiations. </a:t>
            </a:r>
            <a:r>
              <a:rPr lang="en-US" sz="1200" dirty="0"/>
              <a:t>Negotiations between more than two parties involve a geometric increase in complexity of the negotiation, in</a:t>
            </a:r>
            <a:r>
              <a:rPr lang="en-US" sz="1200" baseline="0" dirty="0"/>
              <a:t> which trust </a:t>
            </a:r>
            <a:r>
              <a:rPr lang="en-US" sz="1200" dirty="0"/>
              <a:t>and interdependence become harder to build because of the internal</a:t>
            </a:r>
            <a:r>
              <a:rPr lang="en-US" sz="1200" baseline="0" dirty="0"/>
              <a:t> BATNA of some parties forming a coalition. </a:t>
            </a:r>
            <a:r>
              <a:rPr lang="en-US" sz="1200" dirty="0"/>
              <a:t>Guiding the communication process towards consensus building and win-win are key to maximizing</a:t>
            </a:r>
            <a:r>
              <a:rPr lang="en-US" sz="1200" baseline="0" dirty="0"/>
              <a:t> value and achieving good outcomes. </a:t>
            </a:r>
          </a:p>
          <a:p>
            <a:endParaRPr lang="en-US" sz="1200" baseline="0" dirty="0"/>
          </a:p>
          <a:p>
            <a:r>
              <a:rPr lang="en-US" sz="1200" baseline="0" dirty="0"/>
              <a:t>Also, </a:t>
            </a:r>
            <a:r>
              <a:rPr lang="en-US" sz="1200" dirty="0"/>
              <a:t>deciding what you value is the first step of a negotiation. Was </a:t>
            </a:r>
            <a:r>
              <a:rPr lang="en-US" sz="1200" i="1" dirty="0"/>
              <a:t>The Hobbit </a:t>
            </a:r>
            <a:r>
              <a:rPr lang="en-US" sz="1200" dirty="0"/>
              <a:t>trilogy</a:t>
            </a:r>
            <a:r>
              <a:rPr lang="en-US" sz="1200" i="1" dirty="0"/>
              <a:t> </a:t>
            </a:r>
            <a:r>
              <a:rPr lang="en-US" sz="1200" dirty="0"/>
              <a:t>a success or a failure? This depends on your goals, were they financial, artistic, reputation/brand? </a:t>
            </a:r>
          </a:p>
          <a:p>
            <a:endParaRPr lang="en-US" sz="1200" dirty="0"/>
          </a:p>
          <a:p>
            <a:r>
              <a:rPr lang="en-US" sz="1200" dirty="0"/>
              <a:t>Similar questions hold for any negotiation. What are your values? Flowing from that, what are your goals, and what processes will you use to achieve them? Negotiation outcomes can only be evaluated in light of what you went in to accomplish, so make sure you reflect carefully on that.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600" dirty="0"/>
              <a:t>References and further readings:</a:t>
            </a:r>
          </a:p>
          <a:p>
            <a:endParaRPr lang="en-US" sz="1600" baseline="0" dirty="0"/>
          </a:p>
          <a:p>
            <a:r>
              <a:rPr lang="en-US" sz="1200" b="0" u="none"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2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200" b="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2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200" b="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endParaRPr lang="en-US" sz="1200" b="0" i="1" u="none" dirty="0">
              <a:solidFill>
                <a:srgbClr val="333333"/>
              </a:solidFill>
              <a:effectLst/>
              <a:latin typeface="Calibri" panose="020F0502020204030204" pitchFamily="34" charset="0"/>
              <a:cs typeface="Calibri" panose="020F0502020204030204" pitchFamily="34" charset="0"/>
            </a:endParaRPr>
          </a:p>
          <a:p>
            <a:r>
              <a:rPr lang="en-US" sz="1200" dirty="0" err="1"/>
              <a:t>Caplow</a:t>
            </a:r>
            <a:r>
              <a:rPr lang="en-US" sz="1200" dirty="0"/>
              <a:t>, T. (1956). A theory of coalitions in the triad. </a:t>
            </a:r>
            <a:r>
              <a:rPr lang="en-US" sz="1200" i="1" dirty="0"/>
              <a:t>American Sociological Review, 21</a:t>
            </a:r>
            <a:r>
              <a:rPr lang="en-US" sz="1200" dirty="0"/>
              <a:t>(4), 489–493. https://doi.org/10.2307/ 2088718 </a:t>
            </a:r>
            <a:endParaRPr lang="en-US" sz="1200" baseline="0" dirty="0"/>
          </a:p>
          <a:p>
            <a:endParaRPr lang="en-US" sz="1200" baseline="0" dirty="0"/>
          </a:p>
          <a:p>
            <a:r>
              <a:rPr lang="en-US" sz="1200" dirty="0" err="1"/>
              <a:t>Chertkoff</a:t>
            </a:r>
            <a:r>
              <a:rPr lang="en-US" sz="1200" dirty="0"/>
              <a:t>, J. M. (1966). The effects of probability of future success on coalition formation. </a:t>
            </a:r>
            <a:r>
              <a:rPr lang="en-US" sz="1200" i="1" dirty="0"/>
              <a:t>Journal of Experimental Social Psychology, 2</a:t>
            </a:r>
            <a:r>
              <a:rPr lang="en-US" sz="1200" dirty="0"/>
              <a:t>(3), 265–277. https://doi.org/10.1016/0022- 1031(66)90083-7</a:t>
            </a:r>
            <a:endParaRPr lang="en-US" sz="1200" baseline="0" dirty="0"/>
          </a:p>
          <a:p>
            <a:endParaRPr lang="en-US" sz="1200" baseline="0" dirty="0"/>
          </a:p>
          <a:p>
            <a:r>
              <a:rPr lang="en-US" sz="1200" dirty="0" err="1"/>
              <a:t>Chertkoff</a:t>
            </a:r>
            <a:r>
              <a:rPr lang="en-US" sz="1200" dirty="0"/>
              <a:t>, J. M., &amp; Braden, J. L. (1974). Effects of experience and bargaining restrictions on coalition formation. </a:t>
            </a:r>
            <a:r>
              <a:rPr lang="en-US" sz="1200" i="1" dirty="0"/>
              <a:t>Journal of Personality and Social Psychology, 30</a:t>
            </a:r>
            <a:r>
              <a:rPr lang="en-US" sz="1200" dirty="0"/>
              <a:t>(1), 169–177. https:// doi.org/10.1037/h0036615</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Diermeier</a:t>
            </a:r>
            <a:r>
              <a:rPr lang="en-GB" sz="1800" b="0" dirty="0">
                <a:effectLst/>
                <a:latin typeface="Times New Roman" panose="02020603050405020304" pitchFamily="18" charset="0"/>
                <a:ea typeface="Times New Roman" panose="02020603050405020304" pitchFamily="18" charset="0"/>
              </a:rPr>
              <a:t>, D., </a:t>
            </a: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Medvec</a:t>
            </a:r>
            <a:r>
              <a:rPr lang="en-GB" sz="1800" b="0" dirty="0">
                <a:effectLst/>
                <a:latin typeface="Times New Roman" panose="02020603050405020304" pitchFamily="18" charset="0"/>
                <a:ea typeface="Times New Roman" panose="02020603050405020304" pitchFamily="18" charset="0"/>
              </a:rPr>
              <a:t>, V., &amp; Kern, M.C. (2008). The micro-dynamics of coalition formation. </a:t>
            </a:r>
            <a:r>
              <a:rPr lang="en-GB" sz="1800" b="0" i="1" dirty="0">
                <a:effectLst/>
                <a:latin typeface="Times New Roman" panose="02020603050405020304" pitchFamily="18" charset="0"/>
                <a:ea typeface="Times New Roman" panose="02020603050405020304" pitchFamily="18" charset="0"/>
              </a:rPr>
              <a:t>Political Research Quarterly</a:t>
            </a:r>
            <a:r>
              <a:rPr lang="en-GB" sz="1800" b="0" dirty="0">
                <a:effectLst/>
                <a:latin typeface="Times New Roman" panose="02020603050405020304" pitchFamily="18" charset="0"/>
                <a:ea typeface="Times New Roman" panose="02020603050405020304" pitchFamily="18" charset="0"/>
              </a:rPr>
              <a:t>, 61, 484-501. </a:t>
            </a:r>
            <a:endParaRPr lang="en-SG" sz="1800" b="0" dirty="0">
              <a:effectLst/>
              <a:latin typeface="Times New Roman" panose="02020603050405020304" pitchFamily="18" charset="0"/>
              <a:ea typeface="Times New Roman" panose="02020603050405020304" pitchFamily="18" charset="0"/>
            </a:endParaRPr>
          </a:p>
          <a:p>
            <a:r>
              <a:rPr lang="en-US" sz="1200" kern="1200" dirty="0">
                <a:solidFill>
                  <a:schemeClr val="tx1"/>
                </a:solidFill>
                <a:effectLst/>
                <a:latin typeface="+mn-lt"/>
                <a:ea typeface="+mn-ea"/>
                <a:cs typeface="+mn-cs"/>
              </a:rPr>
              <a:t> </a:t>
            </a:r>
          </a:p>
          <a:p>
            <a:r>
              <a:rPr lang="en-US" sz="1200" dirty="0" err="1">
                <a:solidFill>
                  <a:srgbClr val="000000"/>
                </a:solidFill>
                <a:effectLst/>
                <a:latin typeface="Times New Roman" panose="02020603050405020304" pitchFamily="18" charset="0"/>
                <a:ea typeface="Times New Roman" panose="02020603050405020304" pitchFamily="18" charset="0"/>
              </a:rPr>
              <a:t>Falcão</a:t>
            </a:r>
            <a:r>
              <a:rPr lang="en-US" sz="1200" dirty="0">
                <a:solidFill>
                  <a:srgbClr val="000000"/>
                </a:solidFill>
                <a:effectLst/>
                <a:latin typeface="Times New Roman" panose="02020603050405020304" pitchFamily="18" charset="0"/>
                <a:ea typeface="Times New Roman" panose="02020603050405020304" pitchFamily="18" charset="0"/>
              </a:rPr>
              <a:t>,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endParaRPr lang="en-US" sz="1200" baseline="0" dirty="0"/>
          </a:p>
          <a:p>
            <a:r>
              <a:rPr lang="en-US" sz="1200" dirty="0" err="1"/>
              <a:t>Gamson</a:t>
            </a:r>
            <a:r>
              <a:rPr lang="en-US" sz="1200" dirty="0"/>
              <a:t>, W. A. (1961). A theory of coalition formation. </a:t>
            </a:r>
            <a:r>
              <a:rPr lang="en-US" sz="1200" i="1" dirty="0"/>
              <a:t>American Sociological Review, 26</a:t>
            </a:r>
            <a:r>
              <a:rPr lang="en-US" sz="1200" dirty="0"/>
              <a:t>(3), 373–382. https://doi.org/10.1257/ aer.90.4.1072 </a:t>
            </a:r>
          </a:p>
          <a:p>
            <a:endParaRPr lang="en-US" sz="1200" dirty="0"/>
          </a:p>
          <a:p>
            <a:r>
              <a:rPr lang="en-US" sz="1200" dirty="0" err="1"/>
              <a:t>Gamson</a:t>
            </a:r>
            <a:r>
              <a:rPr lang="en-US" sz="1200" dirty="0"/>
              <a:t>, W. A. (1961). An experimental test of a theory of coalition formation. </a:t>
            </a:r>
            <a:r>
              <a:rPr lang="en-US" sz="1200" i="1" dirty="0"/>
              <a:t>American Sociological Review, 26</a:t>
            </a:r>
            <a:r>
              <a:rPr lang="en-US" sz="1200" i="0" dirty="0"/>
              <a:t>(</a:t>
            </a:r>
            <a:r>
              <a:rPr lang="en-US" sz="1200" dirty="0"/>
              <a:t>4), 565– 573. https://doi.org/10.2307/2090255 </a:t>
            </a:r>
          </a:p>
          <a:p>
            <a:endParaRPr lang="en-US" sz="1200" dirty="0"/>
          </a:p>
          <a:p>
            <a:r>
              <a:rPr lang="en-US" sz="1200" dirty="0" err="1"/>
              <a:t>Gamson</a:t>
            </a:r>
            <a:r>
              <a:rPr lang="en-US" sz="1200" dirty="0"/>
              <a:t>, W. A. (1964). Experimental studies of coalition formation. </a:t>
            </a:r>
            <a:r>
              <a:rPr lang="en-US" sz="1200" i="1" dirty="0"/>
              <a:t>Advances in Experimental Social Psychology</a:t>
            </a:r>
            <a:r>
              <a:rPr lang="en-SG" sz="1200" dirty="0"/>
              <a:t>, 1, 81–110. https://doi.org/10.1016/S0065-2601(08)60049-0</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800" b="0" i="0" dirty="0">
                <a:solidFill>
                  <a:srgbClr val="666666"/>
                </a:solidFill>
                <a:effectLst/>
                <a:latin typeface="Nexus Sans Pro"/>
              </a:rPr>
              <a:t>Kern, M. C., Brett, J. M., </a:t>
            </a:r>
            <a:r>
              <a:rPr lang="en-US" sz="1800" b="0" i="0" dirty="0" err="1">
                <a:solidFill>
                  <a:srgbClr val="666666"/>
                </a:solidFill>
                <a:effectLst/>
                <a:latin typeface="Nexus Sans Pro"/>
              </a:rPr>
              <a:t>Weingart</a:t>
            </a:r>
            <a:r>
              <a:rPr lang="en-US" sz="1800" b="0" i="0" dirty="0">
                <a:solidFill>
                  <a:srgbClr val="666666"/>
                </a:solidFill>
                <a:effectLst/>
                <a:latin typeface="Nexus Sans Pro"/>
              </a:rPr>
              <a:t>, L. R., &amp; Eck, C. S. (2020). The “fixed” pie perception and strategy in dyadic versus multiparty negotiations. </a:t>
            </a:r>
            <a:r>
              <a:rPr lang="en-US" sz="1800" b="0" i="1" dirty="0">
                <a:solidFill>
                  <a:srgbClr val="666666"/>
                </a:solidFill>
                <a:effectLst/>
                <a:latin typeface="Nexus Sans Pro"/>
              </a:rPr>
              <a:t>Organizational Behavior and Human Decision Processes</a:t>
            </a:r>
            <a:r>
              <a:rPr lang="en-US" sz="1800" b="0" i="0" dirty="0">
                <a:solidFill>
                  <a:srgbClr val="666666"/>
                </a:solidFill>
                <a:effectLst/>
                <a:latin typeface="Nexus Sans Pro"/>
              </a:rPr>
              <a:t>, </a:t>
            </a:r>
            <a:r>
              <a:rPr lang="en-US" sz="1800" b="0" i="1" dirty="0">
                <a:solidFill>
                  <a:srgbClr val="666666"/>
                </a:solidFill>
                <a:effectLst/>
                <a:latin typeface="Nexus Sans Pro"/>
              </a:rPr>
              <a:t>157</a:t>
            </a:r>
            <a:r>
              <a:rPr lang="en-US" sz="1800" b="0" i="0" dirty="0">
                <a:solidFill>
                  <a:srgbClr val="666666"/>
                </a:solidFill>
                <a:effectLst/>
                <a:latin typeface="Nexus Sans Pro"/>
              </a:rPr>
              <a:t>, 143-158. https://doi.org/10.1016/j.obhdp.2020.01.001</a:t>
            </a:r>
            <a:endParaRPr lang="en-US" sz="1200" b="0" i="0" kern="1200" dirty="0">
              <a:solidFill>
                <a:schemeClr val="tx1"/>
              </a:solidFill>
              <a:effectLst/>
              <a:latin typeface="+mn-lt"/>
              <a:ea typeface="+mn-ea"/>
              <a:cs typeface="+mn-cs"/>
            </a:endParaRPr>
          </a:p>
          <a:p>
            <a:endParaRPr lang="en-US" sz="1200" baseline="0" dirty="0"/>
          </a:p>
          <a:p>
            <a:r>
              <a:rPr lang="en-US" sz="1200" dirty="0" err="1"/>
              <a:t>Komorita</a:t>
            </a:r>
            <a:r>
              <a:rPr lang="en-US" sz="1200" dirty="0"/>
              <a:t>, S. S. (1984). Coalition bargaining. </a:t>
            </a:r>
            <a:r>
              <a:rPr lang="en-US" sz="1200" i="1" dirty="0"/>
              <a:t>Advances in Experimental Social Psychology, 18</a:t>
            </a:r>
            <a:r>
              <a:rPr lang="en-US" sz="1200" dirty="0"/>
              <a:t>(1), 183–245. https://doi.org/ 10.1016/S0065-2601(08)60145-8 </a:t>
            </a:r>
          </a:p>
          <a:p>
            <a:endParaRPr lang="en-US" sz="1200" dirty="0"/>
          </a:p>
          <a:p>
            <a:r>
              <a:rPr lang="en-US" sz="1200" dirty="0" err="1"/>
              <a:t>Komorita</a:t>
            </a:r>
            <a:r>
              <a:rPr lang="en-US" sz="1200" dirty="0"/>
              <a:t>, S. S., Aquino, K. F., &amp; Ellis, A. L. (1989). Coalition bargaining: A comparison of theories based on allocation norms and theories based on bargaining strength. </a:t>
            </a:r>
            <a:r>
              <a:rPr lang="en-US" sz="1200" i="1" dirty="0"/>
              <a:t>Social Psychology Quarterly, 52</a:t>
            </a:r>
            <a:r>
              <a:rPr lang="en-US" sz="1200" dirty="0"/>
              <a:t>(3), 183–196. https://doi. org/10.2307/2786713 </a:t>
            </a:r>
          </a:p>
          <a:p>
            <a:endParaRPr lang="en-US" sz="1200" dirty="0"/>
          </a:p>
          <a:p>
            <a:r>
              <a:rPr lang="en-US" sz="1200" dirty="0" err="1"/>
              <a:t>Komorita</a:t>
            </a:r>
            <a:r>
              <a:rPr lang="en-US" sz="1200" dirty="0"/>
              <a:t>, S. S., &amp; </a:t>
            </a:r>
            <a:r>
              <a:rPr lang="en-US" sz="1200" dirty="0" err="1"/>
              <a:t>Chertkoff</a:t>
            </a:r>
            <a:r>
              <a:rPr lang="en-US" sz="1200" dirty="0"/>
              <a:t>, J. M. (1973). A bargaining theory of coalition formation. </a:t>
            </a:r>
            <a:r>
              <a:rPr lang="en-US" sz="1200" i="1" dirty="0"/>
              <a:t>Psychological Review, 80</a:t>
            </a:r>
            <a:r>
              <a:rPr lang="en-US" sz="1200" dirty="0"/>
              <a:t>(3), 149–162. https://doi.org/10.1037/h0034341 K</a:t>
            </a:r>
          </a:p>
          <a:p>
            <a:endParaRPr lang="en-US" sz="1200" dirty="0"/>
          </a:p>
          <a:p>
            <a:r>
              <a:rPr lang="en-US" sz="1200" dirty="0" err="1"/>
              <a:t>Komorita</a:t>
            </a:r>
            <a:r>
              <a:rPr lang="en-US" sz="1200" dirty="0"/>
              <a:t>, S. S., &amp; Meek, D. D. (1978). Generality and validity of some theories of coalition formation. </a:t>
            </a:r>
            <a:r>
              <a:rPr lang="en-US" sz="1200" i="1" dirty="0"/>
              <a:t>Journal of Personality and Social Psychology</a:t>
            </a:r>
            <a:r>
              <a:rPr lang="en-US" sz="1200" dirty="0"/>
              <a:t>, 36(4), 392–404. https:// doi.org/10.1037//0022-3514.36.4.392 </a:t>
            </a:r>
          </a:p>
          <a:p>
            <a:endParaRPr lang="en-US" sz="1200" dirty="0"/>
          </a:p>
          <a:p>
            <a:r>
              <a:rPr lang="en-US" sz="1200" dirty="0" err="1"/>
              <a:t>Komorita</a:t>
            </a:r>
            <a:r>
              <a:rPr lang="en-US" sz="1200" dirty="0"/>
              <a:t>, S. S., &amp; Parks, C. D. (1995). Interpersonal relations: Mixed-motive interaction. </a:t>
            </a:r>
            <a:r>
              <a:rPr lang="en-US" sz="1200" i="1" dirty="0"/>
              <a:t>Annual Review of Psychology, 46</a:t>
            </a:r>
            <a:r>
              <a:rPr lang="en-US" sz="1200" dirty="0"/>
              <a:t>, 183–20</a:t>
            </a:r>
            <a:endParaRPr lang="en-US" sz="1200" baseline="0" dirty="0"/>
          </a:p>
          <a:p>
            <a:endParaRPr lang="en-US" sz="1200" baseline="0" dirty="0"/>
          </a:p>
          <a:p>
            <a:r>
              <a:rPr lang="en-US" sz="1200" dirty="0"/>
              <a:t>Kravitz, D. A. (1981). Effects of resources and alternatives on coalition formation. </a:t>
            </a:r>
            <a:r>
              <a:rPr lang="en-US" sz="1200" i="1" dirty="0"/>
              <a:t>Journal of Personality and Social Psychology, 41</a:t>
            </a:r>
            <a:r>
              <a:rPr lang="en-US" sz="1200" dirty="0"/>
              <a:t>(1), 87–98</a:t>
            </a:r>
            <a:r>
              <a:rPr lang="en-US" sz="1200" baseline="0" dirty="0"/>
              <a:t>.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a:t>
            </a:r>
            <a:r>
              <a:rPr lang="en-SG" sz="1200" b="0" u="none" dirty="0">
                <a:effectLst/>
                <a:latin typeface="Calibri" panose="020F0502020204030204" pitchFamily="34" charset="0"/>
                <a:ea typeface="Calibri" panose="020F0502020204030204" pitchFamily="34" charset="0"/>
                <a:cs typeface="Times New Roman" panose="02020603050405020304" pitchFamily="18" charset="0"/>
              </a:rPr>
              <a:t>1993)</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200" i="1" u="none"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20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a:t>
            </a:r>
            <a:r>
              <a:rPr lang="en-US" sz="12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a:t>
            </a:r>
            <a:r>
              <a:rPr lang="en-SG" sz="1200" u="none" dirty="0">
                <a:effectLst/>
                <a:latin typeface="Calibri" panose="020F0502020204030204" pitchFamily="34" charset="0"/>
                <a:ea typeface="Calibri" panose="020F0502020204030204" pitchFamily="34" charset="0"/>
                <a:cs typeface="Times New Roman" panose="02020603050405020304" pitchFamily="18" charset="0"/>
              </a:rPr>
              <a:t>–22.</a:t>
            </a:r>
          </a:p>
          <a:p>
            <a:endParaRPr lang="en-US" sz="1200" baseline="0" dirty="0"/>
          </a:p>
          <a:p>
            <a:r>
              <a:rPr lang="en-US" sz="1200" dirty="0"/>
              <a:t>Miller, C. E., &amp; Wong, J. (1986). Coalition behavior: Effects of earned versus unearned resources. </a:t>
            </a:r>
            <a:r>
              <a:rPr lang="en-US" sz="1200" i="1" dirty="0"/>
              <a:t>Organizational Behavior and Human Decision Processes, 38</a:t>
            </a:r>
            <a:r>
              <a:rPr lang="en-US" sz="1200" dirty="0"/>
              <a:t>(2), 257–277.</a:t>
            </a:r>
            <a:endParaRPr lang="en-US" sz="1200" baseline="0" dirty="0"/>
          </a:p>
          <a:p>
            <a:endParaRPr lang="en-US" sz="1200" baseline="0" dirty="0"/>
          </a:p>
          <a:p>
            <a:r>
              <a:rPr lang="en-US" sz="1200" dirty="0" err="1"/>
              <a:t>Murnighan</a:t>
            </a:r>
            <a:r>
              <a:rPr lang="en-US" sz="1200" dirty="0"/>
              <a:t>, J. K. (1991). The game of 4-3-2. In J. K. </a:t>
            </a:r>
            <a:r>
              <a:rPr lang="en-US" sz="1200" dirty="0" err="1"/>
              <a:t>Murnighan</a:t>
            </a:r>
            <a:r>
              <a:rPr lang="en-US" sz="1200" dirty="0"/>
              <a:t> (Ed.) </a:t>
            </a:r>
            <a:r>
              <a:rPr lang="en-US" sz="1200" i="1" dirty="0"/>
              <a:t>The dynamics of bargaining games </a:t>
            </a:r>
            <a:r>
              <a:rPr lang="en-US" sz="1200" dirty="0"/>
              <a:t>(pp. 129–139). Prentice-Hall.</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err="1">
                <a:effectLst/>
                <a:latin typeface="Calibri" panose="020F0502020204030204" pitchFamily="34" charset="0"/>
                <a:ea typeface="Calibri" panose="020F0502020204030204" pitchFamily="34" charset="0"/>
                <a:cs typeface="Calibri" panose="020F0502020204030204" pitchFamily="34" charset="0"/>
              </a:rPr>
              <a:t>Polzer</a:t>
            </a:r>
            <a:r>
              <a:rPr lang="en-US" sz="1200" u="none" dirty="0">
                <a:effectLst/>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t>
            </a:r>
            <a:r>
              <a:rPr lang="en-US" sz="1200" i="1" u="none" dirty="0">
                <a:effectLst/>
                <a:latin typeface="Calibri" panose="020F0502020204030204" pitchFamily="34" charset="0"/>
                <a:ea typeface="Calibri" panose="020F0502020204030204" pitchFamily="34" charset="0"/>
                <a:cs typeface="Calibri" panose="020F0502020204030204" pitchFamily="34" charset="0"/>
              </a:rPr>
              <a:t>Academy of Management Journal, 41,</a:t>
            </a:r>
            <a:r>
              <a:rPr lang="en-US" sz="1200" u="none" dirty="0">
                <a:effectLst/>
                <a:latin typeface="Calibri" panose="020F0502020204030204" pitchFamily="34" charset="0"/>
                <a:ea typeface="Calibri" panose="020F0502020204030204" pitchFamily="34" charset="0"/>
                <a:cs typeface="Calibri" panose="020F0502020204030204" pitchFamily="34" charset="0"/>
              </a:rPr>
              <a:t> 42-54. </a:t>
            </a:r>
            <a:endParaRPr lang="en-SG"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Suesse</a:t>
            </a:r>
            <a:r>
              <a:rPr lang="en-US" sz="1200" dirty="0"/>
              <a:t>, J.M., &amp; Ibarra, H. </a:t>
            </a:r>
            <a:r>
              <a:rPr lang="en-SG" sz="1200" dirty="0"/>
              <a:t>(1997). Building Coalitions</a:t>
            </a:r>
            <a:r>
              <a:rPr lang="en-US" sz="1200" dirty="0"/>
              <a:t>. </a:t>
            </a:r>
            <a:r>
              <a:rPr lang="en-SG" sz="1200" dirty="0"/>
              <a:t>Harvard Business School. 9-497-055</a:t>
            </a:r>
            <a:r>
              <a:rPr lang="en-US" sz="1200" dirty="0"/>
              <a:t>.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Kern, M.C., </a:t>
            </a:r>
            <a:r>
              <a:rPr lang="en-GB" sz="1800" dirty="0" err="1">
                <a:effectLst/>
                <a:latin typeface="Times New Roman" panose="02020603050405020304" pitchFamily="18" charset="0"/>
                <a:ea typeface="Times New Roman" panose="02020603050405020304" pitchFamily="18" charset="0"/>
              </a:rPr>
              <a:t>Medvec</a:t>
            </a:r>
            <a:r>
              <a:rPr lang="en-GB" sz="1800" dirty="0">
                <a:effectLst/>
                <a:latin typeface="Times New Roman" panose="02020603050405020304" pitchFamily="18" charset="0"/>
                <a:ea typeface="Times New Roman" panose="02020603050405020304" pitchFamily="18" charset="0"/>
              </a:rPr>
              <a:t>, V.,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(2009). Who says what to whom? The impact of communication </a:t>
            </a:r>
            <a:r>
              <a:rPr lang="en-GB" sz="1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800" b="0" i="1" dirty="0">
                <a:effectLst/>
                <a:latin typeface="Times New Roman" panose="02020603050405020304" pitchFamily="18" charset="0"/>
                <a:ea typeface="Times New Roman" panose="02020603050405020304" pitchFamily="18" charset="0"/>
              </a:rPr>
              <a:t>Social Cognition</a:t>
            </a:r>
            <a:r>
              <a:rPr lang="fr-FR" sz="1800" b="0" dirty="0">
                <a:effectLst/>
                <a:latin typeface="Times New Roman" panose="02020603050405020304" pitchFamily="18" charset="0"/>
                <a:ea typeface="Times New Roman" panose="02020603050405020304" pitchFamily="18" charset="0"/>
              </a:rPr>
              <a:t>, 27, 381-397.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Postmes</a:t>
            </a:r>
            <a:r>
              <a:rPr lang="en-GB" sz="1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1800" b="0" i="1" dirty="0">
                <a:effectLst/>
                <a:latin typeface="Times New Roman" panose="02020603050405020304" pitchFamily="18" charset="0"/>
                <a:ea typeface="Times New Roman" panose="02020603050405020304" pitchFamily="18" charset="0"/>
              </a:rPr>
              <a:t>British Journal of Social Psychology, 47, 167-187.</a:t>
            </a:r>
            <a:r>
              <a:rPr lang="en-GB" sz="1800" b="0" dirty="0">
                <a:effectLst/>
                <a:latin typeface="Times New Roman" panose="02020603050405020304" pitchFamily="18" charset="0"/>
                <a:ea typeface="Times New Roman" panose="02020603050405020304" pitchFamily="18" charset="0"/>
              </a:rPr>
              <a:t>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Thompson, L. (2001). </a:t>
            </a:r>
            <a:r>
              <a:rPr lang="en-US" sz="1200" i="1" dirty="0">
                <a:effectLst/>
                <a:latin typeface="Times New Roman" panose="02020603050405020304" pitchFamily="18" charset="0"/>
                <a:ea typeface="Times New Roman" panose="02020603050405020304" pitchFamily="18" charset="0"/>
              </a:rPr>
              <a:t>The Mind and Heart of the Negotiator (2nd Edition)</a:t>
            </a:r>
            <a:r>
              <a:rPr lang="en-US" sz="1200" dirty="0">
                <a:effectLst/>
                <a:latin typeface="Times New Roman" panose="02020603050405020304" pitchFamily="18" charset="0"/>
                <a:ea typeface="Times New Roman" panose="02020603050405020304" pitchFamily="18" charset="0"/>
              </a:rPr>
              <a:t>. Upper Saddle River, NJ: Prentice Hall, 2nd edition</a:t>
            </a:r>
            <a:endParaRPr lang="en-SG" sz="1200" dirty="0">
              <a:effectLst/>
              <a:latin typeface="Times New Roman" panose="02020603050405020304" pitchFamily="18" charset="0"/>
              <a:ea typeface="Times New Roman" panose="02020603050405020304" pitchFamily="18" charset="0"/>
            </a:endParaRPr>
          </a:p>
          <a:p>
            <a:endParaRPr lang="en-US" dirty="0"/>
          </a:p>
          <a:p>
            <a:r>
              <a:rPr lang="en-US" sz="1200" dirty="0"/>
              <a:t>van </a:t>
            </a:r>
            <a:r>
              <a:rPr lang="en-US" sz="1200" dirty="0" err="1"/>
              <a:t>Beest</a:t>
            </a:r>
            <a:r>
              <a:rPr lang="en-US" sz="1200" dirty="0"/>
              <a:t>, I., </a:t>
            </a:r>
            <a:r>
              <a:rPr lang="en-US" sz="1200" dirty="0" err="1"/>
              <a:t>Steinel</a:t>
            </a:r>
            <a:r>
              <a:rPr lang="en-US" sz="1200" dirty="0"/>
              <a:t>, W., &amp; </a:t>
            </a:r>
            <a:r>
              <a:rPr lang="en-US" sz="1200" dirty="0" err="1"/>
              <a:t>Murnighan</a:t>
            </a:r>
            <a:r>
              <a:rPr lang="en-US" sz="1200" dirty="0"/>
              <a:t>, J. K. (2011). Honesty pays: On the benefits of having and disclosing information in coalition bargaining. Journal of Experimental Social Psychology, 47(4), 738–747. https://doi.org/10.1016/j.jesp.2011.02.013 </a:t>
            </a:r>
          </a:p>
          <a:p>
            <a:endParaRPr lang="en-US" sz="1200" dirty="0"/>
          </a:p>
          <a:p>
            <a:r>
              <a:rPr lang="en-US" sz="1200" dirty="0"/>
              <a:t>van </a:t>
            </a:r>
            <a:r>
              <a:rPr lang="en-US" sz="1200" dirty="0" err="1"/>
              <a:t>Beest</a:t>
            </a:r>
            <a:r>
              <a:rPr lang="en-US" sz="1200" dirty="0"/>
              <a:t>, I., van Dijk, E., &amp; Wilke, H. (2004). Resources and alternatives in coalition formation: The effects on payoff, self-serving </a:t>
            </a:r>
            <a:r>
              <a:rPr lang="en-US" sz="1200" dirty="0" err="1"/>
              <a:t>behaviour</a:t>
            </a:r>
            <a:r>
              <a:rPr lang="en-US" sz="1200" dirty="0"/>
              <a:t>, and bargaining length. European Journal of Social Psychology, 34(6), 713–728. https://doi.org/10.1002/ejsp.226</a:t>
            </a:r>
            <a:endParaRPr lang="en-US" sz="1200" baseline="0" dirty="0"/>
          </a:p>
          <a:p>
            <a:endParaRPr lang="en-US" sz="1200" baseline="0" dirty="0"/>
          </a:p>
          <a:p>
            <a:r>
              <a:rPr lang="en-SG" sz="1200" dirty="0"/>
              <a:t>van </a:t>
            </a:r>
            <a:r>
              <a:rPr lang="en-SG" sz="1200" dirty="0" err="1"/>
              <a:t>Beest</a:t>
            </a:r>
            <a:r>
              <a:rPr lang="en-SG" sz="1200" dirty="0"/>
              <a:t>, I., van Dijk, E., &amp; Wilke, H. (2004). The interplay of self-interest and equity in coalition formation. </a:t>
            </a:r>
            <a:r>
              <a:rPr lang="en-SG" sz="1200" i="1" dirty="0"/>
              <a:t>European Journal of Social Psychology, 34</a:t>
            </a:r>
            <a:r>
              <a:rPr lang="en-SG" sz="1200" dirty="0"/>
              <a:t>(5), 547–565. https://doi. org/10.1002/ejsp.216 </a:t>
            </a:r>
          </a:p>
          <a:p>
            <a:endParaRPr lang="en-SG" sz="1200" dirty="0"/>
          </a:p>
          <a:p>
            <a:r>
              <a:rPr lang="en-SG" sz="1200" dirty="0"/>
              <a:t>van </a:t>
            </a:r>
            <a:r>
              <a:rPr lang="en-SG" sz="1200" dirty="0" err="1"/>
              <a:t>Beest</a:t>
            </a:r>
            <a:r>
              <a:rPr lang="en-SG" sz="1200" dirty="0"/>
              <a:t>, I., Wilke, H., &amp; van Dijk, E. (2003). The excluded player in coalition formation. </a:t>
            </a:r>
            <a:r>
              <a:rPr lang="en-SG" sz="1200" i="1" dirty="0"/>
              <a:t>Personality &amp; Social Psychology Bulletin, 29</a:t>
            </a:r>
            <a:r>
              <a:rPr lang="en-SG" sz="1200" dirty="0"/>
              <a:t>(2), 237–247. https://doi.org/10.1177/0146167202239049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Calibri" panose="020F0502020204030204" pitchFamily="34" charset="0"/>
                <a:ea typeface="Calibri" panose="020F0502020204030204" pitchFamily="34" charset="0"/>
                <a:cs typeface="Calibri" panose="020F0502020204030204" pitchFamily="34" charset="0"/>
              </a:rPr>
              <a:t>Van </a:t>
            </a:r>
            <a:r>
              <a:rPr lang="en-US" sz="1200" u="none" dirty="0" err="1">
                <a:effectLst/>
                <a:latin typeface="Calibri" panose="020F0502020204030204" pitchFamily="34" charset="0"/>
                <a:ea typeface="Calibri" panose="020F0502020204030204" pitchFamily="34" charset="0"/>
                <a:cs typeface="Calibri" panose="020F0502020204030204" pitchFamily="34" charset="0"/>
              </a:rPr>
              <a:t>Beest</a:t>
            </a:r>
            <a:r>
              <a:rPr lang="en-US" sz="1200" u="none" dirty="0">
                <a:effectLst/>
                <a:latin typeface="Calibri" panose="020F0502020204030204" pitchFamily="34" charset="0"/>
                <a:ea typeface="Calibri" panose="020F0502020204030204" pitchFamily="34" charset="0"/>
                <a:cs typeface="Calibri" panose="020F0502020204030204" pitchFamily="34" charset="0"/>
              </a:rPr>
              <a:t>, I., Van </a:t>
            </a:r>
            <a:r>
              <a:rPr lang="en-US" sz="1200" u="none" dirty="0" err="1">
                <a:effectLst/>
                <a:latin typeface="Calibri" panose="020F0502020204030204" pitchFamily="34" charset="0"/>
                <a:ea typeface="Calibri" panose="020F0502020204030204" pitchFamily="34" charset="0"/>
                <a:cs typeface="Calibri" panose="020F0502020204030204" pitchFamily="34" charset="0"/>
              </a:rPr>
              <a:t>Kleef</a:t>
            </a:r>
            <a:r>
              <a:rPr lang="en-US" sz="1200" u="none"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200" i="1" u="none"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200" u="none" dirty="0">
                <a:effectLst/>
                <a:latin typeface="Calibri" panose="020F0502020204030204" pitchFamily="34" charset="0"/>
                <a:ea typeface="Calibri" panose="020F0502020204030204" pitchFamily="34" charset="0"/>
                <a:cs typeface="Calibri" panose="020F0502020204030204" pitchFamily="34" charset="0"/>
              </a:rPr>
              <a:t>, 993-1002.</a:t>
            </a:r>
            <a:endParaRPr lang="en-SG"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r>
              <a:rPr lang="en-US" sz="1200" dirty="0" err="1"/>
              <a:t>Vinacke</a:t>
            </a:r>
            <a:r>
              <a:rPr lang="en-US" sz="1200" dirty="0"/>
              <a:t>, W. E., &amp; </a:t>
            </a:r>
            <a:r>
              <a:rPr lang="en-US" sz="1200" dirty="0" err="1"/>
              <a:t>Arkoff</a:t>
            </a:r>
            <a:r>
              <a:rPr lang="en-US" sz="1200" dirty="0"/>
              <a:t>, A. (1957). An experimental study of coalitions in the triad. </a:t>
            </a:r>
            <a:r>
              <a:rPr lang="en-US" sz="1200" i="1" dirty="0"/>
              <a:t>American Sociological Review, 22</a:t>
            </a:r>
            <a:r>
              <a:rPr lang="en-US" sz="1200" dirty="0"/>
              <a:t>(4), 406–414. https://doi.org/10.2307/2089158 </a:t>
            </a:r>
          </a:p>
          <a:p>
            <a:endParaRPr lang="en-US" sz="1200" dirty="0"/>
          </a:p>
          <a:p>
            <a:r>
              <a:rPr lang="en-US" sz="1200" dirty="0" err="1"/>
              <a:t>Vinacke</a:t>
            </a:r>
            <a:r>
              <a:rPr lang="en-US" sz="1200" dirty="0"/>
              <a:t>, W. E., Crowell, D. C., </a:t>
            </a:r>
            <a:r>
              <a:rPr lang="en-US" sz="1200" dirty="0" err="1"/>
              <a:t>Dien</a:t>
            </a:r>
            <a:r>
              <a:rPr lang="en-US" sz="1200" dirty="0"/>
              <a:t>, D., &amp; Young, V. (1964). The effect of information about strategy on a three-person game. </a:t>
            </a:r>
            <a:r>
              <a:rPr lang="en-US" sz="1200" i="1" dirty="0"/>
              <a:t>Behavioral Science, 11</a:t>
            </a:r>
            <a:r>
              <a:rPr lang="en-US" sz="1200" dirty="0"/>
              <a:t>(3), 180–189. https://doi.org/https://doi. org/10.1002/bs.3830110305</a:t>
            </a:r>
            <a:endParaRPr lang="en-US" sz="1200" baseline="0" dirty="0"/>
          </a:p>
          <a:p>
            <a:endParaRPr lang="en-US" sz="1200" baseline="0" dirty="0"/>
          </a:p>
          <a:p>
            <a:r>
              <a:rPr lang="en-US" sz="1200" dirty="0"/>
              <a:t>Warwick, P. V. (1996). Coalition government membership in West European parliamentary democracies. </a:t>
            </a:r>
            <a:r>
              <a:rPr lang="en-US" sz="1200" i="1" dirty="0"/>
              <a:t>British Journal of Political Science, 26</a:t>
            </a:r>
            <a:r>
              <a:rPr lang="en-US" sz="1200" dirty="0"/>
              <a:t>(4), 471–499. https://doi.org/10.1017/ S0007123400007572</a:t>
            </a:r>
            <a:endParaRPr lang="en-US" sz="1200" baseline="0" dirty="0"/>
          </a:p>
          <a:p>
            <a:endParaRPr lang="en-US" sz="1200" baseline="0" dirty="0"/>
          </a:p>
          <a:p>
            <a:r>
              <a:rPr lang="en-SG" sz="1200" dirty="0"/>
              <a:t>Wilke, H., &amp; Mulder, M. (1971). Coalition formation on the gameboard. </a:t>
            </a:r>
            <a:r>
              <a:rPr lang="en-SG" sz="1200" i="1" dirty="0"/>
              <a:t>European Journal of Social Psychology, 1</a:t>
            </a:r>
            <a:r>
              <a:rPr lang="en-SG" sz="1200" dirty="0"/>
              <a:t>(3), 339–355. https://doi.org/10.1002/ejsp.2420010305 </a:t>
            </a:r>
          </a:p>
          <a:p>
            <a:endParaRPr lang="en-SG" sz="1200" dirty="0"/>
          </a:p>
          <a:p>
            <a:r>
              <a:rPr lang="en-SG" sz="1200" dirty="0"/>
              <a:t>Wilke, H., &amp; Mulder, M. (1974). A comparison of rotation versus non-rotation in coalition formation experiments. </a:t>
            </a:r>
            <a:r>
              <a:rPr lang="en-SG" sz="1200" i="1" dirty="0"/>
              <a:t>European Journal of Social Psychology, 4</a:t>
            </a:r>
            <a:r>
              <a:rPr lang="en-SG" sz="1200" dirty="0"/>
              <a:t>(1), 99–102. https://doi.org/ 10.1002/ejsp.2420040109</a:t>
            </a:r>
            <a:endParaRPr lang="en-US" sz="1200" baseline="0" dirty="0"/>
          </a:p>
          <a:p>
            <a:endParaRPr lang="en-US" sz="120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56836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two partners, and enjoy the exercise! [</a:t>
            </a:r>
            <a:r>
              <a:rPr lang="en-US" altLang="en-US" i="1" dirty="0"/>
              <a:t>Students get their role materials and go to negotiate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a:t>
            </a:r>
            <a:r>
              <a:rPr lang="en-US" altLang="en-US" u="none" baseline="0" dirty="0"/>
              <a:t> </a:t>
            </a:r>
            <a:r>
              <a:rPr lang="en-US" altLang="en-US" u="none" dirty="0"/>
              <a:t>pairings slide is for if the</a:t>
            </a:r>
            <a:r>
              <a:rPr lang="en-US" altLang="en-US" u="none" baseline="0" dirty="0"/>
              <a:t> instructor sorts students into negotiating groups beforehand. Students’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group of students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Group, there must be at least one student in each role for this negotiation. The negotiation exercise will not work properly if no one has one or more roles. If students are not divisible into groups of 3, have more than 1 student in one or more roles. </a:t>
            </a:r>
          </a:p>
        </p:txBody>
      </p:sp>
    </p:spTree>
    <p:extLst>
      <p:ext uri="{BB962C8B-B14F-4D97-AF65-F5344CB8AC3E}">
        <p14:creationId xmlns:p14="http://schemas.microsoft.com/office/powerpoint/2010/main" val="38828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5</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Students have</a:t>
            </a:r>
            <a:r>
              <a:rPr lang="en-US" altLang="en-US" sz="1200" i="1" baseline="0" dirty="0"/>
              <a:t> returned from their negotiations</a:t>
            </a:r>
            <a:r>
              <a:rPr lang="en-US" altLang="en-US" sz="1200" i="0" baseline="0" dirty="0"/>
              <a:t>]. </a:t>
            </a:r>
            <a:r>
              <a:rPr lang="en-SG" dirty="0"/>
              <a:t>Welcome back! I hope you enjoyed the case. We will now debrief The Prince.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the other negotiators </a:t>
            </a:r>
            <a:r>
              <a:rPr lang="en-US" altLang="en-US" sz="1200" i="0" baseline="0" dirty="0"/>
              <a:t>did well in The Prince, and one thing you could have done better. </a:t>
            </a:r>
            <a:r>
              <a:rPr lang="en-US" altLang="en-US" sz="1200" i="1" baseline="0" dirty="0"/>
              <a:t>[Students discuss</a:t>
            </a:r>
            <a:r>
              <a:rPr lang="en-US" altLang="en-US" sz="1200"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SG" b="0" dirty="0"/>
              <a:t>Source of photo (open source)</a:t>
            </a:r>
          </a:p>
          <a:p>
            <a:r>
              <a:rPr lang="en-SG" b="0" dirty="0"/>
              <a:t>https://pixabay.com/illustrations/king-lady-runner-tower-horse-1716907/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baseline="0" dirty="0"/>
              <a:t> </a:t>
            </a:r>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15563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will n</a:t>
            </a:r>
            <a:r>
              <a:rPr lang="en-US" i="0" u="none" dirty="0"/>
              <a:t>ow briefly </a:t>
            </a:r>
            <a:r>
              <a:rPr lang="en-US" i="0" u="none" baseline="0" dirty="0"/>
              <a:t>cover the topic of multi-party negotiations, cases in which there are more than two parties with distinct roles and interests</a:t>
            </a:r>
            <a:r>
              <a:rPr lang="en-US" baseline="0" dirty="0"/>
              <a:t>. </a:t>
            </a:r>
            <a:r>
              <a:rPr lang="fr-FR" sz="1200" b="0" kern="1200" baseline="0" dirty="0" err="1">
                <a:solidFill>
                  <a:schemeClr val="tx1"/>
                </a:solidFill>
                <a:effectLst/>
                <a:latin typeface="+mn-lt"/>
                <a:ea typeface="+mn-ea"/>
                <a:cs typeface="+mn-cs"/>
              </a:rPr>
              <a:t>Did</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it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feel</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different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negotiating</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with</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three</a:t>
            </a:r>
            <a:r>
              <a:rPr lang="fr-FR" sz="1200" b="0" kern="1200" baseline="0" dirty="0">
                <a:solidFill>
                  <a:schemeClr val="tx1"/>
                </a:solidFill>
                <a:effectLst/>
                <a:latin typeface="+mn-lt"/>
                <a:ea typeface="+mn-ea"/>
                <a:cs typeface="+mn-cs"/>
              </a:rPr>
              <a:t> parties? [</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r>
              <a:rPr lang="fr-FR" sz="1200" b="0" kern="1200" baseline="0" dirty="0">
                <a:solidFill>
                  <a:schemeClr val="tx1"/>
                </a:solidFill>
                <a:effectLst/>
                <a:latin typeface="+mn-lt"/>
                <a:ea typeface="+mn-ea"/>
                <a:cs typeface="+mn-cs"/>
              </a:rPr>
              <a:t> </a:t>
            </a:r>
          </a:p>
          <a:p>
            <a:r>
              <a:rPr lang="en-SG" b="0" dirty="0"/>
              <a:t>Source of photo (open source)</a:t>
            </a:r>
          </a:p>
          <a:p>
            <a:r>
              <a:rPr lang="en-SG" b="0" dirty="0"/>
              <a:t>https://pixabay.com/illustrations/king-lady-runner-tower-horse-1716907</a:t>
            </a:r>
            <a:r>
              <a:rPr lang="en-SG" b="1" dirty="0"/>
              <a:t>/</a:t>
            </a:r>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356043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more party in a negotiation is a geometric addition of complexity, not a symmetric increase. So adding a third party to a</a:t>
            </a:r>
            <a:r>
              <a:rPr lang="en-US" sz="1200" kern="1200" baseline="0" dirty="0">
                <a:solidFill>
                  <a:schemeClr val="tx1"/>
                </a:solidFill>
                <a:effectLst/>
                <a:latin typeface="+mn-lt"/>
                <a:ea typeface="+mn-ea"/>
                <a:cs typeface="+mn-cs"/>
              </a:rPr>
              <a:t> two-party negotiation does not increase the complexity and difficulty by 50%, it increases it by much more. Why? [</a:t>
            </a:r>
            <a:r>
              <a:rPr lang="en-US" sz="1200" i="1" kern="1200" baseline="0" dirty="0">
                <a:solidFill>
                  <a:schemeClr val="tx1"/>
                </a:solidFill>
                <a:effectLst/>
                <a:latin typeface="+mn-lt"/>
                <a:ea typeface="+mn-ea"/>
                <a:cs typeface="+mn-cs"/>
              </a:rPr>
              <a:t>Students answer</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SG" b="0" dirty="0"/>
              <a:t>Source of photo (open source)</a:t>
            </a:r>
          </a:p>
          <a:p>
            <a:r>
              <a:rPr lang="en-US" dirty="0"/>
              <a:t>https://pixabay.com/en/king-lady-runners-tower-horse-1716907/</a:t>
            </a:r>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85165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BATNA is your best alternative to a negotiated agreement, an important consideration in all negotiations. How are alternatives different in multi-party situations? </a:t>
            </a:r>
            <a:r>
              <a:rPr lang="en-US" sz="1200" dirty="0"/>
              <a:t>[</a:t>
            </a:r>
            <a:r>
              <a:rPr lang="en-US" sz="1200" i="1" dirty="0"/>
              <a:t>Students respond</a:t>
            </a:r>
            <a:r>
              <a:rPr lang="en-US" sz="120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258220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98849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4050057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The Prince</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06/2024-6921</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lang="en-GB" sz="750" dirty="0">
                <a:solidFill>
                  <a:prstClr val="black"/>
                </a:solidFill>
                <a:latin typeface="Roboto" panose="02000000000000000000" pitchFamily="2" charset="0"/>
                <a:ea typeface="Roboto" panose="02000000000000000000" pitchFamily="2" charset="0"/>
              </a:rPr>
              <a:t>Radhika Goel, Nico Dehnert, Varun Goel, </a:t>
            </a:r>
            <a:r>
              <a:rPr lang="en-GB" sz="750" dirty="0" err="1">
                <a:solidFill>
                  <a:prstClr val="black"/>
                </a:solidFill>
                <a:latin typeface="Roboto" panose="02000000000000000000" pitchFamily="2" charset="0"/>
                <a:ea typeface="Roboto" panose="02000000000000000000" pitchFamily="2" charset="0"/>
              </a:rPr>
              <a:t>Arra</a:t>
            </a:r>
            <a:r>
              <a:rPr lang="en-GB" sz="750" dirty="0">
                <a:solidFill>
                  <a:prstClr val="black"/>
                </a:solidFill>
                <a:latin typeface="Roboto" panose="02000000000000000000" pitchFamily="2" charset="0"/>
                <a:ea typeface="Roboto" panose="02000000000000000000" pitchFamily="2" charset="0"/>
              </a:rPr>
              <a:t> </a:t>
            </a:r>
            <a:r>
              <a:rPr lang="en-GB" sz="750" dirty="0" err="1">
                <a:solidFill>
                  <a:prstClr val="black"/>
                </a:solidFill>
                <a:latin typeface="Roboto" panose="02000000000000000000" pitchFamily="2" charset="0"/>
                <a:ea typeface="Roboto" panose="02000000000000000000" pitchFamily="2" charset="0"/>
              </a:rPr>
              <a:t>Khararjian</a:t>
            </a:r>
            <a:r>
              <a:rPr lang="en-GB" sz="750" dirty="0">
                <a:solidFill>
                  <a:prstClr val="black"/>
                </a:solidFill>
                <a:latin typeface="Roboto" panose="02000000000000000000" pitchFamily="2" charset="0"/>
                <a:ea typeface="Roboto" panose="02000000000000000000" pitchFamily="2" charset="0"/>
              </a:rPr>
              <a:t>, and Giovanni </a:t>
            </a:r>
            <a:r>
              <a:rPr lang="en-GB" sz="750" dirty="0" err="1">
                <a:solidFill>
                  <a:prstClr val="black"/>
                </a:solidFill>
                <a:latin typeface="Roboto" panose="02000000000000000000" pitchFamily="2" charset="0"/>
                <a:ea typeface="Roboto" panose="02000000000000000000" pitchFamily="2" charset="0"/>
              </a:rPr>
              <a:t>Nati</a:t>
            </a:r>
            <a:r>
              <a:rPr lang="en-GB" sz="750" dirty="0">
                <a:solidFill>
                  <a:prstClr val="black"/>
                </a:solidFill>
                <a:latin typeface="Roboto" panose="02000000000000000000" pitchFamily="2" charset="0"/>
                <a:ea typeface="Roboto" panose="02000000000000000000" pitchFamily="2" charset="0"/>
              </a:rPr>
              <a:t>, INSEAD MBA Alumni, 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additional material to the role play</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r>
              <a:rPr kumimoji="0" lang="en-US" sz="7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The </a:t>
            </a:r>
            <a:r>
              <a:rPr lang="en-US" sz="750" i="1" dirty="0">
                <a:solidFill>
                  <a:prstClr val="black"/>
                </a:solidFill>
                <a:latin typeface="Roboto" panose="02000000000000000000" pitchFamily="2" charset="0"/>
                <a:ea typeface="Roboto" panose="02000000000000000000" pitchFamily="2" charset="0"/>
              </a:rPr>
              <a:t>Prince</a:t>
            </a:r>
            <a:r>
              <a:rPr kumimoji="0" lang="en-US" sz="7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Alternatives</a:t>
            </a: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All negotiators must carefully consider their BATNA (Best Alternative to a Negotiated Agreement)</a:t>
            </a:r>
          </a:p>
          <a:p>
            <a:endParaRPr lang="en-US" sz="2400" dirty="0"/>
          </a:p>
          <a:p>
            <a:r>
              <a:rPr lang="en-US" sz="2400" dirty="0"/>
              <a:t>In multi-party situations, some parties may form a coalition</a:t>
            </a:r>
          </a:p>
          <a:p>
            <a:pPr lvl="1">
              <a:buFont typeface="Arial" panose="020B0604020202020204" pitchFamily="34" charset="0"/>
              <a:buChar char="•"/>
            </a:pPr>
            <a:r>
              <a:rPr lang="en-US" sz="2400" dirty="0"/>
              <a:t>Move from a three-party to a two-party situation (e.g., RLS and ITS make </a:t>
            </a:r>
            <a:r>
              <a:rPr lang="en-US" sz="2400" i="1" dirty="0"/>
              <a:t>The Prince</a:t>
            </a:r>
            <a:r>
              <a:rPr lang="en-US" sz="2400" dirty="0"/>
              <a:t> without NCG)</a:t>
            </a:r>
          </a:p>
          <a:p>
            <a:pPr lvl="1">
              <a:buFont typeface="Arial" panose="020B0604020202020204" pitchFamily="34" charset="0"/>
              <a:buChar char="•"/>
            </a:pPr>
            <a:r>
              <a:rPr lang="en-US" sz="2400" dirty="0"/>
              <a:t>Capturing the value at the expense of the excluded party </a:t>
            </a:r>
          </a:p>
          <a:p>
            <a:endParaRPr lang="en-US" sz="2400" dirty="0"/>
          </a:p>
          <a:p>
            <a:r>
              <a:rPr lang="en-US" sz="2400" dirty="0"/>
              <a:t>This internal BATNA makes it more difficult to build interdependence (better-off-togetherness) and trust</a:t>
            </a:r>
          </a:p>
        </p:txBody>
      </p:sp>
    </p:spTree>
    <p:extLst>
      <p:ext uri="{BB962C8B-B14F-4D97-AF65-F5344CB8AC3E}">
        <p14:creationId xmlns:p14="http://schemas.microsoft.com/office/powerpoint/2010/main" val="32931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Win-Win in Multi-Party Situations?</a:t>
            </a:r>
          </a:p>
        </p:txBody>
      </p:sp>
    </p:spTree>
    <p:extLst>
      <p:ext uri="{BB962C8B-B14F-4D97-AF65-F5344CB8AC3E}">
        <p14:creationId xmlns:p14="http://schemas.microsoft.com/office/powerpoint/2010/main" val="49608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Win-Win in Multi-Party Situations?</a:t>
            </a:r>
          </a:p>
        </p:txBody>
      </p:sp>
      <p:sp>
        <p:nvSpPr>
          <p:cNvPr id="3" name="Content Placeholder 2"/>
          <p:cNvSpPr>
            <a:spLocks noGrp="1"/>
          </p:cNvSpPr>
          <p:nvPr>
            <p:ph idx="1"/>
          </p:nvPr>
        </p:nvSpPr>
        <p:spPr>
          <a:xfrm>
            <a:off x="457200" y="1447800"/>
            <a:ext cx="8229600" cy="5029200"/>
          </a:xfrm>
        </p:spPr>
        <p:txBody>
          <a:bodyPr>
            <a:normAutofit fontScale="92500"/>
          </a:bodyPr>
          <a:lstStyle/>
          <a:p>
            <a:r>
              <a:rPr lang="en-US" sz="2400" dirty="0"/>
              <a:t>Three negotiations: </a:t>
            </a:r>
          </a:p>
          <a:p>
            <a:pPr lvl="1">
              <a:buFont typeface="Arial" panose="020B0604020202020204" pitchFamily="34" charset="0"/>
              <a:buChar char="•"/>
            </a:pPr>
            <a:r>
              <a:rPr lang="en-US" sz="2400" dirty="0"/>
              <a:t>Substance: What is the final objective deal?</a:t>
            </a:r>
          </a:p>
          <a:p>
            <a:pPr lvl="1">
              <a:buFont typeface="Arial" panose="020B0604020202020204" pitchFamily="34" charset="0"/>
              <a:buChar char="•"/>
            </a:pPr>
            <a:r>
              <a:rPr lang="en-US" sz="2400" dirty="0"/>
              <a:t>Relationships: How do we feel about each other?</a:t>
            </a:r>
          </a:p>
          <a:p>
            <a:pPr lvl="1">
              <a:buFont typeface="Arial" panose="020B0604020202020204" pitchFamily="34" charset="0"/>
              <a:buChar char="•"/>
            </a:pPr>
            <a:r>
              <a:rPr lang="en-US" sz="2400" dirty="0"/>
              <a:t>Communication: Through what process will we negotiate?</a:t>
            </a:r>
          </a:p>
          <a:p>
            <a:endParaRPr lang="en-US" sz="2400" dirty="0"/>
          </a:p>
          <a:p>
            <a:r>
              <a:rPr lang="en-US" sz="2400" dirty="0"/>
              <a:t>Manage relationships to avoid adversarial coalitions</a:t>
            </a:r>
          </a:p>
          <a:p>
            <a:endParaRPr lang="en-US" sz="2400" b="1" dirty="0"/>
          </a:p>
          <a:p>
            <a:r>
              <a:rPr lang="en-US" sz="2400" dirty="0"/>
              <a:t>Move from a coalition mentality to a consensus-building mentality</a:t>
            </a:r>
          </a:p>
          <a:p>
            <a:endParaRPr lang="en-US" sz="2400" dirty="0"/>
          </a:p>
          <a:p>
            <a:r>
              <a:rPr lang="en-US" sz="2400" dirty="0"/>
              <a:t>Communication process becomes of paramount importance</a:t>
            </a:r>
            <a:endParaRPr lang="en-US" sz="2000" dirty="0"/>
          </a:p>
          <a:p>
            <a:pPr lvl="1">
              <a:buFont typeface="Arial" panose="020B0604020202020204" pitchFamily="34" charset="0"/>
              <a:buChar char="•"/>
            </a:pPr>
            <a:r>
              <a:rPr lang="en-US" sz="2400" dirty="0"/>
              <a:t>Transparent and open communication if you want to include</a:t>
            </a:r>
          </a:p>
          <a:p>
            <a:pPr lvl="1">
              <a:buFont typeface="Arial" panose="020B0604020202020204" pitchFamily="34" charset="0"/>
              <a:buChar char="•"/>
            </a:pPr>
            <a:r>
              <a:rPr lang="en-US" sz="2400" dirty="0"/>
              <a:t>Side channels if your aim is to exclude</a:t>
            </a:r>
          </a:p>
          <a:p>
            <a:pPr lvl="1">
              <a:buFont typeface="Arial" panose="020B0604020202020204" pitchFamily="34" charset="0"/>
              <a:buChar char="•"/>
            </a:pPr>
            <a:endParaRPr lang="en-US" sz="2000" dirty="0"/>
          </a:p>
          <a:p>
            <a:endParaRPr lang="en-US" sz="2400" dirty="0"/>
          </a:p>
        </p:txBody>
      </p:sp>
    </p:spTree>
    <p:extLst>
      <p:ext uri="{BB962C8B-B14F-4D97-AF65-F5344CB8AC3E}">
        <p14:creationId xmlns:p14="http://schemas.microsoft.com/office/powerpoint/2010/main" val="288910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a:extLst>
              <a:ext uri="{FF2B5EF4-FFF2-40B4-BE49-F238E27FC236}">
                <a16:creationId xmlns:a16="http://schemas.microsoft.com/office/drawing/2014/main" id="{8F250BCD-C17C-4732-9DF7-C8539A6DCBB6}"/>
              </a:ext>
            </a:extLst>
          </p:cNvPr>
          <p:cNvGraphicFramePr>
            <a:graphicFrameLocks/>
          </p:cNvGraphicFramePr>
          <p:nvPr>
            <p:extLst>
              <p:ext uri="{D42A27DB-BD31-4B8C-83A1-F6EECF244321}">
                <p14:modId xmlns:p14="http://schemas.microsoft.com/office/powerpoint/2010/main" val="3466107896"/>
              </p:ext>
            </p:extLst>
          </p:nvPr>
        </p:nvGraphicFramePr>
        <p:xfrm>
          <a:off x="0" y="381000"/>
          <a:ext cx="9143999" cy="6019993"/>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NCG</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ITS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RLS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(source of power)</a:t>
                      </a: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Loss of artistic and financial opportunity to make </a:t>
                      </a:r>
                      <a:r>
                        <a:rPr kumimoji="0" lang="en-US" sz="2000" b="0" i="1" u="none" strike="noStrike" cap="none" normalizeH="0" baseline="0" dirty="0">
                          <a:ln>
                            <a:noFill/>
                          </a:ln>
                          <a:solidFill>
                            <a:schemeClr val="bg1"/>
                          </a:solidFill>
                          <a:effectLst/>
                          <a:latin typeface="+mn-lt"/>
                          <a:ea typeface="ＭＳ Ｐゴシック" charset="0"/>
                          <a:cs typeface="Arial"/>
                        </a:rPr>
                        <a:t>The Prince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Coalition with RLS (internal BATNA), bankruptcy without deal</a:t>
                      </a:r>
                      <a:endParaRPr kumimoji="0" lang="en-US"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Coalition with ITS (internal BATNA), making more bad robot movies if no deal 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a:rPr>
                        <a:t>Views on profits</a:t>
                      </a: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Feels high percentage of profits to NCG is only fair</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Desperate to get as high % of the profits as possible</a:t>
                      </a: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Open to share the profits if the film is created and funded jointly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a:rPr>
                        <a:t>Views on funding movie</a:t>
                      </a: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Would ideally pay ITS and RLS 1% of profits each for the rights and make movie alone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mn-lt"/>
                          <a:ea typeface="ＭＳ Ｐゴシック" charset="0"/>
                          <a:cs typeface="Arial"/>
                        </a:rPr>
                        <a:t>Wants to reduce financial investment as much as possible, but can go as high as $50 million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Willing and able to fund the film</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86118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3">
            <a:extLst>
              <a:ext uri="{FF2B5EF4-FFF2-40B4-BE49-F238E27FC236}">
                <a16:creationId xmlns:a16="http://schemas.microsoft.com/office/drawing/2014/main" id="{CFED9F95-9C6D-4A02-88BA-8471CFCB6246}"/>
              </a:ext>
            </a:extLst>
          </p:cNvPr>
          <p:cNvGraphicFramePr>
            <a:graphicFrameLocks/>
          </p:cNvGraphicFramePr>
          <p:nvPr>
            <p:extLst>
              <p:ext uri="{D42A27DB-BD31-4B8C-83A1-F6EECF244321}">
                <p14:modId xmlns:p14="http://schemas.microsoft.com/office/powerpoint/2010/main" val="2756870215"/>
              </p:ext>
            </p:extLst>
          </p:nvPr>
        </p:nvGraphicFramePr>
        <p:xfrm>
          <a:off x="0" y="381000"/>
          <a:ext cx="9143999" cy="6019993"/>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NCG</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ITS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RLS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(source of power)</a:t>
                      </a: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Loss of artistic and financial opportunity to make </a:t>
                      </a:r>
                      <a:r>
                        <a:rPr kumimoji="0" lang="en-US" sz="2000" b="0" i="1" u="none" strike="noStrike" cap="none" normalizeH="0" baseline="0" dirty="0">
                          <a:ln>
                            <a:noFill/>
                          </a:ln>
                          <a:solidFill>
                            <a:srgbClr val="000000"/>
                          </a:solidFill>
                          <a:effectLst/>
                          <a:latin typeface="+mn-lt"/>
                          <a:ea typeface="ＭＳ Ｐゴシック" charset="0"/>
                          <a:cs typeface="Arial"/>
                        </a:rPr>
                        <a:t>The Prince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Coalition with RLS (internal BATNA), bankruptcy without deal</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Coalition with ITS (internal BATNA), making more bad robot movies if no deal 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a:rPr>
                        <a:t>Views on profits</a:t>
                      </a: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Feels high percentage of profits to NCG is only fair</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Desperate to get as high % of the profits as possible</a:t>
                      </a: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Open to share the profits if the film is created and funded jointly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cs typeface="Arial"/>
                        </a:rPr>
                        <a:t>Views on funding movie</a:t>
                      </a: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Would ideally pay ITS and RLS 1% of profits each for the rights and make movie alone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mn-lt"/>
                          <a:ea typeface="ＭＳ Ｐゴシック" charset="0"/>
                          <a:cs typeface="Arial"/>
                        </a:rPr>
                        <a:t>Wants to reduce financial investment as much as possible, but can go as high as $50 million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charset="0"/>
                          <a:cs typeface="Arial"/>
                        </a:rPr>
                        <a:t>Willing and able to fund the film</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7686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3687315388"/>
              </p:ext>
            </p:extLst>
          </p:nvPr>
        </p:nvGraphicFramePr>
        <p:xfrm>
          <a:off x="0" y="381000"/>
          <a:ext cx="9143999" cy="6019993"/>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NCG</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ITS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RLS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(source of power)</a:t>
                      </a: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Loss of artistic and financial opportunity to make </a:t>
                      </a:r>
                      <a:r>
                        <a:rPr kumimoji="0" lang="en-US" sz="2000" b="0" i="1" u="none" strike="noStrike" cap="none" normalizeH="0" baseline="0" dirty="0">
                          <a:ln>
                            <a:noFill/>
                          </a:ln>
                          <a:solidFill>
                            <a:srgbClr val="000000"/>
                          </a:solidFill>
                          <a:effectLst/>
                          <a:latin typeface="+mn-lt"/>
                          <a:ea typeface="ＭＳ Ｐゴシック" charset="0"/>
                          <a:cs typeface="Arial"/>
                        </a:rPr>
                        <a:t>The Prince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Coalition with RLS (internal BATNA), bankruptcy without deal</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Coalition with ITS (internal BATNA), making more bad robot movies if no deal 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Views on profits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Feels high percentage of profits to NCG is only fair</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Desperate to get as high % of the profits as possible</a:t>
                      </a: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Open to share the profits if the film is created and funded jointly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Views on funding movie</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Would ideally pay ITS and RLS 1% of profits each for the rights and make movie alone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Wants to reduce financial investment as much as possible, but can go as high as $50 million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Willing and able to fund the film</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633641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2515520379"/>
              </p:ext>
            </p:extLst>
          </p:nvPr>
        </p:nvGraphicFramePr>
        <p:xfrm>
          <a:off x="0" y="142672"/>
          <a:ext cx="9143999" cy="6639128"/>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497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NCG</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ITS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RLS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5985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Views on animated version of </a:t>
                      </a:r>
                      <a:r>
                        <a:rPr kumimoji="0" lang="en-US" sz="2000" b="1" i="1" u="none" strike="noStrike" cap="none" normalizeH="0" baseline="0" dirty="0">
                          <a:ln>
                            <a:noFill/>
                          </a:ln>
                          <a:solidFill>
                            <a:srgbClr val="000000"/>
                          </a:solidFill>
                          <a:effectLst/>
                          <a:latin typeface="+mn-lt"/>
                          <a:ea typeface="ＭＳ Ｐゴシック" charset="0"/>
                          <a:cs typeface="Arial"/>
                        </a:rPr>
                        <a:t>The Prince</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Views the ITS-RLS animated version as “pathetic”  and an “atrocity”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Sees the animated </a:t>
                      </a:r>
                      <a:r>
                        <a:rPr kumimoji="0" lang="en-GB" sz="2000" b="0" i="1" u="none" strike="noStrike" cap="none" normalizeH="0" baseline="0" dirty="0">
                          <a:ln>
                            <a:noFill/>
                          </a:ln>
                          <a:solidFill>
                            <a:srgbClr val="000000"/>
                          </a:solidFill>
                          <a:effectLst/>
                          <a:latin typeface="+mn-lt"/>
                          <a:ea typeface="ＭＳ Ｐゴシック" charset="0"/>
                          <a:cs typeface="Arial"/>
                        </a:rPr>
                        <a:t>The</a:t>
                      </a:r>
                      <a:r>
                        <a:rPr kumimoji="0" lang="en-GB" sz="2000" b="0" i="0" u="none" strike="noStrike" cap="none" normalizeH="0" baseline="0" dirty="0">
                          <a:ln>
                            <a:noFill/>
                          </a:ln>
                          <a:solidFill>
                            <a:srgbClr val="000000"/>
                          </a:solidFill>
                          <a:effectLst/>
                          <a:latin typeface="+mn-lt"/>
                          <a:ea typeface="ＭＳ Ｐゴシック" charset="0"/>
                          <a:cs typeface="Arial"/>
                        </a:rPr>
                        <a:t> </a:t>
                      </a:r>
                      <a:r>
                        <a:rPr kumimoji="0" lang="en-GB" sz="2000" b="0" i="1" u="none" strike="noStrike" cap="none" normalizeH="0" baseline="0" dirty="0">
                          <a:ln>
                            <a:noFill/>
                          </a:ln>
                          <a:solidFill>
                            <a:srgbClr val="000000"/>
                          </a:solidFill>
                          <a:effectLst/>
                          <a:latin typeface="+mn-lt"/>
                          <a:ea typeface="ＭＳ Ｐゴシック" charset="0"/>
                          <a:cs typeface="Arial"/>
                        </a:rPr>
                        <a:t>Prince </a:t>
                      </a:r>
                      <a:r>
                        <a:rPr kumimoji="0" lang="en-GB" sz="2000" b="0" i="0" u="none" strike="noStrike" cap="none" normalizeH="0" baseline="0" dirty="0">
                          <a:ln>
                            <a:noFill/>
                          </a:ln>
                          <a:solidFill>
                            <a:srgbClr val="000000"/>
                          </a:solidFill>
                          <a:effectLst/>
                          <a:latin typeface="+mn-lt"/>
                          <a:ea typeface="ＭＳ Ｐゴシック" charset="0"/>
                          <a:cs typeface="Arial"/>
                        </a:rPr>
                        <a:t>as a classic and their studio’s best film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Sees the animated</a:t>
                      </a:r>
                      <a:r>
                        <a:rPr kumimoji="0" lang="en-US" sz="2000" b="0" i="1" u="none" strike="noStrike" cap="none" normalizeH="0" baseline="0" dirty="0">
                          <a:ln>
                            <a:noFill/>
                          </a:ln>
                          <a:solidFill>
                            <a:srgbClr val="000000"/>
                          </a:solidFill>
                          <a:effectLst/>
                          <a:latin typeface="+mn-lt"/>
                          <a:ea typeface="ＭＳ Ｐゴシック" charset="0"/>
                          <a:cs typeface="Arial"/>
                        </a:rPr>
                        <a:t> The</a:t>
                      </a:r>
                      <a:r>
                        <a:rPr kumimoji="0" lang="en-US" sz="2000" b="0" i="0" u="none" strike="noStrike" cap="none" normalizeH="0" baseline="0" dirty="0">
                          <a:ln>
                            <a:noFill/>
                          </a:ln>
                          <a:solidFill>
                            <a:srgbClr val="000000"/>
                          </a:solidFill>
                          <a:effectLst/>
                          <a:latin typeface="+mn-lt"/>
                          <a:ea typeface="ＭＳ Ｐゴシック" charset="0"/>
                          <a:cs typeface="Arial"/>
                        </a:rPr>
                        <a:t> </a:t>
                      </a:r>
                      <a:r>
                        <a:rPr kumimoji="0" lang="en-US" sz="2000" b="0" i="1" u="none" strike="noStrike" cap="none" normalizeH="0" baseline="0" dirty="0">
                          <a:ln>
                            <a:noFill/>
                          </a:ln>
                          <a:solidFill>
                            <a:srgbClr val="000000"/>
                          </a:solidFill>
                          <a:effectLst/>
                          <a:latin typeface="+mn-lt"/>
                          <a:ea typeface="ＭＳ Ｐゴシック" charset="0"/>
                          <a:cs typeface="Arial"/>
                        </a:rPr>
                        <a:t>Prince</a:t>
                      </a:r>
                      <a:r>
                        <a:rPr kumimoji="0" lang="en-US" sz="2000" b="0" i="0" u="none" strike="noStrike" cap="none" normalizeH="0" baseline="0" dirty="0">
                          <a:ln>
                            <a:noFill/>
                          </a:ln>
                          <a:solidFill>
                            <a:srgbClr val="000000"/>
                          </a:solidFill>
                          <a:effectLst/>
                          <a:latin typeface="+mn-lt"/>
                          <a:ea typeface="ＭＳ Ｐゴシック" charset="0"/>
                          <a:cs typeface="Arial"/>
                        </a:rPr>
                        <a:t> as underappreciated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3898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Views on creative control</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Fans want and NCG deserves to make </a:t>
                      </a:r>
                      <a:r>
                        <a:rPr kumimoji="0" lang="en-US" sz="2000" b="0" i="1" u="none" strike="noStrike" cap="none" normalizeH="0" baseline="0" dirty="0">
                          <a:ln>
                            <a:noFill/>
                          </a:ln>
                          <a:solidFill>
                            <a:srgbClr val="000000"/>
                          </a:solidFill>
                          <a:effectLst/>
                          <a:latin typeface="+mn-lt"/>
                          <a:ea typeface="ＭＳ Ｐゴシック" charset="0"/>
                          <a:cs typeface="Arial"/>
                        </a:rPr>
                        <a:t>The Prince. </a:t>
                      </a:r>
                      <a:r>
                        <a:rPr kumimoji="0" lang="en-US" sz="2000" b="0" i="0" u="none" strike="noStrike" cap="none" normalizeH="0" baseline="0" dirty="0">
                          <a:ln>
                            <a:noFill/>
                          </a:ln>
                          <a:solidFill>
                            <a:srgbClr val="000000"/>
                          </a:solidFill>
                          <a:effectLst/>
                          <a:latin typeface="+mn-lt"/>
                          <a:ea typeface="ＭＳ Ｐゴシック" charset="0"/>
                          <a:cs typeface="Arial"/>
                        </a:rPr>
                        <a:t>Full creative control by NCG</a:t>
                      </a:r>
                      <a:r>
                        <a:rPr kumimoji="0" lang="en-US" sz="2000" b="0" i="1" u="none" strike="noStrike" cap="none" normalizeH="0" baseline="0" dirty="0">
                          <a:ln>
                            <a:noFill/>
                          </a:ln>
                          <a:solidFill>
                            <a:srgbClr val="000000"/>
                          </a:solidFill>
                          <a:effectLst/>
                          <a:latin typeface="+mn-lt"/>
                          <a:ea typeface="ＭＳ Ｐゴシック" charset="0"/>
                          <a:cs typeface="Arial"/>
                        </a:rPr>
                        <a:t> </a:t>
                      </a:r>
                      <a:r>
                        <a:rPr kumimoji="0" lang="en-US" sz="2000" b="0" i="0" u="none" strike="noStrike" cap="none" normalizeH="0" baseline="0" dirty="0">
                          <a:ln>
                            <a:noFill/>
                          </a:ln>
                          <a:solidFill>
                            <a:srgbClr val="000000"/>
                          </a:solidFill>
                          <a:effectLst/>
                          <a:latin typeface="+mn-lt"/>
                          <a:ea typeface="ＭＳ Ｐゴシック" charset="0"/>
                          <a:cs typeface="Arial"/>
                        </a:rPr>
                        <a:t>will triple revenues. </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Believes </a:t>
                      </a:r>
                      <a:r>
                        <a:rPr kumimoji="0" lang="en-US" sz="2000" b="0" i="1" u="none" strike="noStrike" cap="none" normalizeH="0" baseline="0" dirty="0">
                          <a:ln>
                            <a:noFill/>
                          </a:ln>
                          <a:solidFill>
                            <a:srgbClr val="000000"/>
                          </a:solidFill>
                          <a:effectLst/>
                          <a:latin typeface="+mn-lt"/>
                          <a:ea typeface="ＭＳ Ｐゴシック" charset="0"/>
                          <a:cs typeface="Arial"/>
                        </a:rPr>
                        <a:t>The Prince </a:t>
                      </a:r>
                      <a:r>
                        <a:rPr kumimoji="0" lang="en-US" sz="2000" b="0" i="0" u="none" strike="noStrike" cap="none" normalizeH="0" baseline="0" dirty="0">
                          <a:ln>
                            <a:noFill/>
                          </a:ln>
                          <a:solidFill>
                            <a:srgbClr val="000000"/>
                          </a:solidFill>
                          <a:effectLst/>
                          <a:latin typeface="+mn-lt"/>
                          <a:ea typeface="ＭＳ Ｐゴシック" charset="0"/>
                          <a:cs typeface="Arial"/>
                        </a:rPr>
                        <a:t>will make twice as much money if NCG has creative control; does not trust RLS to make the film.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RLS is a historic studio that should share creative control. </a:t>
                      </a:r>
                      <a:r>
                        <a:rPr kumimoji="0" lang="en-US" sz="2000" b="0" i="1" u="none" strike="noStrike" cap="none" normalizeH="0" baseline="0" dirty="0">
                          <a:ln>
                            <a:noFill/>
                          </a:ln>
                          <a:solidFill>
                            <a:srgbClr val="000000"/>
                          </a:solidFill>
                          <a:effectLst/>
                          <a:latin typeface="+mn-lt"/>
                          <a:ea typeface="ＭＳ Ｐゴシック" charset="0"/>
                          <a:cs typeface="Arial"/>
                        </a:rPr>
                        <a:t>The King</a:t>
                      </a:r>
                      <a:r>
                        <a:rPr kumimoji="0" lang="en-US" sz="2000" b="0" i="0" u="none" strike="noStrike" cap="none" normalizeH="0" baseline="0" dirty="0">
                          <a:ln>
                            <a:noFill/>
                          </a:ln>
                          <a:solidFill>
                            <a:srgbClr val="000000"/>
                          </a:solidFill>
                          <a:effectLst/>
                          <a:latin typeface="+mn-lt"/>
                          <a:ea typeface="ＭＳ Ｐゴシック" charset="0"/>
                          <a:cs typeface="Arial"/>
                        </a:rPr>
                        <a:t> was a lucky fluke but revenues will be 50% higher with NCG due to the hype.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996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 on number of films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Willing to turn </a:t>
                      </a:r>
                      <a:r>
                        <a:rPr kumimoji="0" lang="en-US" sz="2000" b="0" i="1" u="none" strike="noStrike" cap="none" normalizeH="0" baseline="0" dirty="0">
                          <a:ln>
                            <a:noFill/>
                          </a:ln>
                          <a:solidFill>
                            <a:srgbClr val="000000"/>
                          </a:solidFill>
                          <a:effectLst/>
                          <a:latin typeface="+mn-lt"/>
                          <a:ea typeface="ＭＳ Ｐゴシック" charset="0"/>
                          <a:cs typeface="Arial"/>
                        </a:rPr>
                        <a:t>The Prince</a:t>
                      </a:r>
                      <a:r>
                        <a:rPr kumimoji="0" lang="en-US" sz="2000" b="0" i="0" u="none" strike="noStrike" cap="none" normalizeH="0" baseline="0" dirty="0">
                          <a:ln>
                            <a:noFill/>
                          </a:ln>
                          <a:solidFill>
                            <a:srgbClr val="000000"/>
                          </a:solidFill>
                          <a:effectLst/>
                          <a:latin typeface="+mn-lt"/>
                          <a:ea typeface="ＭＳ Ｐゴシック" charset="0"/>
                          <a:cs typeface="Arial"/>
                        </a:rPr>
                        <a:t> into 2 or 3 films if needed to reach a deal</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Not mentioned in role, but a </a:t>
                      </a:r>
                      <a:r>
                        <a:rPr kumimoji="0" lang="en-US" sz="2000" b="0" i="1" u="none" strike="noStrike" cap="none" normalizeH="0" baseline="0" dirty="0">
                          <a:ln>
                            <a:noFill/>
                          </a:ln>
                          <a:solidFill>
                            <a:srgbClr val="000000"/>
                          </a:solidFill>
                          <a:effectLst/>
                          <a:latin typeface="+mn-lt"/>
                          <a:ea typeface="ＭＳ Ｐゴシック" charset="0"/>
                          <a:cs typeface="Arial"/>
                        </a:rPr>
                        <a:t>Prince</a:t>
                      </a:r>
                      <a:r>
                        <a:rPr kumimoji="0" lang="en-US" sz="2000" b="0" i="0" u="none" strike="noStrike" cap="none" normalizeH="0" baseline="0" dirty="0">
                          <a:ln>
                            <a:noFill/>
                          </a:ln>
                          <a:solidFill>
                            <a:srgbClr val="000000"/>
                          </a:solidFill>
                          <a:effectLst/>
                          <a:latin typeface="+mn-lt"/>
                          <a:ea typeface="ＭＳ Ｐゴシック" charset="0"/>
                          <a:cs typeface="Arial"/>
                        </a:rPr>
                        <a:t> trilogy fulfills goal of maximizing profits</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Would prefer to make one or at most two movies from </a:t>
                      </a:r>
                      <a:r>
                        <a:rPr kumimoji="0" lang="en-US" sz="2000" b="0" i="1" u="none" strike="noStrike" cap="none" normalizeH="0" baseline="0" dirty="0">
                          <a:ln>
                            <a:noFill/>
                          </a:ln>
                          <a:solidFill>
                            <a:srgbClr val="000000"/>
                          </a:solidFill>
                          <a:effectLst/>
                          <a:latin typeface="+mn-lt"/>
                          <a:ea typeface="ＭＳ Ｐゴシック" charset="0"/>
                          <a:cs typeface="Arial"/>
                        </a:rPr>
                        <a:t>The Prince</a:t>
                      </a:r>
                      <a:r>
                        <a:rPr kumimoji="0" lang="en-US" sz="2000" b="0" i="0" u="none" strike="noStrike" cap="none" normalizeH="0" baseline="0" dirty="0">
                          <a:ln>
                            <a:noFill/>
                          </a:ln>
                          <a:solidFill>
                            <a:srgbClr val="000000"/>
                          </a:solidFill>
                          <a:effectLst/>
                          <a:latin typeface="+mn-lt"/>
                          <a:ea typeface="ＭＳ Ｐゴシック" charset="0"/>
                          <a:cs typeface="Arial"/>
                        </a:rPr>
                        <a:t> to avoid diluting the story</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483665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1218307092"/>
              </p:ext>
            </p:extLst>
          </p:nvPr>
        </p:nvGraphicFramePr>
        <p:xfrm>
          <a:off x="0" y="62649"/>
          <a:ext cx="9144000" cy="6750612"/>
        </p:xfrm>
        <a:graphic>
          <a:graphicData uri="http://schemas.openxmlformats.org/drawingml/2006/table">
            <a:tbl>
              <a:tblPr/>
              <a:tblGrid>
                <a:gridCol w="968188">
                  <a:extLst>
                    <a:ext uri="{9D8B030D-6E8A-4147-A177-3AD203B41FA5}">
                      <a16:colId xmlns:a16="http://schemas.microsoft.com/office/drawing/2014/main" val="20001"/>
                    </a:ext>
                  </a:extLst>
                </a:gridCol>
                <a:gridCol w="162261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12998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Group</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Creative Control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2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Financing Film</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2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Profits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cs typeface="Arial" panose="020B0604020202020204" pitchFamily="34" charset="0"/>
                        </a:rPr>
                        <a:t>Further Details</a:t>
                      </a:r>
                    </a:p>
                    <a:p>
                      <a:pPr algn="ctr"/>
                      <a:endParaRPr lang="en-US" sz="2400" b="1" dirty="0">
                        <a:latin typeface="+mn-lt"/>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7575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cs typeface="Arial" panose="020B0604020202020204" pitchFamily="34" charset="0"/>
                        </a:rPr>
                        <a:t>N-100 I-</a:t>
                      </a: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0</a:t>
                      </a:r>
                      <a:r>
                        <a:rPr kumimoji="0" lang="en-US" altLang="en-US" sz="1800" b="0" i="0" u="none" strike="noStrike" cap="none" normalizeH="0" baseline="0" dirty="0">
                          <a:ln>
                            <a:noFill/>
                          </a:ln>
                          <a:solidFill>
                            <a:schemeClr val="tx1"/>
                          </a:solidFill>
                          <a:effectLst/>
                          <a:latin typeface="+mn-lt"/>
                          <a:cs typeface="Arial" panose="020B0604020202020204" pitchFamily="34" charset="0"/>
                        </a:rPr>
                        <a:t> R-</a:t>
                      </a: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0</a:t>
                      </a:r>
                      <a:endParaRPr kumimoji="0" lang="en-US" altLang="en-US" sz="18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N-100 I-0 R-0</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N-97 I-2 R-1</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The Prince becomes a movie trilogy</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8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N-70 I-20 R-10</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N-40 I-20 R-40</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N-20 I-40 R-40</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If multiple films are produced NCG’s % profits will be higher</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00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N-70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10</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20</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N-40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18</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42</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N-38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33</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29</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No deal!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6301672"/>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371774"/>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808430"/>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9</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188438"/>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10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391062"/>
                  </a:ext>
                </a:extLst>
              </a:tr>
              <a:tr h="4596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11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 I-</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1773803"/>
                  </a:ext>
                </a:extLst>
              </a:tr>
            </a:tbl>
          </a:graphicData>
        </a:graphic>
      </p:graphicFrame>
    </p:spTree>
    <p:extLst>
      <p:ext uri="{BB962C8B-B14F-4D97-AF65-F5344CB8AC3E}">
        <p14:creationId xmlns:p14="http://schemas.microsoft.com/office/powerpoint/2010/main" val="38792125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65DDC9-3D0A-4EB3-A494-F61E33CE6607}"/>
              </a:ext>
            </a:extLst>
          </p:cNvPr>
          <p:cNvGraphicFramePr>
            <a:graphicFrameLocks noGrp="1"/>
          </p:cNvGraphicFramePr>
          <p:nvPr>
            <p:extLst>
              <p:ext uri="{D42A27DB-BD31-4B8C-83A1-F6EECF244321}">
                <p14:modId xmlns:p14="http://schemas.microsoft.com/office/powerpoint/2010/main" val="3364381564"/>
              </p:ext>
            </p:extLst>
          </p:nvPr>
        </p:nvGraphicFramePr>
        <p:xfrm>
          <a:off x="0" y="-381000"/>
          <a:ext cx="9143999" cy="7248452"/>
        </p:xfrm>
        <a:graphic>
          <a:graphicData uri="http://schemas.openxmlformats.org/drawingml/2006/table">
            <a:tbl>
              <a:tblPr/>
              <a:tblGrid>
                <a:gridCol w="481264">
                  <a:extLst>
                    <a:ext uri="{9D8B030D-6E8A-4147-A177-3AD203B41FA5}">
                      <a16:colId xmlns:a16="http://schemas.microsoft.com/office/drawing/2014/main" val="199646616"/>
                    </a:ext>
                  </a:extLst>
                </a:gridCol>
                <a:gridCol w="577516">
                  <a:extLst>
                    <a:ext uri="{9D8B030D-6E8A-4147-A177-3AD203B41FA5}">
                      <a16:colId xmlns:a16="http://schemas.microsoft.com/office/drawing/2014/main" val="1529404300"/>
                    </a:ext>
                  </a:extLst>
                </a:gridCol>
                <a:gridCol w="673769">
                  <a:extLst>
                    <a:ext uri="{9D8B030D-6E8A-4147-A177-3AD203B41FA5}">
                      <a16:colId xmlns:a16="http://schemas.microsoft.com/office/drawing/2014/main" val="3407724497"/>
                    </a:ext>
                  </a:extLst>
                </a:gridCol>
                <a:gridCol w="577516">
                  <a:extLst>
                    <a:ext uri="{9D8B030D-6E8A-4147-A177-3AD203B41FA5}">
                      <a16:colId xmlns:a16="http://schemas.microsoft.com/office/drawing/2014/main" val="4211629512"/>
                    </a:ext>
                  </a:extLst>
                </a:gridCol>
                <a:gridCol w="577516">
                  <a:extLst>
                    <a:ext uri="{9D8B030D-6E8A-4147-A177-3AD203B41FA5}">
                      <a16:colId xmlns:a16="http://schemas.microsoft.com/office/drawing/2014/main" val="407192747"/>
                    </a:ext>
                  </a:extLst>
                </a:gridCol>
                <a:gridCol w="577516">
                  <a:extLst>
                    <a:ext uri="{9D8B030D-6E8A-4147-A177-3AD203B41FA5}">
                      <a16:colId xmlns:a16="http://schemas.microsoft.com/office/drawing/2014/main" val="230766520"/>
                    </a:ext>
                  </a:extLst>
                </a:gridCol>
                <a:gridCol w="577516">
                  <a:extLst>
                    <a:ext uri="{9D8B030D-6E8A-4147-A177-3AD203B41FA5}">
                      <a16:colId xmlns:a16="http://schemas.microsoft.com/office/drawing/2014/main" val="227063351"/>
                    </a:ext>
                  </a:extLst>
                </a:gridCol>
                <a:gridCol w="577516">
                  <a:extLst>
                    <a:ext uri="{9D8B030D-6E8A-4147-A177-3AD203B41FA5}">
                      <a16:colId xmlns:a16="http://schemas.microsoft.com/office/drawing/2014/main" val="813119948"/>
                    </a:ext>
                  </a:extLst>
                </a:gridCol>
                <a:gridCol w="577516">
                  <a:extLst>
                    <a:ext uri="{9D8B030D-6E8A-4147-A177-3AD203B41FA5}">
                      <a16:colId xmlns:a16="http://schemas.microsoft.com/office/drawing/2014/main" val="3986828296"/>
                    </a:ext>
                  </a:extLst>
                </a:gridCol>
                <a:gridCol w="577516">
                  <a:extLst>
                    <a:ext uri="{9D8B030D-6E8A-4147-A177-3AD203B41FA5}">
                      <a16:colId xmlns:a16="http://schemas.microsoft.com/office/drawing/2014/main" val="3004542033"/>
                    </a:ext>
                  </a:extLst>
                </a:gridCol>
                <a:gridCol w="3368838">
                  <a:extLst>
                    <a:ext uri="{9D8B030D-6E8A-4147-A177-3AD203B41FA5}">
                      <a16:colId xmlns:a16="http://schemas.microsoft.com/office/drawing/2014/main" val="4055306481"/>
                    </a:ext>
                  </a:extLst>
                </a:gridCol>
              </a:tblGrid>
              <a:tr h="820360">
                <a:tc>
                  <a:txBody>
                    <a:bodyPr/>
                    <a:lstStyle/>
                    <a:p>
                      <a:pPr rtl="0" fontAlgn="b"/>
                      <a:r>
                        <a:rPr lang="en-SG" sz="1200" b="1" dirty="0">
                          <a:effectLst/>
                        </a:rPr>
                        <a:t>Deal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Finance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Finance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Finance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Other aspects of deal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64396769"/>
                  </a:ext>
                </a:extLst>
              </a:tr>
              <a:tr h="384558">
                <a:tc>
                  <a:txBody>
                    <a:bodyPr/>
                    <a:lstStyle/>
                    <a:p>
                      <a:pPr rtl="0" fontAlgn="b"/>
                      <a:r>
                        <a:rPr lang="en-SG" sz="1200" dirty="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45%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42.50%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7.50%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dirty="0">
                          <a:effectLst/>
                        </a:rPr>
                        <a:t>1 additional sequel.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00632156"/>
                  </a:ext>
                </a:extLst>
              </a:tr>
              <a:tr h="204165">
                <a:tc>
                  <a:txBody>
                    <a:bodyPr/>
                    <a:lstStyle/>
                    <a:p>
                      <a:pPr rtl="0" fontAlgn="b"/>
                      <a:r>
                        <a:rPr lang="en-SG" sz="1200" dirty="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dirty="0">
                          <a:solidFill>
                            <a:srgbClr val="FF0000"/>
                          </a:solidFill>
                          <a:effectLst/>
                        </a:rPr>
                        <a:t>NCG give 100mil for 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2F9C"/>
                      </a:solidFill>
                      <a:prstDash val="solid"/>
                      <a:round/>
                      <a:headEnd type="none" w="med" len="med"/>
                      <a:tailEnd type="none" w="med" len="med"/>
                    </a:lnB>
                    <a:solidFill>
                      <a:srgbClr val="FFF2CC"/>
                    </a:solidFill>
                  </a:tcPr>
                </a:tc>
                <a:extLst>
                  <a:ext uri="{0D108BD9-81ED-4DB2-BD59-A6C34878D82A}">
                    <a16:rowId xmlns:a16="http://schemas.microsoft.com/office/drawing/2014/main" val="3105162682"/>
                  </a:ext>
                </a:extLst>
              </a:tr>
              <a:tr h="564952">
                <a:tc>
                  <a:txBody>
                    <a:bodyPr/>
                    <a:lstStyle/>
                    <a:p>
                      <a:pPr rtl="0" fontAlgn="b"/>
                      <a:r>
                        <a:rPr lang="en-SG" sz="1200" dirty="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ITS &amp; RLS Agree, NCG out of the picture. Deal 10M upfront &amp; 30% profit sharing, both </a:t>
                      </a:r>
                      <a:r>
                        <a:rPr lang="en-US" sz="1200" dirty="0">
                          <a:solidFill>
                            <a:srgbClr val="FF0000"/>
                          </a:solidFill>
                          <a:effectLst/>
                        </a:rPr>
                        <a:t>RLS and ITS agree to resolve previous litigation</a:t>
                      </a:r>
                      <a:r>
                        <a:rPr lang="en-US" sz="1200" dirty="0">
                          <a:effectLst/>
                        </a:rPr>
                        <a:t>.</a:t>
                      </a:r>
                    </a:p>
                  </a:txBody>
                  <a:tcPr marL="12049" marR="12049" marT="8033" marB="8033" anchor="b">
                    <a:lnL w="9525" cap="flat" cmpd="sng" algn="ctr">
                      <a:solidFill>
                        <a:srgbClr val="D02F9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D02F9C"/>
                      </a:solidFill>
                      <a:prstDash val="solid"/>
                      <a:round/>
                      <a:headEnd type="none" w="med" len="med"/>
                      <a:tailEnd type="none" w="med" len="med"/>
                    </a:lnT>
                    <a:lnB w="9525" cap="flat" cmpd="sng" algn="ctr">
                      <a:solidFill>
                        <a:srgbClr val="50329C"/>
                      </a:solidFill>
                      <a:prstDash val="solid"/>
                      <a:round/>
                      <a:headEnd type="none" w="med" len="med"/>
                      <a:tailEnd type="none" w="med" len="med"/>
                    </a:lnB>
                    <a:solidFill>
                      <a:srgbClr val="FFF2CC"/>
                    </a:solidFill>
                  </a:tcPr>
                </a:tc>
                <a:extLst>
                  <a:ext uri="{0D108BD9-81ED-4DB2-BD59-A6C34878D82A}">
                    <a16:rowId xmlns:a16="http://schemas.microsoft.com/office/drawing/2014/main" val="1850142395"/>
                  </a:ext>
                </a:extLst>
              </a:tr>
              <a:tr h="925740">
                <a:tc>
                  <a:txBody>
                    <a:bodyPr/>
                    <a:lstStyle/>
                    <a:p>
                      <a:pPr rtl="0" fontAlgn="b"/>
                      <a:r>
                        <a:rPr lang="en-SG" sz="1200" dirty="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2nd movie (creative control NCG 80%, RLS 20%, profit share same between 3 parties), 3rd movie (creative control NCG 100%, profit share same), sideline stories (NCG 100% creative control, same profit share between 3 parties)</a:t>
                      </a:r>
                    </a:p>
                  </a:txBody>
                  <a:tcPr marL="12049" marR="12049" marT="8033" marB="8033" anchor="b">
                    <a:lnL w="9525" cap="flat" cmpd="sng" algn="ctr">
                      <a:solidFill>
                        <a:srgbClr val="50329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50329C"/>
                      </a:solidFill>
                      <a:prstDash val="solid"/>
                      <a:round/>
                      <a:headEnd type="none" w="med" len="med"/>
                      <a:tailEnd type="none" w="med" len="med"/>
                    </a:lnT>
                    <a:lnB w="9525" cap="flat" cmpd="sng" algn="ctr">
                      <a:solidFill>
                        <a:srgbClr val="50359C"/>
                      </a:solidFill>
                      <a:prstDash val="solid"/>
                      <a:round/>
                      <a:headEnd type="none" w="med" len="med"/>
                      <a:tailEnd type="none" w="med" len="med"/>
                    </a:lnB>
                    <a:solidFill>
                      <a:srgbClr val="FFF2CC"/>
                    </a:solidFill>
                  </a:tcPr>
                </a:tc>
                <a:extLst>
                  <a:ext uri="{0D108BD9-81ED-4DB2-BD59-A6C34878D82A}">
                    <a16:rowId xmlns:a16="http://schemas.microsoft.com/office/drawing/2014/main" val="1151488000"/>
                  </a:ext>
                </a:extLst>
              </a:tr>
              <a:tr h="1106135">
                <a:tc>
                  <a:txBody>
                    <a:bodyPr/>
                    <a:lstStyle/>
                    <a:p>
                      <a:pPr rtl="0" fontAlgn="b"/>
                      <a:r>
                        <a:rPr lang="en-SG" sz="1200" dirty="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60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60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5035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Trilogy of movies (same condition each) </a:t>
                      </a:r>
                      <a:r>
                        <a:rPr lang="en-US" sz="1200" dirty="0">
                          <a:solidFill>
                            <a:srgbClr val="FF0000"/>
                          </a:solidFill>
                          <a:effectLst/>
                        </a:rPr>
                        <a:t>+ ITS &amp; RLS will get a mention of "co-creator" for each movie</a:t>
                      </a:r>
                    </a:p>
                  </a:txBody>
                  <a:tcPr marL="12049" marR="12049" marT="8033" marB="8033" anchor="b">
                    <a:lnL w="9525" cap="flat" cmpd="sng" algn="ctr">
                      <a:solidFill>
                        <a:srgbClr val="50359C"/>
                      </a:solidFill>
                      <a:prstDash val="solid"/>
                      <a:round/>
                      <a:headEnd type="none" w="med" len="med"/>
                      <a:tailEnd type="none" w="med" len="med"/>
                    </a:lnL>
                    <a:lnR w="9525" cap="flat" cmpd="sng" algn="ctr">
                      <a:solidFill>
                        <a:srgbClr val="50359C"/>
                      </a:solidFill>
                      <a:prstDash val="solid"/>
                      <a:round/>
                      <a:headEnd type="none" w="med" len="med"/>
                      <a:tailEnd type="none" w="med" len="med"/>
                    </a:lnR>
                    <a:lnT w="9525" cap="flat" cmpd="sng" algn="ctr">
                      <a:solidFill>
                        <a:srgbClr val="50359C"/>
                      </a:solidFill>
                      <a:prstDash val="solid"/>
                      <a:round/>
                      <a:headEnd type="none" w="med" len="med"/>
                      <a:tailEnd type="none" w="med" len="med"/>
                    </a:lnT>
                    <a:lnB w="9525" cap="flat" cmpd="sng" algn="ctr">
                      <a:solidFill>
                        <a:srgbClr val="F03B9C"/>
                      </a:solidFill>
                      <a:prstDash val="solid"/>
                      <a:round/>
                      <a:headEnd type="none" w="med" len="med"/>
                      <a:tailEnd type="none" w="med" len="med"/>
                    </a:lnB>
                    <a:solidFill>
                      <a:srgbClr val="FFF2CC"/>
                    </a:solidFill>
                  </a:tcPr>
                </a:tc>
                <a:extLst>
                  <a:ext uri="{0D108BD9-81ED-4DB2-BD59-A6C34878D82A}">
                    <a16:rowId xmlns:a16="http://schemas.microsoft.com/office/drawing/2014/main" val="3089880872"/>
                  </a:ext>
                </a:extLst>
              </a:tr>
              <a:tr h="925740">
                <a:tc>
                  <a:txBody>
                    <a:bodyPr/>
                    <a:lstStyle/>
                    <a:p>
                      <a:pPr rtl="0" fontAlgn="b"/>
                      <a:r>
                        <a:rPr lang="en-SG" sz="120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F03B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ITS has no involvement in further movies, Creative director &amp; screenwriter retain, </a:t>
                      </a:r>
                      <a:r>
                        <a:rPr lang="en-US" sz="1200" dirty="0">
                          <a:solidFill>
                            <a:srgbClr val="FF0000"/>
                          </a:solidFill>
                          <a:effectLst/>
                        </a:rPr>
                        <a:t>RLS can be named first in the credits</a:t>
                      </a:r>
                      <a:r>
                        <a:rPr lang="en-US" sz="1200" dirty="0">
                          <a:effectLst/>
                        </a:rPr>
                        <a:t>, RLS has active input in production, RLS and NCG have agreed on trilogy collaboration. ITS will give up full creative rights</a:t>
                      </a:r>
                    </a:p>
                  </a:txBody>
                  <a:tcPr marL="12049" marR="12049" marT="8033" marB="8033" anchor="b">
                    <a:lnL w="9525" cap="flat" cmpd="sng" algn="ctr">
                      <a:solidFill>
                        <a:srgbClr val="F03B9C"/>
                      </a:solidFill>
                      <a:prstDash val="solid"/>
                      <a:round/>
                      <a:headEnd type="none" w="med" len="med"/>
                      <a:tailEnd type="none" w="med" len="med"/>
                    </a:lnL>
                    <a:lnR w="9525" cap="flat" cmpd="sng" algn="ctr">
                      <a:solidFill>
                        <a:srgbClr val="F03B9C"/>
                      </a:solidFill>
                      <a:prstDash val="solid"/>
                      <a:round/>
                      <a:headEnd type="none" w="med" len="med"/>
                      <a:tailEnd type="none" w="med" len="med"/>
                    </a:lnR>
                    <a:lnT w="9525" cap="flat" cmpd="sng" algn="ctr">
                      <a:solidFill>
                        <a:srgbClr val="F03B9C"/>
                      </a:solidFill>
                      <a:prstDash val="solid"/>
                      <a:round/>
                      <a:headEnd type="none" w="med" len="med"/>
                      <a:tailEnd type="none" w="med" len="med"/>
                    </a:lnT>
                    <a:lnB w="9525" cap="flat" cmpd="sng" algn="ctr">
                      <a:solidFill>
                        <a:srgbClr val="30469C"/>
                      </a:solidFill>
                      <a:prstDash val="solid"/>
                      <a:round/>
                      <a:headEnd type="none" w="med" len="med"/>
                      <a:tailEnd type="none" w="med" len="med"/>
                    </a:lnB>
                    <a:solidFill>
                      <a:srgbClr val="FFF2CC"/>
                    </a:solidFill>
                  </a:tcPr>
                </a:tc>
                <a:extLst>
                  <a:ext uri="{0D108BD9-81ED-4DB2-BD59-A6C34878D82A}">
                    <a16:rowId xmlns:a16="http://schemas.microsoft.com/office/drawing/2014/main" val="3741331883"/>
                  </a:ext>
                </a:extLst>
              </a:tr>
              <a:tr h="564952">
                <a:tc>
                  <a:txBody>
                    <a:bodyPr/>
                    <a:lstStyle/>
                    <a:p>
                      <a:pPr rtl="0" fontAlgn="b"/>
                      <a:r>
                        <a:rPr lang="en-SG" sz="120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a:effectLst/>
                        </a:rPr>
                        <a:t>2nd movie, 30% creative share for RLS, and financing will be 25% ITS, 30% RLS &amp; 45% NCG, with profit on equal share </a:t>
                      </a:r>
                    </a:p>
                  </a:txBody>
                  <a:tcPr marL="12049" marR="12049" marT="8033" marB="8033" anchor="b">
                    <a:lnL w="9525" cap="flat" cmpd="sng" algn="ctr">
                      <a:solidFill>
                        <a:srgbClr val="30469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30469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084045541"/>
                  </a:ext>
                </a:extLst>
              </a:tr>
              <a:tr h="564952">
                <a:tc>
                  <a:txBody>
                    <a:bodyPr/>
                    <a:lstStyle/>
                    <a:p>
                      <a:pPr rtl="0" fontAlgn="b"/>
                      <a:r>
                        <a:rPr lang="en-SG" sz="120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dirty="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30/40/30 profit share for the first two movies, plus an </a:t>
                      </a:r>
                      <a:r>
                        <a:rPr lang="en-US" sz="1200" dirty="0">
                          <a:solidFill>
                            <a:srgbClr val="FF0000"/>
                          </a:solidFill>
                          <a:effectLst/>
                        </a:rPr>
                        <a:t>option for NCG to go for a third movie in which case 100% creative controls, financing and profits for NCG</a:t>
                      </a:r>
                    </a:p>
                  </a:txBody>
                  <a:tcPr marL="12049" marR="12049" marT="8033" marB="8033" anchor="b">
                    <a:lnL w="9525" cap="flat" cmpd="sng" algn="ctr">
                      <a:solidFill>
                        <a:srgbClr val="30529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70754651"/>
                  </a:ext>
                </a:extLst>
              </a:tr>
              <a:tr h="204165">
                <a:tc>
                  <a:txBody>
                    <a:bodyPr/>
                    <a:lstStyle/>
                    <a:p>
                      <a:pPr rtl="0" fontAlgn="b"/>
                      <a:r>
                        <a:rPr lang="en-SG" sz="1200">
                          <a:effectLst/>
                        </a:rPr>
                        <a:t>No</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31812280"/>
                  </a:ext>
                </a:extLst>
              </a:tr>
              <a:tr h="384558">
                <a:tc>
                  <a:txBody>
                    <a:bodyPr/>
                    <a:lstStyle/>
                    <a:p>
                      <a:pPr rtl="0" fontAlgn="b"/>
                      <a:r>
                        <a:rPr lang="en-SG" sz="120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We shall meet for the next movie to have same or better deal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947869609"/>
                  </a:ext>
                </a:extLst>
              </a:tr>
              <a:tr h="384558">
                <a:tc>
                  <a:txBody>
                    <a:bodyPr/>
                    <a:lstStyle/>
                    <a:p>
                      <a:pPr rtl="0" fontAlgn="b"/>
                      <a:r>
                        <a:rPr lang="en-SG" sz="1200">
                          <a:effectLst/>
                        </a:rPr>
                        <a:t>YES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35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0" fontAlgn="b"/>
                      <a:r>
                        <a:rPr lang="en-SG" sz="1200">
                          <a:effectLst/>
                        </a:rPr>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1200" dirty="0">
                          <a:effectLst/>
                        </a:rPr>
                        <a:t>We will have more movie coming later, $50 bigger budget for bigger pie to change the reference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605950052"/>
                  </a:ext>
                </a:extLst>
              </a:tr>
              <a:tr h="204165">
                <a:tc>
                  <a:txBody>
                    <a:bodyPr/>
                    <a:lstStyle/>
                    <a:p>
                      <a:pPr rtl="0" fontAlgn="b"/>
                      <a:r>
                        <a:rPr lang="en-SG" sz="1200" dirty="0">
                          <a:effectLst/>
                        </a:rPr>
                        <a:t>No</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442495258"/>
                  </a:ext>
                </a:extLst>
              </a:tr>
            </a:tbl>
          </a:graphicData>
        </a:graphic>
      </p:graphicFrame>
    </p:spTree>
    <p:extLst>
      <p:ext uri="{BB962C8B-B14F-4D97-AF65-F5344CB8AC3E}">
        <p14:creationId xmlns:p14="http://schemas.microsoft.com/office/powerpoint/2010/main" val="27925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65DDC9-3D0A-4EB3-A494-F61E33CE6607}"/>
              </a:ext>
            </a:extLst>
          </p:cNvPr>
          <p:cNvGraphicFramePr>
            <a:graphicFrameLocks noGrp="1"/>
          </p:cNvGraphicFramePr>
          <p:nvPr/>
        </p:nvGraphicFramePr>
        <p:xfrm>
          <a:off x="0" y="-378057"/>
          <a:ext cx="9143999" cy="7236057"/>
        </p:xfrm>
        <a:graphic>
          <a:graphicData uri="http://schemas.openxmlformats.org/drawingml/2006/table">
            <a:tbl>
              <a:tblPr/>
              <a:tblGrid>
                <a:gridCol w="481264">
                  <a:extLst>
                    <a:ext uri="{9D8B030D-6E8A-4147-A177-3AD203B41FA5}">
                      <a16:colId xmlns:a16="http://schemas.microsoft.com/office/drawing/2014/main" val="199646616"/>
                    </a:ext>
                  </a:extLst>
                </a:gridCol>
                <a:gridCol w="577516">
                  <a:extLst>
                    <a:ext uri="{9D8B030D-6E8A-4147-A177-3AD203B41FA5}">
                      <a16:colId xmlns:a16="http://schemas.microsoft.com/office/drawing/2014/main" val="1529404300"/>
                    </a:ext>
                  </a:extLst>
                </a:gridCol>
                <a:gridCol w="673769">
                  <a:extLst>
                    <a:ext uri="{9D8B030D-6E8A-4147-A177-3AD203B41FA5}">
                      <a16:colId xmlns:a16="http://schemas.microsoft.com/office/drawing/2014/main" val="3407724497"/>
                    </a:ext>
                  </a:extLst>
                </a:gridCol>
                <a:gridCol w="577516">
                  <a:extLst>
                    <a:ext uri="{9D8B030D-6E8A-4147-A177-3AD203B41FA5}">
                      <a16:colId xmlns:a16="http://schemas.microsoft.com/office/drawing/2014/main" val="4211629512"/>
                    </a:ext>
                  </a:extLst>
                </a:gridCol>
                <a:gridCol w="577516">
                  <a:extLst>
                    <a:ext uri="{9D8B030D-6E8A-4147-A177-3AD203B41FA5}">
                      <a16:colId xmlns:a16="http://schemas.microsoft.com/office/drawing/2014/main" val="407192747"/>
                    </a:ext>
                  </a:extLst>
                </a:gridCol>
                <a:gridCol w="577516">
                  <a:extLst>
                    <a:ext uri="{9D8B030D-6E8A-4147-A177-3AD203B41FA5}">
                      <a16:colId xmlns:a16="http://schemas.microsoft.com/office/drawing/2014/main" val="230766520"/>
                    </a:ext>
                  </a:extLst>
                </a:gridCol>
                <a:gridCol w="577516">
                  <a:extLst>
                    <a:ext uri="{9D8B030D-6E8A-4147-A177-3AD203B41FA5}">
                      <a16:colId xmlns:a16="http://schemas.microsoft.com/office/drawing/2014/main" val="227063351"/>
                    </a:ext>
                  </a:extLst>
                </a:gridCol>
                <a:gridCol w="577516">
                  <a:extLst>
                    <a:ext uri="{9D8B030D-6E8A-4147-A177-3AD203B41FA5}">
                      <a16:colId xmlns:a16="http://schemas.microsoft.com/office/drawing/2014/main" val="813119948"/>
                    </a:ext>
                  </a:extLst>
                </a:gridCol>
                <a:gridCol w="577516">
                  <a:extLst>
                    <a:ext uri="{9D8B030D-6E8A-4147-A177-3AD203B41FA5}">
                      <a16:colId xmlns:a16="http://schemas.microsoft.com/office/drawing/2014/main" val="3986828296"/>
                    </a:ext>
                  </a:extLst>
                </a:gridCol>
                <a:gridCol w="577516">
                  <a:extLst>
                    <a:ext uri="{9D8B030D-6E8A-4147-A177-3AD203B41FA5}">
                      <a16:colId xmlns:a16="http://schemas.microsoft.com/office/drawing/2014/main" val="3004542033"/>
                    </a:ext>
                  </a:extLst>
                </a:gridCol>
                <a:gridCol w="3368838">
                  <a:extLst>
                    <a:ext uri="{9D8B030D-6E8A-4147-A177-3AD203B41FA5}">
                      <a16:colId xmlns:a16="http://schemas.microsoft.com/office/drawing/2014/main" val="4055306481"/>
                    </a:ext>
                  </a:extLst>
                </a:gridCol>
              </a:tblGrid>
              <a:tr h="833042">
                <a:tc>
                  <a:txBody>
                    <a:bodyPr/>
                    <a:lstStyle/>
                    <a:p>
                      <a:pPr rtl="0" fontAlgn="b"/>
                      <a:r>
                        <a:rPr lang="en-SG" sz="1200" b="1" dirty="0">
                          <a:effectLst/>
                        </a:rPr>
                        <a:t>Deal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Create</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Fin.</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Fin.</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Fin.</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ITS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NCG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 RLS Profit</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SG" sz="1200" b="1" dirty="0">
                          <a:effectLst/>
                        </a:rPr>
                        <a:t>Other aspects of deal</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64396769"/>
                  </a:ext>
                </a:extLst>
              </a:tr>
              <a:tr h="783452">
                <a:tc>
                  <a:txBody>
                    <a:bodyPr/>
                    <a:lstStyle/>
                    <a:p>
                      <a:pPr algn="l" fontAlgn="ctr"/>
                      <a:r>
                        <a:rPr lang="en-SG" sz="1000" b="0" i="0" u="none" strike="noStrike">
                          <a:solidFill>
                            <a:srgbClr val="000000"/>
                          </a:solidFill>
                          <a:effectLst/>
                          <a:latin typeface="Arial" panose="020B0604020202020204" pitchFamily="34" charset="0"/>
                        </a:rPr>
                        <a:t>No</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RLS didn't move from 1% profit to ITS for full creative rights. Equal sharing was agreed upon between NCG and ITS, but wasn't accepted by RLS. Other potential deals didn't come to the table.</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00632156"/>
                  </a:ext>
                </a:extLst>
              </a:tr>
              <a:tr h="319184">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a:solidFill>
                            <a:srgbClr val="000000"/>
                          </a:solidFill>
                          <a:effectLst/>
                          <a:latin typeface="Arial" panose="020B0604020202020204" pitchFamily="34" charset="0"/>
                        </a:rPr>
                        <a:t>Prince 1 &amp; 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2F9C"/>
                      </a:solidFill>
                      <a:prstDash val="solid"/>
                      <a:round/>
                      <a:headEnd type="none" w="med" len="med"/>
                      <a:tailEnd type="none" w="med" len="med"/>
                    </a:lnB>
                    <a:solidFill>
                      <a:srgbClr val="FFF2CC"/>
                    </a:solidFill>
                  </a:tcPr>
                </a:tc>
                <a:extLst>
                  <a:ext uri="{0D108BD9-81ED-4DB2-BD59-A6C34878D82A}">
                    <a16:rowId xmlns:a16="http://schemas.microsoft.com/office/drawing/2014/main" val="3105162682"/>
                  </a:ext>
                </a:extLst>
              </a:tr>
              <a:tr h="628696">
                <a:tc>
                  <a:txBody>
                    <a:bodyPr/>
                    <a:lstStyle/>
                    <a:p>
                      <a:pPr algn="ctr" fontAlgn="ctr"/>
                      <a:r>
                        <a:rPr lang="en-SG" sz="1000" b="0" i="0" u="none" strike="noStrike">
                          <a:solidFill>
                            <a:srgbClr val="000000"/>
                          </a:solidFill>
                          <a:effectLst/>
                          <a:latin typeface="Arial" panose="020B0604020202020204" pitchFamily="34" charset="0"/>
                        </a:rPr>
                        <a:t>Yes</a:t>
                      </a:r>
                      <a:br>
                        <a:rPr lang="en-SG" sz="1000" b="0" i="0" u="none" strike="noStrike">
                          <a:solidFill>
                            <a:srgbClr val="000000"/>
                          </a:solidFill>
                          <a:effectLst/>
                          <a:latin typeface="Arial" panose="020B0604020202020204" pitchFamily="34" charset="0"/>
                        </a:rPr>
                      </a:br>
                      <a:r>
                        <a:rPr lang="en-SG" sz="1000" b="0" i="0" u="none" strike="noStrike">
                          <a:solidFill>
                            <a:srgbClr val="000000"/>
                          </a:solidFill>
                          <a:effectLst/>
                          <a:latin typeface="Arial" panose="020B0604020202020204" pitchFamily="34" charset="0"/>
                        </a:rPr>
                        <a:t>(Partial)</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dirty="0">
                          <a:solidFill>
                            <a:srgbClr val="FF0000"/>
                          </a:solidFill>
                          <a:effectLst/>
                          <a:latin typeface="Arial" panose="020B0604020202020204" pitchFamily="34" charset="0"/>
                        </a:rPr>
                        <a:t>ITS agrees to sells its rights to RLS for $100mil </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RLS does the movie on its own, unable to come to an agreement with NCG </a:t>
                      </a:r>
                      <a:br>
                        <a:rPr lang="en-US" sz="1000" b="0" i="0" u="none" strike="noStrike" dirty="0">
                          <a:solidFill>
                            <a:srgbClr val="000000"/>
                          </a:solidFill>
                          <a:effectLst/>
                          <a:latin typeface="Arial" panose="020B0604020202020204" pitchFamily="34" charset="0"/>
                        </a:rPr>
                      </a:br>
                      <a:r>
                        <a:rPr lang="en-US" sz="1000" b="0" i="0" u="none" strike="noStrike" dirty="0" err="1">
                          <a:solidFill>
                            <a:srgbClr val="000000"/>
                          </a:solidFill>
                          <a:effectLst/>
                          <a:latin typeface="Arial" panose="020B0604020202020204" pitchFamily="34" charset="0"/>
                        </a:rPr>
                        <a:t>NCG</a:t>
                      </a:r>
                      <a:r>
                        <a:rPr lang="en-US" sz="1000" b="0" i="0" u="none" strike="noStrike" dirty="0">
                          <a:solidFill>
                            <a:srgbClr val="000000"/>
                          </a:solidFill>
                          <a:effectLst/>
                          <a:latin typeface="Arial" panose="020B0604020202020204" pitchFamily="34" charset="0"/>
                        </a:rPr>
                        <a:t> will create the Princess</a:t>
                      </a:r>
                    </a:p>
                  </a:txBody>
                  <a:tcPr marL="9525" marR="9525" marT="9525" marB="0" anchor="ctr">
                    <a:lnL w="9525" cap="flat" cmpd="sng" algn="ctr">
                      <a:solidFill>
                        <a:srgbClr val="D02F9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D02F9C"/>
                      </a:solidFill>
                      <a:prstDash val="solid"/>
                      <a:round/>
                      <a:headEnd type="none" w="med" len="med"/>
                      <a:tailEnd type="none" w="med" len="med"/>
                    </a:lnT>
                    <a:lnB w="9525" cap="flat" cmpd="sng" algn="ctr">
                      <a:solidFill>
                        <a:srgbClr val="50329C"/>
                      </a:solidFill>
                      <a:prstDash val="solid"/>
                      <a:round/>
                      <a:headEnd type="none" w="med" len="med"/>
                      <a:tailEnd type="none" w="med" len="med"/>
                    </a:lnB>
                    <a:solidFill>
                      <a:srgbClr val="FFF2CC"/>
                    </a:solidFill>
                  </a:tcPr>
                </a:tc>
                <a:extLst>
                  <a:ext uri="{0D108BD9-81ED-4DB2-BD59-A6C34878D82A}">
                    <a16:rowId xmlns:a16="http://schemas.microsoft.com/office/drawing/2014/main" val="1850142395"/>
                  </a:ext>
                </a:extLst>
              </a:tr>
              <a:tr h="940051">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74%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RLS gets 50% creative rights, 50% seats at the creative committee, and 50% co-production rights.RLS profit share increases to 10% (from1%) beyond $2Bn revenue</a:t>
                      </a:r>
                    </a:p>
                  </a:txBody>
                  <a:tcPr marL="9525" marR="9525" marT="9525" marB="0" anchor="ctr">
                    <a:lnL w="9525" cap="flat" cmpd="sng" algn="ctr">
                      <a:solidFill>
                        <a:srgbClr val="50329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50329C"/>
                      </a:solidFill>
                      <a:prstDash val="solid"/>
                      <a:round/>
                      <a:headEnd type="none" w="med" len="med"/>
                      <a:tailEnd type="none" w="med" len="med"/>
                    </a:lnT>
                    <a:lnB w="9525" cap="flat" cmpd="sng" algn="ctr">
                      <a:solidFill>
                        <a:srgbClr val="50359C"/>
                      </a:solidFill>
                      <a:prstDash val="solid"/>
                      <a:round/>
                      <a:headEnd type="none" w="med" len="med"/>
                      <a:tailEnd type="none" w="med" len="med"/>
                    </a:lnB>
                    <a:solidFill>
                      <a:srgbClr val="FFF2CC"/>
                    </a:solidFill>
                  </a:tcPr>
                </a:tc>
                <a:extLst>
                  <a:ext uri="{0D108BD9-81ED-4DB2-BD59-A6C34878D82A}">
                    <a16:rowId xmlns:a16="http://schemas.microsoft.com/office/drawing/2014/main" val="1151488000"/>
                  </a:ext>
                </a:extLst>
              </a:tr>
              <a:tr h="1092964">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90%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90%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80.00%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dirty="0">
                          <a:solidFill>
                            <a:srgbClr val="FF0000"/>
                          </a:solidFill>
                          <a:effectLst/>
                          <a:latin typeface="Arial" panose="020B0604020202020204" pitchFamily="34" charset="0"/>
                        </a:rPr>
                        <a:t>Trilogy with ITS getting 3% on movie2 and 2% on movie 3</a:t>
                      </a:r>
                      <a:r>
                        <a:rPr lang="en-US" sz="1000" b="0" i="0" u="none" strike="noStrike" dirty="0">
                          <a:solidFill>
                            <a:srgbClr val="000000"/>
                          </a:solidFill>
                          <a:effectLst/>
                          <a:latin typeface="Arial" panose="020B0604020202020204" pitchFamily="34" charset="0"/>
                        </a:rPr>
                        <a:t>. Same arrangement with RLS for movie 2 and 3 than for the movie 1. Agreement for the following adaptations on non-cinema distribution channels and non-INSEAD land: RLS pays for adaptation costs and all get 1/3 on the profit after costs have been recovered. </a:t>
                      </a:r>
                    </a:p>
                  </a:txBody>
                  <a:tcPr marL="9525" marR="9525" marT="9525" marB="0" anchor="ctr">
                    <a:lnL w="9525" cap="flat" cmpd="sng" algn="ctr">
                      <a:solidFill>
                        <a:srgbClr val="30469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50359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084045541"/>
                  </a:ext>
                </a:extLst>
              </a:tr>
              <a:tr h="628696">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60%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80%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33%</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dirty="0">
                          <a:solidFill>
                            <a:srgbClr val="000000"/>
                          </a:solidFill>
                          <a:effectLst/>
                          <a:latin typeface="Arial" panose="020B0604020202020204" pitchFamily="34" charset="0"/>
                        </a:rPr>
                        <a:t>Over 1 </a:t>
                      </a:r>
                      <a:r>
                        <a:rPr lang="en-US" sz="1000" b="0" i="0" u="none" strike="noStrike" dirty="0" err="1">
                          <a:solidFill>
                            <a:srgbClr val="000000"/>
                          </a:solidFill>
                          <a:effectLst/>
                          <a:latin typeface="Arial" panose="020B0604020202020204" pitchFamily="34" charset="0"/>
                        </a:rPr>
                        <a:t>bln</a:t>
                      </a:r>
                      <a:r>
                        <a:rPr lang="en-US" sz="1000" b="0" i="0" u="none" strike="noStrike" dirty="0">
                          <a:solidFill>
                            <a:srgbClr val="000000"/>
                          </a:solidFill>
                          <a:effectLst/>
                          <a:latin typeface="Arial" panose="020B0604020202020204" pitchFamily="34" charset="0"/>
                        </a:rPr>
                        <a:t>: ITS 25%, NCG 30%, RLS 45%; </a:t>
                      </a:r>
                      <a:r>
                        <a:rPr lang="en-US" sz="1000" b="0" i="0" u="none" strike="noStrike" dirty="0">
                          <a:solidFill>
                            <a:srgbClr val="FF0000"/>
                          </a:solidFill>
                          <a:effectLst/>
                          <a:latin typeface="Arial" panose="020B0604020202020204" pitchFamily="34" charset="0"/>
                        </a:rPr>
                        <a:t>RLS Marketing Machine</a:t>
                      </a:r>
                      <a:r>
                        <a:rPr lang="en-US" sz="1000" b="0" i="0" u="none" strike="noStrike" dirty="0">
                          <a:solidFill>
                            <a:srgbClr val="000000"/>
                          </a:solidFill>
                          <a:effectLst/>
                          <a:latin typeface="Arial" panose="020B0604020202020204" pitchFamily="34" charset="0"/>
                        </a:rPr>
                        <a:t>, ITS/RLS use Animated series for marketing movie; Consortium will make </a:t>
                      </a:r>
                      <a:r>
                        <a:rPr lang="en-US" sz="1000" b="0" i="0" u="none" strike="noStrike" dirty="0">
                          <a:solidFill>
                            <a:srgbClr val="FF0000"/>
                          </a:solidFill>
                          <a:effectLst/>
                          <a:latin typeface="Arial" panose="020B0604020202020204" pitchFamily="34" charset="0"/>
                        </a:rPr>
                        <a:t>sequel: The Emperor</a:t>
                      </a:r>
                    </a:p>
                  </a:txBody>
                  <a:tcPr marL="9525" marR="9525" marT="9525" marB="0" anchor="ctr">
                    <a:lnL w="9525" cap="flat" cmpd="sng" algn="ctr">
                      <a:solidFill>
                        <a:srgbClr val="30529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70754651"/>
                  </a:ext>
                </a:extLst>
              </a:tr>
              <a:tr h="319184">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a:solidFill>
                            <a:srgbClr val="000000"/>
                          </a:solidFill>
                          <a:effectLst/>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a:solidFill>
                            <a:srgbClr val="000000"/>
                          </a:solidFill>
                          <a:effectLst/>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a:solidFill>
                            <a:srgbClr val="000000"/>
                          </a:solidFill>
                          <a:effectLst/>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No agreement with NCG. Agreement between ITS and RLS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31812280"/>
                  </a:ext>
                </a:extLst>
              </a:tr>
              <a:tr h="390503">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60%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a:solidFill>
                            <a:srgbClr val="000000"/>
                          </a:solidFill>
                          <a:effectLst/>
                          <a:latin typeface="Arial" panose="020B0604020202020204" pitchFamily="34" charset="0"/>
                        </a:rPr>
                        <a:t>We make 2 movies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947869609"/>
                  </a:ext>
                </a:extLst>
              </a:tr>
              <a:tr h="1092964">
                <a:tc>
                  <a:txBody>
                    <a:bodyPr/>
                    <a:lstStyle/>
                    <a:p>
                      <a:pPr algn="l" fontAlgn="ctr"/>
                      <a:r>
                        <a:rPr lang="en-SG" sz="1000" b="0" i="0" u="none" strike="noStrike">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95%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dirty="0">
                          <a:solidFill>
                            <a:srgbClr val="000000"/>
                          </a:solidFill>
                          <a:effectLst/>
                          <a:latin typeface="Arial" panose="020B0604020202020204" pitchFamily="34" charset="0"/>
                        </a:rPr>
                        <a:t>2.50%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US" sz="1000" b="0" i="0" u="none" strike="noStrike" dirty="0">
                          <a:solidFill>
                            <a:srgbClr val="000000"/>
                          </a:solidFill>
                          <a:effectLst/>
                          <a:latin typeface="Arial" panose="020B0604020202020204" pitchFamily="34" charset="0"/>
                        </a:rPr>
                        <a:t>- 1 Movie. no production interruption due to ITS or RLS trials</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 </a:t>
                      </a:r>
                      <a:r>
                        <a:rPr lang="en-US" sz="1000" b="0" i="0" u="none" strike="noStrike" dirty="0">
                          <a:solidFill>
                            <a:srgbClr val="FF0000"/>
                          </a:solidFill>
                          <a:effectLst/>
                          <a:latin typeface="Arial" panose="020B0604020202020204" pitchFamily="34" charset="0"/>
                        </a:rPr>
                        <a:t>3 companies names appearing in the poste</a:t>
                      </a:r>
                      <a:r>
                        <a:rPr lang="en-US" sz="1000" b="0" i="0" u="none" strike="noStrike" dirty="0">
                          <a:solidFill>
                            <a:srgbClr val="000000"/>
                          </a:solidFill>
                          <a:effectLst/>
                          <a:latin typeface="Arial" panose="020B0604020202020204" pitchFamily="34" charset="0"/>
                        </a:rPr>
                        <a:t>r for Creativity under the direction of </a:t>
                      </a:r>
                      <a:r>
                        <a:rPr lang="en-US" sz="1000" b="0" i="0" u="none" strike="noStrike" dirty="0" err="1">
                          <a:solidFill>
                            <a:srgbClr val="000000"/>
                          </a:solidFill>
                          <a:effectLst/>
                          <a:latin typeface="Arial" panose="020B0604020202020204" pitchFamily="34" charset="0"/>
                        </a:rPr>
                        <a:t>Ghang</a:t>
                      </a:r>
                      <a:r>
                        <a:rPr lang="en-US" sz="1000" b="0" i="0" u="none" strike="noStrike" dirty="0">
                          <a:solidFill>
                            <a:srgbClr val="000000"/>
                          </a:solidFill>
                          <a:effectLst/>
                          <a:latin typeface="Arial" panose="020B0604020202020204" pitchFamily="34" charset="0"/>
                        </a:rPr>
                        <a:t> Chang</a:t>
                      </a:r>
                      <a:br>
                        <a:rPr lang="en-US" sz="1000" b="0" i="0" u="none" strike="noStrike" dirty="0">
                          <a:solidFill>
                            <a:srgbClr val="000000"/>
                          </a:solidFill>
                          <a:effectLst/>
                          <a:latin typeface="Arial" panose="020B0604020202020204" pitchFamily="34" charset="0"/>
                        </a:rPr>
                      </a:br>
                      <a:r>
                        <a:rPr lang="en-US" sz="1000" b="0" i="0" u="none" strike="noStrike" dirty="0">
                          <a:solidFill>
                            <a:srgbClr val="FF0000"/>
                          </a:solidFill>
                          <a:effectLst/>
                          <a:latin typeface="Arial" panose="020B0604020202020204" pitchFamily="34" charset="0"/>
                        </a:rPr>
                        <a:t>- 100% Creativity freedom for the Director with the names of NCG and ITS nevertheless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233497842"/>
                  </a:ext>
                </a:extLst>
              </a:tr>
              <a:tr h="207321">
                <a:tc>
                  <a:txBody>
                    <a:bodyPr/>
                    <a:lstStyle/>
                    <a:p>
                      <a:pPr algn="l" fontAlgn="ctr"/>
                      <a:r>
                        <a:rPr lang="en-SG" sz="1000" b="0" i="0" u="none" strike="noStrike" dirty="0">
                          <a:solidFill>
                            <a:srgbClr val="000000"/>
                          </a:solidFill>
                          <a:effectLst/>
                          <a:latin typeface="Arial" panose="020B0604020202020204" pitchFamily="34" charset="0"/>
                        </a:rPr>
                        <a:t>Yes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dirty="0">
                          <a:solidFill>
                            <a:srgbClr val="000000"/>
                          </a:solidFill>
                          <a:effectLst/>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80%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35%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en-SG" sz="1000" b="0" i="0" u="none" strike="noStrike">
                          <a:solidFill>
                            <a:srgbClr val="000000"/>
                          </a:solidFill>
                          <a:effectLst/>
                          <a:latin typeface="Arial" panose="020B0604020202020204" pitchFamily="34" charset="0"/>
                        </a:rPr>
                        <a:t>65%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l" fontAlgn="ctr"/>
                      <a:r>
                        <a:rPr lang="en-SG" sz="1000" b="0" i="0" u="none" strike="noStrike" dirty="0">
                          <a:solidFill>
                            <a:srgbClr val="000000"/>
                          </a:solidFill>
                          <a:effectLst/>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685605073"/>
                  </a:ext>
                </a:extLst>
              </a:tr>
            </a:tbl>
          </a:graphicData>
        </a:graphic>
      </p:graphicFrame>
    </p:spTree>
    <p:extLst>
      <p:ext uri="{BB962C8B-B14F-4D97-AF65-F5344CB8AC3E}">
        <p14:creationId xmlns:p14="http://schemas.microsoft.com/office/powerpoint/2010/main" val="321067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en-US" b="1" dirty="0"/>
            </a:br>
            <a:r>
              <a:rPr lang="en-US" b="1" dirty="0"/>
              <a:t>Multi-Party Negotiations </a:t>
            </a:r>
            <a:br>
              <a:rPr lang="en-US" b="1" dirty="0"/>
            </a:br>
            <a:endParaRPr lang="en-US" b="1" dirty="0"/>
          </a:p>
        </p:txBody>
      </p:sp>
      <p:pic>
        <p:nvPicPr>
          <p:cNvPr id="6" name="Picture 5">
            <a:extLst>
              <a:ext uri="{FF2B5EF4-FFF2-40B4-BE49-F238E27FC236}">
                <a16:creationId xmlns:a16="http://schemas.microsoft.com/office/drawing/2014/main" id="{32B0BA1D-2E17-4756-9926-D185A720E21A}"/>
              </a:ext>
            </a:extLst>
          </p:cNvPr>
          <p:cNvPicPr>
            <a:picLocks noChangeAspect="1"/>
          </p:cNvPicPr>
          <p:nvPr/>
        </p:nvPicPr>
        <p:blipFill>
          <a:blip r:embed="rId3"/>
          <a:stretch>
            <a:fillRect/>
          </a:stretch>
        </p:blipFill>
        <p:spPr>
          <a:xfrm>
            <a:off x="8382000" y="6115050"/>
            <a:ext cx="676275" cy="666750"/>
          </a:xfrm>
          <a:prstGeom prst="rect">
            <a:avLst/>
          </a:prstGeom>
        </p:spPr>
      </p:pic>
      <p:pic>
        <p:nvPicPr>
          <p:cNvPr id="3" name="Picture 2">
            <a:extLst>
              <a:ext uri="{FF2B5EF4-FFF2-40B4-BE49-F238E27FC236}">
                <a16:creationId xmlns:a16="http://schemas.microsoft.com/office/drawing/2014/main" id="{9A0851D5-566C-5C28-4357-1B21689A4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76400"/>
            <a:ext cx="8382000" cy="4191000"/>
          </a:xfrm>
          <a:prstGeom prst="rect">
            <a:avLst/>
          </a:prstGeom>
        </p:spPr>
      </p:pic>
    </p:spTree>
    <p:extLst>
      <p:ext uri="{BB962C8B-B14F-4D97-AF65-F5344CB8AC3E}">
        <p14:creationId xmlns:p14="http://schemas.microsoft.com/office/powerpoint/2010/main" val="188327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59289-643E-4F73-B256-74094B877423}"/>
              </a:ext>
            </a:extLst>
          </p:cNvPr>
          <p:cNvPicPr>
            <a:picLocks noChangeAspect="1"/>
          </p:cNvPicPr>
          <p:nvPr/>
        </p:nvPicPr>
        <p:blipFill>
          <a:blip r:embed="rId3"/>
          <a:stretch>
            <a:fillRect/>
          </a:stretch>
        </p:blipFill>
        <p:spPr>
          <a:xfrm>
            <a:off x="0" y="1901310"/>
            <a:ext cx="9144000" cy="3055380"/>
          </a:xfrm>
          <a:prstGeom prst="rect">
            <a:avLst/>
          </a:prstGeom>
        </p:spPr>
      </p:pic>
    </p:spTree>
    <p:extLst>
      <p:ext uri="{BB962C8B-B14F-4D97-AF65-F5344CB8AC3E}">
        <p14:creationId xmlns:p14="http://schemas.microsoft.com/office/powerpoint/2010/main" val="161531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F7EE-4397-4B6D-ACC9-96174E96F7F2}"/>
              </a:ext>
            </a:extLst>
          </p:cNvPr>
          <p:cNvSpPr>
            <a:spLocks noGrp="1"/>
          </p:cNvSpPr>
          <p:nvPr>
            <p:ph type="title"/>
          </p:nvPr>
        </p:nvSpPr>
        <p:spPr>
          <a:xfrm>
            <a:off x="457200" y="228600"/>
            <a:ext cx="8229600" cy="1143000"/>
          </a:xfrm>
        </p:spPr>
        <p:txBody>
          <a:bodyPr>
            <a:normAutofit/>
          </a:bodyPr>
          <a:lstStyle/>
          <a:p>
            <a:r>
              <a:rPr lang="en-SG" sz="3200" b="1" dirty="0"/>
              <a:t>Maximizing the value of the overall deal</a:t>
            </a:r>
          </a:p>
        </p:txBody>
      </p:sp>
      <p:sp>
        <p:nvSpPr>
          <p:cNvPr id="3" name="Content Placeholder 2">
            <a:extLst>
              <a:ext uri="{FF2B5EF4-FFF2-40B4-BE49-F238E27FC236}">
                <a16:creationId xmlns:a16="http://schemas.microsoft.com/office/drawing/2014/main" id="{B5804396-6F1B-4921-8E37-A8C819DA7376}"/>
              </a:ext>
            </a:extLst>
          </p:cNvPr>
          <p:cNvSpPr>
            <a:spLocks noGrp="1"/>
          </p:cNvSpPr>
          <p:nvPr>
            <p:ph idx="1"/>
          </p:nvPr>
        </p:nvSpPr>
        <p:spPr>
          <a:xfrm>
            <a:off x="457200" y="1539875"/>
            <a:ext cx="8229600" cy="4860925"/>
          </a:xfrm>
        </p:spPr>
        <p:txBody>
          <a:bodyPr>
            <a:normAutofit fontScale="92500" lnSpcReduction="10000"/>
          </a:bodyPr>
          <a:lstStyle/>
          <a:p>
            <a:r>
              <a:rPr lang="en-SG" sz="2400" dirty="0"/>
              <a:t>NCG has majority creative control over the film, expanding expected revenues for all studios; RLS also has significant creative control</a:t>
            </a:r>
          </a:p>
          <a:p>
            <a:endParaRPr lang="en-SG" sz="2400" dirty="0"/>
          </a:p>
          <a:p>
            <a:r>
              <a:rPr lang="en-SG" sz="2400" dirty="0"/>
              <a:t>Agree to make a sequel, expanding overall financial revenues </a:t>
            </a:r>
          </a:p>
          <a:p>
            <a:endParaRPr lang="en-SG" sz="2400" dirty="0"/>
          </a:p>
          <a:p>
            <a:r>
              <a:rPr lang="en-SG" sz="2400" dirty="0"/>
              <a:t>ITS contributes little financially and creatively but still has a substantial share of the profits</a:t>
            </a:r>
          </a:p>
          <a:p>
            <a:endParaRPr lang="en-SG" sz="2400" dirty="0"/>
          </a:p>
          <a:p>
            <a:r>
              <a:rPr lang="en-SG" sz="2400" dirty="0"/>
              <a:t>RLS and NCG, the wealthy studios, do most of the financing and share profits accordingly  </a:t>
            </a:r>
          </a:p>
          <a:p>
            <a:endParaRPr lang="en-SG" sz="2400" dirty="0"/>
          </a:p>
          <a:p>
            <a:r>
              <a:rPr lang="en-SG" sz="2400" dirty="0"/>
              <a:t>But this is not the best deal for each individual studio… </a:t>
            </a:r>
          </a:p>
        </p:txBody>
      </p:sp>
    </p:spTree>
    <p:extLst>
      <p:ext uri="{BB962C8B-B14F-4D97-AF65-F5344CB8AC3E}">
        <p14:creationId xmlns:p14="http://schemas.microsoft.com/office/powerpoint/2010/main" val="53387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3">
            <a:extLst>
              <a:ext uri="{FF2B5EF4-FFF2-40B4-BE49-F238E27FC236}">
                <a16:creationId xmlns:a16="http://schemas.microsoft.com/office/drawing/2014/main" id="{15F0E787-2922-4230-BE56-35BA7BD7C20B}"/>
              </a:ext>
            </a:extLst>
          </p:cNvPr>
          <p:cNvGraphicFramePr>
            <a:graphicFrameLocks/>
          </p:cNvGraphicFramePr>
          <p:nvPr/>
        </p:nvGraphicFramePr>
        <p:xfrm>
          <a:off x="76200" y="113068"/>
          <a:ext cx="8991600" cy="6714452"/>
        </p:xfrm>
        <a:graphic>
          <a:graphicData uri="http://schemas.openxmlformats.org/drawingml/2006/table">
            <a:tbl>
              <a:tblPr/>
              <a:tblGrid>
                <a:gridCol w="3581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85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mn-lt"/>
                          <a:ea typeface="ＭＳ Ｐゴシック" charset="0"/>
                          <a:cs typeface="Arial"/>
                        </a:rPr>
                        <a:t>Underlying interest or goal</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mn-lt"/>
                          <a:ea typeface="ＭＳ Ｐゴシック" charset="0"/>
                          <a:cs typeface="Arial"/>
                        </a:rPr>
                        <a:t>Potential creative options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2815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RLS wants to co-create the film for branding and reputational reasons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NCG believes the film will be of superior quality and make much more money if they have full creative control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ITS agrees with 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R="0" lvl="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000000"/>
                          </a:solidFill>
                          <a:effectLst/>
                          <a:latin typeface="+mn-lt"/>
                          <a:ea typeface="ＭＳ Ｐゴシック" charset="0"/>
                          <a:cs typeface="Arial"/>
                        </a:rPr>
                        <a:t>NCG will retain most creative control behind the scenes, but RLS will be credited as a full co-producer. RLS logo will appear before the NCG logo in all promotional materials. All producer interviews for </a:t>
                      </a:r>
                      <a:r>
                        <a:rPr kumimoji="0" lang="en-US" sz="2000" b="0" i="1" u="none" strike="noStrike" cap="none" normalizeH="0" baseline="0" dirty="0">
                          <a:ln>
                            <a:noFill/>
                          </a:ln>
                          <a:solidFill>
                            <a:srgbClr val="000000"/>
                          </a:solidFill>
                          <a:effectLst/>
                          <a:latin typeface="+mn-lt"/>
                          <a:ea typeface="ＭＳ Ｐゴシック" charset="0"/>
                          <a:cs typeface="Arial"/>
                        </a:rPr>
                        <a:t>The Prince </a:t>
                      </a:r>
                      <a:r>
                        <a:rPr kumimoji="0" lang="en-US" sz="2000" b="0" i="0" u="none" strike="noStrike" cap="none" normalizeH="0" baseline="0" dirty="0">
                          <a:ln>
                            <a:noFill/>
                          </a:ln>
                          <a:solidFill>
                            <a:srgbClr val="000000"/>
                          </a:solidFill>
                          <a:effectLst/>
                          <a:latin typeface="+mn-lt"/>
                          <a:ea typeface="ＭＳ Ｐゴシック" charset="0"/>
                          <a:cs typeface="Arial"/>
                        </a:rPr>
                        <a:t>will include the RLS producer. </a:t>
                      </a:r>
                    </a:p>
                    <a:p>
                      <a:pPr marR="0" lvl="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R="0" lvl="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000000"/>
                          </a:solidFill>
                          <a:effectLst/>
                          <a:latin typeface="+mn-lt"/>
                          <a:ea typeface="ＭＳ Ｐゴシック" charset="0"/>
                          <a:cs typeface="Arial"/>
                        </a:rPr>
                        <a:t>RLS could handle all marketing, promotion, and merchandising. </a:t>
                      </a:r>
                    </a:p>
                    <a:p>
                      <a:pPr marR="0" lvl="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R="0" lvl="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000000"/>
                          </a:solidFill>
                          <a:effectLst/>
                          <a:latin typeface="+mn-lt"/>
                          <a:ea typeface="ＭＳ Ｐゴシック" charset="0"/>
                          <a:cs typeface="Arial"/>
                        </a:rPr>
                        <a:t>NCG could negotiate for the rights to side stories.</a:t>
                      </a:r>
                    </a:p>
                    <a:p>
                      <a:pPr marR="0" lvl="0" algn="l" defTabSz="914400" rtl="0" eaLnBrk="0" fontAlgn="base" latinLnBrk="0" hangingPunct="0">
                        <a:lnSpc>
                          <a:spcPct val="100000"/>
                        </a:lnSpc>
                        <a:spcBef>
                          <a:spcPct val="0"/>
                        </a:spcBef>
                        <a:spcAft>
                          <a:spcPct val="0"/>
                        </a:spcAft>
                        <a:buClrTx/>
                        <a:buSzTx/>
                        <a:tabLst/>
                      </a:pPr>
                      <a:r>
                        <a:rPr kumimoji="0" lang="en-US" sz="300" b="0" i="0" u="none" strike="noStrike" cap="none" normalizeH="0" baseline="0" dirty="0">
                          <a:ln>
                            <a:noFill/>
                          </a:ln>
                          <a:solidFill>
                            <a:srgbClr val="000000"/>
                          </a:solidFill>
                          <a:effectLst/>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739103">
                <a:tc>
                  <a:txBody>
                    <a:bodyPr/>
                    <a:lstStyle/>
                    <a:p>
                      <a:pPr marR="0" lvl="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000000"/>
                          </a:solidFill>
                          <a:effectLst/>
                          <a:latin typeface="+mn-lt"/>
                          <a:ea typeface="ＭＳ Ｐゴシック" charset="0"/>
                          <a:cs typeface="Arial"/>
                        </a:rPr>
                        <a:t>ITS is on the verge of </a:t>
                      </a:r>
                      <a:r>
                        <a:rPr lang="en-US" sz="2000" dirty="0">
                          <a:solidFill>
                            <a:srgbClr val="000000"/>
                          </a:solidFill>
                          <a:ea typeface="ＭＳ Ｐゴシック" charset="0"/>
                          <a:cs typeface="Arial"/>
                        </a:rPr>
                        <a:t>bankruptcy and needs cash now </a:t>
                      </a:r>
                    </a:p>
                    <a:p>
                      <a:pPr marR="0" lvl="0" algn="l" defTabSz="914400" rtl="0" eaLnBrk="0" fontAlgn="base" latinLnBrk="0" hangingPunct="0">
                        <a:lnSpc>
                          <a:spcPct val="100000"/>
                        </a:lnSpc>
                        <a:spcBef>
                          <a:spcPct val="0"/>
                        </a:spcBef>
                        <a:spcAft>
                          <a:spcPct val="0"/>
                        </a:spcAft>
                        <a:buClrTx/>
                        <a:buSzTx/>
                        <a:tabLst/>
                      </a:pPr>
                      <a:endParaRPr lang="en-US" sz="2000" dirty="0">
                        <a:solidFill>
                          <a:srgbClr val="000000"/>
                        </a:solidFill>
                        <a:ea typeface="ＭＳ Ｐゴシック" charset="0"/>
                        <a:cs typeface="Arial"/>
                      </a:endParaRPr>
                    </a:p>
                    <a:p>
                      <a:pPr marR="0" lvl="0" algn="l" defTabSz="914400" rtl="0" eaLnBrk="0" fontAlgn="base" latinLnBrk="0" hangingPunct="0">
                        <a:lnSpc>
                          <a:spcPct val="100000"/>
                        </a:lnSpc>
                        <a:spcBef>
                          <a:spcPct val="0"/>
                        </a:spcBef>
                        <a:spcAft>
                          <a:spcPct val="0"/>
                        </a:spcAft>
                        <a:buClrTx/>
                        <a:buSzTx/>
                        <a:tabLst/>
                      </a:pPr>
                      <a:r>
                        <a:rPr lang="en-US" sz="2000" dirty="0">
                          <a:solidFill>
                            <a:srgbClr val="000000"/>
                          </a:solidFill>
                          <a:ea typeface="ＭＳ Ｐゴシック" charset="0"/>
                          <a:cs typeface="Arial"/>
                        </a:rPr>
                        <a:t>NCG and RLS are flush with cash due to the success of </a:t>
                      </a:r>
                      <a:r>
                        <a:rPr lang="en-US" sz="2000" i="1" dirty="0">
                          <a:solidFill>
                            <a:srgbClr val="000000"/>
                          </a:solidFill>
                          <a:ea typeface="ＭＳ Ｐゴシック" charset="0"/>
                          <a:cs typeface="Arial"/>
                        </a:rPr>
                        <a:t>The King</a:t>
                      </a:r>
                      <a:r>
                        <a:rPr lang="en-US" sz="2000" i="0" dirty="0">
                          <a:solidFill>
                            <a:srgbClr val="000000"/>
                          </a:solidFill>
                          <a:ea typeface="ＭＳ Ｐゴシック" charset="0"/>
                          <a:cs typeface="Arial"/>
                        </a:rPr>
                        <a:t> and </a:t>
                      </a:r>
                      <a:r>
                        <a:rPr lang="en-US" sz="2000" i="1" dirty="0">
                          <a:solidFill>
                            <a:srgbClr val="000000"/>
                          </a:solidFill>
                          <a:ea typeface="ＭＳ Ｐゴシック" charset="0"/>
                          <a:cs typeface="Arial"/>
                        </a:rPr>
                        <a:t>Mega-Robots</a:t>
                      </a:r>
                      <a:r>
                        <a:rPr lang="en-US" sz="2000" i="0" dirty="0">
                          <a:solidFill>
                            <a:srgbClr val="000000"/>
                          </a:solidFill>
                          <a:ea typeface="ＭＳ Ｐゴシック" charset="0"/>
                          <a:cs typeface="Arial"/>
                        </a:rPr>
                        <a:t>, and are willing to wait for the profits from </a:t>
                      </a:r>
                      <a:r>
                        <a:rPr lang="en-US" sz="2000" i="1" dirty="0">
                          <a:solidFill>
                            <a:srgbClr val="000000"/>
                          </a:solidFill>
                          <a:ea typeface="ＭＳ Ｐゴシック" charset="0"/>
                          <a:cs typeface="Arial"/>
                        </a:rPr>
                        <a:t>The Prince </a:t>
                      </a:r>
                      <a:r>
                        <a:rPr lang="en-US" sz="2000" i="0" dirty="0">
                          <a:solidFill>
                            <a:srgbClr val="000000"/>
                          </a:solidFill>
                          <a:ea typeface="ＭＳ Ｐゴシック" charset="0"/>
                          <a:cs typeface="Arial"/>
                        </a:rPr>
                        <a:t>to roll in </a:t>
                      </a:r>
                      <a:endParaRPr lang="en-US" sz="2000" dirty="0">
                        <a:solidFill>
                          <a:srgbClr val="000000"/>
                        </a:solidFill>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mn-lt"/>
                          <a:ea typeface="ＭＳ Ｐゴシック" charset="0"/>
                          <a:cs typeface="Arial"/>
                        </a:rPr>
                        <a:t>NCG or RLS offer a flat cash payment up front to ITS for the rights, rather than a percentage of profits that will not materialize for years. ITS could auction the creative rights to NCG and RLS, creating a bidding war and driving up the price.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ITS gets a larger share of profits from the 1</a:t>
                      </a:r>
                      <a:r>
                        <a:rPr kumimoji="0" lang="en-US" sz="2000" b="0" i="0" u="none" strike="noStrike" cap="none" normalizeH="0" baseline="30000" dirty="0">
                          <a:ln>
                            <a:noFill/>
                          </a:ln>
                          <a:solidFill>
                            <a:srgbClr val="000000"/>
                          </a:solidFill>
                          <a:effectLst/>
                          <a:latin typeface="+mn-lt"/>
                          <a:ea typeface="ＭＳ Ｐゴシック" charset="0"/>
                          <a:cs typeface="Arial"/>
                        </a:rPr>
                        <a:t>st</a:t>
                      </a:r>
                      <a:r>
                        <a:rPr kumimoji="0" lang="en-US" sz="2000" b="0" i="0" u="none" strike="noStrike" cap="none" normalizeH="0" baseline="0" dirty="0">
                          <a:ln>
                            <a:noFill/>
                          </a:ln>
                          <a:solidFill>
                            <a:srgbClr val="000000"/>
                          </a:solidFill>
                          <a:effectLst/>
                          <a:latin typeface="+mn-lt"/>
                          <a:ea typeface="ＭＳ Ｐゴシック" charset="0"/>
                          <a:cs typeface="Arial"/>
                        </a:rPr>
                        <a:t> movie than from the sequels.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341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27006EB0-A590-0171-2FAE-610A43DD6E78}"/>
              </a:ext>
            </a:extLst>
          </p:cNvPr>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en-US" sz="3200" b="1" dirty="0">
                <a:latin typeface="+mn-lt"/>
                <a:cs typeface="+mn-cs"/>
              </a:rPr>
              <a:t>Based on a true story</a:t>
            </a:r>
            <a:endParaRPr lang="en-US" sz="3200" dirty="0">
              <a:latin typeface="+mj-lt"/>
              <a:ea typeface="+mj-ea"/>
              <a:cs typeface="+mj-cs"/>
            </a:endParaRPr>
          </a:p>
        </p:txBody>
      </p:sp>
    </p:spTree>
    <p:extLst>
      <p:ext uri="{BB962C8B-B14F-4D97-AF65-F5344CB8AC3E}">
        <p14:creationId xmlns:p14="http://schemas.microsoft.com/office/powerpoint/2010/main" val="27856052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a:extLst>
              <a:ext uri="{FF2B5EF4-FFF2-40B4-BE49-F238E27FC236}">
                <a16:creationId xmlns:a16="http://schemas.microsoft.com/office/drawing/2014/main" id="{0A123FDC-7EF9-4C44-8715-1CC5FE36E5F4}"/>
              </a:ext>
            </a:extLst>
          </p:cNvPr>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en-US" sz="3200" b="1" dirty="0">
                <a:latin typeface="+mn-lt"/>
                <a:cs typeface="+mn-cs"/>
              </a:rPr>
              <a:t>Based on a true story</a:t>
            </a:r>
            <a:endParaRPr lang="en-US" sz="3200" dirty="0">
              <a:latin typeface="+mj-lt"/>
              <a:ea typeface="+mj-ea"/>
              <a:cs typeface="+mj-cs"/>
            </a:endParaRPr>
          </a:p>
        </p:txBody>
      </p:sp>
      <p:pic>
        <p:nvPicPr>
          <p:cNvPr id="3" name="Picture 2">
            <a:extLst>
              <a:ext uri="{FF2B5EF4-FFF2-40B4-BE49-F238E27FC236}">
                <a16:creationId xmlns:a16="http://schemas.microsoft.com/office/drawing/2014/main" id="{9A5AF6A2-AAFB-4BFA-A944-E1DFD3DC2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7315200" cy="4876800"/>
          </a:xfrm>
          <a:prstGeom prst="rect">
            <a:avLst/>
          </a:prstGeom>
        </p:spPr>
      </p:pic>
    </p:spTree>
    <p:extLst>
      <p:ext uri="{BB962C8B-B14F-4D97-AF65-F5344CB8AC3E}">
        <p14:creationId xmlns:p14="http://schemas.microsoft.com/office/powerpoint/2010/main" val="214750844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540C-30DC-4FA2-B693-DC15779C1B80}"/>
              </a:ext>
            </a:extLst>
          </p:cNvPr>
          <p:cNvSpPr>
            <a:spLocks noGrp="1"/>
          </p:cNvSpPr>
          <p:nvPr>
            <p:ph type="title"/>
          </p:nvPr>
        </p:nvSpPr>
        <p:spPr>
          <a:xfrm>
            <a:off x="457200" y="304800"/>
            <a:ext cx="8229600" cy="1143000"/>
          </a:xfrm>
        </p:spPr>
        <p:txBody>
          <a:bodyPr>
            <a:normAutofit/>
          </a:bodyPr>
          <a:lstStyle/>
          <a:p>
            <a:r>
              <a:rPr lang="en-SG" sz="3000" b="1" dirty="0"/>
              <a:t>Older animated versions of Tolkien’s works</a:t>
            </a:r>
            <a:br>
              <a:rPr lang="en-SG" sz="3000" b="1" dirty="0"/>
            </a:br>
            <a:endParaRPr lang="en-SG" sz="3000" b="1" dirty="0"/>
          </a:p>
        </p:txBody>
      </p:sp>
      <p:pic>
        <p:nvPicPr>
          <p:cNvPr id="2050" name="Picture 2">
            <a:extLst>
              <a:ext uri="{FF2B5EF4-FFF2-40B4-BE49-F238E27FC236}">
                <a16:creationId xmlns:a16="http://schemas.microsoft.com/office/drawing/2014/main" id="{CE72A4AC-EFD3-4992-BC0D-393ECD054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514600" cy="4515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5ACA68B-5980-4BB1-B32C-4CB2F9271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600"/>
            <a:ext cx="2873551" cy="45155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95A4AE2-E08F-455A-923E-88AEDAFCF77F}"/>
              </a:ext>
            </a:extLst>
          </p:cNvPr>
          <p:cNvSpPr txBox="1">
            <a:spLocks/>
          </p:cNvSpPr>
          <p:nvPr/>
        </p:nvSpPr>
        <p:spPr>
          <a:xfrm>
            <a:off x="91440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3200" b="1" dirty="0"/>
              <a:t>1977                       1978                         1980</a:t>
            </a:r>
          </a:p>
        </p:txBody>
      </p:sp>
      <p:pic>
        <p:nvPicPr>
          <p:cNvPr id="2054" name="Picture 6">
            <a:extLst>
              <a:ext uri="{FF2B5EF4-FFF2-40B4-BE49-F238E27FC236}">
                <a16:creationId xmlns:a16="http://schemas.microsoft.com/office/drawing/2014/main" id="{10AC1157-33B6-40B8-88AA-CD73AD68E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371600"/>
            <a:ext cx="2952495" cy="451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1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6D8E-04CD-452B-99A3-1714B21B432A}"/>
              </a:ext>
            </a:extLst>
          </p:cNvPr>
          <p:cNvSpPr txBox="1">
            <a:spLocks/>
          </p:cNvSpPr>
          <p:nvPr/>
        </p:nvSpPr>
        <p:spPr>
          <a:xfrm>
            <a:off x="457200" y="533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dirty="0"/>
              <a:t>Live action Lord of the Rings Trilogy</a:t>
            </a:r>
          </a:p>
        </p:txBody>
      </p:sp>
      <p:pic>
        <p:nvPicPr>
          <p:cNvPr id="3074" name="Picture 2">
            <a:extLst>
              <a:ext uri="{FF2B5EF4-FFF2-40B4-BE49-F238E27FC236}">
                <a16:creationId xmlns:a16="http://schemas.microsoft.com/office/drawing/2014/main" id="{0F2BD736-EAC6-4193-9209-04F51CE03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963"/>
            <a:ext cx="9144000" cy="441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DF3B8-54CF-44F6-ACC0-BE531129FCAE}"/>
              </a:ext>
            </a:extLst>
          </p:cNvPr>
          <p:cNvPicPr>
            <a:picLocks noChangeAspect="1"/>
          </p:cNvPicPr>
          <p:nvPr/>
        </p:nvPicPr>
        <p:blipFill>
          <a:blip r:embed="rId3"/>
          <a:stretch>
            <a:fillRect/>
          </a:stretch>
        </p:blipFill>
        <p:spPr>
          <a:xfrm>
            <a:off x="838200" y="4572000"/>
            <a:ext cx="7620000" cy="1905000"/>
          </a:xfrm>
          <a:prstGeom prst="rect">
            <a:avLst/>
          </a:prstGeom>
        </p:spPr>
      </p:pic>
      <p:pic>
        <p:nvPicPr>
          <p:cNvPr id="2050" name="Picture 2" descr="New Line Cinema | Warner Bros. Entertainment Wiki | Fandom">
            <a:extLst>
              <a:ext uri="{FF2B5EF4-FFF2-40B4-BE49-F238E27FC236}">
                <a16:creationId xmlns:a16="http://schemas.microsoft.com/office/drawing/2014/main" id="{CA2B4462-490B-411E-9ADB-2E51449D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181"/>
            <a:ext cx="7391400" cy="407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may contain Peter Jackson Barrie M. Osborne Human Person Suit Coat Clothing Overcoat Apparel and Tie">
            <a:extLst>
              <a:ext uri="{FF2B5EF4-FFF2-40B4-BE49-F238E27FC236}">
                <a16:creationId xmlns:a16="http://schemas.microsoft.com/office/drawing/2014/main" id="{84FD9273-2B07-4E8E-8F9E-FFE7A0183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70935"/>
            <a:ext cx="7801898" cy="52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2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758A-39A8-4F6A-A30D-49421AA32646}"/>
              </a:ext>
            </a:extLst>
          </p:cNvPr>
          <p:cNvSpPr>
            <a:spLocks noGrp="1"/>
          </p:cNvSpPr>
          <p:nvPr>
            <p:ph type="title"/>
          </p:nvPr>
        </p:nvSpPr>
        <p:spPr>
          <a:xfrm>
            <a:off x="457200" y="533400"/>
            <a:ext cx="8229600" cy="1143000"/>
          </a:xfrm>
        </p:spPr>
        <p:txBody>
          <a:bodyPr>
            <a:normAutofit/>
          </a:bodyPr>
          <a:lstStyle/>
          <a:p>
            <a:r>
              <a:rPr lang="en-SG" sz="3400" b="1" dirty="0"/>
              <a:t>Calls for a live action version of </a:t>
            </a:r>
            <a:br>
              <a:rPr lang="en-SG" sz="3400" b="1" dirty="0"/>
            </a:br>
            <a:r>
              <a:rPr lang="en-SG" sz="3400" b="1" dirty="0"/>
              <a:t>The Hobbit, which is quite short</a:t>
            </a:r>
          </a:p>
        </p:txBody>
      </p:sp>
      <p:pic>
        <p:nvPicPr>
          <p:cNvPr id="1026" name="Picture 2" descr="The Hobbit First Paperback Edition 1965 Lion | Etsy | The hobbit,  Paperbacks, Tolkien">
            <a:extLst>
              <a:ext uri="{FF2B5EF4-FFF2-40B4-BE49-F238E27FC236}">
                <a16:creationId xmlns:a16="http://schemas.microsoft.com/office/drawing/2014/main" id="{E5D3C103-97FC-42B2-9C52-6AB1E5517C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81200"/>
            <a:ext cx="505673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6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76200" y="1219200"/>
            <a:ext cx="8839200" cy="4800600"/>
          </a:xfrm>
        </p:spPr>
        <p:txBody>
          <a:bodyPr>
            <a:noAutofit/>
          </a:bodyPr>
          <a:lstStyle/>
          <a:p>
            <a:pPr eaLnBrk="1" hangingPunct="1">
              <a:lnSpc>
                <a:spcPct val="90000"/>
              </a:lnSpc>
            </a:pPr>
            <a:r>
              <a:rPr lang="en-US" altLang="en-US" sz="2000" dirty="0"/>
              <a:t>Process</a:t>
            </a:r>
          </a:p>
          <a:p>
            <a:pPr lvl="1">
              <a:lnSpc>
                <a:spcPct val="90000"/>
              </a:lnSpc>
              <a:buFont typeface="Arial" panose="020B0604020202020204" pitchFamily="34" charset="0"/>
              <a:buChar char="•"/>
            </a:pPr>
            <a:r>
              <a:rPr lang="en-US" altLang="en-US" sz="2000" dirty="0"/>
              <a:t>3 roles: The NCG, RLS, &amp; ITS movie studios</a:t>
            </a:r>
          </a:p>
          <a:p>
            <a:pPr lvl="1">
              <a:lnSpc>
                <a:spcPct val="90000"/>
              </a:lnSpc>
              <a:buFont typeface="Arial" panose="020B0604020202020204" pitchFamily="34" charset="0"/>
              <a:buChar char="•"/>
            </a:pPr>
            <a:r>
              <a:rPr lang="en-US" altLang="en-US" sz="2000" dirty="0"/>
              <a:t>Find </a:t>
            </a:r>
            <a:r>
              <a:rPr lang="en-US" altLang="en-US" sz="2000"/>
              <a:t>your partners </a:t>
            </a:r>
            <a:r>
              <a:rPr lang="en-US" altLang="en-US" sz="2000" dirty="0"/>
              <a:t>and negotiate in groups of at least 3 students (groups of 4  should double up the ITS role)</a:t>
            </a:r>
          </a:p>
          <a:p>
            <a:pPr lvl="1">
              <a:lnSpc>
                <a:spcPct val="90000"/>
              </a:lnSpc>
              <a:buFont typeface="Arial" panose="020B0604020202020204" pitchFamily="34" charset="0"/>
              <a:buChar char="•"/>
            </a:pPr>
            <a:r>
              <a:rPr lang="en-SG" sz="2000" kern="0" dirty="0"/>
              <a:t>Decide within your group who gets which role, and </a:t>
            </a:r>
            <a:r>
              <a:rPr lang="en-SG" sz="2000" kern="0" dirty="0">
                <a:solidFill>
                  <a:srgbClr val="FF0000"/>
                </a:solidFill>
              </a:rPr>
              <a:t>READ ONLY YOUR ROLE! </a:t>
            </a:r>
          </a:p>
          <a:p>
            <a:pPr eaLnBrk="1" hangingPunct="1">
              <a:lnSpc>
                <a:spcPct val="90000"/>
              </a:lnSpc>
            </a:pPr>
            <a:endParaRPr lang="en-US" altLang="en-US" sz="1200" dirty="0"/>
          </a:p>
          <a:p>
            <a:pPr eaLnBrk="1" hangingPunct="1">
              <a:lnSpc>
                <a:spcPct val="90000"/>
              </a:lnSpc>
            </a:pPr>
            <a:r>
              <a:rPr lang="en-US" altLang="en-US" sz="2000" dirty="0"/>
              <a:t>Timeline (</a:t>
            </a:r>
            <a:r>
              <a:rPr lang="en-US" altLang="en-US" sz="2000" b="1" dirty="0"/>
              <a:t>90 minutes in total</a:t>
            </a:r>
            <a:r>
              <a:rPr lang="en-US" altLang="en-US" sz="2000" dirty="0"/>
              <a:t>):</a:t>
            </a:r>
          </a:p>
          <a:p>
            <a:pPr lvl="1">
              <a:lnSpc>
                <a:spcPct val="90000"/>
              </a:lnSpc>
              <a:buFont typeface="Arial" panose="020B0604020202020204" pitchFamily="34" charset="0"/>
              <a:buChar char="•"/>
            </a:pPr>
            <a:r>
              <a:rPr lang="en-US" altLang="en-US" sz="2000" dirty="0"/>
              <a:t>Read your role and plan a strategy (</a:t>
            </a:r>
            <a:r>
              <a:rPr lang="en-US" altLang="en-US" sz="2000" b="1" dirty="0"/>
              <a:t>max 15 minutes</a:t>
            </a:r>
            <a:r>
              <a:rPr lang="en-US" altLang="en-US" sz="2000" dirty="0"/>
              <a:t>)</a:t>
            </a:r>
          </a:p>
          <a:p>
            <a:pPr lvl="1">
              <a:lnSpc>
                <a:spcPct val="90000"/>
              </a:lnSpc>
              <a:buFont typeface="Arial" panose="020B0604020202020204" pitchFamily="34" charset="0"/>
              <a:buChar char="•"/>
            </a:pPr>
            <a:r>
              <a:rPr lang="en-US" altLang="en-US" sz="2000" dirty="0"/>
              <a:t>Negotiate in groups of at least three (</a:t>
            </a:r>
            <a:r>
              <a:rPr lang="en-US" altLang="en-US" sz="2000" b="1" dirty="0"/>
              <a:t>max 1 hour and 10 minutes</a:t>
            </a:r>
            <a:r>
              <a:rPr lang="en-US" altLang="en-US" sz="2000" dirty="0"/>
              <a:t>)</a:t>
            </a:r>
          </a:p>
          <a:p>
            <a:pPr lvl="1">
              <a:lnSpc>
                <a:spcPct val="90000"/>
              </a:lnSpc>
              <a:buFont typeface="Arial" panose="020B0604020202020204" pitchFamily="34" charset="0"/>
              <a:buChar char="•"/>
            </a:pPr>
            <a:r>
              <a:rPr lang="en-US" altLang="en-US" sz="2000" dirty="0"/>
              <a:t>Fill out 1 copy of the outcome form </a:t>
            </a:r>
          </a:p>
          <a:p>
            <a:pPr lvl="1">
              <a:lnSpc>
                <a:spcPct val="90000"/>
              </a:lnSpc>
              <a:buFont typeface="Arial" panose="020B0604020202020204" pitchFamily="34" charset="0"/>
              <a:buChar char="•"/>
            </a:pPr>
            <a:r>
              <a:rPr lang="en-US" altLang="en-US" sz="2000" dirty="0"/>
              <a:t>Exchange feedback with both partners  (</a:t>
            </a:r>
            <a:r>
              <a:rPr lang="en-US" altLang="en-US" sz="2000" b="1" dirty="0"/>
              <a:t>5 minutes</a:t>
            </a:r>
            <a:r>
              <a:rPr lang="en-US" altLang="en-US" sz="2000" dirty="0"/>
              <a:t>)</a:t>
            </a:r>
          </a:p>
          <a:p>
            <a:pPr lvl="1">
              <a:lnSpc>
                <a:spcPct val="90000"/>
              </a:lnSpc>
              <a:buFont typeface="Arial" panose="020B0604020202020204" pitchFamily="34" charset="0"/>
              <a:buChar char="•"/>
            </a:pPr>
            <a:r>
              <a:rPr lang="en-US" altLang="en-US" sz="2000" dirty="0"/>
              <a:t>Take a </a:t>
            </a:r>
            <a:r>
              <a:rPr lang="en-US" altLang="en-US" sz="2000" b="1" dirty="0"/>
              <a:t>15 minute</a:t>
            </a:r>
            <a:r>
              <a:rPr lang="en-US" altLang="en-US" sz="2000" dirty="0"/>
              <a:t> break</a:t>
            </a:r>
          </a:p>
          <a:p>
            <a:pPr>
              <a:lnSpc>
                <a:spcPct val="90000"/>
              </a:lnSpc>
            </a:pPr>
            <a:endParaRPr lang="en-US" sz="1200" dirty="0"/>
          </a:p>
          <a:p>
            <a:pPr>
              <a:lnSpc>
                <a:spcPct val="90000"/>
              </a:lnSpc>
            </a:pPr>
            <a:r>
              <a:rPr lang="en-US" sz="2000" dirty="0"/>
              <a:t>Role-play rules</a:t>
            </a:r>
            <a:endParaRPr lang="en-US" altLang="en-US" sz="2000" dirty="0"/>
          </a:p>
          <a:p>
            <a:pPr lvl="1">
              <a:buFont typeface="Arial" panose="020B0604020202020204" pitchFamily="34" charset="0"/>
              <a:buChar char="•"/>
            </a:pPr>
            <a:r>
              <a:rPr lang="en-US" sz="2000" dirty="0"/>
              <a:t>You cannot share your role materials or read a role other than your own</a:t>
            </a:r>
          </a:p>
          <a:p>
            <a:pPr lvl="1">
              <a:buFont typeface="Arial" panose="020B0604020202020204" pitchFamily="34" charset="0"/>
              <a:buChar char="•"/>
            </a:pPr>
            <a:r>
              <a:rPr lang="en-US" sz="2000" dirty="0"/>
              <a:t>You cannot make up outrageous lies (imaginary budgets, fake laws)</a:t>
            </a:r>
            <a:endParaRPr lang="en-US" altLang="en-US" sz="2000" dirty="0"/>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t>Three-Party Exercise: The Prince</a:t>
            </a:r>
            <a:endParaRPr lang="en-US" altLang="en-US" dirty="0"/>
          </a:p>
        </p:txBody>
      </p:sp>
    </p:spTree>
    <p:extLst>
      <p:ext uri="{BB962C8B-B14F-4D97-AF65-F5344CB8AC3E}">
        <p14:creationId xmlns:p14="http://schemas.microsoft.com/office/powerpoint/2010/main" val="27449443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5C93A-BB55-409C-AB2C-D1079A5CD286}"/>
              </a:ext>
            </a:extLst>
          </p:cNvPr>
          <p:cNvPicPr>
            <a:picLocks noChangeAspect="1"/>
          </p:cNvPicPr>
          <p:nvPr/>
        </p:nvPicPr>
        <p:blipFill>
          <a:blip r:embed="rId3"/>
          <a:stretch>
            <a:fillRect/>
          </a:stretch>
        </p:blipFill>
        <p:spPr>
          <a:xfrm>
            <a:off x="0" y="1850291"/>
            <a:ext cx="9144000" cy="4245709"/>
          </a:xfrm>
          <a:prstGeom prst="rect">
            <a:avLst/>
          </a:prstGeom>
        </p:spPr>
      </p:pic>
      <p:sp>
        <p:nvSpPr>
          <p:cNvPr id="3" name="Title 1">
            <a:extLst>
              <a:ext uri="{FF2B5EF4-FFF2-40B4-BE49-F238E27FC236}">
                <a16:creationId xmlns:a16="http://schemas.microsoft.com/office/drawing/2014/main" id="{A71F8E0F-466B-4B35-AAB9-00DC6DBCAB62}"/>
              </a:ext>
            </a:extLst>
          </p:cNvPr>
          <p:cNvSpPr txBox="1">
            <a:spLocks/>
          </p:cNvSpPr>
          <p:nvPr/>
        </p:nvSpPr>
        <p:spPr>
          <a:xfrm>
            <a:off x="457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dirty="0"/>
              <a:t>Due to IP complications, multiple parties</a:t>
            </a:r>
          </a:p>
          <a:p>
            <a:r>
              <a:rPr lang="en-SG" sz="3200" b="1" dirty="0"/>
              <a:t>were involved with “The Hobbit”</a:t>
            </a:r>
          </a:p>
        </p:txBody>
      </p:sp>
    </p:spTree>
    <p:extLst>
      <p:ext uri="{BB962C8B-B14F-4D97-AF65-F5344CB8AC3E}">
        <p14:creationId xmlns:p14="http://schemas.microsoft.com/office/powerpoint/2010/main" val="2527349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691B21C-9486-42F4-8EED-D583C3F08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97477"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C923EA-36DE-425E-8C01-2BB557FD64E8}"/>
              </a:ext>
            </a:extLst>
          </p:cNvPr>
          <p:cNvSpPr txBox="1">
            <a:spLocks/>
          </p:cNvSpPr>
          <p:nvPr/>
        </p:nvSpPr>
        <p:spPr>
          <a:xfrm>
            <a:off x="457200" y="533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dirty="0"/>
              <a:t>The Hobbit Trilogy</a:t>
            </a:r>
          </a:p>
        </p:txBody>
      </p:sp>
    </p:spTree>
    <p:extLst>
      <p:ext uri="{BB962C8B-B14F-4D97-AF65-F5344CB8AC3E}">
        <p14:creationId xmlns:p14="http://schemas.microsoft.com/office/powerpoint/2010/main" val="120378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B4E1-133A-4032-9109-B4B49E8A92F4}"/>
              </a:ext>
            </a:extLst>
          </p:cNvPr>
          <p:cNvSpPr>
            <a:spLocks noGrp="1"/>
          </p:cNvSpPr>
          <p:nvPr>
            <p:ph type="title"/>
          </p:nvPr>
        </p:nvSpPr>
        <p:spPr/>
        <p:txBody>
          <a:bodyPr>
            <a:normAutofit/>
          </a:bodyPr>
          <a:lstStyle/>
          <a:p>
            <a:r>
              <a:rPr lang="en-SG" sz="3200" b="1" dirty="0"/>
              <a:t>Quotes from reviews of the Hobbit</a:t>
            </a:r>
          </a:p>
        </p:txBody>
      </p:sp>
      <p:sp>
        <p:nvSpPr>
          <p:cNvPr id="3" name="Content Placeholder 2">
            <a:extLst>
              <a:ext uri="{FF2B5EF4-FFF2-40B4-BE49-F238E27FC236}">
                <a16:creationId xmlns:a16="http://schemas.microsoft.com/office/drawing/2014/main" id="{1E3674E5-015A-4CF2-B58F-547D73E96C38}"/>
              </a:ext>
            </a:extLst>
          </p:cNvPr>
          <p:cNvSpPr>
            <a:spLocks noGrp="1"/>
          </p:cNvSpPr>
          <p:nvPr>
            <p:ph idx="1"/>
          </p:nvPr>
        </p:nvSpPr>
        <p:spPr>
          <a:xfrm>
            <a:off x="457200" y="1752600"/>
            <a:ext cx="8229600" cy="4525963"/>
          </a:xfrm>
        </p:spPr>
        <p:txBody>
          <a:bodyPr>
            <a:normAutofit/>
          </a:bodyPr>
          <a:lstStyle/>
          <a:p>
            <a:pPr marL="0" indent="0">
              <a:buNone/>
            </a:pPr>
            <a:r>
              <a:rPr lang="en-US" sz="2400" b="0" i="1" dirty="0">
                <a:solidFill>
                  <a:srgbClr val="161616"/>
                </a:solidFill>
                <a:effectLst/>
                <a:latin typeface="+mj-lt"/>
              </a:rPr>
              <a:t>“…the decision… to stretch this thing into </a:t>
            </a:r>
            <a:r>
              <a:rPr lang="en-US" sz="2400" b="0" i="1" dirty="0">
                <a:solidFill>
                  <a:srgbClr val="1A4120"/>
                </a:solidFill>
                <a:effectLst/>
                <a:latin typeface="+mj-lt"/>
              </a:rPr>
              <a:t>three</a:t>
            </a:r>
            <a:r>
              <a:rPr lang="en-US" sz="2400" b="0" i="1" dirty="0">
                <a:solidFill>
                  <a:srgbClr val="161616"/>
                </a:solidFill>
                <a:effectLst/>
                <a:latin typeface="+mj-lt"/>
              </a:rPr>
              <a:t> movies really does a disservice to the characters and story”</a:t>
            </a:r>
          </a:p>
          <a:p>
            <a:pPr marL="0" indent="0">
              <a:buNone/>
            </a:pPr>
            <a:endParaRPr lang="en-US" sz="2400" i="1" dirty="0">
              <a:solidFill>
                <a:srgbClr val="161616"/>
              </a:solidFill>
              <a:latin typeface="+mj-lt"/>
            </a:endParaRPr>
          </a:p>
          <a:p>
            <a:pPr marL="0" indent="0">
              <a:buNone/>
            </a:pPr>
            <a:r>
              <a:rPr lang="en-US" sz="2400" b="0" i="1" dirty="0">
                <a:solidFill>
                  <a:srgbClr val="333333"/>
                </a:solidFill>
                <a:effectLst/>
                <a:latin typeface="+mj-lt"/>
              </a:rPr>
              <a:t>"The Hobbit may have been better served by being a single film”</a:t>
            </a:r>
          </a:p>
          <a:p>
            <a:pPr marL="0" indent="0">
              <a:buNone/>
            </a:pPr>
            <a:endParaRPr lang="en-US" sz="2400" i="1" dirty="0">
              <a:solidFill>
                <a:srgbClr val="333333"/>
              </a:solidFill>
              <a:latin typeface="+mj-lt"/>
            </a:endParaRPr>
          </a:p>
          <a:p>
            <a:pPr marL="0" indent="0">
              <a:buNone/>
            </a:pPr>
            <a:r>
              <a:rPr lang="en-US" sz="2400" i="1" dirty="0">
                <a:solidFill>
                  <a:srgbClr val="333333"/>
                </a:solidFill>
                <a:latin typeface="+mj-lt"/>
              </a:rPr>
              <a:t>“…the last film of a bloated trilogy”</a:t>
            </a:r>
            <a:endParaRPr lang="en-SG" sz="2400" i="1" dirty="0">
              <a:latin typeface="+mj-lt"/>
            </a:endParaRPr>
          </a:p>
        </p:txBody>
      </p:sp>
    </p:spTree>
    <p:extLst>
      <p:ext uri="{BB962C8B-B14F-4D97-AF65-F5344CB8AC3E}">
        <p14:creationId xmlns:p14="http://schemas.microsoft.com/office/powerpoint/2010/main" val="338448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5B9E3F-69BA-4201-B5D2-E4DA1A51345D}"/>
              </a:ext>
            </a:extLst>
          </p:cNvPr>
          <p:cNvPicPr>
            <a:picLocks noChangeAspect="1"/>
          </p:cNvPicPr>
          <p:nvPr/>
        </p:nvPicPr>
        <p:blipFill>
          <a:blip r:embed="rId3"/>
          <a:stretch>
            <a:fillRect/>
          </a:stretch>
        </p:blipFill>
        <p:spPr>
          <a:xfrm>
            <a:off x="639505" y="1143000"/>
            <a:ext cx="6477863" cy="4876800"/>
          </a:xfrm>
          <a:prstGeom prst="rect">
            <a:avLst/>
          </a:prstGeom>
        </p:spPr>
      </p:pic>
      <p:pic>
        <p:nvPicPr>
          <p:cNvPr id="8" name="Picture 7">
            <a:extLst>
              <a:ext uri="{FF2B5EF4-FFF2-40B4-BE49-F238E27FC236}">
                <a16:creationId xmlns:a16="http://schemas.microsoft.com/office/drawing/2014/main" id="{E99DE234-A9A0-42E2-81F8-742AB9A7F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265" y="2254471"/>
            <a:ext cx="3401935" cy="3079529"/>
          </a:xfrm>
          <a:prstGeom prst="rect">
            <a:avLst/>
          </a:prstGeom>
        </p:spPr>
      </p:pic>
      <p:pic>
        <p:nvPicPr>
          <p:cNvPr id="4" name="Picture 3">
            <a:extLst>
              <a:ext uri="{FF2B5EF4-FFF2-40B4-BE49-F238E27FC236}">
                <a16:creationId xmlns:a16="http://schemas.microsoft.com/office/drawing/2014/main" id="{82CAA3A5-4179-434D-B3B3-CDBE58112CCB}"/>
              </a:ext>
            </a:extLst>
          </p:cNvPr>
          <p:cNvPicPr>
            <a:picLocks noChangeAspect="1"/>
          </p:cNvPicPr>
          <p:nvPr/>
        </p:nvPicPr>
        <p:blipFill>
          <a:blip r:embed="rId5"/>
          <a:stretch>
            <a:fillRect/>
          </a:stretch>
        </p:blipFill>
        <p:spPr>
          <a:xfrm flipH="1">
            <a:off x="5079411" y="2324100"/>
            <a:ext cx="357854" cy="7391400"/>
          </a:xfrm>
          <a:prstGeom prst="rect">
            <a:avLst/>
          </a:prstGeom>
        </p:spPr>
      </p:pic>
    </p:spTree>
    <p:extLst>
      <p:ext uri="{BB962C8B-B14F-4D97-AF65-F5344CB8AC3E}">
        <p14:creationId xmlns:p14="http://schemas.microsoft.com/office/powerpoint/2010/main" val="15219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t>Take-Aways</a:t>
            </a:r>
          </a:p>
        </p:txBody>
      </p:sp>
      <p:sp>
        <p:nvSpPr>
          <p:cNvPr id="3" name="Content Placeholder 2"/>
          <p:cNvSpPr>
            <a:spLocks noGrp="1"/>
          </p:cNvSpPr>
          <p:nvPr>
            <p:ph idx="1"/>
          </p:nvPr>
        </p:nvSpPr>
        <p:spPr>
          <a:xfrm>
            <a:off x="457200" y="1371600"/>
            <a:ext cx="8229600" cy="4800600"/>
          </a:xfrm>
        </p:spPr>
        <p:txBody>
          <a:bodyPr>
            <a:noAutofit/>
          </a:bodyPr>
          <a:lstStyle/>
          <a:p>
            <a:r>
              <a:rPr lang="en-US" sz="2400" dirty="0"/>
              <a:t>Multi-party situations involve a geometric increase in complexity of the negotiation</a:t>
            </a:r>
          </a:p>
          <a:p>
            <a:endParaRPr lang="en-US" sz="1800" dirty="0"/>
          </a:p>
          <a:p>
            <a:r>
              <a:rPr lang="en-US" sz="2400" dirty="0"/>
              <a:t>Trust and interdependence are harder to build because of fear of coalitions</a:t>
            </a:r>
          </a:p>
          <a:p>
            <a:endParaRPr lang="en-US" sz="1800" dirty="0"/>
          </a:p>
          <a:p>
            <a:r>
              <a:rPr lang="en-US" sz="2400" dirty="0"/>
              <a:t>An open communication process geared towards consensus building is the key to win-win </a:t>
            </a:r>
          </a:p>
          <a:p>
            <a:pPr lvl="1">
              <a:buFont typeface="Arial" panose="020B0604020202020204" pitchFamily="34" charset="0"/>
              <a:buChar char="•"/>
            </a:pPr>
            <a:r>
              <a:rPr lang="en-US" sz="2400" dirty="0"/>
              <a:t>Controlling information flow is the key to coalition building and win-lose tactics</a:t>
            </a:r>
          </a:p>
          <a:p>
            <a:endParaRPr lang="en-US" sz="1800" dirty="0"/>
          </a:p>
          <a:p>
            <a:r>
              <a:rPr lang="en-US" sz="2400" dirty="0"/>
              <a:t>Deciding what you value is the first step of a negotiation (was </a:t>
            </a:r>
            <a:r>
              <a:rPr lang="en-US" sz="2400" i="1" dirty="0"/>
              <a:t>The Hobbit </a:t>
            </a:r>
            <a:r>
              <a:rPr lang="en-US" sz="2400" dirty="0"/>
              <a:t>trilogy</a:t>
            </a:r>
            <a:r>
              <a:rPr lang="en-US" sz="2400" i="1" dirty="0"/>
              <a:t> </a:t>
            </a:r>
            <a:r>
              <a:rPr lang="en-US" sz="2400" dirty="0"/>
              <a:t>a massive success or an abject failure?)</a:t>
            </a:r>
          </a:p>
        </p:txBody>
      </p:sp>
    </p:spTree>
    <p:extLst>
      <p:ext uri="{BB962C8B-B14F-4D97-AF65-F5344CB8AC3E}">
        <p14:creationId xmlns:p14="http://schemas.microsoft.com/office/powerpoint/2010/main" val="192654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2997225958"/>
              </p:ext>
            </p:extLst>
          </p:nvPr>
        </p:nvGraphicFramePr>
        <p:xfrm>
          <a:off x="228600" y="76200"/>
          <a:ext cx="8762999" cy="6745664"/>
        </p:xfrm>
        <a:graphic>
          <a:graphicData uri="http://schemas.openxmlformats.org/drawingml/2006/table">
            <a:tbl>
              <a:tblPr/>
              <a:tblGrid>
                <a:gridCol w="1215988">
                  <a:extLst>
                    <a:ext uri="{9D8B030D-6E8A-4147-A177-3AD203B41FA5}">
                      <a16:colId xmlns:a16="http://schemas.microsoft.com/office/drawing/2014/main" val="20000"/>
                    </a:ext>
                  </a:extLst>
                </a:gridCol>
                <a:gridCol w="213681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914401">
                  <a:extLst>
                    <a:ext uri="{9D8B030D-6E8A-4147-A177-3AD203B41FA5}">
                      <a16:colId xmlns:a16="http://schemas.microsoft.com/office/drawing/2014/main" val="20007"/>
                    </a:ext>
                  </a:extLst>
                </a:gridCol>
              </a:tblGrid>
              <a:tr h="1068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cs typeface="Arial" charset="0"/>
                        </a:rPr>
                        <a:t>Group</a:t>
                      </a:r>
                      <a:endParaRPr kumimoji="0" lang="en-US" sz="24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NCG</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ITS</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2400" b="1" kern="1200" dirty="0">
                          <a:solidFill>
                            <a:schemeClr val="tx1"/>
                          </a:solidFill>
                          <a:effectLst/>
                          <a:latin typeface="+mn-lt"/>
                          <a:ea typeface="+mn-ea"/>
                          <a:cs typeface="+mn-cs"/>
                        </a:rPr>
                        <a:t>RLS</a:t>
                      </a:r>
                      <a:endParaRPr kumimoji="0" lang="en-US" sz="24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BOR</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cs typeface="Arial" charset="0"/>
                        </a:rPr>
                        <a:t>1</a:t>
                      </a:r>
                      <a:endParaRPr kumimoji="0" lang="en-US" sz="24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1332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5334000"/>
            <a:ext cx="9144000" cy="1569660"/>
          </a:xfrm>
          <a:prstGeom prst="rect">
            <a:avLst/>
          </a:prstGeom>
          <a:noFill/>
        </p:spPr>
        <p:txBody>
          <a:bodyPr wrap="square" rtlCol="0">
            <a:spAutoFit/>
          </a:bodyPr>
          <a:lstStyle/>
          <a:p>
            <a:pPr>
              <a:defRPr/>
            </a:pPr>
            <a:r>
              <a:rPr lang="en-US" altLang="en-US" sz="2400" dirty="0"/>
              <a:t>Take 3 minutes and share with the person next to you: </a:t>
            </a:r>
          </a:p>
          <a:p>
            <a:pPr marL="285750" indent="-285750">
              <a:buFont typeface="Arial" panose="020B0604020202020204" pitchFamily="34" charset="0"/>
              <a:buChar char="•"/>
              <a:defRPr/>
            </a:pPr>
            <a:r>
              <a:rPr lang="en-US" altLang="en-US" sz="2400" dirty="0"/>
              <a:t>One thing each of the other negotiators did well </a:t>
            </a:r>
          </a:p>
          <a:p>
            <a:pPr marL="285750" indent="-285750">
              <a:buFont typeface="Arial" panose="020B0604020202020204" pitchFamily="34" charset="0"/>
              <a:buChar char="•"/>
              <a:defRPr/>
            </a:pPr>
            <a:r>
              <a:rPr lang="en-US" altLang="en-US" sz="2400" dirty="0"/>
              <a:t>One thing you could have done differently</a:t>
            </a:r>
          </a:p>
          <a:p>
            <a:endParaRPr lang="en-US" sz="2400" dirty="0"/>
          </a:p>
        </p:txBody>
      </p:sp>
      <p:pic>
        <p:nvPicPr>
          <p:cNvPr id="3" name="Picture 2">
            <a:extLst>
              <a:ext uri="{FF2B5EF4-FFF2-40B4-BE49-F238E27FC236}">
                <a16:creationId xmlns:a16="http://schemas.microsoft.com/office/drawing/2014/main" id="{E6195AF8-FDC6-13C0-4CFB-DD0293D2D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5400"/>
            <a:ext cx="7467600" cy="3733800"/>
          </a:xfrm>
          <a:prstGeom prst="rect">
            <a:avLst/>
          </a:prstGeom>
        </p:spPr>
      </p:pic>
      <p:sp>
        <p:nvSpPr>
          <p:cNvPr id="6" name="Title 1">
            <a:extLst>
              <a:ext uri="{FF2B5EF4-FFF2-40B4-BE49-F238E27FC236}">
                <a16:creationId xmlns:a16="http://schemas.microsoft.com/office/drawing/2014/main" id="{86D0E409-D3C4-5249-E6F7-762EDA45568C}"/>
              </a:ext>
            </a:extLst>
          </p:cNvPr>
          <p:cNvSpPr txBox="1">
            <a:spLocks/>
          </p:cNvSpPr>
          <p:nvPr/>
        </p:nvSpPr>
        <p:spPr>
          <a:xfrm>
            <a:off x="457200" y="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Debrief of </a:t>
            </a:r>
            <a:r>
              <a:rPr lang="en-US" b="1" i="1" dirty="0"/>
              <a:t>The Prince</a:t>
            </a:r>
          </a:p>
        </p:txBody>
      </p:sp>
    </p:spTree>
    <p:extLst>
      <p:ext uri="{BB962C8B-B14F-4D97-AF65-F5344CB8AC3E}">
        <p14:creationId xmlns:p14="http://schemas.microsoft.com/office/powerpoint/2010/main" val="404152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05400"/>
            <a:ext cx="9144000" cy="1015663"/>
          </a:xfrm>
          <a:prstGeom prst="rect">
            <a:avLst/>
          </a:prstGeom>
          <a:noFill/>
        </p:spPr>
        <p:txBody>
          <a:bodyPr wrap="square" rtlCol="0">
            <a:spAutoFit/>
          </a:bodyPr>
          <a:lstStyle/>
          <a:p>
            <a:pPr algn="ctr">
              <a:defRPr/>
            </a:pPr>
            <a:r>
              <a:rPr lang="fr-FR" sz="3000" b="1" kern="1200" baseline="0" dirty="0">
                <a:solidFill>
                  <a:schemeClr val="tx1"/>
                </a:solidFill>
                <a:effectLst/>
                <a:latin typeface="+mn-lt"/>
                <a:ea typeface="+mn-ea"/>
                <a:cs typeface="+mn-cs"/>
              </a:rPr>
              <a:t>How </a:t>
            </a:r>
            <a:r>
              <a:rPr lang="fr-FR" sz="3000" b="1" kern="1200" baseline="0" dirty="0" err="1">
                <a:solidFill>
                  <a:schemeClr val="tx1"/>
                </a:solidFill>
                <a:effectLst/>
                <a:latin typeface="+mn-lt"/>
                <a:ea typeface="+mn-ea"/>
                <a:cs typeface="+mn-cs"/>
              </a:rPr>
              <a:t>did</a:t>
            </a:r>
            <a:r>
              <a:rPr lang="fr-FR" sz="3000" b="1" kern="1200" baseline="0" dirty="0">
                <a:solidFill>
                  <a:schemeClr val="tx1"/>
                </a:solidFill>
                <a:effectLst/>
                <a:latin typeface="+mn-lt"/>
                <a:ea typeface="+mn-ea"/>
                <a:cs typeface="+mn-cs"/>
              </a:rPr>
              <a:t> </a:t>
            </a:r>
            <a:r>
              <a:rPr lang="fr-FR" sz="3000" b="1" kern="1200" baseline="0" dirty="0" err="1">
                <a:solidFill>
                  <a:schemeClr val="tx1"/>
                </a:solidFill>
                <a:effectLst/>
                <a:latin typeface="+mn-lt"/>
                <a:ea typeface="+mn-ea"/>
                <a:cs typeface="+mn-cs"/>
              </a:rPr>
              <a:t>it</a:t>
            </a:r>
            <a:r>
              <a:rPr lang="fr-FR" sz="3000" b="1" kern="1200" baseline="0" dirty="0">
                <a:solidFill>
                  <a:schemeClr val="tx1"/>
                </a:solidFill>
                <a:effectLst/>
                <a:latin typeface="+mn-lt"/>
                <a:ea typeface="+mn-ea"/>
                <a:cs typeface="+mn-cs"/>
              </a:rPr>
              <a:t> go </a:t>
            </a:r>
            <a:r>
              <a:rPr lang="fr-FR" sz="3000" b="1" kern="1200" baseline="0" dirty="0" err="1">
                <a:solidFill>
                  <a:schemeClr val="tx1"/>
                </a:solidFill>
                <a:effectLst/>
                <a:latin typeface="+mn-lt"/>
                <a:ea typeface="+mn-ea"/>
                <a:cs typeface="+mn-cs"/>
              </a:rPr>
              <a:t>negotiating</a:t>
            </a:r>
            <a:r>
              <a:rPr lang="fr-FR" sz="3000" b="1" kern="1200" baseline="0" dirty="0">
                <a:solidFill>
                  <a:schemeClr val="tx1"/>
                </a:solidFill>
                <a:effectLst/>
                <a:latin typeface="+mn-lt"/>
                <a:ea typeface="+mn-ea"/>
                <a:cs typeface="+mn-cs"/>
              </a:rPr>
              <a:t> </a:t>
            </a:r>
          </a:p>
          <a:p>
            <a:pPr algn="ctr">
              <a:defRPr/>
            </a:pPr>
            <a:r>
              <a:rPr lang="fr-FR" sz="3000" b="1" kern="1200" baseline="0" dirty="0" err="1">
                <a:solidFill>
                  <a:schemeClr val="tx1"/>
                </a:solidFill>
                <a:effectLst/>
                <a:latin typeface="+mn-lt"/>
                <a:ea typeface="+mn-ea"/>
                <a:cs typeface="+mn-cs"/>
              </a:rPr>
              <a:t>with</a:t>
            </a:r>
            <a:r>
              <a:rPr lang="fr-FR" sz="3000" b="1" kern="1200" baseline="0" dirty="0">
                <a:solidFill>
                  <a:schemeClr val="tx1"/>
                </a:solidFill>
                <a:effectLst/>
                <a:latin typeface="+mn-lt"/>
                <a:ea typeface="+mn-ea"/>
                <a:cs typeface="+mn-cs"/>
              </a:rPr>
              <a:t> multiple </a:t>
            </a:r>
            <a:r>
              <a:rPr lang="fr-FR" sz="3000" b="1" kern="1200" baseline="0" dirty="0" err="1">
                <a:solidFill>
                  <a:schemeClr val="tx1"/>
                </a:solidFill>
                <a:effectLst/>
                <a:latin typeface="+mn-lt"/>
                <a:ea typeface="+mn-ea"/>
                <a:cs typeface="+mn-cs"/>
              </a:rPr>
              <a:t>counterparts</a:t>
            </a:r>
            <a:r>
              <a:rPr lang="fr-FR" sz="3000" b="1" kern="1200" baseline="0" dirty="0">
                <a:solidFill>
                  <a:schemeClr val="tx1"/>
                </a:solidFill>
                <a:effectLst/>
                <a:latin typeface="+mn-lt"/>
                <a:ea typeface="+mn-ea"/>
                <a:cs typeface="+mn-cs"/>
              </a:rPr>
              <a:t>?</a:t>
            </a:r>
            <a:endParaRPr lang="en-US" sz="3000" b="1" dirty="0"/>
          </a:p>
        </p:txBody>
      </p:sp>
      <p:pic>
        <p:nvPicPr>
          <p:cNvPr id="2" name="Picture 1">
            <a:extLst>
              <a:ext uri="{FF2B5EF4-FFF2-40B4-BE49-F238E27FC236}">
                <a16:creationId xmlns:a16="http://schemas.microsoft.com/office/drawing/2014/main" id="{243DBE12-7BC1-55E0-6F65-23FBEF78B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5400"/>
            <a:ext cx="7467600" cy="3733800"/>
          </a:xfrm>
          <a:prstGeom prst="rect">
            <a:avLst/>
          </a:prstGeom>
        </p:spPr>
      </p:pic>
      <p:sp>
        <p:nvSpPr>
          <p:cNvPr id="3" name="Title 1">
            <a:extLst>
              <a:ext uri="{FF2B5EF4-FFF2-40B4-BE49-F238E27FC236}">
                <a16:creationId xmlns:a16="http://schemas.microsoft.com/office/drawing/2014/main" id="{038A7820-C27C-4BCE-4CFD-C9FCCEC36867}"/>
              </a:ext>
            </a:extLst>
          </p:cNvPr>
          <p:cNvSpPr txBox="1">
            <a:spLocks/>
          </p:cNvSpPr>
          <p:nvPr/>
        </p:nvSpPr>
        <p:spPr>
          <a:xfrm>
            <a:off x="457200" y="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Debrief of </a:t>
            </a:r>
            <a:r>
              <a:rPr lang="en-US" b="1" i="1" dirty="0"/>
              <a:t>The Prince</a:t>
            </a:r>
          </a:p>
        </p:txBody>
      </p:sp>
    </p:spTree>
    <p:extLst>
      <p:ext uri="{BB962C8B-B14F-4D97-AF65-F5344CB8AC3E}">
        <p14:creationId xmlns:p14="http://schemas.microsoft.com/office/powerpoint/2010/main" val="341148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382000" cy="4191000"/>
          </a:xfrm>
          <a:prstGeom prst="rect">
            <a:avLst/>
          </a:prstGeom>
        </p:spPr>
      </p:pic>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Geometric Increase in Complexity</a:t>
            </a:r>
          </a:p>
        </p:txBody>
      </p:sp>
    </p:spTree>
    <p:extLst>
      <p:ext uri="{BB962C8B-B14F-4D97-AF65-F5344CB8AC3E}">
        <p14:creationId xmlns:p14="http://schemas.microsoft.com/office/powerpoint/2010/main" val="195342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Alternatives</a:t>
            </a:r>
          </a:p>
        </p:txBody>
      </p:sp>
    </p:spTree>
    <p:extLst>
      <p:ext uri="{BB962C8B-B14F-4D97-AF65-F5344CB8AC3E}">
        <p14:creationId xmlns:p14="http://schemas.microsoft.com/office/powerpoint/2010/main" val="1909224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9755</Words>
  <Application>Microsoft Office PowerPoint</Application>
  <PresentationFormat>On-screen Show (4:3)</PresentationFormat>
  <Paragraphs>917</Paragraphs>
  <Slides>34</Slides>
  <Notes>34</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ＭＳ Ｐゴシック</vt:lpstr>
      <vt:lpstr>-apple-system</vt:lpstr>
      <vt:lpstr>Arial</vt:lpstr>
      <vt:lpstr>Calibri</vt:lpstr>
      <vt:lpstr>Cambria</vt:lpstr>
      <vt:lpstr>MyriaMM_400 RG 600 NO</vt:lpstr>
      <vt:lpstr>Nexus Sans Pro</vt:lpstr>
      <vt:lpstr>Roboto</vt:lpstr>
      <vt:lpstr>Roboto Slab</vt:lpstr>
      <vt:lpstr>Times New Roman</vt:lpstr>
      <vt:lpstr>Office Theme</vt:lpstr>
      <vt:lpstr>Conception personnalisée</vt:lpstr>
      <vt:lpstr>The Prince</vt:lpstr>
      <vt:lpstr> Multi-Party Negotiations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Win-Win in Multi-Party Situations?</vt:lpstr>
      <vt:lpstr>Win-Win in Multi-Party Situations?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Maximizing the value of the overall deal</vt:lpstr>
      <vt:lpstr>PowerPoint Presentation</vt:lpstr>
      <vt:lpstr>PowerPoint Presentation</vt:lpstr>
      <vt:lpstr>PowerPoint Presentation</vt:lpstr>
      <vt:lpstr>Older animated versions of Tolkien’s works </vt:lpstr>
      <vt:lpstr>PowerPoint Presentation</vt:lpstr>
      <vt:lpstr>PowerPoint Presentation</vt:lpstr>
      <vt:lpstr>PowerPoint Presentation</vt:lpstr>
      <vt:lpstr>Calls for a live action version of  The Hobbit, which is quite short</vt:lpstr>
      <vt:lpstr>PowerPoint Presentation</vt:lpstr>
      <vt:lpstr>PowerPoint Presentation</vt:lpstr>
      <vt:lpstr>Quotes from reviews of the Hobbit</vt:lpstr>
      <vt:lpstr>PowerPoint Presentation</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547</cp:revision>
  <dcterms:created xsi:type="dcterms:W3CDTF">2015-07-05T00:50:19Z</dcterms:created>
  <dcterms:modified xsi:type="dcterms:W3CDTF">2024-06-20T14:40:26Z</dcterms:modified>
</cp:coreProperties>
</file>