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86" r:id="rId3"/>
    <p:sldId id="738" r:id="rId4"/>
    <p:sldId id="754" r:id="rId5"/>
    <p:sldId id="273" r:id="rId6"/>
    <p:sldId id="788" r:id="rId7"/>
    <p:sldId id="777" r:id="rId8"/>
    <p:sldId id="358" r:id="rId9"/>
    <p:sldId id="786" r:id="rId10"/>
    <p:sldId id="787" r:id="rId11"/>
    <p:sldId id="731" r:id="rId12"/>
    <p:sldId id="710" r:id="rId13"/>
    <p:sldId id="711" r:id="rId14"/>
    <p:sldId id="758" r:id="rId15"/>
    <p:sldId id="757" r:id="rId16"/>
    <p:sldId id="732" r:id="rId17"/>
    <p:sldId id="755" r:id="rId18"/>
    <p:sldId id="727" r:id="rId19"/>
    <p:sldId id="733" r:id="rId20"/>
    <p:sldId id="734" r:id="rId21"/>
    <p:sldId id="735" r:id="rId22"/>
    <p:sldId id="717" r:id="rId23"/>
    <p:sldId id="713" r:id="rId24"/>
    <p:sldId id="719" r:id="rId25"/>
    <p:sldId id="718" r:id="rId26"/>
    <p:sldId id="780" r:id="rId27"/>
    <p:sldId id="781" r:id="rId28"/>
    <p:sldId id="73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78070F-BD2E-4376-9958-C85E59063E92}" v="1" dt="2024-06-10T08:23:57.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45" autoAdjust="0"/>
    <p:restoredTop sz="83639" autoAdjust="0"/>
  </p:normalViewPr>
  <p:slideViewPr>
    <p:cSldViewPr>
      <p:cViewPr varScale="1">
        <p:scale>
          <a:sx n="65" d="100"/>
          <a:sy n="65" d="100"/>
        </p:scale>
        <p:origin x="1354" y="5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AE78070F-BD2E-4376-9958-C85E59063E92}"/>
    <pc:docChg chg="addSld delSld modSld sldOrd">
      <pc:chgData name="LESCALLIER TRAQUET Emilie" userId="ab01feba-5c92-4a33-8ccf-08c553084b8f" providerId="ADAL" clId="{AE78070F-BD2E-4376-9958-C85E59063E92}" dt="2024-06-10T08:24:54.634" v="74" actId="108"/>
      <pc:docMkLst>
        <pc:docMk/>
      </pc:docMkLst>
      <pc:sldChg chg="modSp add mod">
        <pc:chgData name="LESCALLIER TRAQUET Emilie" userId="ab01feba-5c92-4a33-8ccf-08c553084b8f" providerId="ADAL" clId="{AE78070F-BD2E-4376-9958-C85E59063E92}" dt="2024-06-10T08:24:54.634" v="74" actId="108"/>
        <pc:sldMkLst>
          <pc:docMk/>
          <pc:sldMk cId="1409809371" sldId="386"/>
        </pc:sldMkLst>
        <pc:spChg chg="mod">
          <ac:chgData name="LESCALLIER TRAQUET Emilie" userId="ab01feba-5c92-4a33-8ccf-08c553084b8f" providerId="ADAL" clId="{AE78070F-BD2E-4376-9958-C85E59063E92}" dt="2024-06-10T08:24:07.895" v="36" actId="20577"/>
          <ac:spMkLst>
            <pc:docMk/>
            <pc:sldMk cId="1409809371" sldId="386"/>
            <ac:spMk id="5" creationId="{95B59985-71BB-39B0-A25D-A79F4455D554}"/>
          </ac:spMkLst>
        </pc:spChg>
        <pc:spChg chg="mod">
          <ac:chgData name="LESCALLIER TRAQUET Emilie" userId="ab01feba-5c92-4a33-8ccf-08c553084b8f" providerId="ADAL" clId="{AE78070F-BD2E-4376-9958-C85E59063E92}" dt="2024-06-10T08:24:54.634" v="74" actId="108"/>
          <ac:spMkLst>
            <pc:docMk/>
            <pc:sldMk cId="1409809371" sldId="386"/>
            <ac:spMk id="7" creationId="{A8F4ADC1-E06A-AFED-D132-7A0D134CB25A}"/>
          </ac:spMkLst>
        </pc:spChg>
      </pc:sldChg>
      <pc:sldChg chg="new del ord">
        <pc:chgData name="LESCALLIER TRAQUET Emilie" userId="ab01feba-5c92-4a33-8ccf-08c553084b8f" providerId="ADAL" clId="{AE78070F-BD2E-4376-9958-C85E59063E92}" dt="2024-06-10T08:23:59.185" v="4" actId="47"/>
        <pc:sldMkLst>
          <pc:docMk/>
          <pc:sldMk cId="2419261062" sldId="78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M3.Job_Negotiations\M3_Results_Template_Job_Negotiation_9_12_20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r>
              <a:rPr lang="en-IE" sz="2000" b="1">
                <a:latin typeface="Georgia" panose="02040502050405020303" pitchFamily="18" charset="0"/>
              </a:rPr>
              <a:t>Job Negotiation Case</a:t>
            </a:r>
          </a:p>
        </c:rich>
      </c:tx>
      <c:layout>
        <c:manualLayout>
          <c:xMode val="edge"/>
          <c:yMode val="edge"/>
          <c:x val="0.38970424212236321"/>
          <c:y val="2.599244129337868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endParaRPr lang="fr-FR"/>
        </a:p>
      </c:txPr>
    </c:title>
    <c:autoTitleDeleted val="0"/>
    <c:plotArea>
      <c:layout>
        <c:manualLayout>
          <c:layoutTarget val="inner"/>
          <c:xMode val="edge"/>
          <c:yMode val="edge"/>
          <c:x val="3.4052270279654094E-2"/>
          <c:y val="0.13613806022633415"/>
          <c:w val="0.96463056454761331"/>
          <c:h val="0.8056792906432293"/>
        </c:manualLayout>
      </c:layout>
      <c:barChart>
        <c:barDir val="col"/>
        <c:grouping val="stacked"/>
        <c:varyColors val="0"/>
        <c:ser>
          <c:idx val="0"/>
          <c:order val="0"/>
          <c:tx>
            <c:strRef>
              <c:f>Graph!$C$4</c:f>
              <c:strCache>
                <c:ptCount val="1"/>
                <c:pt idx="0">
                  <c:v>Recruiter</c:v>
                </c:pt>
              </c:strCache>
            </c:strRef>
          </c:tx>
          <c:spPr>
            <a:solidFill>
              <a:schemeClr val="accent3">
                <a:lumMod val="75000"/>
              </a:schemeClr>
            </a:solidFill>
            <a:ln>
              <a:noFill/>
            </a:ln>
            <a:effectLst/>
          </c:spPr>
          <c:invertIfNegative val="0"/>
          <c:val>
            <c:numRef>
              <c:f>Graph!$C$5:$C$19</c:f>
              <c:numCache>
                <c:formatCode>General</c:formatCode>
                <c:ptCount val="15"/>
                <c:pt idx="0">
                  <c:v>7390</c:v>
                </c:pt>
                <c:pt idx="1">
                  <c:v>5390</c:v>
                </c:pt>
                <c:pt idx="2">
                  <c:v>4950</c:v>
                </c:pt>
                <c:pt idx="3">
                  <c:v>6570</c:v>
                </c:pt>
                <c:pt idx="4">
                  <c:v>8040</c:v>
                </c:pt>
                <c:pt idx="5">
                  <c:v>7580</c:v>
                </c:pt>
                <c:pt idx="6">
                  <c:v>5860</c:v>
                </c:pt>
                <c:pt idx="7">
                  <c:v>5050</c:v>
                </c:pt>
                <c:pt idx="8">
                  <c:v>5170</c:v>
                </c:pt>
                <c:pt idx="9">
                  <c:v>5930</c:v>
                </c:pt>
                <c:pt idx="10">
                  <c:v>7240</c:v>
                </c:pt>
                <c:pt idx="11">
                  <c:v>8100</c:v>
                </c:pt>
                <c:pt idx="12">
                  <c:v>8940</c:v>
                </c:pt>
                <c:pt idx="13">
                  <c:v>6170</c:v>
                </c:pt>
                <c:pt idx="14">
                  <c:v>6470</c:v>
                </c:pt>
              </c:numCache>
            </c:numRef>
          </c:val>
          <c:extLst>
            <c:ext xmlns:c16="http://schemas.microsoft.com/office/drawing/2014/chart" uri="{C3380CC4-5D6E-409C-BE32-E72D297353CC}">
              <c16:uniqueId val="{00000000-C1BB-4F17-A2C1-B2D490A87D69}"/>
            </c:ext>
          </c:extLst>
        </c:ser>
        <c:ser>
          <c:idx val="1"/>
          <c:order val="1"/>
          <c:tx>
            <c:strRef>
              <c:f>Graph!$D$4</c:f>
              <c:strCache>
                <c:ptCount val="1"/>
                <c:pt idx="0">
                  <c:v>Candidate</c:v>
                </c:pt>
              </c:strCache>
            </c:strRef>
          </c:tx>
          <c:spPr>
            <a:solidFill>
              <a:schemeClr val="accent4">
                <a:lumMod val="60000"/>
                <a:lumOff val="40000"/>
              </a:schemeClr>
            </a:solidFill>
            <a:ln>
              <a:noFill/>
            </a:ln>
            <a:effectLst/>
          </c:spPr>
          <c:invertIfNegative val="0"/>
          <c:val>
            <c:numRef>
              <c:f>Graph!$D$5:$D$19</c:f>
              <c:numCache>
                <c:formatCode>General</c:formatCode>
                <c:ptCount val="15"/>
                <c:pt idx="0">
                  <c:v>6900</c:v>
                </c:pt>
                <c:pt idx="1">
                  <c:v>8240</c:v>
                </c:pt>
                <c:pt idx="2">
                  <c:v>8170</c:v>
                </c:pt>
                <c:pt idx="3">
                  <c:v>7430</c:v>
                </c:pt>
                <c:pt idx="4">
                  <c:v>5800</c:v>
                </c:pt>
                <c:pt idx="5">
                  <c:v>5800</c:v>
                </c:pt>
                <c:pt idx="6">
                  <c:v>8200</c:v>
                </c:pt>
                <c:pt idx="7">
                  <c:v>8610</c:v>
                </c:pt>
                <c:pt idx="8">
                  <c:v>8610</c:v>
                </c:pt>
                <c:pt idx="9">
                  <c:v>7720</c:v>
                </c:pt>
                <c:pt idx="10">
                  <c:v>6650</c:v>
                </c:pt>
                <c:pt idx="11">
                  <c:v>5710</c:v>
                </c:pt>
                <c:pt idx="12">
                  <c:v>4540</c:v>
                </c:pt>
                <c:pt idx="13">
                  <c:v>6750</c:v>
                </c:pt>
                <c:pt idx="14">
                  <c:v>7670</c:v>
                </c:pt>
              </c:numCache>
            </c:numRef>
          </c:val>
          <c:extLst>
            <c:ext xmlns:c16="http://schemas.microsoft.com/office/drawing/2014/chart" uri="{C3380CC4-5D6E-409C-BE32-E72D297353CC}">
              <c16:uniqueId val="{00000001-C1BB-4F17-A2C1-B2D490A87D69}"/>
            </c:ext>
          </c:extLst>
        </c:ser>
        <c:dLbls>
          <c:showLegendKey val="0"/>
          <c:showVal val="0"/>
          <c:showCatName val="0"/>
          <c:showSerName val="0"/>
          <c:showPercent val="0"/>
          <c:showBubbleSize val="0"/>
        </c:dLbls>
        <c:gapWidth val="150"/>
        <c:overlap val="100"/>
        <c:axId val="238757648"/>
        <c:axId val="238758040"/>
      </c:barChart>
      <c:catAx>
        <c:axId val="23875764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38758040"/>
        <c:crosses val="autoZero"/>
        <c:auto val="1"/>
        <c:lblAlgn val="ctr"/>
        <c:lblOffset val="100"/>
        <c:noMultiLvlLbl val="0"/>
      </c:catAx>
      <c:valAx>
        <c:axId val="238758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38757648"/>
        <c:crosses val="autoZero"/>
        <c:crossBetween val="between"/>
      </c:valAx>
      <c:spPr>
        <a:noFill/>
        <a:ln>
          <a:noFill/>
        </a:ln>
        <a:effectLst/>
      </c:spPr>
    </c:plotArea>
    <c:legend>
      <c:legendPos val="b"/>
      <c:layout>
        <c:manualLayout>
          <c:xMode val="edge"/>
          <c:yMode val="edge"/>
          <c:x val="0.83490776966622759"/>
          <c:y val="3.2227152242838446E-2"/>
          <c:w val="0.15453973114097483"/>
          <c:h val="5.0256733847763829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Georgia" panose="02040502050405020303" pitchFamily="18"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4AE4B0-1F03-43C9-B1CF-9D8238C9ADFC}" type="datetimeFigureOut">
              <a:rPr lang="en-US" smtClean="0"/>
              <a:t>6/20/2024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A2A11-B17B-4366-B3B3-97CD4BB13726}" type="slidenum">
              <a:rPr lang="en-US" smtClean="0"/>
              <a:t>‹#›</a:t>
            </a:fld>
            <a:endParaRPr lang="en-US"/>
          </a:p>
        </p:txBody>
      </p:sp>
    </p:spTree>
    <p:extLst>
      <p:ext uri="{BB962C8B-B14F-4D97-AF65-F5344CB8AC3E}">
        <p14:creationId xmlns:p14="http://schemas.microsoft.com/office/powerpoint/2010/main" val="129938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eaLnBrk="1" hangingPunct="1">
              <a:buFontTx/>
              <a:buNone/>
            </a:pPr>
            <a:r>
              <a:rPr lang="en-US" b="0" baseline="0" dirty="0">
                <a:latin typeface="Rockwell" pitchFamily="18" charset="0"/>
                <a:ea typeface="ＭＳ Ｐゴシック" charset="0"/>
                <a:cs typeface="ＭＳ Ｐゴシック" charset="0"/>
              </a:rPr>
              <a:t>Here are the candidate and recruiter’s point payoffs. As you can see, they are identical for team size. The candidate wants to lead, and the recruiter needs someone who can supervise more people. It’s a common preference. Who realized this? [</a:t>
            </a:r>
            <a:r>
              <a:rPr lang="en-US" b="0" i="1" baseline="0" dirty="0">
                <a:latin typeface="Rockwell" pitchFamily="18" charset="0"/>
                <a:ea typeface="ＭＳ Ｐゴシック" charset="0"/>
                <a:cs typeface="ＭＳ Ｐゴシック" charset="0"/>
              </a:rPr>
              <a:t>Instructor raises hand, so do some students</a:t>
            </a:r>
            <a:r>
              <a:rPr lang="en-US" b="0" baseline="0" dirty="0">
                <a:latin typeface="Rockwell" pitchFamily="18" charset="0"/>
                <a:ea typeface="ＭＳ Ｐゴシック" charset="0"/>
                <a:cs typeface="ＭＳ Ｐゴシック" charset="0"/>
              </a:rPr>
              <a:t>]. Who didn’t? [</a:t>
            </a:r>
            <a:r>
              <a:rPr lang="en-US" b="0" i="1" baseline="0" dirty="0">
                <a:latin typeface="Rockwell" pitchFamily="18" charset="0"/>
                <a:ea typeface="ＭＳ Ｐゴシック" charset="0"/>
                <a:cs typeface="ＭＳ Ｐゴシック" charset="0"/>
              </a:rPr>
              <a:t>Instructor raises hand, so do some students</a:t>
            </a:r>
            <a:r>
              <a:rPr lang="en-US" b="0" baseline="0" dirty="0">
                <a:latin typeface="Rockwell" pitchFamily="18" charset="0"/>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fld id="{108FE07D-94A4-4722-85A6-6857444209F6}" type="slidenum">
              <a:rPr lang="en-US" smtClean="0"/>
              <a:t>10</a:t>
            </a:fld>
            <a:endParaRPr lang="en-US"/>
          </a:p>
        </p:txBody>
      </p:sp>
    </p:spTree>
    <p:extLst>
      <p:ext uri="{BB962C8B-B14F-4D97-AF65-F5344CB8AC3E}">
        <p14:creationId xmlns:p14="http://schemas.microsoft.com/office/powerpoint/2010/main" val="3080133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of th</a:t>
            </a:r>
            <a:r>
              <a:rPr lang="en-US" b="0" baseline="0" dirty="0"/>
              <a:t>e tendency to assume we want different things, it can be difficult to </a:t>
            </a:r>
            <a:r>
              <a:rPr lang="en-US" sz="1200" b="0" dirty="0"/>
              <a:t>identify common preferences in a negotiation. </a:t>
            </a:r>
            <a:r>
              <a:rPr lang="en-US" sz="1200" kern="1200" dirty="0">
                <a:solidFill>
                  <a:schemeClr val="tx1"/>
                </a:solidFill>
                <a:latin typeface="+mn-lt"/>
                <a:ea typeface="+mn-ea"/>
                <a:cs typeface="Times New Roman" pitchFamily="18" charset="0"/>
              </a:rPr>
              <a:t>50% of the time, negotiators fail to identify common preferences,</a:t>
            </a:r>
            <a:r>
              <a:rPr lang="en-US" sz="1200" kern="1200" baseline="0" dirty="0">
                <a:solidFill>
                  <a:schemeClr val="tx1"/>
                </a:solidFill>
                <a:latin typeface="+mn-lt"/>
                <a:ea typeface="+mn-ea"/>
                <a:cs typeface="Times New Roman" pitchFamily="18" charset="0"/>
              </a:rPr>
              <a:t> things they want that are identical to what their counterpart wants. In one study, </a:t>
            </a:r>
            <a:r>
              <a:rPr lang="en-US" sz="1100" kern="1200" dirty="0">
                <a:solidFill>
                  <a:schemeClr val="tx1"/>
                </a:solidFill>
                <a:latin typeface="+mn-lt"/>
                <a:ea typeface="+mn-ea"/>
                <a:cs typeface="Times New Roman" pitchFamily="18" charset="0"/>
              </a:rPr>
              <a:t>negotiators given the </a:t>
            </a:r>
            <a:r>
              <a:rPr lang="en-US" sz="1100" i="1" kern="1200" dirty="0">
                <a:solidFill>
                  <a:schemeClr val="tx1"/>
                </a:solidFill>
                <a:latin typeface="+mn-lt"/>
                <a:ea typeface="+mn-ea"/>
                <a:cs typeface="Times New Roman" pitchFamily="18" charset="0"/>
              </a:rPr>
              <a:t>exact same preferences</a:t>
            </a:r>
            <a:r>
              <a:rPr lang="en-US" sz="1100" kern="1200" dirty="0">
                <a:solidFill>
                  <a:schemeClr val="tx1"/>
                </a:solidFill>
                <a:latin typeface="+mn-lt"/>
                <a:ea typeface="+mn-ea"/>
                <a:cs typeface="Times New Roman" pitchFamily="18" charset="0"/>
              </a:rPr>
              <a:t> failed to reach the ideal agreement 39% of the time!</a:t>
            </a:r>
            <a:r>
              <a:rPr lang="en-US" sz="1100" kern="1200" baseline="0" dirty="0">
                <a:solidFill>
                  <a:schemeClr val="tx1"/>
                </a:solidFill>
                <a:latin typeface="+mn-lt"/>
                <a:ea typeface="+mn-ea"/>
                <a:cs typeface="Times New Roman" pitchFamily="18" charset="0"/>
              </a:rPr>
              <a:t> They wanted exactly the same thing on every issue but still ended up reaching suboptimal agreements, because they came in with the assumption they must want different things and it has to be a battle. </a:t>
            </a:r>
            <a:endParaRPr lang="en-US" sz="1100" kern="1200" dirty="0">
              <a:solidFill>
                <a:schemeClr val="tx1"/>
              </a:solidFill>
              <a:latin typeface="+mn-lt"/>
              <a:ea typeface="+mn-ea"/>
              <a:cs typeface="Times New Roman" pitchFamily="18" charset="0"/>
            </a:endParaRPr>
          </a:p>
          <a:p>
            <a:endParaRPr lang="en-US" dirty="0"/>
          </a:p>
          <a:p>
            <a:r>
              <a:rPr lang="en-US" dirty="0"/>
              <a:t>References</a:t>
            </a:r>
          </a:p>
          <a:p>
            <a:endParaRPr lang="en-US" dirty="0"/>
          </a:p>
          <a:p>
            <a:r>
              <a:rPr lang="en-US" sz="1200" kern="1200" dirty="0">
                <a:solidFill>
                  <a:schemeClr val="tx1"/>
                </a:solidFill>
                <a:latin typeface="+mn-lt"/>
                <a:ea typeface="+mn-ea"/>
                <a:cs typeface="Times New Roman" pitchFamily="18" charset="0"/>
              </a:rPr>
              <a:t>Thompson, L.</a:t>
            </a:r>
            <a:r>
              <a:rPr lang="en-US" sz="1200" kern="1200" baseline="0" dirty="0">
                <a:solidFill>
                  <a:schemeClr val="tx1"/>
                </a:solidFill>
                <a:latin typeface="+mn-lt"/>
                <a:ea typeface="+mn-ea"/>
                <a:cs typeface="Times New Roman" pitchFamily="18" charset="0"/>
              </a:rPr>
              <a:t> (</a:t>
            </a:r>
            <a:r>
              <a:rPr lang="en-US" dirty="0">
                <a:effectLst/>
              </a:rPr>
              <a:t>2001). </a:t>
            </a:r>
            <a:r>
              <a:rPr lang="en-US" i="1" dirty="0">
                <a:effectLst/>
              </a:rPr>
              <a:t>The Mind and Heart of the Negotiator (2nd Edition)</a:t>
            </a:r>
            <a:r>
              <a:rPr lang="en-US" dirty="0">
                <a:effectLst/>
              </a:rPr>
              <a:t>. Upper Saddle River, NJ: Prentice Hall, 2nd edition</a:t>
            </a:r>
          </a:p>
          <a:p>
            <a:endParaRPr lang="en-US" dirty="0"/>
          </a:p>
          <a:p>
            <a:r>
              <a:rPr lang="en-US" sz="1200" kern="1200" dirty="0">
                <a:solidFill>
                  <a:schemeClr val="tx1"/>
                </a:solidFill>
                <a:latin typeface="+mn-lt"/>
                <a:ea typeface="+mn-ea"/>
                <a:cs typeface="Times New Roman" pitchFamily="18" charset="0"/>
              </a:rPr>
              <a:t>Thompson, L., and </a:t>
            </a:r>
            <a:r>
              <a:rPr lang="en-US" sz="1200" kern="1200" dirty="0" err="1">
                <a:solidFill>
                  <a:schemeClr val="tx1"/>
                </a:solidFill>
                <a:latin typeface="+mn-lt"/>
                <a:ea typeface="+mn-ea"/>
                <a:cs typeface="Times New Roman" pitchFamily="18" charset="0"/>
              </a:rPr>
              <a:t>Hrebec</a:t>
            </a:r>
            <a:r>
              <a:rPr lang="en-US" sz="1200" kern="1200" dirty="0">
                <a:solidFill>
                  <a:schemeClr val="tx1"/>
                </a:solidFill>
                <a:latin typeface="+mn-lt"/>
                <a:ea typeface="+mn-ea"/>
                <a:cs typeface="Times New Roman" pitchFamily="18" charset="0"/>
              </a:rPr>
              <a:t>, D. “Lose-Lose Agreements in Interdependent Decision Making.” Psychological Bulletin, 1996, 120, 396–409. </a:t>
            </a:r>
          </a:p>
          <a:p>
            <a:endParaRPr lang="en-US" sz="1200" kern="1200" dirty="0">
              <a:solidFill>
                <a:schemeClr val="tx1"/>
              </a:solidFill>
              <a:latin typeface="+mn-lt"/>
              <a:ea typeface="+mn-ea"/>
              <a:cs typeface="Times New Roman" pitchFamily="18" charset="0"/>
            </a:endParaRPr>
          </a:p>
          <a:p>
            <a:endParaRPr lang="en-US" sz="1200" kern="1200" dirty="0">
              <a:solidFill>
                <a:schemeClr val="tx1"/>
              </a:solidFill>
              <a:latin typeface="+mn-lt"/>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3AA2A11-B17B-4366-B3B3-97CD4BB13726}" type="slidenum">
              <a:rPr lang="en-US" smtClean="0"/>
              <a:t>11</a:t>
            </a:fld>
            <a:endParaRPr lang="en-US"/>
          </a:p>
        </p:txBody>
      </p:sp>
    </p:spTree>
    <p:extLst>
      <p:ext uri="{BB962C8B-B14F-4D97-AF65-F5344CB8AC3E}">
        <p14:creationId xmlns:p14="http://schemas.microsoft.com/office/powerpoint/2010/main" val="224048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decoy tactic in negotiation</a:t>
            </a:r>
            <a:r>
              <a:rPr lang="en-US" baseline="0" dirty="0"/>
              <a:t> occurs when </a:t>
            </a:r>
            <a:r>
              <a:rPr lang="en-US" sz="1200" dirty="0"/>
              <a:t>your counterpart</a:t>
            </a:r>
            <a:r>
              <a:rPr lang="en-US" sz="1200" baseline="0" dirty="0"/>
              <a:t> </a:t>
            </a:r>
            <a:r>
              <a:rPr lang="en-US" sz="1200" dirty="0"/>
              <a:t>pretends they want an option they don’t really want</a:t>
            </a:r>
            <a:r>
              <a:rPr lang="en-US" sz="1200" u="none" dirty="0"/>
              <a:t>,</a:t>
            </a:r>
            <a:r>
              <a:rPr lang="en-US" sz="1200" u="none" baseline="0" dirty="0"/>
              <a:t> </a:t>
            </a:r>
            <a:r>
              <a:rPr lang="en-US" sz="1200" dirty="0"/>
              <a:t>then trades it for something of value to both of you.</a:t>
            </a:r>
            <a:r>
              <a:rPr lang="en-US" sz="1200" baseline="0" dirty="0"/>
              <a:t> </a:t>
            </a:r>
            <a:r>
              <a:rPr lang="en-US" sz="1200" dirty="0">
                <a:solidFill>
                  <a:srgbClr val="FF0000"/>
                </a:solidFill>
              </a:rPr>
              <a:t>Did this happen in any of your negotiations? [</a:t>
            </a:r>
            <a:r>
              <a:rPr lang="en-US" sz="1200" i="1" dirty="0">
                <a:solidFill>
                  <a:srgbClr val="FF0000"/>
                </a:solidFill>
              </a:rPr>
              <a:t>The class laughs</a:t>
            </a:r>
            <a:r>
              <a:rPr lang="en-US" sz="1200" i="1" baseline="0" dirty="0">
                <a:solidFill>
                  <a:srgbClr val="FF0000"/>
                </a:solidFill>
              </a:rPr>
              <a:t> as some students raise their hands. </a:t>
            </a:r>
            <a:r>
              <a:rPr lang="en-US" sz="1200" i="1" dirty="0">
                <a:solidFill>
                  <a:srgbClr val="FF0000"/>
                </a:solidFill>
              </a:rPr>
              <a:t>The students</a:t>
            </a:r>
            <a:r>
              <a:rPr lang="en-US" sz="1200" i="1" baseline="0" dirty="0">
                <a:solidFill>
                  <a:srgbClr val="FF0000"/>
                </a:solidFill>
              </a:rPr>
              <a:t> in question discuss how they or a partner used team size strategically, as a decoy, pretending to want a small team to get concessions on another issue</a:t>
            </a:r>
            <a:r>
              <a:rPr lang="en-US" sz="1200" baseline="0" dirty="0">
                <a:solidFill>
                  <a:srgbClr val="FF0000"/>
                </a:solidFill>
              </a:rPr>
              <a:t>]. This could work, but what will happen if your new employee or boss realizes afterward that you tricked them?</a:t>
            </a:r>
            <a:endParaRPr lang="en-US" sz="1200" dirty="0">
              <a:solidFill>
                <a:srgbClr val="FF0000"/>
              </a:solidFill>
            </a:endParaRPr>
          </a:p>
          <a:p>
            <a:endParaRPr lang="en-US" dirty="0"/>
          </a:p>
          <a:p>
            <a:r>
              <a:rPr lang="en-US" dirty="0"/>
              <a:t>Source</a:t>
            </a:r>
            <a:r>
              <a:rPr lang="en-US" baseline="0" dirty="0"/>
              <a:t> for photo:</a:t>
            </a:r>
          </a:p>
          <a:p>
            <a:r>
              <a:rPr lang="en-US" dirty="0"/>
              <a:t>https://pixabay.com/static/uploads/photo/2012/04/12/22/12/duck-decoy-30864_960_720.png</a:t>
            </a:r>
          </a:p>
        </p:txBody>
      </p:sp>
      <p:sp>
        <p:nvSpPr>
          <p:cNvPr id="4" name="Slide Number Placeholder 3"/>
          <p:cNvSpPr>
            <a:spLocks noGrp="1"/>
          </p:cNvSpPr>
          <p:nvPr>
            <p:ph type="sldNum" sz="quarter" idx="10"/>
          </p:nvPr>
        </p:nvSpPr>
        <p:spPr/>
        <p:txBody>
          <a:bodyPr/>
          <a:lstStyle/>
          <a:p>
            <a:fld id="{83AA2A11-B17B-4366-B3B3-97CD4BB13726}" type="slidenum">
              <a:rPr lang="en-US" smtClean="0"/>
              <a:t>12</a:t>
            </a:fld>
            <a:endParaRPr lang="en-US"/>
          </a:p>
        </p:txBody>
      </p:sp>
    </p:spTree>
    <p:extLst>
      <p:ext uri="{BB962C8B-B14F-4D97-AF65-F5344CB8AC3E}">
        <p14:creationId xmlns:p14="http://schemas.microsoft.com/office/powerpoint/2010/main" val="2037890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Conflicting preference occur when the counterparts having directly opposed preferences– they want the opposite thing, to the same degree.</a:t>
            </a:r>
            <a:r>
              <a:rPr lang="en-US" sz="2400" baseline="0" dirty="0"/>
              <a:t> </a:t>
            </a:r>
            <a:r>
              <a:rPr lang="en-US" sz="2400" dirty="0">
                <a:solidFill>
                  <a:srgbClr val="FF0000"/>
                </a:solidFill>
              </a:rPr>
              <a:t>What were the conflicting preferences? [</a:t>
            </a:r>
            <a:r>
              <a:rPr lang="en-US" sz="2400" i="1" dirty="0">
                <a:solidFill>
                  <a:srgbClr val="FF0000"/>
                </a:solidFill>
              </a:rPr>
              <a:t>Students answer</a:t>
            </a:r>
            <a:r>
              <a:rPr lang="en-US" sz="2400" dirty="0">
                <a:solidFill>
                  <a:srgbClr val="FF0000"/>
                </a:solidFill>
              </a:rPr>
              <a:t>].</a:t>
            </a:r>
          </a:p>
          <a:p>
            <a:endParaRPr lang="en-US" dirty="0"/>
          </a:p>
        </p:txBody>
      </p:sp>
      <p:sp>
        <p:nvSpPr>
          <p:cNvPr id="4" name="Slide Number Placeholder 3"/>
          <p:cNvSpPr>
            <a:spLocks noGrp="1"/>
          </p:cNvSpPr>
          <p:nvPr>
            <p:ph type="sldNum" sz="quarter" idx="10"/>
          </p:nvPr>
        </p:nvSpPr>
        <p:spPr/>
        <p:txBody>
          <a:bodyPr/>
          <a:lstStyle/>
          <a:p>
            <a:fld id="{83AA2A11-B17B-4366-B3B3-97CD4BB13726}" type="slidenum">
              <a:rPr lang="en-US" smtClean="0"/>
              <a:t>13</a:t>
            </a:fld>
            <a:endParaRPr lang="en-US"/>
          </a:p>
        </p:txBody>
      </p:sp>
    </p:spTree>
    <p:extLst>
      <p:ext uri="{BB962C8B-B14F-4D97-AF65-F5344CB8AC3E}">
        <p14:creationId xmlns:p14="http://schemas.microsoft.com/office/powerpoint/2010/main" val="355206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Base pay and bonus, office location, and start date were the conflicting preferences. </a:t>
            </a:r>
          </a:p>
          <a:p>
            <a:endParaRPr lang="en-US" dirty="0"/>
          </a:p>
        </p:txBody>
      </p:sp>
      <p:sp>
        <p:nvSpPr>
          <p:cNvPr id="4" name="Slide Number Placeholder 3"/>
          <p:cNvSpPr>
            <a:spLocks noGrp="1"/>
          </p:cNvSpPr>
          <p:nvPr>
            <p:ph type="sldNum" sz="quarter" idx="10"/>
          </p:nvPr>
        </p:nvSpPr>
        <p:spPr/>
        <p:txBody>
          <a:bodyPr/>
          <a:lstStyle/>
          <a:p>
            <a:fld id="{83AA2A11-B17B-4366-B3B3-97CD4BB13726}" type="slidenum">
              <a:rPr lang="en-US" smtClean="0"/>
              <a:t>14</a:t>
            </a:fld>
            <a:endParaRPr lang="en-US"/>
          </a:p>
        </p:txBody>
      </p:sp>
    </p:spTree>
    <p:extLst>
      <p:ext uri="{BB962C8B-B14F-4D97-AF65-F5344CB8AC3E}">
        <p14:creationId xmlns:p14="http://schemas.microsoft.com/office/powerpoint/2010/main" val="2949552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itchFamily="34" charset="0"/>
              </a:rPr>
              <a:t>Here</a:t>
            </a:r>
            <a:r>
              <a:rPr lang="en-US" baseline="0" dirty="0">
                <a:latin typeface="Arial" pitchFamily="34" charset="0"/>
              </a:rPr>
              <a:t> are the points payoffs for </a:t>
            </a:r>
            <a:r>
              <a:rPr lang="en-US" sz="1200" dirty="0"/>
              <a:t>base pay and bonus. The counterparts having directly opposed preferences– they want the opposite thing, and</a:t>
            </a:r>
            <a:r>
              <a:rPr lang="en-US" sz="1200" baseline="0" dirty="0"/>
              <a:t> they want it to the same degree.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108FE07D-94A4-4722-85A6-6857444209F6}" type="slidenum">
              <a:rPr lang="en-US" smtClean="0"/>
              <a:t>15</a:t>
            </a:fld>
            <a:endParaRPr lang="en-US"/>
          </a:p>
        </p:txBody>
      </p:sp>
    </p:spTree>
    <p:extLst>
      <p:ext uri="{BB962C8B-B14F-4D97-AF65-F5344CB8AC3E}">
        <p14:creationId xmlns:p14="http://schemas.microsoft.com/office/powerpoint/2010/main" val="44608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type</a:t>
            </a:r>
            <a:r>
              <a:rPr lang="en-US" baseline="0" dirty="0"/>
              <a:t> of preference is </a:t>
            </a:r>
            <a:r>
              <a:rPr lang="en-US" sz="2400" dirty="0"/>
              <a:t>different preferences. The counterparts prefer</a:t>
            </a:r>
            <a:r>
              <a:rPr lang="en-US" sz="2400" baseline="0" dirty="0"/>
              <a:t> different options, but </a:t>
            </a:r>
            <a:r>
              <a:rPr lang="en-US" sz="2400" dirty="0"/>
              <a:t>to different degrees. This</a:t>
            </a:r>
            <a:r>
              <a:rPr lang="en-US" sz="2400" baseline="0" dirty="0"/>
              <a:t> is an o</a:t>
            </a:r>
            <a:r>
              <a:rPr lang="en-US" sz="2400" dirty="0"/>
              <a:t>pportunity to make tradeoffs and increase the pie</a:t>
            </a:r>
            <a:r>
              <a:rPr lang="en-US" sz="2400" baseline="0" dirty="0"/>
              <a:t>. I give you want most and give up what I want least. </a:t>
            </a:r>
            <a:r>
              <a:rPr lang="en-US" sz="2400" dirty="0">
                <a:solidFill>
                  <a:srgbClr val="FF0000"/>
                </a:solidFill>
              </a:rPr>
              <a:t>What were these issues in The Job Negotiation? [</a:t>
            </a:r>
            <a:r>
              <a:rPr lang="en-US" sz="2400" i="1" dirty="0">
                <a:solidFill>
                  <a:srgbClr val="FF0000"/>
                </a:solidFill>
              </a:rPr>
              <a:t>Students answer</a:t>
            </a:r>
            <a:r>
              <a:rPr lang="en-US" sz="2400" dirty="0">
                <a:solidFill>
                  <a:srgbClr val="FF0000"/>
                </a:solidFill>
              </a:rPr>
              <a:t>].</a:t>
            </a:r>
          </a:p>
          <a:p>
            <a:endParaRPr lang="en-US" dirty="0"/>
          </a:p>
        </p:txBody>
      </p:sp>
      <p:sp>
        <p:nvSpPr>
          <p:cNvPr id="4" name="Slide Number Placeholder 3"/>
          <p:cNvSpPr>
            <a:spLocks noGrp="1"/>
          </p:cNvSpPr>
          <p:nvPr>
            <p:ph type="sldNum" sz="quarter" idx="10"/>
          </p:nvPr>
        </p:nvSpPr>
        <p:spPr/>
        <p:txBody>
          <a:bodyPr/>
          <a:lstStyle/>
          <a:p>
            <a:fld id="{83AA2A11-B17B-4366-B3B3-97CD4BB13726}" type="slidenum">
              <a:rPr lang="en-US" smtClean="0"/>
              <a:t>16</a:t>
            </a:fld>
            <a:endParaRPr lang="en-US"/>
          </a:p>
        </p:txBody>
      </p:sp>
    </p:spTree>
    <p:extLst>
      <p:ext uri="{BB962C8B-B14F-4D97-AF65-F5344CB8AC3E}">
        <p14:creationId xmlns:p14="http://schemas.microsoft.com/office/powerpoint/2010/main" val="3464097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candidate values </a:t>
            </a:r>
            <a:r>
              <a:rPr lang="en-US" sz="2400" dirty="0"/>
              <a:t>holidays and health insurance more,</a:t>
            </a:r>
            <a:r>
              <a:rPr lang="en-US" sz="2400" baseline="0" dirty="0"/>
              <a:t> and the recruiter cares more about the training subsidy and  flex time. </a:t>
            </a:r>
            <a:endParaRPr lang="en-US" dirty="0"/>
          </a:p>
        </p:txBody>
      </p:sp>
      <p:sp>
        <p:nvSpPr>
          <p:cNvPr id="4" name="Slide Number Placeholder 3"/>
          <p:cNvSpPr>
            <a:spLocks noGrp="1"/>
          </p:cNvSpPr>
          <p:nvPr>
            <p:ph type="sldNum" sz="quarter" idx="10"/>
          </p:nvPr>
        </p:nvSpPr>
        <p:spPr/>
        <p:txBody>
          <a:bodyPr/>
          <a:lstStyle/>
          <a:p>
            <a:fld id="{83AA2A11-B17B-4366-B3B3-97CD4BB13726}" type="slidenum">
              <a:rPr lang="en-US" smtClean="0"/>
              <a:t>17</a:t>
            </a:fld>
            <a:endParaRPr lang="en-US"/>
          </a:p>
        </p:txBody>
      </p:sp>
    </p:spTree>
    <p:extLst>
      <p:ext uri="{BB962C8B-B14F-4D97-AF65-F5344CB8AC3E}">
        <p14:creationId xmlns:p14="http://schemas.microsoft.com/office/powerpoint/2010/main" val="265931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r>
              <a:rPr lang="en-US" b="0" baseline="0" dirty="0">
                <a:latin typeface="Rockwell" pitchFamily="18" charset="0"/>
                <a:ea typeface="ＭＳ Ｐゴシック" charset="0"/>
                <a:cs typeface="ＭＳ Ｐゴシック" charset="0"/>
              </a:rPr>
              <a:t>Here we see the different preferences between the candidate and recruiter on health insurance and training subsidy. They want different things, but the candidate cares twice as much as the recruiter about health coverage, while the recruiter cares twice as much as the candidate does about subsidizing further training. </a:t>
            </a:r>
          </a:p>
        </p:txBody>
      </p:sp>
      <p:sp>
        <p:nvSpPr>
          <p:cNvPr id="4" name="Slide Number Placeholder 3"/>
          <p:cNvSpPr>
            <a:spLocks noGrp="1"/>
          </p:cNvSpPr>
          <p:nvPr>
            <p:ph type="sldNum" sz="quarter" idx="10"/>
          </p:nvPr>
        </p:nvSpPr>
        <p:spPr/>
        <p:txBody>
          <a:bodyPr/>
          <a:lstStyle/>
          <a:p>
            <a:fld id="{108FE07D-94A4-4722-85A6-6857444209F6}" type="slidenum">
              <a:rPr lang="en-US" smtClean="0"/>
              <a:t>18</a:t>
            </a:fld>
            <a:endParaRPr lang="en-US"/>
          </a:p>
        </p:txBody>
      </p:sp>
    </p:spTree>
    <p:extLst>
      <p:ext uri="{BB962C8B-B14F-4D97-AF65-F5344CB8AC3E}">
        <p14:creationId xmlns:p14="http://schemas.microsoft.com/office/powerpoint/2010/main" val="3080133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eaLnBrk="1" hangingPunct="1">
              <a:buFontTx/>
              <a:buNone/>
            </a:pPr>
            <a:r>
              <a:rPr lang="en-US" b="0" dirty="0">
                <a:latin typeface="Rockwell" charset="0"/>
                <a:ea typeface="ＭＳ Ｐゴシック" charset="0"/>
                <a:cs typeface="ＭＳ Ｐゴシック" charset="0"/>
              </a:rPr>
              <a:t>If</a:t>
            </a:r>
            <a:r>
              <a:rPr lang="en-US" b="0" baseline="0" dirty="0">
                <a:latin typeface="Rockwell" charset="0"/>
                <a:ea typeface="ＭＳ Ｐゴシック" charset="0"/>
                <a:cs typeface="ＭＳ Ｐゴシック" charset="0"/>
              </a:rPr>
              <a:t> you split the difference on each of these issues, you create only 1620 points worth of value for each issue. </a:t>
            </a:r>
          </a:p>
          <a:p>
            <a:pPr marL="0" indent="0" eaLnBrk="1" hangingPunct="1">
              <a:buFontTx/>
              <a:buNone/>
            </a:pPr>
            <a:endParaRPr lang="en-US" b="0" baseline="0" dirty="0">
              <a:latin typeface="Rockwel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108FE07D-94A4-4722-85A6-6857444209F6}" type="slidenum">
              <a:rPr lang="en-US" smtClean="0"/>
              <a:t>19</a:t>
            </a:fld>
            <a:endParaRPr lang="en-US"/>
          </a:p>
        </p:txBody>
      </p:sp>
    </p:spTree>
    <p:extLst>
      <p:ext uri="{BB962C8B-B14F-4D97-AF65-F5344CB8AC3E}">
        <p14:creationId xmlns:p14="http://schemas.microsoft.com/office/powerpoint/2010/main" val="192903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r>
              <a:rPr lang="en-US" baseline="0" dirty="0"/>
              <a:t>efore we do anything else please take a few minutes or so to remember what you learnt in our last session. Doesn’t have to be what I taught you, but something that YOU learnt personally, what did YOU take out of the last class? We’re doing this because this is a GREAT RETURN ON INVESTMENT: we’re spending a few minutes on this now so you don’t lose the last few hours we spent together. [</a:t>
            </a:r>
            <a:r>
              <a:rPr lang="en-US" i="1" baseline="0" dirty="0"/>
              <a:t>Students provide their take-aways. They can either be asked to write down their personal take-away on a sheet of paper for a minute then share with the class, or to share with the class straight away without writing alone first</a:t>
            </a:r>
            <a:r>
              <a:rPr lang="en-US" i="0" baseline="0" dirty="0"/>
              <a:t>]. </a:t>
            </a:r>
            <a:endParaRPr lang="en-US" baseline="0" dirty="0"/>
          </a:p>
          <a:p>
            <a:endParaRPr lang="en-US" baseline="0" dirty="0"/>
          </a:p>
          <a:p>
            <a:r>
              <a:rPr lang="en-US" baseline="0" dirty="0"/>
              <a:t>Source for photo:</a:t>
            </a:r>
          </a:p>
          <a:p>
            <a:r>
              <a:rPr lang="en-US" dirty="0"/>
              <a:t>https://pixabay.com/en/time-timer-clock-watch-hour-371226/</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1037044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eaLnBrk="1" hangingPunct="1">
              <a:buFontTx/>
              <a:buNone/>
            </a:pPr>
            <a:r>
              <a:rPr lang="en-US" b="0" dirty="0">
                <a:latin typeface="Rockwell" charset="0"/>
                <a:ea typeface="ＭＳ Ｐゴシック" charset="0"/>
                <a:cs typeface="ＭＳ Ｐゴシック" charset="0"/>
              </a:rPr>
              <a:t>If</a:t>
            </a:r>
            <a:r>
              <a:rPr lang="en-US" b="0" baseline="0" dirty="0">
                <a:latin typeface="Rockwell" charset="0"/>
                <a:ea typeface="ＭＳ Ｐゴシック" charset="0"/>
                <a:cs typeface="ＭＳ Ｐゴシック" charset="0"/>
              </a:rPr>
              <a:t> you make trade offs to maximize joint value, the candidate gets great health coverage and the recruiter minimizes training subsidies, you create 1980 points worth of value for each issue. Total value is much greater. </a:t>
            </a:r>
          </a:p>
          <a:p>
            <a:pPr marL="0" indent="0" eaLnBrk="1" hangingPunct="1">
              <a:buFontTx/>
              <a:buNone/>
            </a:pPr>
            <a:endParaRPr lang="en-US" b="0" baseline="0" dirty="0">
              <a:latin typeface="Rockwell" charset="0"/>
              <a:ea typeface="ＭＳ Ｐゴシック" charset="0"/>
              <a:cs typeface="ＭＳ Ｐゴシック" charset="0"/>
            </a:endParaRPr>
          </a:p>
          <a:p>
            <a:pPr marL="0" indent="0" eaLnBrk="1" hangingPunct="1">
              <a:buFontTx/>
              <a:buNone/>
            </a:pPr>
            <a:r>
              <a:rPr lang="en-US" b="0" baseline="0" dirty="0">
                <a:latin typeface="Rockwell" charset="0"/>
                <a:ea typeface="ＭＳ Ｐゴシック" charset="0"/>
                <a:cs typeface="ＭＳ Ｐゴシック" charset="0"/>
              </a:rPr>
              <a:t>These preferences for particular options are based on different underlying interests. The candidate cares more about health insurance due to illnesses in the family. The recruiter does not want to subsidize a degree for someone who will use the degree to get a better job. </a:t>
            </a:r>
            <a:endParaRPr lang="en-US" b="0" dirty="0">
              <a:latin typeface="Rockwel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108FE07D-94A4-4722-85A6-6857444209F6}" type="slidenum">
              <a:rPr lang="en-US" smtClean="0"/>
              <a:t>20</a:t>
            </a:fld>
            <a:endParaRPr lang="en-US"/>
          </a:p>
        </p:txBody>
      </p:sp>
    </p:spTree>
    <p:extLst>
      <p:ext uri="{BB962C8B-B14F-4D97-AF65-F5344CB8AC3E}">
        <p14:creationId xmlns:p14="http://schemas.microsoft.com/office/powerpoint/2010/main" val="100994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solidFill>
                  <a:srgbClr val="FF0000"/>
                </a:solidFill>
                <a:ea typeface="MS PGothic" charset="0"/>
              </a:rPr>
              <a:t>How do you find out what the other side’s interests are? </a:t>
            </a:r>
            <a:r>
              <a:rPr lang="en-US" sz="1200" dirty="0">
                <a:solidFill>
                  <a:srgbClr val="FF0000"/>
                </a:solidFill>
              </a:rPr>
              <a:t>[</a:t>
            </a:r>
            <a:r>
              <a:rPr lang="en-US" sz="1200" i="1" dirty="0">
                <a:solidFill>
                  <a:srgbClr val="FF0000"/>
                </a:solidFill>
              </a:rPr>
              <a:t>Students answer</a:t>
            </a:r>
            <a:r>
              <a:rPr lang="en-US" sz="1200" dirty="0">
                <a:solidFill>
                  <a:srgbClr val="FF0000"/>
                </a:solidFill>
              </a:rPr>
              <a:t>].</a:t>
            </a:r>
            <a:endParaRPr lang="en-US" b="0" dirty="0"/>
          </a:p>
        </p:txBody>
      </p:sp>
      <p:sp>
        <p:nvSpPr>
          <p:cNvPr id="4" name="Slide Number Placeholder 3"/>
          <p:cNvSpPr>
            <a:spLocks noGrp="1"/>
          </p:cNvSpPr>
          <p:nvPr>
            <p:ph type="sldNum" sz="quarter" idx="10"/>
          </p:nvPr>
        </p:nvSpPr>
        <p:spPr/>
        <p:txBody>
          <a:bodyPr/>
          <a:lstStyle/>
          <a:p>
            <a:pPr>
              <a:defRPr/>
            </a:pPr>
            <a:fld id="{95E496D6-9C5A-E74F-811B-671DFF27A51B}" type="slidenum">
              <a:rPr lang="en-GB" smtClean="0"/>
              <a:pPr>
                <a:defRPr/>
              </a:pPr>
              <a:t>21</a:t>
            </a:fld>
            <a:endParaRPr lang="en-GB"/>
          </a:p>
        </p:txBody>
      </p:sp>
    </p:spTree>
    <p:extLst>
      <p:ext uri="{BB962C8B-B14F-4D97-AF65-F5344CB8AC3E}">
        <p14:creationId xmlns:p14="http://schemas.microsoft.com/office/powerpoint/2010/main" val="943025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2400" dirty="0">
                <a:ea typeface="MS PGothic" charset="0"/>
              </a:rPr>
              <a:t>You can do your research– possibly online, possibly</a:t>
            </a:r>
            <a:r>
              <a:rPr lang="en-US" sz="2400" baseline="0" dirty="0">
                <a:ea typeface="MS PGothic" charset="0"/>
              </a:rPr>
              <a:t> using your network and asking people who know them or know the industry better than you do. You could ask directly, what do you want out of this agreement? You could cautiously share </a:t>
            </a:r>
            <a:r>
              <a:rPr lang="en-GB" sz="2400" dirty="0">
                <a:ea typeface="MS PGothic" charset="0"/>
              </a:rPr>
              <a:t>some of your interests and seeing if they reciprocate.</a:t>
            </a:r>
            <a:r>
              <a:rPr lang="en-GB" sz="2400" baseline="0" dirty="0">
                <a:ea typeface="MS PGothic" charset="0"/>
              </a:rPr>
              <a:t> Should you share all your interests at once? [</a:t>
            </a:r>
            <a:r>
              <a:rPr lang="en-GB" sz="2400" i="1" baseline="0" dirty="0">
                <a:ea typeface="MS PGothic" charset="0"/>
              </a:rPr>
              <a:t>Students answer, no!</a:t>
            </a:r>
            <a:r>
              <a:rPr lang="en-GB" sz="2400" baseline="0" dirty="0">
                <a:ea typeface="MS PGothic" charset="0"/>
              </a:rPr>
              <a:t>]. No, that puts them in a position to take advantage of you. Share one interest, a general one, and see if they reciprocate. What if they don’t seem to trust you and don’t want to share anything? [</a:t>
            </a:r>
            <a:r>
              <a:rPr lang="en-GB" sz="2400" i="1" baseline="0" dirty="0">
                <a:ea typeface="MS PGothic" charset="0"/>
              </a:rPr>
              <a:t>Students answer</a:t>
            </a:r>
            <a:r>
              <a:rPr lang="en-GB" sz="2400" i="0" baseline="0" dirty="0">
                <a:ea typeface="MS PGothic" charset="0"/>
              </a:rPr>
              <a:t>]. Have you heard of a “</a:t>
            </a:r>
            <a:r>
              <a:rPr lang="en-GB" sz="2400" dirty="0">
                <a:ea typeface="MS PGothic" charset="0"/>
              </a:rPr>
              <a:t>multiple equivalent simultaneous offer”, or MESO?</a:t>
            </a:r>
            <a:r>
              <a:rPr lang="en-GB" sz="2400" baseline="0" dirty="0">
                <a:ea typeface="MS PGothic" charset="0"/>
              </a:rPr>
              <a:t> [</a:t>
            </a:r>
            <a:r>
              <a:rPr lang="en-GB" sz="2400" i="1" baseline="0" dirty="0">
                <a:ea typeface="MS PGothic" charset="0"/>
              </a:rPr>
              <a:t>Nobody has</a:t>
            </a:r>
            <a:r>
              <a:rPr lang="en-GB" sz="2400" baseline="0" dirty="0">
                <a:ea typeface="MS PGothic" charset="0"/>
              </a:rPr>
              <a:t>]. Basically you make two package offers and ask them which is relatively better for them. Their preference tells you what’s more important to them. Last but not least, you can engage in p</a:t>
            </a:r>
            <a:r>
              <a:rPr lang="en-GB" sz="2400" dirty="0">
                <a:ea typeface="MS PGothic" charset="0"/>
              </a:rPr>
              <a:t>erspective-taking, trying</a:t>
            </a:r>
            <a:r>
              <a:rPr lang="en-GB" sz="2400" baseline="0" dirty="0">
                <a:ea typeface="MS PGothic" charset="0"/>
              </a:rPr>
              <a:t> to see </a:t>
            </a:r>
            <a:r>
              <a:rPr lang="en-GB" sz="2400" dirty="0">
                <a:ea typeface="MS PGothic" charset="0"/>
              </a:rPr>
              <a:t>their point of view. I mean</a:t>
            </a:r>
            <a:r>
              <a:rPr lang="en-GB" sz="2400" baseline="0" dirty="0">
                <a:ea typeface="MS PGothic" charset="0"/>
              </a:rPr>
              <a:t> this</a:t>
            </a:r>
            <a:r>
              <a:rPr lang="en-GB" sz="2400" dirty="0">
                <a:ea typeface="MS PGothic" charset="0"/>
              </a:rPr>
              <a:t> from a cognitive perspective, understanding where they are coming from and what</a:t>
            </a:r>
            <a:r>
              <a:rPr lang="en-GB" sz="2400" baseline="0" dirty="0">
                <a:ea typeface="MS PGothic" charset="0"/>
              </a:rPr>
              <a:t> their goals are</a:t>
            </a:r>
            <a:r>
              <a:rPr lang="en-GB" sz="2400" dirty="0">
                <a:ea typeface="MS PGothic" charset="0"/>
              </a:rPr>
              <a:t>, not necessarily adopting</a:t>
            </a:r>
            <a:r>
              <a:rPr lang="en-GB" sz="2400" baseline="0" dirty="0">
                <a:ea typeface="MS PGothic" charset="0"/>
              </a:rPr>
              <a:t> their </a:t>
            </a:r>
            <a:r>
              <a:rPr lang="en-GB" sz="2400" dirty="0">
                <a:ea typeface="MS PGothic" charset="0"/>
              </a:rPr>
              <a:t>emotions</a:t>
            </a:r>
            <a:r>
              <a:rPr lang="en-GB" sz="2400" baseline="0" dirty="0">
                <a:ea typeface="MS PGothic" charset="0"/>
              </a:rPr>
              <a:t> and moral values.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400" baseline="0" dirty="0">
              <a:ea typeface="MS PGothic"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baseline="0" dirty="0">
                <a:ea typeface="MS PGothic" charset="0"/>
              </a:rPr>
              <a:t>References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400" baseline="0" dirty="0">
              <a:ea typeface="MS PGothic"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baseline="0" dirty="0" err="1">
                <a:ea typeface="MS PGothic" charset="0"/>
              </a:rPr>
              <a:t>Galinsky</a:t>
            </a:r>
            <a:r>
              <a:rPr lang="en-US" sz="2400" baseline="0" dirty="0">
                <a:ea typeface="MS PGothic" charset="0"/>
              </a:rPr>
              <a:t>, A. D., Maddux, W. W., </a:t>
            </a:r>
            <a:r>
              <a:rPr lang="en-US" sz="2400" baseline="0" dirty="0" err="1">
                <a:ea typeface="MS PGothic" charset="0"/>
              </a:rPr>
              <a:t>Gilin</a:t>
            </a:r>
            <a:r>
              <a:rPr lang="en-US" sz="2400" baseline="0" dirty="0">
                <a:ea typeface="MS PGothic" charset="0"/>
              </a:rPr>
              <a:t>, D., &amp; White, J. B. (2008). Why it pays to get inside the head of your opponent: The differential effects of perspective-taking and empathy in negotiations. Psychological Science, 19, 378-384. </a:t>
            </a:r>
            <a:endParaRPr lang="en-GB" sz="2400" dirty="0">
              <a:ea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95E496D6-9C5A-E74F-811B-671DFF27A51B}" type="slidenum">
              <a:rPr lang="en-GB" smtClean="0"/>
              <a:pPr>
                <a:defRPr/>
              </a:pPr>
              <a:t>22</a:t>
            </a:fld>
            <a:endParaRPr lang="en-GB"/>
          </a:p>
        </p:txBody>
      </p:sp>
    </p:spTree>
    <p:extLst>
      <p:ext uri="{BB962C8B-B14F-4D97-AF65-F5344CB8AC3E}">
        <p14:creationId xmlns:p14="http://schemas.microsoft.com/office/powerpoint/2010/main" val="943025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FF0000"/>
                </a:solidFill>
              </a:rPr>
              <a:t>Should you negotiate issues one at a time? </a:t>
            </a:r>
            <a:r>
              <a:rPr lang="en-GB" sz="1200" baseline="0" dirty="0">
                <a:ea typeface="MS PGothic" charset="0"/>
              </a:rPr>
              <a:t>[</a:t>
            </a:r>
            <a:r>
              <a:rPr lang="en-GB" sz="1200" i="1" baseline="0" dirty="0">
                <a:ea typeface="MS PGothic" charset="0"/>
              </a:rPr>
              <a:t>Students answer</a:t>
            </a:r>
            <a:r>
              <a:rPr lang="en-GB" sz="1200" i="0" baseline="0" dirty="0">
                <a:ea typeface="MS PGothic" charset="0"/>
              </a:rPr>
              <a:t>]. What happens if you do that? </a:t>
            </a:r>
            <a:r>
              <a:rPr lang="en-GB" sz="1200" baseline="0" dirty="0">
                <a:ea typeface="MS PGothic" charset="0"/>
              </a:rPr>
              <a:t>[</a:t>
            </a:r>
            <a:r>
              <a:rPr lang="en-GB" sz="1200" i="1" baseline="0" dirty="0">
                <a:ea typeface="MS PGothic" charset="0"/>
              </a:rPr>
              <a:t>Students answer</a:t>
            </a:r>
            <a:r>
              <a:rPr lang="en-GB" sz="1200" i="0" baseline="0" dirty="0">
                <a:ea typeface="MS PGothic" charset="0"/>
              </a:rPr>
              <a:t>]. Can you create value then? </a:t>
            </a:r>
            <a:r>
              <a:rPr lang="en-GB" sz="1200" baseline="0" dirty="0">
                <a:ea typeface="MS PGothic" charset="0"/>
              </a:rPr>
              <a:t>[</a:t>
            </a:r>
            <a:r>
              <a:rPr lang="en-GB" sz="1200" i="1" baseline="0" dirty="0">
                <a:ea typeface="MS PGothic" charset="0"/>
              </a:rPr>
              <a:t>Students answer</a:t>
            </a:r>
            <a:r>
              <a:rPr lang="en-GB" sz="1200" i="0" baseline="0" dirty="0">
                <a:ea typeface="MS PGothic" charset="0"/>
              </a:rPr>
              <a:t>].</a:t>
            </a:r>
            <a:endParaRPr lang="en-US" b="0" i="0" dirty="0"/>
          </a:p>
        </p:txBody>
      </p:sp>
      <p:sp>
        <p:nvSpPr>
          <p:cNvPr id="4" name="Slide Number Placeholder 3"/>
          <p:cNvSpPr>
            <a:spLocks noGrp="1"/>
          </p:cNvSpPr>
          <p:nvPr>
            <p:ph type="sldNum" sz="quarter" idx="10"/>
          </p:nvPr>
        </p:nvSpPr>
        <p:spPr/>
        <p:txBody>
          <a:bodyPr/>
          <a:lstStyle/>
          <a:p>
            <a:fld id="{83AA2A11-B17B-4366-B3B3-97CD4BB13726}" type="slidenum">
              <a:rPr lang="en-US" smtClean="0"/>
              <a:t>23</a:t>
            </a:fld>
            <a:endParaRPr lang="en-US"/>
          </a:p>
        </p:txBody>
      </p:sp>
    </p:spTree>
    <p:extLst>
      <p:ext uri="{BB962C8B-B14F-4D97-AF65-F5344CB8AC3E}">
        <p14:creationId xmlns:p14="http://schemas.microsoft.com/office/powerpoint/2010/main" val="3877732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dirty="0"/>
              <a:t>If you </a:t>
            </a:r>
            <a:r>
              <a:rPr lang="en-US" sz="1200" b="0" dirty="0"/>
              <a:t>negotiate issues one at a time, making value-creating tradeoffs impossible. It turns </a:t>
            </a:r>
            <a:r>
              <a:rPr lang="en-US" sz="1200" dirty="0"/>
              <a:t>what could be a big win-win negotiation into a series of small win-lose negotiations. It is better to negotiate all the issues at</a:t>
            </a:r>
            <a:r>
              <a:rPr lang="en-US" sz="1200" baseline="0" dirty="0"/>
              <a:t> once and make final commitments only at the end of the discussion. </a:t>
            </a:r>
            <a:endParaRPr lang="en-US" sz="1200" dirty="0"/>
          </a:p>
          <a:p>
            <a:endParaRPr lang="en-IE" dirty="0"/>
          </a:p>
          <a:p>
            <a:r>
              <a:rPr lang="en-IE" dirty="0"/>
              <a:t>Source</a:t>
            </a:r>
            <a:r>
              <a:rPr lang="en-IE" baseline="0" dirty="0"/>
              <a:t> for photo:</a:t>
            </a:r>
          </a:p>
          <a:p>
            <a:r>
              <a:rPr lang="en-IE" dirty="0"/>
              <a:t>https://www.flickr.com/photos/lumaxart/2137737248</a:t>
            </a:r>
          </a:p>
        </p:txBody>
      </p:sp>
      <p:sp>
        <p:nvSpPr>
          <p:cNvPr id="4" name="Slide Number Placeholder 3"/>
          <p:cNvSpPr>
            <a:spLocks noGrp="1"/>
          </p:cNvSpPr>
          <p:nvPr>
            <p:ph type="sldNum" sz="quarter" idx="10"/>
          </p:nvPr>
        </p:nvSpPr>
        <p:spPr/>
        <p:txBody>
          <a:bodyPr/>
          <a:lstStyle/>
          <a:p>
            <a:fld id="{83AA2A11-B17B-4366-B3B3-97CD4BB13726}" type="slidenum">
              <a:rPr lang="en-US" smtClean="0"/>
              <a:t>24</a:t>
            </a:fld>
            <a:endParaRPr lang="en-US"/>
          </a:p>
        </p:txBody>
      </p:sp>
    </p:spTree>
    <p:extLst>
      <p:ext uri="{BB962C8B-B14F-4D97-AF65-F5344CB8AC3E}">
        <p14:creationId xmlns:p14="http://schemas.microsoft.com/office/powerpoint/2010/main" val="1232302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a:t>
            </a:r>
            <a:r>
              <a:rPr lang="en-US" baseline="0" dirty="0"/>
              <a:t> now present your results for The Job Negotiation. </a:t>
            </a:r>
          </a:p>
          <a:p>
            <a:endParaRPr lang="en-US" baseline="0" dirty="0"/>
          </a:p>
          <a:p>
            <a:r>
              <a:rPr lang="en-US" i="0" baseline="0" dirty="0"/>
              <a:t>[</a:t>
            </a:r>
            <a:r>
              <a:rPr lang="en-US" i="1" baseline="0" dirty="0"/>
              <a:t>Optional, may not be appropriate in cultures with more formal classroom environments</a:t>
            </a:r>
            <a:r>
              <a:rPr lang="en-US" i="0" baseline="0" dirty="0"/>
              <a:t>]</a:t>
            </a:r>
            <a:endParaRPr lang="en-US" baseline="0" dirty="0"/>
          </a:p>
          <a:p>
            <a:r>
              <a:rPr lang="en-US" baseline="0" dirty="0"/>
              <a:t>Can I get a drum roll? [</a:t>
            </a:r>
            <a:r>
              <a:rPr lang="en-US" i="1" baseline="0" dirty="0"/>
              <a:t>Students create a “drum roll” by tapping their firsts on their desks</a:t>
            </a:r>
            <a:r>
              <a:rPr lang="en-US" baseline="0" dirty="0"/>
              <a:t>]. </a:t>
            </a:r>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25</a:t>
            </a:fld>
            <a:endParaRPr lang="en-US"/>
          </a:p>
        </p:txBody>
      </p:sp>
    </p:spTree>
    <p:extLst>
      <p:ext uri="{BB962C8B-B14F-4D97-AF65-F5344CB8AC3E}">
        <p14:creationId xmlns:p14="http://schemas.microsoft.com/office/powerpoint/2010/main" val="1893281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And here are your agreements! [</a:t>
            </a:r>
            <a:r>
              <a:rPr lang="en-US" sz="1200" b="0" i="1" kern="1200" baseline="0" dirty="0">
                <a:solidFill>
                  <a:schemeClr val="tx1"/>
                </a:solidFill>
                <a:effectLst/>
                <a:latin typeface="+mn-lt"/>
                <a:ea typeface="+mn-ea"/>
                <a:cs typeface="+mn-cs"/>
              </a:rPr>
              <a:t>Students react, usually there are a large range of agreements and they are surprised</a:t>
            </a:r>
            <a:r>
              <a:rPr lang="en-US" sz="1200" b="0" i="0" kern="1200" baseline="0" dirty="0">
                <a:solidFill>
                  <a:schemeClr val="tx1"/>
                </a:solidFill>
                <a:effectLst/>
                <a:latin typeface="+mn-lt"/>
                <a:ea typeface="+mn-ea"/>
                <a:cs typeface="+mn-cs"/>
              </a:rPr>
              <a:t>]. Again you can see the alternative possibilities. Other negotiators, with the same role materials but different strategies and different partners, probably got quite different results from yours. The total height of the bars reflects the joint value you created together. Higher bars mean more value creation. The purple bars reflect the value claimed by the candidate and green is the value claimed by the recruiter. This results figure highlights how creating and claiming value are not the same. You can create a lot of value with your partner and get relatively little for yourself, and you can create little joint value but claim a disproportionate share.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So tell me a bit about your deals. [</a:t>
            </a:r>
            <a:r>
              <a:rPr lang="en-US" sz="1200" i="1" baseline="0" dirty="0"/>
              <a:t>Students share their experiences in the negotiation. If not enough students are speaking, the instructor can choose extreme results– high and low bars, bars with very fair and very disproportionate divisions of value– and ask that negotiating team to share</a:t>
            </a:r>
            <a:r>
              <a:rPr lang="en-US" sz="1200" baseline="0" dirty="0"/>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a:solidFill>
                  <a:schemeClr val="tx1"/>
                </a:solidFill>
                <a:effectLst/>
                <a:latin typeface="+mn-lt"/>
                <a:ea typeface="+mn-ea"/>
                <a:cs typeface="+mn-cs"/>
              </a:rPr>
              <a:t>Note</a:t>
            </a:r>
            <a:r>
              <a:rPr lang="en-US" sz="1200" b="0" i="0" kern="1200" baseline="0" dirty="0">
                <a:solidFill>
                  <a:schemeClr val="tx1"/>
                </a:solidFill>
                <a:effectLst/>
                <a:latin typeface="+mn-lt"/>
                <a:ea typeface="+mn-ea"/>
                <a:cs typeface="+mn-cs"/>
              </a:rPr>
              <a:t>: What’s shown here are example results from a pilot lecture at INSEAD. During the break, the instructor should have created the results slide for the class using the excel spreadsheet called “</a:t>
            </a:r>
            <a:r>
              <a:rPr lang="en-US" sz="1200" b="0" i="0" kern="1200" baseline="0" dirty="0" err="1">
                <a:solidFill>
                  <a:schemeClr val="tx1"/>
                </a:solidFill>
                <a:effectLst/>
                <a:latin typeface="+mn-lt"/>
                <a:ea typeface="+mn-ea"/>
                <a:cs typeface="+mn-cs"/>
              </a:rPr>
              <a:t>Results_Template_Job</a:t>
            </a:r>
            <a:r>
              <a:rPr lang="en-US" sz="1200" b="0" i="0" kern="1200" baseline="0" dirty="0">
                <a:solidFill>
                  <a:schemeClr val="tx1"/>
                </a:solidFill>
                <a:effectLst/>
                <a:latin typeface="+mn-lt"/>
                <a:ea typeface="+mn-ea"/>
                <a:cs typeface="+mn-cs"/>
              </a:rPr>
              <a:t> Negotiation” and pasted it into this PowerPoint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26</a:t>
            </a:fld>
            <a:endParaRPr lang="en-US"/>
          </a:p>
        </p:txBody>
      </p:sp>
    </p:spTree>
    <p:extLst>
      <p:ext uri="{BB962C8B-B14F-4D97-AF65-F5344CB8AC3E}">
        <p14:creationId xmlns:p14="http://schemas.microsoft.com/office/powerpoint/2010/main" val="3578260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few </a:t>
            </a:r>
            <a:r>
              <a:rPr lang="en-US" sz="1200" b="0" dirty="0"/>
              <a:t>take-aways regarding types of preferences in a negotiation. Try to identify the common, conflicting, and differing preferences between yourself and your counterpart. Common means you want the same thing, conflicting is you want the opposite, and different</a:t>
            </a:r>
            <a:r>
              <a:rPr lang="en-US" sz="1200" b="0" baseline="0" dirty="0"/>
              <a:t> means you want different things but to different degrees. To identify types of preferences you need to try to u</a:t>
            </a:r>
            <a:r>
              <a:rPr lang="en-US" sz="2400" dirty="0"/>
              <a:t>ncover your counterpart’s underlying interests. You can try to do this by</a:t>
            </a:r>
            <a:r>
              <a:rPr lang="en-US" sz="2400" baseline="0" dirty="0"/>
              <a:t> </a:t>
            </a:r>
            <a:r>
              <a:rPr lang="en-US" sz="2400" dirty="0"/>
              <a:t>sharing interests cautiously and asking questions,</a:t>
            </a:r>
            <a:r>
              <a:rPr lang="en-US" sz="2400" baseline="0" dirty="0"/>
              <a:t> n</a:t>
            </a:r>
            <a:r>
              <a:rPr lang="en-US" sz="2400" dirty="0"/>
              <a:t>egotiating multiple issues simultaneously,</a:t>
            </a:r>
            <a:r>
              <a:rPr lang="en-US" sz="2400" baseline="0" dirty="0"/>
              <a:t> and </a:t>
            </a:r>
            <a:r>
              <a:rPr lang="en-US" sz="2400" dirty="0"/>
              <a:t>use multiple equivalent simultaneous offers</a:t>
            </a:r>
            <a:r>
              <a:rPr lang="en-US" sz="2400" baseline="0" dirty="0"/>
              <a:t> in other words multiple package offers. Once you have identified the differing preferences, make </a:t>
            </a:r>
            <a:r>
              <a:rPr lang="en-US" sz="2400" dirty="0"/>
              <a:t>value maximizing trade-offs to</a:t>
            </a:r>
            <a:r>
              <a:rPr lang="en-US" sz="2400" baseline="0" dirty="0"/>
              <a:t> expand the pie. And also make sure to get a fair share for yourself. </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fld id="{83AA2A11-B17B-4366-B3B3-97CD4BB13726}" type="slidenum">
              <a:rPr lang="en-US" smtClean="0"/>
              <a:t>27</a:t>
            </a:fld>
            <a:endParaRPr lang="en-US"/>
          </a:p>
        </p:txBody>
      </p:sp>
    </p:spTree>
    <p:extLst>
      <p:ext uri="{BB962C8B-B14F-4D97-AF65-F5344CB8AC3E}">
        <p14:creationId xmlns:p14="http://schemas.microsoft.com/office/powerpoint/2010/main" val="250759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a:t>
            </a:r>
            <a:r>
              <a:rPr lang="en-US" baseline="0" dirty="0"/>
              <a:t> we have another negotiation exercise. </a:t>
            </a:r>
            <a:r>
              <a:rPr lang="en-US" dirty="0"/>
              <a:t>[</a:t>
            </a:r>
            <a:r>
              <a:rPr lang="en-US" i="1" dirty="0"/>
              <a:t>The instructor holds up the</a:t>
            </a:r>
            <a:r>
              <a:rPr lang="en-US" i="1" baseline="0" dirty="0"/>
              <a:t> hard copies of the roles</a:t>
            </a:r>
            <a:r>
              <a:rPr lang="en-US" baseline="0" dirty="0"/>
              <a:t>]. Let’s first recap our rules for the negotiation exercises. </a:t>
            </a:r>
            <a:r>
              <a:rPr lang="en-US" altLang="en-US" sz="1200" dirty="0"/>
              <a:t>You are not allowed to show your role materials to your counterpart. You are also not allowed to change or invent facts. We</a:t>
            </a:r>
            <a:r>
              <a:rPr lang="en-US" altLang="en-US" sz="1200" baseline="0" dirty="0"/>
              <a:t> will have two negotiation role-plays today, the first one is called The Job Negotiation and the second is called The Dublin Job. Then we will have a lecture on job negotiations. Sounds good? [</a:t>
            </a:r>
            <a:r>
              <a:rPr lang="en-US" altLang="en-US" sz="1200" i="1" baseline="0" dirty="0"/>
              <a:t>Students say yes</a:t>
            </a:r>
            <a:r>
              <a:rPr lang="en-US" altLang="en-US" sz="1200" baseline="0" dirty="0"/>
              <a:t>]. </a:t>
            </a:r>
            <a:endParaRPr lang="en-US" alt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Source for photo:</a:t>
            </a:r>
          </a:p>
          <a:p>
            <a:r>
              <a:rPr lang="en-US" dirty="0"/>
              <a:t>http://www.publicdomainpictures.net/view-image.php?image=164322&amp;picture=judge-gavel</a:t>
            </a:r>
          </a:p>
        </p:txBody>
      </p:sp>
      <p:sp>
        <p:nvSpPr>
          <p:cNvPr id="4" name="Slide Number Placeholder 3"/>
          <p:cNvSpPr>
            <a:spLocks noGrp="1"/>
          </p:cNvSpPr>
          <p:nvPr>
            <p:ph type="sldNum" sz="quarter" idx="10"/>
          </p:nvPr>
        </p:nvSpPr>
        <p:spPr/>
        <p:txBody>
          <a:bodyPr/>
          <a:lstStyle/>
          <a:p>
            <a:fld id="{9BE1DD1D-0BD5-4E4F-ABDD-53ED947792F1}" type="slidenum">
              <a:rPr lang="en-US" smtClean="0"/>
              <a:t>3</a:t>
            </a:fld>
            <a:endParaRPr lang="en-US"/>
          </a:p>
        </p:txBody>
      </p:sp>
    </p:spTree>
    <p:extLst>
      <p:ext uri="{BB962C8B-B14F-4D97-AF65-F5344CB8AC3E}">
        <p14:creationId xmlns:p14="http://schemas.microsoft.com/office/powerpoint/2010/main" val="22199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first role play, you will have 15 minutes to read your role materials and plan your strategy, then 30 minutes to negotiate with your partner. At the point please share your individua</a:t>
            </a:r>
            <a:r>
              <a:rPr lang="en-US" sz="1200" kern="1200" baseline="0" dirty="0">
                <a:solidFill>
                  <a:schemeClr val="tx1"/>
                </a:solidFill>
                <a:effectLst/>
                <a:latin typeface="+mn-lt"/>
                <a:ea typeface="+mn-ea"/>
                <a:cs typeface="+mn-cs"/>
              </a:rPr>
              <a:t>l points totals </a:t>
            </a:r>
            <a:r>
              <a:rPr lang="en-US" sz="1200" kern="1200" dirty="0">
                <a:solidFill>
                  <a:schemeClr val="tx1"/>
                </a:solidFill>
                <a:effectLst/>
                <a:latin typeface="+mn-lt"/>
                <a:ea typeface="+mn-ea"/>
                <a:cs typeface="+mn-cs"/>
              </a:rPr>
              <a:t>with me and take a 15 minute break. </a:t>
            </a:r>
            <a:r>
              <a:rPr lang="en-US" altLang="en-US" sz="2400" b="0" dirty="0">
                <a:solidFill>
                  <a:srgbClr val="7030A0"/>
                </a:solidFill>
              </a:rPr>
              <a:t>Please calculate your points totals yourselves, each counterpart</a:t>
            </a:r>
            <a:r>
              <a:rPr lang="en-US" altLang="en-US" sz="2400" b="0" baseline="0" dirty="0">
                <a:solidFill>
                  <a:srgbClr val="7030A0"/>
                </a:solidFill>
              </a:rPr>
              <a:t> should</a:t>
            </a:r>
            <a:r>
              <a:rPr lang="en-US" altLang="en-US" sz="2400" b="0" dirty="0">
                <a:solidFill>
                  <a:srgbClr val="7030A0"/>
                </a:solidFill>
              </a:rPr>
              <a:t> add up their points separately. </a:t>
            </a:r>
            <a:r>
              <a:rPr lang="en-US" sz="1200" kern="1200" dirty="0">
                <a:solidFill>
                  <a:schemeClr val="tx1"/>
                </a:solidFill>
                <a:effectLst/>
                <a:latin typeface="+mn-lt"/>
                <a:ea typeface="+mn-ea"/>
                <a:cs typeface="+mn-cs"/>
              </a:rPr>
              <a:t>The lecture will begin again in one hour. As always, please partner up with someone</a:t>
            </a:r>
            <a:r>
              <a:rPr lang="en-US" sz="1200" kern="1200" baseline="0" dirty="0">
                <a:solidFill>
                  <a:schemeClr val="tx1"/>
                </a:solidFill>
                <a:effectLst/>
                <a:latin typeface="+mn-lt"/>
                <a:ea typeface="+mn-ea"/>
                <a:cs typeface="+mn-cs"/>
              </a:rPr>
              <a:t> you know less well than the others, and if at all possible a different person from last time. [</a:t>
            </a:r>
            <a:r>
              <a:rPr lang="en-US" sz="1200" i="1" kern="1200" baseline="0" dirty="0">
                <a:solidFill>
                  <a:schemeClr val="tx1"/>
                </a:solidFill>
                <a:effectLst/>
                <a:latin typeface="+mn-lt"/>
                <a:ea typeface="+mn-ea"/>
                <a:cs typeface="+mn-cs"/>
              </a:rPr>
              <a:t>Students partner up, the instructor hands out role materials, and the students negotiate</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i="1" baseline="0" dirty="0"/>
              <a:t>During the negotiations, the instructor should walk around and take mental or written notes on some of the negotiations, highlighting tactics and reactions that can be brought up later during the debriefs when students are asked to share their experiences or when key teaching points are made. For example, if particular pairs of students made value-creating tradeoffs, or if a negotiator used decoy tactics</a:t>
            </a:r>
            <a:r>
              <a:rPr lang="en-US" i="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effectLst/>
                <a:latin typeface="+mn-lt"/>
                <a:ea typeface="+mn-ea"/>
                <a:cs typeface="+mn-cs"/>
              </a:rPr>
              <a:t>[As the students come back with their points totals, the instructor creates the results slide for the class using the excel spreadsheet called “</a:t>
            </a:r>
            <a:r>
              <a:rPr lang="en-US" sz="1200" b="0" i="1" kern="1200" baseline="0" dirty="0" err="1">
                <a:solidFill>
                  <a:schemeClr val="tx1"/>
                </a:solidFill>
                <a:effectLst/>
                <a:latin typeface="+mn-lt"/>
                <a:ea typeface="+mn-ea"/>
                <a:cs typeface="+mn-cs"/>
              </a:rPr>
              <a:t>Results_Template_Job</a:t>
            </a:r>
            <a:r>
              <a:rPr lang="en-US" sz="1200" b="0" i="1" kern="1200" baseline="0" dirty="0">
                <a:solidFill>
                  <a:schemeClr val="tx1"/>
                </a:solidFill>
                <a:effectLst/>
                <a:latin typeface="+mn-lt"/>
                <a:ea typeface="+mn-ea"/>
                <a:cs typeface="+mn-cs"/>
              </a:rPr>
              <a:t> Negotiation” and pastes it into the PowerPoint slide called “</a:t>
            </a:r>
            <a:r>
              <a:rPr lang="en-US" sz="1200" b="0" i="1" dirty="0"/>
              <a:t>Your results: The Job Negotiation” later in this</a:t>
            </a:r>
            <a:r>
              <a:rPr lang="en-US" sz="1200" b="0" i="1" baseline="0" dirty="0"/>
              <a:t> deck. The pairs of students are given their negotiation group number as they turn in their results and are asked to remember it for the debrief</a:t>
            </a:r>
            <a:r>
              <a:rPr lang="en-US" sz="1200" b="0" i="0" baseline="0" dirty="0"/>
              <a:t>]. </a:t>
            </a:r>
            <a:r>
              <a:rPr lang="en-US" sz="1200" b="1" baseline="0" dirty="0"/>
              <a:t> </a:t>
            </a: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An alternative approach to creating the pairings is for the instructor to pair students up himself/herself, either by creating pairings before class begins or ad-hoc now during the lecture. </a:t>
            </a:r>
            <a:endParaRPr lang="en-US" dirty="0"/>
          </a:p>
          <a:p>
            <a:pPr eaLnBrk="1" hangingPunct="1"/>
            <a:endParaRPr lang="en-US" altLang="en-US" dirty="0"/>
          </a:p>
          <a:p>
            <a:pPr eaLnBrk="1" hangingPunct="1"/>
            <a:r>
              <a:rPr lang="en-US" altLang="en-US" dirty="0"/>
              <a:t>Source</a:t>
            </a:r>
            <a:r>
              <a:rPr lang="en-US" altLang="en-US" baseline="0" dirty="0"/>
              <a:t> for photo:</a:t>
            </a:r>
          </a:p>
          <a:p>
            <a:pPr eaLnBrk="1" hangingPunct="1"/>
            <a:r>
              <a:rPr lang="en-US" altLang="en-US" dirty="0"/>
              <a:t>https://pixabay.com/en/job-interview-colleagues-business-437026/</a:t>
            </a:r>
          </a:p>
        </p:txBody>
      </p:sp>
      <p:sp>
        <p:nvSpPr>
          <p:cNvPr id="4" name="Slide Number Placeholder 3"/>
          <p:cNvSpPr>
            <a:spLocks noGrp="1"/>
          </p:cNvSpPr>
          <p:nvPr>
            <p:ph type="sldNum" sz="quarter" idx="5"/>
          </p:nvPr>
        </p:nvSpPr>
        <p:spPr/>
        <p:txBody>
          <a:bodyPr/>
          <a:lstStyle/>
          <a:p>
            <a:pPr>
              <a:defRPr/>
            </a:pPr>
            <a:fld id="{7B8928A0-A706-4BA6-9A4E-81B676E7F25E}" type="slidenum">
              <a:rPr lang="en-US" smtClean="0"/>
              <a:pPr>
                <a:defRPr/>
              </a:pPr>
              <a:t>4</a:t>
            </a:fld>
            <a:endParaRPr lang="en-US"/>
          </a:p>
        </p:txBody>
      </p:sp>
    </p:spTree>
    <p:extLst>
      <p:ext uri="{BB962C8B-B14F-4D97-AF65-F5344CB8AC3E}">
        <p14:creationId xmlns:p14="http://schemas.microsoft.com/office/powerpoint/2010/main" val="259262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are your breakout room slides for this exercise. Please grab your role materials– they are printed in the color that matches the color of the column your name is listed in on the slide. Then pair up with your partner, and enjoy the exercise! [</a:t>
            </a:r>
            <a:r>
              <a:rPr lang="en-US" altLang="en-US" i="1" dirty="0"/>
              <a:t>Students get their role materials and go to negotiate</a:t>
            </a:r>
            <a:r>
              <a:rPr lang="en-US" altLang="en-US" dirty="0"/>
              <a: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 pairings slide is for if the</a:t>
            </a:r>
            <a:r>
              <a:rPr lang="en-US" altLang="en-US" u="none" baseline="0" dirty="0"/>
              <a:t> instructor sorts students into negotiating teams beforehand. Student names are added in the respective columns beneath </a:t>
            </a:r>
            <a:r>
              <a:rPr lang="en-US" altLang="en-US" b="0" u="none" baseline="0" dirty="0"/>
              <a:t>their role</a:t>
            </a:r>
            <a:r>
              <a:rPr lang="en-SG" sz="1200" b="0" i="0" u="none" strike="noStrike" dirty="0">
                <a:solidFill>
                  <a:srgbClr val="000000"/>
                </a:solidFill>
                <a:effectLst/>
                <a:latin typeface="Cambria"/>
              </a:rPr>
              <a:t>.</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paper of the role materials that are handed out to students</a:t>
            </a:r>
            <a:r>
              <a:rPr lang="en-SG" sz="1200" b="0" i="0" u="none" strike="noStrike" dirty="0">
                <a:solidFill>
                  <a:srgbClr val="000000"/>
                </a:solidFill>
                <a:effectLst/>
                <a:latin typeface="Cambria"/>
              </a:rPr>
              <a:t>, to avoid confusion</a:t>
            </a:r>
            <a:r>
              <a:rPr lang="en-US" altLang="en-US" baseline="0" dirty="0"/>
              <a:t>. The “BOR” column refers to “Breakout Room” and only applies if the instructor has special rooms for the students to negotiate in.  “PAIR” refers to negotiation group number, in other words each pair of students who negotiate with each other. </a:t>
            </a:r>
            <a:endParaRPr lang="en-US" altLang="en-US" dirty="0"/>
          </a:p>
          <a:p>
            <a:endParaRPr lang="en-US" altLang="en-US" dirty="0"/>
          </a:p>
          <a:p>
            <a:endParaRPr lang="en-US" altLang="en-US" dirty="0"/>
          </a:p>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5</a:t>
            </a:fld>
            <a:endParaRPr lang="en-US" altLang="en-US"/>
          </a:p>
        </p:txBody>
      </p:sp>
    </p:spTree>
    <p:extLst>
      <p:ext uri="{BB962C8B-B14F-4D97-AF65-F5344CB8AC3E}">
        <p14:creationId xmlns:p14="http://schemas.microsoft.com/office/powerpoint/2010/main" val="134124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Welcome back! Please take 3 minutes and share with the person sitting next to you,</a:t>
            </a:r>
            <a:r>
              <a:rPr lang="en-US" altLang="en-US" sz="1200" i="0" baseline="0" dirty="0"/>
              <a:t> who is </a:t>
            </a:r>
            <a:r>
              <a:rPr lang="en-US" altLang="en-US" sz="1200" i="0" dirty="0"/>
              <a:t>not necessarily your</a:t>
            </a:r>
            <a:r>
              <a:rPr lang="en-US" altLang="en-US" sz="1200" i="0" baseline="0" dirty="0"/>
              <a:t> negotiation partner.</a:t>
            </a:r>
            <a:r>
              <a:rPr lang="en-US" altLang="en-US" sz="1200" i="0" dirty="0"/>
              <a:t> One thing that your</a:t>
            </a:r>
            <a:r>
              <a:rPr lang="en-US" altLang="en-US" sz="1200" i="0" baseline="0" dirty="0"/>
              <a:t> counterpart did well, and one thing you could have done better. [</a:t>
            </a:r>
            <a:r>
              <a:rPr lang="en-US" altLang="en-US" sz="1200" i="1" baseline="0" dirty="0"/>
              <a:t>Students share with others sitting next to them for a few minutes</a:t>
            </a:r>
            <a:r>
              <a:rPr lang="en-US" altLang="en-US" sz="1200" i="0" baseline="0" dirty="0"/>
              <a:t>]. Ok, let’s get started again. </a:t>
            </a: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6</a:t>
            </a:fld>
            <a:endParaRPr lang="en-US" altLang="en-US"/>
          </a:p>
        </p:txBody>
      </p:sp>
    </p:spTree>
    <p:extLst>
      <p:ext uri="{BB962C8B-B14F-4D97-AF65-F5344CB8AC3E}">
        <p14:creationId xmlns:p14="http://schemas.microsoft.com/office/powerpoint/2010/main" val="138265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Now</a:t>
            </a:r>
            <a:r>
              <a:rPr lang="en-US" altLang="en-US" baseline="0" dirty="0"/>
              <a:t> its time for our debrief of the Job Negotiation. </a:t>
            </a:r>
            <a:r>
              <a:rPr lang="en-US" altLang="en-US" dirty="0"/>
              <a:t>This lecture will focus</a:t>
            </a:r>
            <a:r>
              <a:rPr lang="en-US" altLang="en-US" baseline="0" dirty="0"/>
              <a:t> on the different kinds of preferences that occur in a negotiation, and how we can identify these types of preferences and leverage them to create value and obtain good outcomes. We will talk about job and salary negotiations more generally after our second exercise, the Dublin Job, sounds good? [</a:t>
            </a:r>
            <a:r>
              <a:rPr lang="en-US" altLang="en-US" i="1" baseline="0" dirty="0"/>
              <a:t>Students assent</a:t>
            </a:r>
            <a:r>
              <a:rPr lang="en-US" altLang="en-US" baseline="0" dirty="0"/>
              <a:t>]. </a:t>
            </a:r>
          </a:p>
          <a:p>
            <a:pPr eaLnBrk="1" hangingPunct="1"/>
            <a:endParaRPr lang="en-US" altLang="en-US" baseline="0" dirty="0"/>
          </a:p>
          <a:p>
            <a:pPr eaLnBrk="1" hangingPunct="1"/>
            <a:r>
              <a:rPr lang="en-US" altLang="en-US" dirty="0"/>
              <a:t>Source for photo:</a:t>
            </a:r>
          </a:p>
          <a:p>
            <a:pPr eaLnBrk="1" hangingPunct="1"/>
            <a:r>
              <a:rPr lang="en-US" altLang="en-US" dirty="0"/>
              <a:t>https://pixabay.com/en/job-interview-colleagues-business-437026/</a:t>
            </a:r>
          </a:p>
        </p:txBody>
      </p:sp>
      <p:sp>
        <p:nvSpPr>
          <p:cNvPr id="4" name="Slide Number Placeholder 3"/>
          <p:cNvSpPr>
            <a:spLocks noGrp="1"/>
          </p:cNvSpPr>
          <p:nvPr>
            <p:ph type="sldNum" sz="quarter" idx="5"/>
          </p:nvPr>
        </p:nvSpPr>
        <p:spPr/>
        <p:txBody>
          <a:bodyPr/>
          <a:lstStyle/>
          <a:p>
            <a:pPr>
              <a:defRPr/>
            </a:pPr>
            <a:fld id="{7B8928A0-A706-4BA6-9A4E-81B676E7F25E}" type="slidenum">
              <a:rPr lang="en-US" smtClean="0"/>
              <a:pPr>
                <a:defRPr/>
              </a:pPr>
              <a:t>7</a:t>
            </a:fld>
            <a:endParaRPr lang="en-US"/>
          </a:p>
        </p:txBody>
      </p:sp>
    </p:spTree>
    <p:extLst>
      <p:ext uri="{BB962C8B-B14F-4D97-AF65-F5344CB8AC3E}">
        <p14:creationId xmlns:p14="http://schemas.microsoft.com/office/powerpoint/2010/main" val="161205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t>
            </a:r>
            <a:r>
              <a:rPr lang="en-US" sz="800" b="0" dirty="0"/>
              <a:t>three basic types of preferences in a negotiation. The first</a:t>
            </a:r>
            <a:r>
              <a:rPr lang="en-US" sz="800" b="0" baseline="0" dirty="0"/>
              <a:t> is </a:t>
            </a:r>
            <a:r>
              <a:rPr lang="en-US" sz="1200" dirty="0"/>
              <a:t>common preferences, where both counterparts want the same thing.</a:t>
            </a:r>
            <a:r>
              <a:rPr lang="en-US" sz="1200" baseline="0" dirty="0"/>
              <a:t> </a:t>
            </a:r>
            <a:r>
              <a:rPr lang="en-US" sz="1200" dirty="0"/>
              <a:t>The second is conflicting preference, where counterparts having directly opposed preferences. The third is different preferences, where counterparts have opposing preferences to some extent, but value issues to differing degrees– meaning there are opportunities to make tradeoffs and increase the pie.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[Instructor writes on a flipchart: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“Common preferences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Conflicting preferences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Different preferences”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leaves these terms up on the flipchart for the rest of the lecture].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What was the common preference in The Job Negotiation? </a:t>
            </a:r>
            <a:r>
              <a:rPr lang="en-US" altLang="en-US" sz="1200" baseline="0" dirty="0"/>
              <a:t>[</a:t>
            </a:r>
            <a:r>
              <a:rPr lang="en-US" altLang="en-US" sz="1200" i="1" baseline="0" dirty="0"/>
              <a:t>Students answer</a:t>
            </a:r>
            <a:r>
              <a:rPr lang="en-US" altLang="en-US" sz="1200" baseline="0" dirty="0"/>
              <a:t>]. </a:t>
            </a:r>
          </a:p>
          <a:p>
            <a:endParaRPr lang="en-US" dirty="0"/>
          </a:p>
        </p:txBody>
      </p:sp>
      <p:sp>
        <p:nvSpPr>
          <p:cNvPr id="4" name="Slide Number Placeholder 3"/>
          <p:cNvSpPr>
            <a:spLocks noGrp="1"/>
          </p:cNvSpPr>
          <p:nvPr>
            <p:ph type="sldNum" sz="quarter" idx="10"/>
          </p:nvPr>
        </p:nvSpPr>
        <p:spPr/>
        <p:txBody>
          <a:bodyPr/>
          <a:lstStyle/>
          <a:p>
            <a:fld id="{83AA2A11-B17B-4366-B3B3-97CD4BB13726}" type="slidenum">
              <a:rPr lang="en-US" smtClean="0"/>
              <a:t>8</a:t>
            </a:fld>
            <a:endParaRPr lang="en-US"/>
          </a:p>
        </p:txBody>
      </p:sp>
    </p:spTree>
    <p:extLst>
      <p:ext uri="{BB962C8B-B14F-4D97-AF65-F5344CB8AC3E}">
        <p14:creationId xmlns:p14="http://schemas.microsoft.com/office/powerpoint/2010/main" val="399654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Team size-- both sides want a large team. That’s the common preference.</a:t>
            </a:r>
            <a:r>
              <a:rPr lang="en-US" sz="1200" baseline="0" dirty="0"/>
              <a:t> </a:t>
            </a:r>
            <a:endParaRPr lang="en-US" sz="1200" dirty="0"/>
          </a:p>
          <a:p>
            <a:endParaRPr lang="en-US" dirty="0"/>
          </a:p>
        </p:txBody>
      </p:sp>
      <p:sp>
        <p:nvSpPr>
          <p:cNvPr id="4" name="Slide Number Placeholder 3"/>
          <p:cNvSpPr>
            <a:spLocks noGrp="1"/>
          </p:cNvSpPr>
          <p:nvPr>
            <p:ph type="sldNum" sz="quarter" idx="10"/>
          </p:nvPr>
        </p:nvSpPr>
        <p:spPr/>
        <p:txBody>
          <a:bodyPr/>
          <a:lstStyle/>
          <a:p>
            <a:fld id="{83AA2A11-B17B-4366-B3B3-97CD4BB13726}" type="slidenum">
              <a:rPr lang="en-US" smtClean="0"/>
              <a:t>9</a:t>
            </a:fld>
            <a:endParaRPr lang="en-US"/>
          </a:p>
        </p:txBody>
      </p:sp>
    </p:spTree>
    <p:extLst>
      <p:ext uri="{BB962C8B-B14F-4D97-AF65-F5344CB8AC3E}">
        <p14:creationId xmlns:p14="http://schemas.microsoft.com/office/powerpoint/2010/main" val="313104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1A5116-C2D7-4102-963D-579A61D1EA53}"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34655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A5116-C2D7-4102-963D-579A61D1EA53}"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203789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A5116-C2D7-4102-963D-579A61D1EA53}"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3688526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121149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A5116-C2D7-4102-963D-579A61D1EA53}"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285902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A5116-C2D7-4102-963D-579A61D1EA53}"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145940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1A5116-C2D7-4102-963D-579A61D1EA53}"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397465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A5116-C2D7-4102-963D-579A61D1EA53}"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98299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1A5116-C2D7-4102-963D-579A61D1EA53}"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78689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A5116-C2D7-4102-963D-579A61D1EA53}"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426518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A5116-C2D7-4102-963D-579A61D1EA53}"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285877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A5116-C2D7-4102-963D-579A61D1EA53}"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A7F3E-9F3F-4924-A8DC-4BC3FB0F5F01}" type="slidenum">
              <a:rPr lang="en-US" smtClean="0"/>
              <a:t>‹#›</a:t>
            </a:fld>
            <a:endParaRPr lang="en-US"/>
          </a:p>
        </p:txBody>
      </p:sp>
    </p:spTree>
    <p:extLst>
      <p:ext uri="{BB962C8B-B14F-4D97-AF65-F5344CB8AC3E}">
        <p14:creationId xmlns:p14="http://schemas.microsoft.com/office/powerpoint/2010/main" val="322002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A5116-C2D7-4102-963D-579A61D1EA53}" type="datetimeFigureOut">
              <a:rPr lang="en-US" smtClean="0"/>
              <a:t>6/20/2024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A7F3E-9F3F-4924-A8DC-4BC3FB0F5F01}" type="slidenum">
              <a:rPr lang="en-US" smtClean="0"/>
              <a:t>‹#›</a:t>
            </a:fld>
            <a:endParaRPr lang="en-US"/>
          </a:p>
        </p:txBody>
      </p:sp>
    </p:spTree>
    <p:extLst>
      <p:ext uri="{BB962C8B-B14F-4D97-AF65-F5344CB8AC3E}">
        <p14:creationId xmlns:p14="http://schemas.microsoft.com/office/powerpoint/2010/main" val="4244612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139976727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en-US" dirty="0"/>
              <a:t>The Job Negotiation</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06/2024-6920</a:t>
            </a:r>
          </a:p>
          <a:p>
            <a:pPr marL="0" marR="0" lvl="0" indent="0" algn="just"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slide deck was prepared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by</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lang="en-GB" sz="750" dirty="0">
                <a:solidFill>
                  <a:prstClr val="black"/>
                </a:solidFill>
                <a:latin typeface="Roboto" panose="02000000000000000000" pitchFamily="2" charset="0"/>
                <a:ea typeface="Roboto" panose="02000000000000000000" pitchFamily="2" charset="0"/>
              </a:rPr>
              <a:t>Martin Schweinsberg, Associate Professor of Organisational Behaviour at ESMT Berlin,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Professor of Management Practice of Decision Sciences at INSEAD, Warren Tierney, Postdoctoral Research Associate at INSEAD, and Eric Uhlmann, Professor of Organisational Behaviour at INSEAD</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as additional material to the role play</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r>
              <a:rPr kumimoji="0" lang="en-US" sz="7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The </a:t>
            </a:r>
            <a:r>
              <a:rPr lang="en-US" sz="750" i="1" dirty="0">
                <a:solidFill>
                  <a:prstClr val="black"/>
                </a:solidFill>
                <a:latin typeface="Roboto" panose="02000000000000000000" pitchFamily="2" charset="0"/>
                <a:ea typeface="Roboto" panose="02000000000000000000" pitchFamily="2" charset="0"/>
              </a:rPr>
              <a:t>Job Negotiation</a:t>
            </a:r>
            <a:r>
              <a:rPr kumimoji="0" lang="en-US" sz="7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To access INSEAD teaching materials, go to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Copyright © 2024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Martin Schweinsberg, Horacio </a:t>
            </a:r>
            <a:r>
              <a:rPr kumimoji="0" lang="en-GB" sz="75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Falcão</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Eric Uhlmann.</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3788" y="1705508"/>
            <a:ext cx="1553630" cy="4093428"/>
          </a:xfrm>
          <a:prstGeom prst="rect">
            <a:avLst/>
          </a:prstGeom>
          <a:noFill/>
        </p:spPr>
        <p:txBody>
          <a:bodyPr wrap="none" rtlCol="0">
            <a:spAutoFit/>
          </a:bodyPr>
          <a:lstStyle/>
          <a:p>
            <a:r>
              <a:rPr lang="en-US" sz="2000" dirty="0">
                <a:solidFill>
                  <a:schemeClr val="bg1"/>
                </a:solidFill>
                <a:latin typeface="Ubuntu" panose="020B0504030602030204" pitchFamily="34" charset="0"/>
              </a:rPr>
              <a:t>Distributive </a:t>
            </a:r>
            <a:br>
              <a:rPr lang="en-US" sz="2000" dirty="0">
                <a:solidFill>
                  <a:schemeClr val="bg1"/>
                </a:solidFill>
                <a:latin typeface="Ubuntu" panose="020B0504030602030204" pitchFamily="34" charset="0"/>
              </a:rPr>
            </a:br>
            <a:r>
              <a:rPr lang="en-US" sz="2000" dirty="0">
                <a:solidFill>
                  <a:schemeClr val="bg1"/>
                </a:solidFill>
                <a:latin typeface="Ubuntu" panose="020B0504030602030204" pitchFamily="34" charset="0"/>
              </a:rPr>
              <a:t>issues</a:t>
            </a: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r>
              <a:rPr lang="en-US" sz="2000" dirty="0">
                <a:solidFill>
                  <a:schemeClr val="bg1"/>
                </a:solidFill>
                <a:latin typeface="Ubuntu" panose="020B0504030602030204" pitchFamily="34" charset="0"/>
              </a:rPr>
              <a:t>Compatible </a:t>
            </a:r>
            <a:br>
              <a:rPr lang="en-US" sz="2000" dirty="0">
                <a:solidFill>
                  <a:schemeClr val="bg1"/>
                </a:solidFill>
                <a:latin typeface="Ubuntu" panose="020B0504030602030204" pitchFamily="34" charset="0"/>
              </a:rPr>
            </a:br>
            <a:r>
              <a:rPr lang="en-US" sz="2000" dirty="0">
                <a:solidFill>
                  <a:schemeClr val="bg1"/>
                </a:solidFill>
                <a:latin typeface="Ubuntu" panose="020B0504030602030204" pitchFamily="34" charset="0"/>
              </a:rPr>
              <a:t>issues</a:t>
            </a: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r>
              <a:rPr lang="en-US" sz="2000" dirty="0">
                <a:solidFill>
                  <a:schemeClr val="bg1"/>
                </a:solidFill>
                <a:latin typeface="Ubuntu" panose="020B0504030602030204" pitchFamily="34" charset="0"/>
              </a:rPr>
              <a:t>Integrative </a:t>
            </a:r>
            <a:br>
              <a:rPr lang="en-US" sz="2000" dirty="0">
                <a:solidFill>
                  <a:schemeClr val="bg1"/>
                </a:solidFill>
                <a:latin typeface="Ubuntu" panose="020B0504030602030204" pitchFamily="34" charset="0"/>
              </a:rPr>
            </a:br>
            <a:r>
              <a:rPr lang="en-US" sz="2000" dirty="0">
                <a:solidFill>
                  <a:schemeClr val="bg1"/>
                </a:solidFill>
                <a:latin typeface="Ubuntu" panose="020B0504030602030204" pitchFamily="34" charset="0"/>
              </a:rPr>
              <a:t>issues</a:t>
            </a:r>
          </a:p>
        </p:txBody>
      </p:sp>
      <p:grpSp>
        <p:nvGrpSpPr>
          <p:cNvPr id="11" name="Group 10"/>
          <p:cNvGrpSpPr/>
          <p:nvPr/>
        </p:nvGrpSpPr>
        <p:grpSpPr>
          <a:xfrm>
            <a:off x="2296882" y="1392680"/>
            <a:ext cx="45719" cy="1166670"/>
            <a:chOff x="2173521" y="1417031"/>
            <a:chExt cx="45719" cy="1166670"/>
          </a:xfrm>
        </p:grpSpPr>
        <p:sp>
          <p:nvSpPr>
            <p:cNvPr id="3" name="Oval 2"/>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285089" y="3130506"/>
            <a:ext cx="45719" cy="1166670"/>
            <a:chOff x="2173521" y="1417031"/>
            <a:chExt cx="45719" cy="1166670"/>
          </a:xfrm>
        </p:grpSpPr>
        <p:sp>
          <p:nvSpPr>
            <p:cNvPr id="52" name="Oval 51"/>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2273437" y="4819325"/>
            <a:ext cx="45719" cy="1166670"/>
            <a:chOff x="2173521" y="1417031"/>
            <a:chExt cx="45719" cy="1166670"/>
          </a:xfrm>
        </p:grpSpPr>
        <p:sp>
          <p:nvSpPr>
            <p:cNvPr id="67" name="Oval 66"/>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2524817" y="1689092"/>
            <a:ext cx="1677639" cy="646331"/>
          </a:xfrm>
          <a:prstGeom prst="rect">
            <a:avLst/>
          </a:prstGeom>
          <a:noFill/>
        </p:spPr>
        <p:txBody>
          <a:bodyPr wrap="none" rtlCol="0">
            <a:spAutoFit/>
          </a:bodyPr>
          <a:lstStyle/>
          <a:p>
            <a:pPr marL="285750" indent="-285750">
              <a:buClr>
                <a:schemeClr val="bg1"/>
              </a:buClr>
              <a:buSzPct val="100000"/>
              <a:buFontTx/>
              <a:buChar char="-"/>
            </a:pPr>
            <a:r>
              <a:rPr lang="en-US" dirty="0">
                <a:solidFill>
                  <a:schemeClr val="bg1"/>
                </a:solidFill>
                <a:sym typeface="Wingdings"/>
              </a:rPr>
              <a:t>Salary</a:t>
            </a:r>
          </a:p>
          <a:p>
            <a:pPr marL="285750" indent="-285750">
              <a:buClr>
                <a:schemeClr val="bg1"/>
              </a:buClr>
              <a:buSzPct val="100000"/>
              <a:buFontTx/>
              <a:buChar char="-"/>
            </a:pPr>
            <a:r>
              <a:rPr lang="en-US" dirty="0">
                <a:solidFill>
                  <a:schemeClr val="bg1"/>
                </a:solidFill>
                <a:sym typeface="Wingdings"/>
              </a:rPr>
              <a:t>Starting date</a:t>
            </a:r>
            <a:endParaRPr lang="en-US" dirty="0">
              <a:solidFill>
                <a:schemeClr val="bg1"/>
              </a:solidFill>
            </a:endParaRPr>
          </a:p>
        </p:txBody>
      </p:sp>
      <p:sp>
        <p:nvSpPr>
          <p:cNvPr id="82" name="TextBox 81"/>
          <p:cNvSpPr txBox="1"/>
          <p:nvPr/>
        </p:nvSpPr>
        <p:spPr>
          <a:xfrm>
            <a:off x="496722" y="247471"/>
            <a:ext cx="8266278" cy="1200329"/>
          </a:xfrm>
          <a:prstGeom prst="rect">
            <a:avLst/>
          </a:prstGeom>
          <a:noFill/>
        </p:spPr>
        <p:txBody>
          <a:bodyPr wrap="square" rtlCol="0">
            <a:spAutoFit/>
          </a:bodyPr>
          <a:lstStyle/>
          <a:p>
            <a:pPr algn="ctr"/>
            <a:r>
              <a:rPr lang="en-US" sz="3600" b="1" dirty="0"/>
              <a:t>Common Preference</a:t>
            </a:r>
          </a:p>
          <a:p>
            <a:pPr algn="ctr"/>
            <a:r>
              <a:rPr lang="en-US" sz="3600" b="1" dirty="0"/>
              <a:t>in the Job Negotiation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61" y="1905000"/>
            <a:ext cx="7924800" cy="4165600"/>
          </a:xfrm>
          <a:prstGeom prst="rect">
            <a:avLst/>
          </a:prstGeom>
        </p:spPr>
      </p:pic>
    </p:spTree>
    <p:extLst>
      <p:ext uri="{BB962C8B-B14F-4D97-AF65-F5344CB8AC3E}">
        <p14:creationId xmlns:p14="http://schemas.microsoft.com/office/powerpoint/2010/main" val="136109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b="1" dirty="0"/>
              <a:t>Identifying Common Preferences a Challenge</a:t>
            </a:r>
            <a:endParaRPr lang="en-US" sz="3200" b="1" dirty="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normAutofit/>
          </a:bodyPr>
          <a:lstStyle/>
          <a:p>
            <a:r>
              <a:rPr lang="en-US" sz="2400" dirty="0">
                <a:latin typeface="+mj-lt"/>
                <a:cs typeface="Times New Roman" pitchFamily="18" charset="0"/>
              </a:rPr>
              <a:t>Negotiators fail to identify common preferences 50% of the time </a:t>
            </a:r>
            <a:r>
              <a:rPr lang="en-US" sz="2000" dirty="0">
                <a:latin typeface="+mj-lt"/>
                <a:cs typeface="Times New Roman" pitchFamily="18" charset="0"/>
              </a:rPr>
              <a:t>(Thompson &amp; </a:t>
            </a:r>
            <a:r>
              <a:rPr lang="en-US" sz="2000" dirty="0" err="1">
                <a:latin typeface="+mj-lt"/>
                <a:cs typeface="Times New Roman" pitchFamily="18" charset="0"/>
              </a:rPr>
              <a:t>Hrebec</a:t>
            </a:r>
            <a:r>
              <a:rPr lang="en-US" sz="2000" dirty="0">
                <a:latin typeface="+mj-lt"/>
                <a:cs typeface="Times New Roman" pitchFamily="18" charset="0"/>
              </a:rPr>
              <a:t>, 1996)</a:t>
            </a:r>
          </a:p>
          <a:p>
            <a:endParaRPr lang="en-US" sz="2400" dirty="0">
              <a:latin typeface="+mj-lt"/>
              <a:cs typeface="Times New Roman" pitchFamily="18" charset="0"/>
            </a:endParaRPr>
          </a:p>
          <a:p>
            <a:r>
              <a:rPr lang="en-US" sz="2400" dirty="0">
                <a:latin typeface="+mj-lt"/>
                <a:cs typeface="Times New Roman" pitchFamily="18" charset="0"/>
              </a:rPr>
              <a:t>Negotiators given </a:t>
            </a:r>
            <a:r>
              <a:rPr lang="en-US" sz="2400" i="1" dirty="0">
                <a:latin typeface="+mj-lt"/>
                <a:cs typeface="Times New Roman" pitchFamily="18" charset="0"/>
              </a:rPr>
              <a:t>exact same preferences</a:t>
            </a:r>
            <a:r>
              <a:rPr lang="en-US" sz="2400" dirty="0">
                <a:latin typeface="+mj-lt"/>
                <a:cs typeface="Times New Roman" pitchFamily="18" charset="0"/>
              </a:rPr>
              <a:t> failed to reach best agreement 39% of the time! </a:t>
            </a:r>
            <a:r>
              <a:rPr lang="en-US" sz="2000" dirty="0">
                <a:latin typeface="+mj-lt"/>
                <a:cs typeface="Times New Roman" pitchFamily="18" charset="0"/>
              </a:rPr>
              <a:t>(Thompson, 2001)</a:t>
            </a:r>
          </a:p>
          <a:p>
            <a:endParaRPr lang="en-US" sz="2400" dirty="0">
              <a:latin typeface="+mj-lt"/>
              <a:cs typeface="Times New Roman" pitchFamily="18" charset="0"/>
            </a:endParaRPr>
          </a:p>
          <a:p>
            <a:r>
              <a:rPr lang="en-US" sz="2400" dirty="0">
                <a:cs typeface="Times New Roman" pitchFamily="18" charset="0"/>
              </a:rPr>
              <a:t>Assume the other side’s interests must be directly opposed to ours</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92667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73" y="152400"/>
            <a:ext cx="8229600" cy="1143000"/>
          </a:xfrm>
        </p:spPr>
        <p:txBody>
          <a:bodyPr>
            <a:noAutofit/>
          </a:bodyPr>
          <a:lstStyle/>
          <a:p>
            <a:r>
              <a:rPr lang="en-US" sz="3200" b="1" dirty="0">
                <a:cs typeface="Times New Roman" pitchFamily="18" charset="0"/>
              </a:rPr>
              <a:t>Decoy Tactics</a:t>
            </a:r>
          </a:p>
        </p:txBody>
      </p:sp>
      <p:sp>
        <p:nvSpPr>
          <p:cNvPr id="3" name="Content Placeholder 2"/>
          <p:cNvSpPr>
            <a:spLocks noGrp="1"/>
          </p:cNvSpPr>
          <p:nvPr>
            <p:ph idx="1"/>
          </p:nvPr>
        </p:nvSpPr>
        <p:spPr>
          <a:xfrm>
            <a:off x="457200" y="1752600"/>
            <a:ext cx="8229600" cy="4525963"/>
          </a:xfrm>
        </p:spPr>
        <p:txBody>
          <a:bodyPr>
            <a:normAutofit lnSpcReduction="10000"/>
          </a:bodyPr>
          <a:lstStyle/>
          <a:p>
            <a:r>
              <a:rPr lang="en-US" sz="2400" dirty="0"/>
              <a:t>Opponent pretends they want an option they don’t really want</a:t>
            </a:r>
            <a:endParaRPr lang="en-US" sz="2400" u="sng" dirty="0"/>
          </a:p>
          <a:p>
            <a:endParaRPr lang="en-US" sz="2400" u="sng" dirty="0"/>
          </a:p>
          <a:p>
            <a:r>
              <a:rPr lang="en-US" sz="2400" dirty="0"/>
              <a:t>Then trades it for something of value to both of you</a:t>
            </a:r>
          </a:p>
          <a:p>
            <a:endParaRPr lang="en-US" u="sng" dirty="0">
              <a:solidFill>
                <a:srgbClr val="FF0000"/>
              </a:solidFill>
            </a:endParaRPr>
          </a:p>
          <a:p>
            <a:r>
              <a:rPr lang="en-US" sz="2400" dirty="0"/>
              <a:t>Did this happen in any of your negotiations?</a:t>
            </a:r>
          </a:p>
          <a:p>
            <a:endParaRPr lang="en-US" sz="2400" dirty="0">
              <a:solidFill>
                <a:schemeClr val="bg1"/>
              </a:solidFill>
              <a:cs typeface="Times New Roman" pitchFamily="18" charset="0"/>
            </a:endParaRPr>
          </a:p>
          <a:p>
            <a:r>
              <a:rPr lang="en-US" sz="2400" dirty="0">
                <a:solidFill>
                  <a:schemeClr val="bg1"/>
                </a:solidFill>
                <a:cs typeface="Times New Roman" pitchFamily="18" charset="0"/>
              </a:rPr>
              <a:t>20% of experienced negotiation professionals agree to options neither side wants due to backfired decoy tactics </a:t>
            </a:r>
          </a:p>
          <a:p>
            <a:pPr>
              <a:buNone/>
            </a:pPr>
            <a:endParaRPr lang="en-US" sz="2400" u="sng" dirty="0"/>
          </a:p>
          <a:p>
            <a:pPr>
              <a:buNone/>
            </a:pPr>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pPr lvl="1">
              <a:buNone/>
            </a:pPr>
            <a:endParaRPr lang="en-US" sz="20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pic>
        <p:nvPicPr>
          <p:cNvPr id="15364" name="Picture 4" descr="Image result for deco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648200"/>
            <a:ext cx="3413126"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2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a:bodyPr>
          <a:lstStyle/>
          <a:p>
            <a:r>
              <a:rPr lang="en-US" sz="2400" dirty="0"/>
              <a:t>Common preference: Both counterparts want the same thing</a:t>
            </a:r>
          </a:p>
          <a:p>
            <a:pPr lvl="1"/>
            <a:r>
              <a:rPr lang="en-US" sz="2400" dirty="0"/>
              <a:t>Team size: Both sides want a large team</a:t>
            </a:r>
          </a:p>
          <a:p>
            <a:pPr lvl="1"/>
            <a:endParaRPr lang="en-US" sz="2000" dirty="0"/>
          </a:p>
          <a:p>
            <a:r>
              <a:rPr lang="en-US" sz="2400" dirty="0"/>
              <a:t>Conflicting preference: Counterparts having directly opposed preferences</a:t>
            </a:r>
          </a:p>
          <a:p>
            <a:pPr lvl="1"/>
            <a:r>
              <a:rPr lang="en-US" sz="2400" dirty="0">
                <a:solidFill>
                  <a:srgbClr val="FF0000"/>
                </a:solidFill>
              </a:rPr>
              <a:t>What were the conflicting preferences?</a:t>
            </a:r>
          </a:p>
          <a:p>
            <a:endParaRPr lang="en-US" sz="2400" dirty="0"/>
          </a:p>
          <a:p>
            <a:r>
              <a:rPr lang="en-US" sz="2400" dirty="0"/>
              <a:t>Different preferences: Counterparts value issues to differing degrees (opportunity to make tradeoffs and increase the pie)</a:t>
            </a:r>
          </a:p>
          <a:p>
            <a:endParaRPr lang="en-US" sz="2400" dirty="0"/>
          </a:p>
          <a:p>
            <a:endParaRPr lang="en-US" sz="2400" dirty="0"/>
          </a:p>
        </p:txBody>
      </p:sp>
      <p:sp>
        <p:nvSpPr>
          <p:cNvPr id="4" name="TextBox 3"/>
          <p:cNvSpPr txBox="1"/>
          <p:nvPr/>
        </p:nvSpPr>
        <p:spPr>
          <a:xfrm>
            <a:off x="496722" y="420469"/>
            <a:ext cx="8266278" cy="646331"/>
          </a:xfrm>
          <a:prstGeom prst="rect">
            <a:avLst/>
          </a:prstGeom>
          <a:noFill/>
        </p:spPr>
        <p:txBody>
          <a:bodyPr wrap="square" rtlCol="0">
            <a:spAutoFit/>
          </a:bodyPr>
          <a:lstStyle/>
          <a:p>
            <a:pPr algn="ctr"/>
            <a:r>
              <a:rPr lang="en-US" sz="3600" b="1" dirty="0"/>
              <a:t>Types of Preferences</a:t>
            </a:r>
          </a:p>
        </p:txBody>
      </p:sp>
    </p:spTree>
    <p:extLst>
      <p:ext uri="{BB962C8B-B14F-4D97-AF65-F5344CB8AC3E}">
        <p14:creationId xmlns:p14="http://schemas.microsoft.com/office/powerpoint/2010/main" val="259504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a:bodyPr>
          <a:lstStyle/>
          <a:p>
            <a:r>
              <a:rPr lang="en-US" sz="2400" dirty="0"/>
              <a:t>Common preference: Both counterparts want the same thing</a:t>
            </a:r>
          </a:p>
          <a:p>
            <a:pPr lvl="1"/>
            <a:r>
              <a:rPr lang="en-US" sz="2400" dirty="0"/>
              <a:t>Team size: Both sides want a large team</a:t>
            </a:r>
          </a:p>
          <a:p>
            <a:pPr lvl="1"/>
            <a:endParaRPr lang="en-US" sz="2000" dirty="0"/>
          </a:p>
          <a:p>
            <a:r>
              <a:rPr lang="en-US" sz="2400" dirty="0"/>
              <a:t>Conflicting preference: Counterparts having directly opposed preferences</a:t>
            </a:r>
          </a:p>
          <a:p>
            <a:pPr lvl="1"/>
            <a:r>
              <a:rPr lang="en-US" sz="2400" dirty="0"/>
              <a:t>Base pay and bonus, office location, start date</a:t>
            </a:r>
          </a:p>
          <a:p>
            <a:endParaRPr lang="en-US" sz="2400" dirty="0"/>
          </a:p>
          <a:p>
            <a:r>
              <a:rPr lang="en-US" sz="2400" dirty="0"/>
              <a:t>Different preferences: Counterparts value issues to differing degrees (opportunity to make tradeoffs and increase the pie)</a:t>
            </a:r>
          </a:p>
          <a:p>
            <a:endParaRPr lang="en-US" sz="2400" dirty="0"/>
          </a:p>
          <a:p>
            <a:endParaRPr lang="en-US" sz="2400" dirty="0"/>
          </a:p>
        </p:txBody>
      </p:sp>
      <p:sp>
        <p:nvSpPr>
          <p:cNvPr id="4" name="TextBox 3"/>
          <p:cNvSpPr txBox="1"/>
          <p:nvPr/>
        </p:nvSpPr>
        <p:spPr>
          <a:xfrm>
            <a:off x="496722" y="420469"/>
            <a:ext cx="8266278" cy="646331"/>
          </a:xfrm>
          <a:prstGeom prst="rect">
            <a:avLst/>
          </a:prstGeom>
          <a:noFill/>
        </p:spPr>
        <p:txBody>
          <a:bodyPr wrap="square" rtlCol="0">
            <a:spAutoFit/>
          </a:bodyPr>
          <a:lstStyle/>
          <a:p>
            <a:pPr algn="ctr"/>
            <a:r>
              <a:rPr lang="en-US" sz="3600" b="1" dirty="0"/>
              <a:t>Types of Preferences</a:t>
            </a:r>
          </a:p>
        </p:txBody>
      </p:sp>
    </p:spTree>
    <p:extLst>
      <p:ext uri="{BB962C8B-B14F-4D97-AF65-F5344CB8AC3E}">
        <p14:creationId xmlns:p14="http://schemas.microsoft.com/office/powerpoint/2010/main" val="115127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3788" y="1705508"/>
            <a:ext cx="1553630" cy="4093428"/>
          </a:xfrm>
          <a:prstGeom prst="rect">
            <a:avLst/>
          </a:prstGeom>
          <a:noFill/>
        </p:spPr>
        <p:txBody>
          <a:bodyPr wrap="none" rtlCol="0">
            <a:spAutoFit/>
          </a:bodyPr>
          <a:lstStyle/>
          <a:p>
            <a:r>
              <a:rPr lang="en-US" sz="2000" dirty="0">
                <a:solidFill>
                  <a:schemeClr val="bg1"/>
                </a:solidFill>
                <a:latin typeface="Ubuntu" panose="020B0504030602030204" pitchFamily="34" charset="0"/>
              </a:rPr>
              <a:t>Distributive </a:t>
            </a:r>
            <a:br>
              <a:rPr lang="en-US" sz="2000" dirty="0">
                <a:solidFill>
                  <a:schemeClr val="bg1"/>
                </a:solidFill>
                <a:latin typeface="Ubuntu" panose="020B0504030602030204" pitchFamily="34" charset="0"/>
              </a:rPr>
            </a:br>
            <a:r>
              <a:rPr lang="en-US" sz="2000" dirty="0">
                <a:solidFill>
                  <a:schemeClr val="bg1"/>
                </a:solidFill>
                <a:latin typeface="Ubuntu" panose="020B0504030602030204" pitchFamily="34" charset="0"/>
              </a:rPr>
              <a:t>issues</a:t>
            </a: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r>
              <a:rPr lang="en-US" sz="2000" dirty="0">
                <a:solidFill>
                  <a:schemeClr val="bg1"/>
                </a:solidFill>
                <a:latin typeface="Ubuntu" panose="020B0504030602030204" pitchFamily="34" charset="0"/>
              </a:rPr>
              <a:t>Compatible </a:t>
            </a:r>
            <a:br>
              <a:rPr lang="en-US" sz="2000" dirty="0">
                <a:solidFill>
                  <a:schemeClr val="bg1"/>
                </a:solidFill>
                <a:latin typeface="Ubuntu" panose="020B0504030602030204" pitchFamily="34" charset="0"/>
              </a:rPr>
            </a:br>
            <a:r>
              <a:rPr lang="en-US" sz="2000" dirty="0">
                <a:solidFill>
                  <a:schemeClr val="bg1"/>
                </a:solidFill>
                <a:latin typeface="Ubuntu" panose="020B0504030602030204" pitchFamily="34" charset="0"/>
              </a:rPr>
              <a:t>issues</a:t>
            </a: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r>
              <a:rPr lang="en-US" sz="2000" dirty="0">
                <a:solidFill>
                  <a:schemeClr val="bg1"/>
                </a:solidFill>
                <a:latin typeface="Ubuntu" panose="020B0504030602030204" pitchFamily="34" charset="0"/>
              </a:rPr>
              <a:t>Integrative </a:t>
            </a:r>
            <a:br>
              <a:rPr lang="en-US" sz="2000" dirty="0">
                <a:solidFill>
                  <a:schemeClr val="bg1"/>
                </a:solidFill>
                <a:latin typeface="Ubuntu" panose="020B0504030602030204" pitchFamily="34" charset="0"/>
              </a:rPr>
            </a:br>
            <a:r>
              <a:rPr lang="en-US" sz="2000" dirty="0">
                <a:solidFill>
                  <a:schemeClr val="bg1"/>
                </a:solidFill>
                <a:latin typeface="Ubuntu" panose="020B0504030602030204" pitchFamily="34" charset="0"/>
              </a:rPr>
              <a:t>issues</a:t>
            </a:r>
          </a:p>
        </p:txBody>
      </p:sp>
      <p:grpSp>
        <p:nvGrpSpPr>
          <p:cNvPr id="11" name="Group 10"/>
          <p:cNvGrpSpPr/>
          <p:nvPr/>
        </p:nvGrpSpPr>
        <p:grpSpPr>
          <a:xfrm>
            <a:off x="2296882" y="1392680"/>
            <a:ext cx="45719" cy="1166670"/>
            <a:chOff x="2173521" y="1417031"/>
            <a:chExt cx="45719" cy="1166670"/>
          </a:xfrm>
        </p:grpSpPr>
        <p:sp>
          <p:nvSpPr>
            <p:cNvPr id="3" name="Oval 2"/>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285089" y="3130506"/>
            <a:ext cx="45719" cy="1166670"/>
            <a:chOff x="2173521" y="1417031"/>
            <a:chExt cx="45719" cy="1166670"/>
          </a:xfrm>
        </p:grpSpPr>
        <p:sp>
          <p:nvSpPr>
            <p:cNvPr id="52" name="Oval 51"/>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2273437" y="4819325"/>
            <a:ext cx="45719" cy="1166670"/>
            <a:chOff x="2173521" y="1417031"/>
            <a:chExt cx="45719" cy="1166670"/>
          </a:xfrm>
        </p:grpSpPr>
        <p:sp>
          <p:nvSpPr>
            <p:cNvPr id="67" name="Oval 66"/>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2524817" y="1689092"/>
            <a:ext cx="1677639" cy="646331"/>
          </a:xfrm>
          <a:prstGeom prst="rect">
            <a:avLst/>
          </a:prstGeom>
          <a:noFill/>
        </p:spPr>
        <p:txBody>
          <a:bodyPr wrap="none" rtlCol="0">
            <a:spAutoFit/>
          </a:bodyPr>
          <a:lstStyle/>
          <a:p>
            <a:pPr marL="285750" indent="-285750">
              <a:buClr>
                <a:schemeClr val="bg1"/>
              </a:buClr>
              <a:buSzPct val="100000"/>
              <a:buFontTx/>
              <a:buChar char="-"/>
            </a:pPr>
            <a:r>
              <a:rPr lang="en-US" dirty="0">
                <a:solidFill>
                  <a:schemeClr val="bg1"/>
                </a:solidFill>
                <a:sym typeface="Wingdings"/>
              </a:rPr>
              <a:t>Salary</a:t>
            </a:r>
          </a:p>
          <a:p>
            <a:pPr marL="285750" indent="-285750">
              <a:buClr>
                <a:schemeClr val="bg1"/>
              </a:buClr>
              <a:buSzPct val="100000"/>
              <a:buFontTx/>
              <a:buChar char="-"/>
            </a:pPr>
            <a:r>
              <a:rPr lang="en-US" dirty="0">
                <a:solidFill>
                  <a:schemeClr val="bg1"/>
                </a:solidFill>
                <a:sym typeface="Wingdings"/>
              </a:rPr>
              <a:t>Starting date</a:t>
            </a:r>
            <a:endParaRPr lang="en-US" dirty="0">
              <a:solidFill>
                <a:schemeClr val="bg1"/>
              </a:solidFill>
            </a:endParaRPr>
          </a:p>
        </p:txBody>
      </p:sp>
      <p:sp>
        <p:nvSpPr>
          <p:cNvPr id="85" name="TextBox 84"/>
          <p:cNvSpPr txBox="1"/>
          <p:nvPr/>
        </p:nvSpPr>
        <p:spPr>
          <a:xfrm>
            <a:off x="496722" y="323671"/>
            <a:ext cx="8266278" cy="1200329"/>
          </a:xfrm>
          <a:prstGeom prst="rect">
            <a:avLst/>
          </a:prstGeom>
          <a:noFill/>
        </p:spPr>
        <p:txBody>
          <a:bodyPr wrap="square" rtlCol="0">
            <a:spAutoFit/>
          </a:bodyPr>
          <a:lstStyle/>
          <a:p>
            <a:pPr algn="ctr"/>
            <a:r>
              <a:rPr lang="en-US" sz="3600" b="1" dirty="0"/>
              <a:t>Conflicting Preferences</a:t>
            </a:r>
          </a:p>
          <a:p>
            <a:pPr algn="ctr"/>
            <a:r>
              <a:rPr lang="en-US" sz="3600" b="1" dirty="0"/>
              <a:t>in the Job Negotiation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61" y="1791735"/>
            <a:ext cx="7315200" cy="4555694"/>
          </a:xfrm>
          <a:prstGeom prst="rect">
            <a:avLst/>
          </a:prstGeom>
        </p:spPr>
      </p:pic>
    </p:spTree>
    <p:extLst>
      <p:ext uri="{BB962C8B-B14F-4D97-AF65-F5344CB8AC3E}">
        <p14:creationId xmlns:p14="http://schemas.microsoft.com/office/powerpoint/2010/main" val="1881789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a:bodyPr>
          <a:lstStyle/>
          <a:p>
            <a:r>
              <a:rPr lang="en-US" sz="2400" dirty="0"/>
              <a:t>Common preference: Both counterparts want the same thing</a:t>
            </a:r>
          </a:p>
          <a:p>
            <a:pPr lvl="1"/>
            <a:r>
              <a:rPr lang="en-US" sz="2400" dirty="0"/>
              <a:t>Team size: Both sides want a large team</a:t>
            </a:r>
          </a:p>
          <a:p>
            <a:pPr lvl="1"/>
            <a:endParaRPr lang="en-US" sz="2000" dirty="0"/>
          </a:p>
          <a:p>
            <a:r>
              <a:rPr lang="en-US" sz="2400" dirty="0"/>
              <a:t>Conflicting preference: Counterparts having directly opposed preferences</a:t>
            </a:r>
          </a:p>
          <a:p>
            <a:pPr lvl="1"/>
            <a:r>
              <a:rPr lang="en-US" sz="2400" dirty="0"/>
              <a:t>Base pay and bonus, office location, start date</a:t>
            </a:r>
          </a:p>
          <a:p>
            <a:pPr lvl="1"/>
            <a:endParaRPr lang="en-US" sz="2400" dirty="0"/>
          </a:p>
          <a:p>
            <a:r>
              <a:rPr lang="en-US" sz="2400" dirty="0"/>
              <a:t>Different preferences: Counterparts value issues to differing degrees (opportunity to make tradeoffs and increase the pie)</a:t>
            </a:r>
          </a:p>
          <a:p>
            <a:pPr lvl="1"/>
            <a:r>
              <a:rPr lang="en-US" sz="2400" dirty="0">
                <a:solidFill>
                  <a:srgbClr val="FF0000"/>
                </a:solidFill>
              </a:rPr>
              <a:t>What were these?</a:t>
            </a:r>
          </a:p>
          <a:p>
            <a:endParaRPr lang="en-US" sz="2400" dirty="0"/>
          </a:p>
          <a:p>
            <a:endParaRPr lang="en-US" sz="2400" dirty="0"/>
          </a:p>
          <a:p>
            <a:endParaRPr lang="en-US" sz="2400" dirty="0"/>
          </a:p>
        </p:txBody>
      </p:sp>
      <p:sp>
        <p:nvSpPr>
          <p:cNvPr id="4" name="TextBox 3"/>
          <p:cNvSpPr txBox="1"/>
          <p:nvPr/>
        </p:nvSpPr>
        <p:spPr>
          <a:xfrm>
            <a:off x="496722" y="420469"/>
            <a:ext cx="8266278" cy="646331"/>
          </a:xfrm>
          <a:prstGeom prst="rect">
            <a:avLst/>
          </a:prstGeom>
          <a:noFill/>
        </p:spPr>
        <p:txBody>
          <a:bodyPr wrap="square" rtlCol="0">
            <a:spAutoFit/>
          </a:bodyPr>
          <a:lstStyle/>
          <a:p>
            <a:pPr algn="ctr"/>
            <a:r>
              <a:rPr lang="en-US" sz="3600" b="1" dirty="0"/>
              <a:t>Types of Preferences</a:t>
            </a:r>
          </a:p>
        </p:txBody>
      </p:sp>
    </p:spTree>
    <p:extLst>
      <p:ext uri="{BB962C8B-B14F-4D97-AF65-F5344CB8AC3E}">
        <p14:creationId xmlns:p14="http://schemas.microsoft.com/office/powerpoint/2010/main" val="366147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a:bodyPr>
          <a:lstStyle/>
          <a:p>
            <a:r>
              <a:rPr lang="en-US" sz="2400" dirty="0"/>
              <a:t>Common preference: Both counterparts want the same thing</a:t>
            </a:r>
          </a:p>
          <a:p>
            <a:pPr lvl="1"/>
            <a:r>
              <a:rPr lang="en-US" sz="2400" dirty="0"/>
              <a:t>Team size: Both sides want a large team</a:t>
            </a:r>
          </a:p>
          <a:p>
            <a:pPr lvl="1"/>
            <a:endParaRPr lang="en-US" sz="2000" dirty="0"/>
          </a:p>
          <a:p>
            <a:r>
              <a:rPr lang="en-US" sz="2400" dirty="0"/>
              <a:t>Conflicting preference: Counterparts having directly opposed preferences</a:t>
            </a:r>
          </a:p>
          <a:p>
            <a:pPr lvl="1"/>
            <a:r>
              <a:rPr lang="en-US" sz="2400" dirty="0"/>
              <a:t>Base pay and bonus, office location, start date</a:t>
            </a:r>
          </a:p>
          <a:p>
            <a:pPr lvl="1"/>
            <a:endParaRPr lang="en-US" sz="2400" dirty="0"/>
          </a:p>
          <a:p>
            <a:r>
              <a:rPr lang="en-US" sz="2400" dirty="0"/>
              <a:t>Different preferences: Counterparts value issues to differing degrees (opportunity to make tradeoffs and increase the pie)</a:t>
            </a:r>
          </a:p>
          <a:p>
            <a:pPr lvl="1"/>
            <a:r>
              <a:rPr lang="en-US" sz="2400" dirty="0"/>
              <a:t>Holidays (candidate), health insurance (candidate)</a:t>
            </a:r>
          </a:p>
          <a:p>
            <a:pPr lvl="1"/>
            <a:r>
              <a:rPr lang="en-US" sz="2400" dirty="0"/>
              <a:t>Subsidy for training (recruiter), flex time (recruiter)</a:t>
            </a:r>
          </a:p>
          <a:p>
            <a:endParaRPr lang="en-US" sz="2400" dirty="0"/>
          </a:p>
          <a:p>
            <a:endParaRPr lang="en-US" sz="2400" dirty="0"/>
          </a:p>
          <a:p>
            <a:endParaRPr lang="en-US" sz="2400" dirty="0"/>
          </a:p>
        </p:txBody>
      </p:sp>
      <p:sp>
        <p:nvSpPr>
          <p:cNvPr id="4" name="TextBox 3"/>
          <p:cNvSpPr txBox="1"/>
          <p:nvPr/>
        </p:nvSpPr>
        <p:spPr>
          <a:xfrm>
            <a:off x="496722" y="420469"/>
            <a:ext cx="8266278" cy="646331"/>
          </a:xfrm>
          <a:prstGeom prst="rect">
            <a:avLst/>
          </a:prstGeom>
          <a:noFill/>
        </p:spPr>
        <p:txBody>
          <a:bodyPr wrap="square" rtlCol="0">
            <a:spAutoFit/>
          </a:bodyPr>
          <a:lstStyle/>
          <a:p>
            <a:pPr algn="ctr"/>
            <a:r>
              <a:rPr lang="en-US" sz="3600" b="1" dirty="0"/>
              <a:t>Types of Preferences</a:t>
            </a:r>
          </a:p>
        </p:txBody>
      </p:sp>
    </p:spTree>
    <p:extLst>
      <p:ext uri="{BB962C8B-B14F-4D97-AF65-F5344CB8AC3E}">
        <p14:creationId xmlns:p14="http://schemas.microsoft.com/office/powerpoint/2010/main" val="247993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3788" y="1705508"/>
            <a:ext cx="1553630" cy="4093428"/>
          </a:xfrm>
          <a:prstGeom prst="rect">
            <a:avLst/>
          </a:prstGeom>
          <a:noFill/>
        </p:spPr>
        <p:txBody>
          <a:bodyPr wrap="none" rtlCol="0">
            <a:spAutoFit/>
          </a:bodyPr>
          <a:lstStyle/>
          <a:p>
            <a:r>
              <a:rPr lang="en-US" sz="2000" dirty="0">
                <a:solidFill>
                  <a:schemeClr val="bg1"/>
                </a:solidFill>
                <a:latin typeface="Ubuntu" panose="020B0504030602030204" pitchFamily="34" charset="0"/>
              </a:rPr>
              <a:t>Distributive </a:t>
            </a:r>
            <a:br>
              <a:rPr lang="en-US" sz="2000" dirty="0">
                <a:solidFill>
                  <a:schemeClr val="bg1"/>
                </a:solidFill>
                <a:latin typeface="Ubuntu" panose="020B0504030602030204" pitchFamily="34" charset="0"/>
              </a:rPr>
            </a:br>
            <a:r>
              <a:rPr lang="en-US" sz="2000" dirty="0">
                <a:solidFill>
                  <a:schemeClr val="bg1"/>
                </a:solidFill>
                <a:latin typeface="Ubuntu" panose="020B0504030602030204" pitchFamily="34" charset="0"/>
              </a:rPr>
              <a:t>issues</a:t>
            </a: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r>
              <a:rPr lang="en-US" sz="2000" dirty="0">
                <a:solidFill>
                  <a:schemeClr val="bg1"/>
                </a:solidFill>
                <a:latin typeface="Ubuntu" panose="020B0504030602030204" pitchFamily="34" charset="0"/>
              </a:rPr>
              <a:t>Compatible </a:t>
            </a:r>
            <a:br>
              <a:rPr lang="en-US" sz="2000" dirty="0">
                <a:solidFill>
                  <a:schemeClr val="bg1"/>
                </a:solidFill>
                <a:latin typeface="Ubuntu" panose="020B0504030602030204" pitchFamily="34" charset="0"/>
              </a:rPr>
            </a:br>
            <a:r>
              <a:rPr lang="en-US" sz="2000" dirty="0">
                <a:solidFill>
                  <a:schemeClr val="bg1"/>
                </a:solidFill>
                <a:latin typeface="Ubuntu" panose="020B0504030602030204" pitchFamily="34" charset="0"/>
              </a:rPr>
              <a:t>issues</a:t>
            </a: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endParaRPr lang="en-US" sz="2000" dirty="0">
              <a:solidFill>
                <a:schemeClr val="bg1"/>
              </a:solidFill>
              <a:latin typeface="Ubuntu" panose="020B0504030602030204" pitchFamily="34" charset="0"/>
            </a:endParaRPr>
          </a:p>
          <a:p>
            <a:r>
              <a:rPr lang="en-US" sz="2000" dirty="0">
                <a:solidFill>
                  <a:schemeClr val="bg1"/>
                </a:solidFill>
                <a:latin typeface="Ubuntu" panose="020B0504030602030204" pitchFamily="34" charset="0"/>
              </a:rPr>
              <a:t>Integrative </a:t>
            </a:r>
            <a:br>
              <a:rPr lang="en-US" sz="2000" dirty="0">
                <a:solidFill>
                  <a:schemeClr val="bg1"/>
                </a:solidFill>
                <a:latin typeface="Ubuntu" panose="020B0504030602030204" pitchFamily="34" charset="0"/>
              </a:rPr>
            </a:br>
            <a:r>
              <a:rPr lang="en-US" sz="2000" dirty="0">
                <a:solidFill>
                  <a:schemeClr val="bg1"/>
                </a:solidFill>
                <a:latin typeface="Ubuntu" panose="020B0504030602030204" pitchFamily="34" charset="0"/>
              </a:rPr>
              <a:t>issues</a:t>
            </a:r>
          </a:p>
        </p:txBody>
      </p:sp>
      <p:grpSp>
        <p:nvGrpSpPr>
          <p:cNvPr id="11" name="Group 10"/>
          <p:cNvGrpSpPr/>
          <p:nvPr/>
        </p:nvGrpSpPr>
        <p:grpSpPr>
          <a:xfrm>
            <a:off x="2296882" y="1392680"/>
            <a:ext cx="45719" cy="1166670"/>
            <a:chOff x="2173521" y="1417031"/>
            <a:chExt cx="45719" cy="1166670"/>
          </a:xfrm>
        </p:grpSpPr>
        <p:sp>
          <p:nvSpPr>
            <p:cNvPr id="3" name="Oval 2"/>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285089" y="3130506"/>
            <a:ext cx="45719" cy="1166670"/>
            <a:chOff x="2173521" y="1417031"/>
            <a:chExt cx="45719" cy="1166670"/>
          </a:xfrm>
        </p:grpSpPr>
        <p:sp>
          <p:nvSpPr>
            <p:cNvPr id="52" name="Oval 51"/>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2273437" y="4819325"/>
            <a:ext cx="45719" cy="1166670"/>
            <a:chOff x="2173521" y="1417031"/>
            <a:chExt cx="45719" cy="1166670"/>
          </a:xfrm>
        </p:grpSpPr>
        <p:sp>
          <p:nvSpPr>
            <p:cNvPr id="67" name="Oval 66"/>
            <p:cNvSpPr/>
            <p:nvPr/>
          </p:nvSpPr>
          <p:spPr>
            <a:xfrm rot="5400000">
              <a:off x="2173521" y="167571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5400000">
              <a:off x="2173521" y="176193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5400000">
              <a:off x="2173521" y="18481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400000">
              <a:off x="2173521" y="19343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5400000">
              <a:off x="2173521" y="202062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5400000">
              <a:off x="2173521" y="219307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5400000">
              <a:off x="2173521" y="23655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5400000">
              <a:off x="2173521" y="21068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5400000">
              <a:off x="2173521" y="227930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5400000">
              <a:off x="2173521" y="245175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5400000">
              <a:off x="2173521" y="25379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5400000">
              <a:off x="2173521" y="15894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00000">
              <a:off x="2173521" y="150325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5400000">
              <a:off x="2173521" y="14170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2524817" y="1689092"/>
            <a:ext cx="1677639" cy="646331"/>
          </a:xfrm>
          <a:prstGeom prst="rect">
            <a:avLst/>
          </a:prstGeom>
          <a:noFill/>
        </p:spPr>
        <p:txBody>
          <a:bodyPr wrap="none" rtlCol="0">
            <a:spAutoFit/>
          </a:bodyPr>
          <a:lstStyle/>
          <a:p>
            <a:pPr marL="285750" indent="-285750">
              <a:buClr>
                <a:schemeClr val="bg1"/>
              </a:buClr>
              <a:buSzPct val="100000"/>
              <a:buFontTx/>
              <a:buChar char="-"/>
            </a:pPr>
            <a:r>
              <a:rPr lang="en-US" dirty="0">
                <a:solidFill>
                  <a:schemeClr val="bg1"/>
                </a:solidFill>
                <a:sym typeface="Wingdings"/>
              </a:rPr>
              <a:t>Salary</a:t>
            </a:r>
          </a:p>
          <a:p>
            <a:pPr marL="285750" indent="-285750">
              <a:buClr>
                <a:schemeClr val="bg1"/>
              </a:buClr>
              <a:buSzPct val="100000"/>
              <a:buFontTx/>
              <a:buChar char="-"/>
            </a:pPr>
            <a:r>
              <a:rPr lang="en-US" dirty="0">
                <a:solidFill>
                  <a:schemeClr val="bg1"/>
                </a:solidFill>
                <a:sym typeface="Wingdings"/>
              </a:rPr>
              <a:t>Starting date</a:t>
            </a:r>
            <a:endParaRPr lang="en-US" dirty="0">
              <a:solidFill>
                <a:schemeClr val="bg1"/>
              </a:solidFill>
            </a:endParaRPr>
          </a:p>
        </p:txBody>
      </p:sp>
      <p:sp>
        <p:nvSpPr>
          <p:cNvPr id="85" name="TextBox 84"/>
          <p:cNvSpPr txBox="1"/>
          <p:nvPr/>
        </p:nvSpPr>
        <p:spPr>
          <a:xfrm>
            <a:off x="496722" y="285007"/>
            <a:ext cx="8266278" cy="1200329"/>
          </a:xfrm>
          <a:prstGeom prst="rect">
            <a:avLst/>
          </a:prstGeom>
          <a:noFill/>
        </p:spPr>
        <p:txBody>
          <a:bodyPr wrap="square" rtlCol="0">
            <a:spAutoFit/>
          </a:bodyPr>
          <a:lstStyle/>
          <a:p>
            <a:pPr algn="ctr"/>
            <a:r>
              <a:rPr lang="en-US" sz="3600" b="1" dirty="0"/>
              <a:t>Different Preferences</a:t>
            </a:r>
          </a:p>
          <a:p>
            <a:pPr algn="ctr"/>
            <a:r>
              <a:rPr lang="en-US" sz="3600" b="1" dirty="0"/>
              <a:t>in the Job Negotiation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029" y="1691674"/>
            <a:ext cx="6273663" cy="4760367"/>
          </a:xfrm>
          <a:prstGeom prst="rect">
            <a:avLst/>
          </a:prstGeom>
        </p:spPr>
      </p:pic>
    </p:spTree>
    <p:extLst>
      <p:ext uri="{BB962C8B-B14F-4D97-AF65-F5344CB8AC3E}">
        <p14:creationId xmlns:p14="http://schemas.microsoft.com/office/powerpoint/2010/main" val="273051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68" y="1071528"/>
            <a:ext cx="6273663" cy="4760367"/>
          </a:xfrm>
          <a:prstGeom prst="rect">
            <a:avLst/>
          </a:prstGeom>
        </p:spPr>
      </p:pic>
      <p:sp>
        <p:nvSpPr>
          <p:cNvPr id="15" name="TextBox 14"/>
          <p:cNvSpPr txBox="1"/>
          <p:nvPr/>
        </p:nvSpPr>
        <p:spPr>
          <a:xfrm>
            <a:off x="922899" y="1879181"/>
            <a:ext cx="356188" cy="461665"/>
          </a:xfrm>
          <a:prstGeom prst="rect">
            <a:avLst/>
          </a:prstGeom>
          <a:noFill/>
        </p:spPr>
        <p:txBody>
          <a:bodyPr wrap="none" rtlCol="0">
            <a:spAutoFit/>
          </a:bodyPr>
          <a:lstStyle/>
          <a:p>
            <a:r>
              <a:rPr lang="en-US" sz="2400" dirty="0">
                <a:solidFill>
                  <a:schemeClr val="bg1"/>
                </a:solidFill>
                <a:latin typeface="Ubuntu" panose="020B0504030602030204" pitchFamily="34" charset="0"/>
              </a:rPr>
              <a:t>1</a:t>
            </a:r>
          </a:p>
        </p:txBody>
      </p:sp>
      <p:sp>
        <p:nvSpPr>
          <p:cNvPr id="16" name="TextBox 15"/>
          <p:cNvSpPr txBox="1"/>
          <p:nvPr/>
        </p:nvSpPr>
        <p:spPr>
          <a:xfrm>
            <a:off x="922899" y="2776350"/>
            <a:ext cx="356188" cy="461665"/>
          </a:xfrm>
          <a:prstGeom prst="rect">
            <a:avLst/>
          </a:prstGeom>
          <a:noFill/>
        </p:spPr>
        <p:txBody>
          <a:bodyPr wrap="none" rtlCol="0">
            <a:spAutoFit/>
          </a:bodyPr>
          <a:lstStyle/>
          <a:p>
            <a:r>
              <a:rPr lang="en-US" sz="2400" dirty="0">
                <a:solidFill>
                  <a:schemeClr val="bg1"/>
                </a:solidFill>
                <a:latin typeface="Ubuntu" panose="020B0504030602030204" pitchFamily="34" charset="0"/>
              </a:rPr>
              <a:t>2</a:t>
            </a:r>
          </a:p>
        </p:txBody>
      </p:sp>
      <p:sp>
        <p:nvSpPr>
          <p:cNvPr id="17" name="TextBox 16"/>
          <p:cNvSpPr txBox="1"/>
          <p:nvPr/>
        </p:nvSpPr>
        <p:spPr>
          <a:xfrm>
            <a:off x="922899" y="3740146"/>
            <a:ext cx="356188" cy="461665"/>
          </a:xfrm>
          <a:prstGeom prst="rect">
            <a:avLst/>
          </a:prstGeom>
          <a:noFill/>
        </p:spPr>
        <p:txBody>
          <a:bodyPr wrap="none" rtlCol="0">
            <a:spAutoFit/>
          </a:bodyPr>
          <a:lstStyle/>
          <a:p>
            <a:r>
              <a:rPr lang="en-US" sz="2400" dirty="0">
                <a:solidFill>
                  <a:schemeClr val="bg1"/>
                </a:solidFill>
                <a:latin typeface="Ubuntu" panose="020B0504030602030204" pitchFamily="34" charset="0"/>
              </a:rPr>
              <a:t>3</a:t>
            </a:r>
          </a:p>
        </p:txBody>
      </p:sp>
      <p:sp>
        <p:nvSpPr>
          <p:cNvPr id="2" name="TextBox 1"/>
          <p:cNvSpPr txBox="1"/>
          <p:nvPr/>
        </p:nvSpPr>
        <p:spPr>
          <a:xfrm>
            <a:off x="152400" y="5827693"/>
            <a:ext cx="8763000" cy="954107"/>
          </a:xfrm>
          <a:prstGeom prst="rect">
            <a:avLst/>
          </a:prstGeom>
          <a:noFill/>
        </p:spPr>
        <p:txBody>
          <a:bodyPr wrap="square" rtlCol="0">
            <a:spAutoFit/>
          </a:bodyPr>
          <a:lstStyle/>
          <a:p>
            <a:pPr algn="ctr"/>
            <a:r>
              <a:rPr lang="en-US" sz="2800" b="1" dirty="0"/>
              <a:t>Less value is created if you split the difference  when counterparts have different preferences</a:t>
            </a:r>
          </a:p>
        </p:txBody>
      </p:sp>
      <p:sp>
        <p:nvSpPr>
          <p:cNvPr id="18" name="TextBox 17"/>
          <p:cNvSpPr txBox="1"/>
          <p:nvPr/>
        </p:nvSpPr>
        <p:spPr>
          <a:xfrm>
            <a:off x="496738" y="228600"/>
            <a:ext cx="8037662" cy="646331"/>
          </a:xfrm>
          <a:prstGeom prst="rect">
            <a:avLst/>
          </a:prstGeom>
          <a:noFill/>
        </p:spPr>
        <p:txBody>
          <a:bodyPr wrap="square" rtlCol="0">
            <a:spAutoFit/>
          </a:bodyPr>
          <a:lstStyle/>
          <a:p>
            <a:pPr algn="ctr"/>
            <a:r>
              <a:rPr lang="en-US" sz="3600" b="1" dirty="0"/>
              <a:t>Avoid a lazy compromise!</a:t>
            </a:r>
          </a:p>
        </p:txBody>
      </p:sp>
      <p:sp>
        <p:nvSpPr>
          <p:cNvPr id="14" name="Rectangle 13"/>
          <p:cNvSpPr/>
          <p:nvPr/>
        </p:nvSpPr>
        <p:spPr>
          <a:xfrm>
            <a:off x="5562600" y="2254295"/>
            <a:ext cx="2057400" cy="641305"/>
          </a:xfrm>
          <a:prstGeom prst="rect">
            <a:avLst/>
          </a:prstGeom>
          <a:solidFill>
            <a:srgbClr val="019A59">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543550" y="4012724"/>
            <a:ext cx="2076450" cy="559275"/>
          </a:xfrm>
          <a:prstGeom prst="rect">
            <a:avLst/>
          </a:prstGeom>
          <a:solidFill>
            <a:srgbClr val="019A59">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273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79169" cy="6870700"/>
          </a:xfrm>
          <a:prstGeom prst="rect">
            <a:avLst/>
          </a:prstGeom>
        </p:spPr>
      </p:pic>
    </p:spTree>
    <p:extLst>
      <p:ext uri="{BB962C8B-B14F-4D97-AF65-F5344CB8AC3E}">
        <p14:creationId xmlns:p14="http://schemas.microsoft.com/office/powerpoint/2010/main" val="4114338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39801"/>
            <a:ext cx="8458200" cy="4470400"/>
          </a:xfrm>
          <a:prstGeom prst="rect">
            <a:avLst/>
          </a:prstGeom>
        </p:spPr>
      </p:pic>
      <p:sp>
        <p:nvSpPr>
          <p:cNvPr id="15" name="TextBox 14"/>
          <p:cNvSpPr txBox="1"/>
          <p:nvPr/>
        </p:nvSpPr>
        <p:spPr>
          <a:xfrm>
            <a:off x="922899" y="1879181"/>
            <a:ext cx="356188" cy="461665"/>
          </a:xfrm>
          <a:prstGeom prst="rect">
            <a:avLst/>
          </a:prstGeom>
          <a:noFill/>
        </p:spPr>
        <p:txBody>
          <a:bodyPr wrap="none" rtlCol="0">
            <a:spAutoFit/>
          </a:bodyPr>
          <a:lstStyle/>
          <a:p>
            <a:r>
              <a:rPr lang="en-US" sz="2400" dirty="0">
                <a:solidFill>
                  <a:schemeClr val="bg1"/>
                </a:solidFill>
                <a:latin typeface="Ubuntu" panose="020B0504030602030204" pitchFamily="34" charset="0"/>
              </a:rPr>
              <a:t>1</a:t>
            </a:r>
          </a:p>
        </p:txBody>
      </p:sp>
      <p:sp>
        <p:nvSpPr>
          <p:cNvPr id="18" name="TextBox 17"/>
          <p:cNvSpPr txBox="1"/>
          <p:nvPr/>
        </p:nvSpPr>
        <p:spPr>
          <a:xfrm>
            <a:off x="496738" y="228600"/>
            <a:ext cx="8037662" cy="646331"/>
          </a:xfrm>
          <a:prstGeom prst="rect">
            <a:avLst/>
          </a:prstGeom>
          <a:noFill/>
        </p:spPr>
        <p:txBody>
          <a:bodyPr wrap="square" rtlCol="0">
            <a:spAutoFit/>
          </a:bodyPr>
          <a:lstStyle/>
          <a:p>
            <a:pPr algn="ctr"/>
            <a:r>
              <a:rPr lang="en-US" sz="3600" b="1" dirty="0"/>
              <a:t>Avoid a lazy compromise!</a:t>
            </a:r>
          </a:p>
        </p:txBody>
      </p:sp>
      <p:sp>
        <p:nvSpPr>
          <p:cNvPr id="14" name="Rectangle 13"/>
          <p:cNvSpPr/>
          <p:nvPr/>
        </p:nvSpPr>
        <p:spPr>
          <a:xfrm>
            <a:off x="4457700" y="2590800"/>
            <a:ext cx="2019300" cy="479228"/>
          </a:xfrm>
          <a:prstGeom prst="rect">
            <a:avLst/>
          </a:prstGeom>
          <a:solidFill>
            <a:srgbClr val="019A59">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436338" y="3070028"/>
            <a:ext cx="2040662" cy="330695"/>
          </a:xfrm>
          <a:prstGeom prst="rect">
            <a:avLst/>
          </a:prstGeom>
          <a:solidFill>
            <a:srgbClr val="019A59">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 y="5562600"/>
            <a:ext cx="8610600" cy="954107"/>
          </a:xfrm>
          <a:prstGeom prst="rect">
            <a:avLst/>
          </a:prstGeom>
          <a:noFill/>
        </p:spPr>
        <p:txBody>
          <a:bodyPr wrap="square" rtlCol="0">
            <a:spAutoFit/>
          </a:bodyPr>
          <a:lstStyle/>
          <a:p>
            <a:pPr algn="ctr"/>
            <a:r>
              <a:rPr lang="en-US" sz="2800" b="1" dirty="0"/>
              <a:t>Discover different preferences between counterparts</a:t>
            </a:r>
            <a:endParaRPr lang="en-US" sz="1000" b="1" dirty="0"/>
          </a:p>
          <a:p>
            <a:pPr algn="ctr"/>
            <a:r>
              <a:rPr lang="en-US" sz="2800" b="1" dirty="0"/>
              <a:t>Use value creating trade-offs to increase the pie </a:t>
            </a:r>
          </a:p>
        </p:txBody>
      </p:sp>
      <p:sp>
        <p:nvSpPr>
          <p:cNvPr id="20" name="Rectangle 19"/>
          <p:cNvSpPr/>
          <p:nvPr/>
        </p:nvSpPr>
        <p:spPr>
          <a:xfrm>
            <a:off x="7467600" y="1470462"/>
            <a:ext cx="1219200" cy="3863538"/>
          </a:xfrm>
          <a:prstGeom prst="rect">
            <a:avLst/>
          </a:prstGeom>
          <a:solidFill>
            <a:srgbClr val="019A59">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500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17989" y="381000"/>
            <a:ext cx="837320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r>
              <a:rPr lang="en-GB" sz="3200" b="1" dirty="0">
                <a:ea typeface="MS PGothic" charset="0"/>
              </a:rPr>
              <a:t>How do you find out what </a:t>
            </a:r>
            <a:br>
              <a:rPr lang="en-GB" sz="3200" b="1" dirty="0">
                <a:ea typeface="MS PGothic" charset="0"/>
              </a:rPr>
            </a:br>
            <a:r>
              <a:rPr lang="en-GB" sz="3200" b="1" dirty="0">
                <a:ea typeface="MS PGothic" charset="0"/>
              </a:rPr>
              <a:t>the other side’s interests are?</a:t>
            </a:r>
          </a:p>
        </p:txBody>
      </p:sp>
    </p:spTree>
    <p:extLst>
      <p:ext uri="{BB962C8B-B14F-4D97-AF65-F5344CB8AC3E}">
        <p14:creationId xmlns:p14="http://schemas.microsoft.com/office/powerpoint/2010/main" val="2180188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bwMode="auto">
          <a:xfrm>
            <a:off x="443392" y="1974850"/>
            <a:ext cx="7938608"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lnSpc>
                <a:spcPct val="90000"/>
              </a:lnSpc>
            </a:pPr>
            <a:r>
              <a:rPr lang="en-US" sz="2400" dirty="0">
                <a:ea typeface="MS PGothic" charset="0"/>
              </a:rPr>
              <a:t>Research</a:t>
            </a:r>
          </a:p>
          <a:p>
            <a:pPr eaLnBrk="1" hangingPunct="1">
              <a:lnSpc>
                <a:spcPct val="90000"/>
              </a:lnSpc>
            </a:pPr>
            <a:endParaRPr lang="en-US" sz="2000" dirty="0">
              <a:ea typeface="MS PGothic" charset="0"/>
            </a:endParaRPr>
          </a:p>
          <a:p>
            <a:pPr eaLnBrk="1" hangingPunct="1">
              <a:lnSpc>
                <a:spcPct val="90000"/>
              </a:lnSpc>
            </a:pPr>
            <a:r>
              <a:rPr lang="en-US" sz="2400" dirty="0">
                <a:ea typeface="MS PGothic" charset="0"/>
              </a:rPr>
              <a:t>Asking directly</a:t>
            </a:r>
            <a:endParaRPr lang="en-US" altLang="ja-JP" sz="2400" dirty="0">
              <a:ea typeface="MS PGothic" charset="0"/>
            </a:endParaRPr>
          </a:p>
          <a:p>
            <a:pPr lvl="1" eaLnBrk="1" hangingPunct="1">
              <a:lnSpc>
                <a:spcPct val="90000"/>
              </a:lnSpc>
            </a:pPr>
            <a:endParaRPr lang="en-GB" altLang="ja-JP" sz="2000" dirty="0">
              <a:ea typeface="MS PGothic" charset="0"/>
            </a:endParaRPr>
          </a:p>
          <a:p>
            <a:pPr eaLnBrk="1" hangingPunct="1">
              <a:lnSpc>
                <a:spcPct val="90000"/>
              </a:lnSpc>
            </a:pPr>
            <a:r>
              <a:rPr lang="en-GB" sz="2400" dirty="0">
                <a:ea typeface="MS PGothic" charset="0"/>
              </a:rPr>
              <a:t>Cautiously sharing some of your interests and seeing if they reciprocate </a:t>
            </a:r>
          </a:p>
          <a:p>
            <a:pPr eaLnBrk="1" hangingPunct="1">
              <a:lnSpc>
                <a:spcPct val="90000"/>
              </a:lnSpc>
            </a:pPr>
            <a:endParaRPr lang="en-GB" sz="2000" dirty="0">
              <a:ea typeface="MS PGothic" charset="0"/>
            </a:endParaRPr>
          </a:p>
          <a:p>
            <a:pPr eaLnBrk="1" hangingPunct="1">
              <a:lnSpc>
                <a:spcPct val="90000"/>
              </a:lnSpc>
            </a:pPr>
            <a:r>
              <a:rPr lang="en-GB" sz="2400" dirty="0">
                <a:ea typeface="MS PGothic" charset="0"/>
              </a:rPr>
              <a:t>Use multiple equivalent simultaneous offers (MESOs)</a:t>
            </a:r>
          </a:p>
          <a:p>
            <a:pPr eaLnBrk="1" hangingPunct="1">
              <a:lnSpc>
                <a:spcPct val="90000"/>
              </a:lnSpc>
            </a:pPr>
            <a:endParaRPr lang="en-GB" sz="2000" dirty="0">
              <a:ea typeface="MS PGothic" charset="0"/>
            </a:endParaRPr>
          </a:p>
          <a:p>
            <a:pPr marL="342900" lvl="1" indent="-342900">
              <a:lnSpc>
                <a:spcPct val="90000"/>
              </a:lnSpc>
              <a:buFont typeface="Arial" panose="020B0604020202020204" pitchFamily="34" charset="0"/>
              <a:buChar char="•"/>
            </a:pPr>
            <a:r>
              <a:rPr lang="en-GB" sz="2400" dirty="0">
                <a:ea typeface="MS PGothic" charset="0"/>
              </a:rPr>
              <a:t>Perspective-taking: See their point of view from a cognitive perspective (</a:t>
            </a:r>
            <a:r>
              <a:rPr lang="en-GB" sz="2400" dirty="0" err="1">
                <a:ea typeface="MS PGothic" charset="0"/>
              </a:rPr>
              <a:t>Galinsky</a:t>
            </a:r>
            <a:r>
              <a:rPr lang="en-GB" sz="2400" dirty="0">
                <a:ea typeface="MS PGothic" charset="0"/>
              </a:rPr>
              <a:t> et al., 2008)</a:t>
            </a:r>
          </a:p>
        </p:txBody>
      </p:sp>
      <p:sp>
        <p:nvSpPr>
          <p:cNvPr id="6" name="Rectangle 2"/>
          <p:cNvSpPr>
            <a:spLocks noGrp="1" noChangeArrowheads="1"/>
          </p:cNvSpPr>
          <p:nvPr>
            <p:ph type="title"/>
          </p:nvPr>
        </p:nvSpPr>
        <p:spPr bwMode="auto">
          <a:xfrm>
            <a:off x="317989" y="381000"/>
            <a:ext cx="837320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r>
              <a:rPr lang="en-GB" sz="3200" b="1" dirty="0">
                <a:ea typeface="MS PGothic" charset="0"/>
              </a:rPr>
              <a:t>How do you find out what </a:t>
            </a:r>
            <a:br>
              <a:rPr lang="en-GB" sz="3200" b="1" dirty="0">
                <a:ea typeface="MS PGothic" charset="0"/>
              </a:rPr>
            </a:br>
            <a:r>
              <a:rPr lang="en-GB" sz="3200" b="1" dirty="0">
                <a:ea typeface="MS PGothic" charset="0"/>
              </a:rPr>
              <a:t>the other side’s interests are?</a:t>
            </a:r>
          </a:p>
        </p:txBody>
      </p:sp>
    </p:spTree>
    <p:extLst>
      <p:ext uri="{BB962C8B-B14F-4D97-AF65-F5344CB8AC3E}">
        <p14:creationId xmlns:p14="http://schemas.microsoft.com/office/powerpoint/2010/main" val="259583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Should you negotiate issues one at a time?</a:t>
            </a:r>
          </a:p>
        </p:txBody>
      </p:sp>
    </p:spTree>
    <p:extLst>
      <p:ext uri="{BB962C8B-B14F-4D97-AF65-F5344CB8AC3E}">
        <p14:creationId xmlns:p14="http://schemas.microsoft.com/office/powerpoint/2010/main" val="14529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Should you negotiate issues one at a time?</a:t>
            </a:r>
          </a:p>
        </p:txBody>
      </p:sp>
      <p:sp>
        <p:nvSpPr>
          <p:cNvPr id="3" name="Content Placeholder 2"/>
          <p:cNvSpPr>
            <a:spLocks noGrp="1"/>
          </p:cNvSpPr>
          <p:nvPr>
            <p:ph idx="1"/>
          </p:nvPr>
        </p:nvSpPr>
        <p:spPr>
          <a:xfrm>
            <a:off x="457200" y="1798637"/>
            <a:ext cx="8229600" cy="4525963"/>
          </a:xfrm>
        </p:spPr>
        <p:txBody>
          <a:bodyPr>
            <a:normAutofit/>
          </a:bodyPr>
          <a:lstStyle/>
          <a:p>
            <a:r>
              <a:rPr lang="en-US" sz="2400" dirty="0"/>
              <a:t>No! Makes value-creating tradeoffs impossible</a:t>
            </a:r>
          </a:p>
          <a:p>
            <a:endParaRPr lang="en-US" sz="2400" dirty="0"/>
          </a:p>
          <a:p>
            <a:r>
              <a:rPr lang="en-US" sz="2400" dirty="0"/>
              <a:t>Turns what could be a big win-win negotiation into a series of small win-lose negotiations</a:t>
            </a:r>
          </a:p>
        </p:txBody>
      </p:sp>
      <p:pic>
        <p:nvPicPr>
          <p:cNvPr id="17410" name="Picture 2" descr="Image result for collabor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807178"/>
            <a:ext cx="3810000" cy="282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587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3600" b="1" dirty="0"/>
              <a:t>Your results: The Job Negotiation</a:t>
            </a:r>
          </a:p>
        </p:txBody>
      </p:sp>
    </p:spTree>
    <p:extLst>
      <p:ext uri="{BB962C8B-B14F-4D97-AF65-F5344CB8AC3E}">
        <p14:creationId xmlns:p14="http://schemas.microsoft.com/office/powerpoint/2010/main" val="2123363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3600" b="1" dirty="0"/>
              <a:t>Your results: The Job Negotiation</a:t>
            </a:r>
          </a:p>
        </p:txBody>
      </p:sp>
      <p:graphicFrame>
        <p:nvGraphicFramePr>
          <p:cNvPr id="3" name="Chart 2"/>
          <p:cNvGraphicFramePr>
            <a:graphicFrameLocks/>
          </p:cNvGraphicFramePr>
          <p:nvPr>
            <p:extLst>
              <p:ext uri="{D42A27DB-BD31-4B8C-83A1-F6EECF244321}">
                <p14:modId xmlns:p14="http://schemas.microsoft.com/office/powerpoint/2010/main" val="3844493846"/>
              </p:ext>
            </p:extLst>
          </p:nvPr>
        </p:nvGraphicFramePr>
        <p:xfrm>
          <a:off x="211282" y="962891"/>
          <a:ext cx="8721435" cy="5562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3855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b="1" dirty="0"/>
              <a:t>Take-</a:t>
            </a:r>
            <a:r>
              <a:rPr lang="en-US" sz="3600" b="1" dirty="0" err="1"/>
              <a:t>Aways</a:t>
            </a:r>
            <a:r>
              <a:rPr lang="en-US" sz="3600" b="1" dirty="0"/>
              <a:t>: Types of Preferences</a:t>
            </a:r>
          </a:p>
        </p:txBody>
      </p:sp>
      <p:sp>
        <p:nvSpPr>
          <p:cNvPr id="3" name="Content Placeholder 2"/>
          <p:cNvSpPr>
            <a:spLocks noGrp="1"/>
          </p:cNvSpPr>
          <p:nvPr>
            <p:ph idx="1"/>
          </p:nvPr>
        </p:nvSpPr>
        <p:spPr>
          <a:xfrm>
            <a:off x="457200" y="1951037"/>
            <a:ext cx="8229600" cy="4525963"/>
          </a:xfrm>
        </p:spPr>
        <p:txBody>
          <a:bodyPr>
            <a:normAutofit/>
          </a:bodyPr>
          <a:lstStyle/>
          <a:p>
            <a:r>
              <a:rPr lang="en-US" sz="2400" dirty="0"/>
              <a:t>Identify the common, conflicting, and differing preferences</a:t>
            </a:r>
          </a:p>
          <a:p>
            <a:endParaRPr lang="en-US" sz="2400" dirty="0"/>
          </a:p>
          <a:p>
            <a:r>
              <a:rPr lang="en-US" sz="2400" dirty="0"/>
              <a:t>Uncover your counterpart’s underlying interests</a:t>
            </a:r>
          </a:p>
          <a:p>
            <a:pPr lvl="1"/>
            <a:r>
              <a:rPr lang="en-US" sz="2400" dirty="0"/>
              <a:t>Share interests cautiously and ask questions</a:t>
            </a:r>
          </a:p>
          <a:p>
            <a:pPr lvl="1"/>
            <a:r>
              <a:rPr lang="en-US" sz="2400" dirty="0"/>
              <a:t>Negotiate multiple issues simultaneously</a:t>
            </a:r>
          </a:p>
          <a:p>
            <a:pPr lvl="1"/>
            <a:r>
              <a:rPr lang="en-US" sz="2400" dirty="0"/>
              <a:t>Use multiple equivalent simultaneous offers</a:t>
            </a:r>
          </a:p>
          <a:p>
            <a:endParaRPr lang="en-US" sz="2400" dirty="0"/>
          </a:p>
          <a:p>
            <a:r>
              <a:rPr lang="en-US" sz="2400" dirty="0"/>
              <a:t>Make value maximizing trade-offs: Avoid the fixed pie bias!</a:t>
            </a:r>
          </a:p>
          <a:p>
            <a:endParaRPr lang="en-US" sz="2400" dirty="0"/>
          </a:p>
          <a:p>
            <a:endParaRPr lang="en-US" sz="2400" dirty="0"/>
          </a:p>
        </p:txBody>
      </p:sp>
    </p:spTree>
    <p:extLst>
      <p:ext uri="{BB962C8B-B14F-4D97-AF65-F5344CB8AC3E}">
        <p14:creationId xmlns:p14="http://schemas.microsoft.com/office/powerpoint/2010/main" val="224182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52400"/>
            <a:ext cx="8229600" cy="1143000"/>
          </a:xfrm>
        </p:spPr>
        <p:txBody>
          <a:bodyPr/>
          <a:lstStyle/>
          <a:p>
            <a:pPr eaLnBrk="1" hangingPunct="1"/>
            <a:r>
              <a:rPr lang="en-US" altLang="en-US" sz="3600" b="1" dirty="0"/>
              <a:t>Rules for Negotiation Role-Plays</a:t>
            </a:r>
          </a:p>
        </p:txBody>
      </p:sp>
      <p:sp>
        <p:nvSpPr>
          <p:cNvPr id="47107" name="Content Placeholder 2"/>
          <p:cNvSpPr>
            <a:spLocks noGrp="1"/>
          </p:cNvSpPr>
          <p:nvPr>
            <p:ph idx="1"/>
          </p:nvPr>
        </p:nvSpPr>
        <p:spPr>
          <a:xfrm>
            <a:off x="457200" y="1600200"/>
            <a:ext cx="8229600" cy="4525963"/>
          </a:xfrm>
        </p:spPr>
        <p:txBody>
          <a:bodyPr/>
          <a:lstStyle/>
          <a:p>
            <a:pPr marL="342900" lvl="1" indent="-342900" eaLnBrk="1" hangingPunct="1">
              <a:buFont typeface="Arial" pitchFamily="34" charset="0"/>
              <a:buChar char="•"/>
            </a:pPr>
            <a:r>
              <a:rPr lang="en-US" altLang="en-US" sz="2400" dirty="0"/>
              <a:t>You may NOT show your role material to your counterpart</a:t>
            </a:r>
          </a:p>
          <a:p>
            <a:pPr marL="342900" lvl="1" indent="-342900" eaLnBrk="1" hangingPunct="1">
              <a:buFont typeface="Arial" pitchFamily="34" charset="0"/>
              <a:buChar char="•"/>
            </a:pPr>
            <a:endParaRPr lang="en-US" altLang="en-US" sz="2400" dirty="0"/>
          </a:p>
          <a:p>
            <a:pPr marL="342900" lvl="1" indent="-342900">
              <a:buFont typeface="Arial" panose="020B0604020202020204" pitchFamily="34" charset="0"/>
              <a:buChar char="•"/>
            </a:pPr>
            <a:r>
              <a:rPr lang="en-US" altLang="en-US" sz="2400" dirty="0"/>
              <a:t>You cannot change or invent facts</a:t>
            </a:r>
          </a:p>
          <a:p>
            <a:pPr marL="342900" lvl="1" indent="-342900">
              <a:buFont typeface="Arial" panose="020B0604020202020204" pitchFamily="34" charset="0"/>
              <a:buChar char="•"/>
            </a:pPr>
            <a:endParaRPr lang="en-US" altLang="en-US" sz="2400" dirty="0"/>
          </a:p>
          <a:p>
            <a:pPr marL="342900" lvl="1" indent="-342900">
              <a:buFont typeface="Arial" panose="020B0604020202020204" pitchFamily="34" charset="0"/>
              <a:buChar char="•"/>
            </a:pPr>
            <a:r>
              <a:rPr lang="en-US" altLang="en-US" sz="2400" dirty="0"/>
              <a:t>You cannot show your counterpart your point payoff structure</a:t>
            </a:r>
          </a:p>
          <a:p>
            <a:pPr marL="342900" lvl="1" indent="-342900" eaLnBrk="1" hangingPunct="1">
              <a:buFont typeface="Arial" pitchFamily="34" charset="0"/>
              <a:buChar char="•"/>
            </a:pPr>
            <a:endParaRPr lang="en-US" altLang="en-US" sz="2400" dirty="0"/>
          </a:p>
          <a:p>
            <a:pPr marL="342900" lvl="1" indent="-342900" eaLnBrk="1" hangingPunct="1">
              <a:buFont typeface="Arial" pitchFamily="34" charset="0"/>
              <a:buChar char="•"/>
            </a:pPr>
            <a:endParaRPr lang="en-US" altLang="en-US" sz="2400" dirty="0"/>
          </a:p>
          <a:p>
            <a:pPr marL="342900" lvl="1" indent="-342900" eaLnBrk="1" hangingPunct="1">
              <a:buFont typeface="Arial" pitchFamily="34" charset="0"/>
              <a:buChar char="•"/>
            </a:pPr>
            <a:endParaRPr lang="en-US" altLang="en-US" sz="2400" dirty="0">
              <a:solidFill>
                <a:srgbClr val="003399"/>
              </a:solidFill>
            </a:endParaRPr>
          </a:p>
          <a:p>
            <a:pPr eaLnBrk="1" hangingPunct="1"/>
            <a:endParaRPr lang="en-US" altLang="en-US" sz="2400" dirty="0"/>
          </a:p>
        </p:txBody>
      </p:sp>
      <p:pic>
        <p:nvPicPr>
          <p:cNvPr id="3" name="Picture 2"/>
          <p:cNvPicPr>
            <a:picLocks noChangeAspect="1"/>
          </p:cNvPicPr>
          <p:nvPr/>
        </p:nvPicPr>
        <p:blipFill rotWithShape="1">
          <a:blip r:embed="rId3"/>
          <a:srcRect t="20462"/>
          <a:stretch/>
        </p:blipFill>
        <p:spPr>
          <a:xfrm>
            <a:off x="2057400" y="4187250"/>
            <a:ext cx="5029200" cy="2061150"/>
          </a:xfrm>
          <a:prstGeom prst="rect">
            <a:avLst/>
          </a:prstGeom>
        </p:spPr>
      </p:pic>
    </p:spTree>
    <p:extLst>
      <p:ext uri="{BB962C8B-B14F-4D97-AF65-F5344CB8AC3E}">
        <p14:creationId xmlns:p14="http://schemas.microsoft.com/office/powerpoint/2010/main" val="197603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a:xfrm>
            <a:off x="457199" y="1722437"/>
            <a:ext cx="4648201" cy="4525963"/>
          </a:xfrm>
        </p:spPr>
        <p:txBody>
          <a:bodyPr>
            <a:normAutofit/>
          </a:bodyPr>
          <a:lstStyle/>
          <a:p>
            <a:pPr eaLnBrk="1" hangingPunct="1"/>
            <a:r>
              <a:rPr lang="en-US" altLang="en-US" sz="2400" dirty="0"/>
              <a:t>Read your role materials and plan (</a:t>
            </a:r>
            <a:r>
              <a:rPr lang="en-US" altLang="en-US" sz="2400" b="1" dirty="0"/>
              <a:t>max 15 minutes!</a:t>
            </a:r>
            <a:r>
              <a:rPr lang="en-US" altLang="en-US" sz="2400" dirty="0"/>
              <a:t>)</a:t>
            </a:r>
          </a:p>
          <a:p>
            <a:pPr eaLnBrk="1" hangingPunct="1"/>
            <a:endParaRPr lang="en-US" altLang="en-US" sz="2400" dirty="0"/>
          </a:p>
          <a:p>
            <a:pPr eaLnBrk="1" hangingPunct="1"/>
            <a:r>
              <a:rPr lang="en-US" altLang="en-US" sz="2400" dirty="0"/>
              <a:t>Negotiate with your counterpart (</a:t>
            </a:r>
            <a:r>
              <a:rPr lang="en-US" altLang="en-US" sz="2400" b="1" dirty="0"/>
              <a:t>max 30 minutes!</a:t>
            </a:r>
            <a:r>
              <a:rPr lang="en-US" altLang="en-US" sz="2400" dirty="0"/>
              <a:t>)</a:t>
            </a:r>
          </a:p>
          <a:p>
            <a:pPr eaLnBrk="1" hangingPunct="1"/>
            <a:endParaRPr lang="en-US" altLang="en-US" sz="2400" dirty="0"/>
          </a:p>
          <a:p>
            <a:pPr eaLnBrk="1" hangingPunct="1"/>
            <a:r>
              <a:rPr lang="en-US" altLang="en-US" sz="2400" dirty="0"/>
              <a:t>Come back to the </a:t>
            </a:r>
            <a:r>
              <a:rPr lang="en-US" altLang="en-US" sz="2400" dirty="0" err="1"/>
              <a:t>Amphi</a:t>
            </a:r>
            <a:r>
              <a:rPr lang="en-US" altLang="en-US" sz="2400" dirty="0"/>
              <a:t> and tell             me your personal points scores, then take a </a:t>
            </a:r>
            <a:r>
              <a:rPr lang="en-US" altLang="en-US" sz="2400" b="1" dirty="0"/>
              <a:t>15 minute break</a:t>
            </a:r>
            <a:r>
              <a:rPr lang="en-US" altLang="en-US" sz="2400" dirty="0">
                <a:solidFill>
                  <a:schemeClr val="bg1"/>
                </a:solidFill>
              </a:rPr>
              <a:t>, then take a </a:t>
            </a:r>
            <a:r>
              <a:rPr lang="en-US" altLang="en-US" sz="2400" b="1" dirty="0">
                <a:solidFill>
                  <a:schemeClr val="bg1"/>
                </a:solidFill>
              </a:rPr>
              <a:t>15-minute break</a:t>
            </a: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eaLnBrk="1" hangingPunct="1"/>
            <a:endParaRPr lang="en-US" altLang="en-US" sz="2000" dirty="0">
              <a:solidFill>
                <a:srgbClr val="003399"/>
              </a:solidFill>
            </a:endParaRPr>
          </a:p>
          <a:p>
            <a:pPr eaLnBrk="1" hangingPunct="1"/>
            <a:endParaRPr lang="en-US" altLang="en-US" dirty="0"/>
          </a:p>
        </p:txBody>
      </p:sp>
      <p:sp>
        <p:nvSpPr>
          <p:cNvPr id="4" name="Rectangle 41"/>
          <p:cNvSpPr txBox="1">
            <a:spLocks noChangeArrowheads="1"/>
          </p:cNvSpPr>
          <p:nvPr/>
        </p:nvSpPr>
        <p:spPr>
          <a:xfrm>
            <a:off x="533400" y="304800"/>
            <a:ext cx="8229600" cy="1143000"/>
          </a:xfrm>
          <a:prstGeom prst="rect">
            <a:avLst/>
          </a:prstGeom>
          <a:noFill/>
          <a:ln/>
        </p:spPr>
        <p:txBody>
          <a:bodyPr anchor="ctr"/>
          <a:lstStyle/>
          <a:p>
            <a:pPr algn="ctr" fontAlgn="auto">
              <a:spcBef>
                <a:spcPts val="0"/>
              </a:spcBef>
              <a:spcAft>
                <a:spcPts val="0"/>
              </a:spcAft>
              <a:defRPr/>
            </a:pPr>
            <a:r>
              <a:rPr lang="en-US" sz="3600" b="1" dirty="0">
                <a:latin typeface="+mn-lt"/>
                <a:cs typeface="+mn-cs"/>
              </a:rPr>
              <a:t>Negotiation Exercise:</a:t>
            </a:r>
          </a:p>
          <a:p>
            <a:pPr algn="ctr" fontAlgn="auto">
              <a:spcBef>
                <a:spcPts val="0"/>
              </a:spcBef>
              <a:spcAft>
                <a:spcPts val="0"/>
              </a:spcAft>
              <a:defRPr/>
            </a:pPr>
            <a:r>
              <a:rPr lang="en-US" sz="3600" b="1" dirty="0"/>
              <a:t>The Job Negotiation</a:t>
            </a:r>
            <a:endParaRPr lang="en-US" sz="3600" dirty="0">
              <a:latin typeface="+mj-lt"/>
              <a:ea typeface="+mj-ea"/>
              <a:cs typeface="+mj-cs"/>
            </a:endParaRPr>
          </a:p>
        </p:txBody>
      </p:sp>
      <p:sp>
        <p:nvSpPr>
          <p:cNvPr id="2" name="TextBox 1"/>
          <p:cNvSpPr txBox="1"/>
          <p:nvPr/>
        </p:nvSpPr>
        <p:spPr>
          <a:xfrm>
            <a:off x="0" y="5638800"/>
            <a:ext cx="9144000" cy="1200329"/>
          </a:xfrm>
          <a:prstGeom prst="rect">
            <a:avLst/>
          </a:prstGeom>
          <a:noFill/>
        </p:spPr>
        <p:txBody>
          <a:bodyPr wrap="square" rtlCol="0">
            <a:spAutoFit/>
          </a:bodyPr>
          <a:lstStyle/>
          <a:p>
            <a:pPr lvl="1" algn="ctr"/>
            <a:r>
              <a:rPr lang="en-US" altLang="en-US" sz="2400" b="1" dirty="0">
                <a:solidFill>
                  <a:srgbClr val="7030A0"/>
                </a:solidFill>
              </a:rPr>
              <a:t>Each counterpart adds up their points separately</a:t>
            </a:r>
          </a:p>
          <a:p>
            <a:pPr lvl="1" algn="ctr"/>
            <a:r>
              <a:rPr lang="en-US" altLang="en-US" sz="2400" b="1" dirty="0">
                <a:solidFill>
                  <a:srgbClr val="7030A0"/>
                </a:solidFill>
              </a:rPr>
              <a:t>Please calculate your points totals yourselves</a:t>
            </a:r>
          </a:p>
          <a:p>
            <a:pPr algn="ctr"/>
            <a:endParaRPr lang="en-US" sz="2400" b="1" dirty="0">
              <a:solidFill>
                <a:srgbClr val="7030A0"/>
              </a:solidFill>
            </a:endParaRPr>
          </a:p>
        </p:txBody>
      </p:sp>
      <p:pic>
        <p:nvPicPr>
          <p:cNvPr id="7" name="Picture 2" descr="Image result for inter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1" y="2438400"/>
            <a:ext cx="35433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24722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r>
              <a:rPr lang="en-US" altLang="en-US" sz="3500" b="1" i="1" dirty="0">
                <a:latin typeface="Cambria" panose="02040503050406030204" pitchFamily="18" charset="0"/>
              </a:rPr>
              <a:t>The Job Negotiation</a:t>
            </a:r>
          </a:p>
        </p:txBody>
      </p:sp>
      <p:graphicFrame>
        <p:nvGraphicFramePr>
          <p:cNvPr id="3" name="Table 2"/>
          <p:cNvGraphicFramePr>
            <a:graphicFrameLocks noGrp="1"/>
          </p:cNvGraphicFramePr>
          <p:nvPr>
            <p:extLst>
              <p:ext uri="{D42A27DB-BD31-4B8C-83A1-F6EECF244321}">
                <p14:modId xmlns:p14="http://schemas.microsoft.com/office/powerpoint/2010/main" val="3592010746"/>
              </p:ext>
            </p:extLst>
          </p:nvPr>
        </p:nvGraphicFramePr>
        <p:xfrm>
          <a:off x="0" y="762000"/>
          <a:ext cx="9143999" cy="6095997"/>
        </p:xfrm>
        <a:graphic>
          <a:graphicData uri="http://schemas.openxmlformats.org/drawingml/2006/table">
            <a:tbl>
              <a:tblPr/>
              <a:tblGrid>
                <a:gridCol w="3810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3642101">
                  <a:extLst>
                    <a:ext uri="{9D8B030D-6E8A-4147-A177-3AD203B41FA5}">
                      <a16:colId xmlns:a16="http://schemas.microsoft.com/office/drawing/2014/main" val="20002"/>
                    </a:ext>
                  </a:extLst>
                </a:gridCol>
                <a:gridCol w="929898">
                  <a:extLst>
                    <a:ext uri="{9D8B030D-6E8A-4147-A177-3AD203B41FA5}">
                      <a16:colId xmlns:a16="http://schemas.microsoft.com/office/drawing/2014/main" val="20003"/>
                    </a:ext>
                  </a:extLst>
                </a:gridCol>
              </a:tblGrid>
              <a:tr h="677333">
                <a:tc>
                  <a:txBody>
                    <a:bodyPr/>
                    <a:lstStyle/>
                    <a:p>
                      <a:pPr algn="ctr" rtl="0" fontAlgn="ctr"/>
                      <a:r>
                        <a:rPr lang="en-SG" sz="2400" b="1" i="0" u="none" strike="noStrike" dirty="0">
                          <a:solidFill>
                            <a:srgbClr val="000000"/>
                          </a:solidFill>
                          <a:effectLst/>
                          <a:latin typeface="Cambria"/>
                        </a:rPr>
                        <a:t>Candidate</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en-SG" sz="2400" b="1" i="0" u="none" strike="noStrike" dirty="0">
                          <a:solidFill>
                            <a:srgbClr val="000000"/>
                          </a:solidFill>
                          <a:effectLst/>
                          <a:latin typeface="Cambria"/>
                        </a:rPr>
                        <a:t>PAIR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SG" sz="2400" b="1" i="0" u="none" strike="noStrike" dirty="0">
                          <a:solidFill>
                            <a:srgbClr val="000000"/>
                          </a:solidFill>
                          <a:effectLst/>
                          <a:latin typeface="Cambria"/>
                        </a:rPr>
                        <a:t>Recruiter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1" i="0" u="none" strike="noStrike" dirty="0">
                          <a:solidFill>
                            <a:srgbClr val="000000"/>
                          </a:solidFill>
                          <a:effectLst/>
                          <a:latin typeface="Cambria"/>
                        </a:rPr>
                        <a:t>BOR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77333">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it-IT" sz="2400" b="0" i="0" u="none" strike="noStrike" dirty="0">
                          <a:solidFill>
                            <a:srgbClr val="000000"/>
                          </a:solidFill>
                          <a:effectLst/>
                          <a:latin typeface="+mj-lt"/>
                          <a:cs typeface="Arial" panose="020B0604020202020204" pitchFamily="34" charset="0"/>
                        </a:rPr>
                        <a:t>251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77333">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773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7333">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77333">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77333">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77333">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722616"/>
                  </a:ext>
                </a:extLst>
              </a:tr>
              <a:tr h="677333">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252622409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5075238"/>
            <a:ext cx="9144000" cy="4678362"/>
          </a:xfrm>
        </p:spPr>
        <p:txBody>
          <a:bodyPr/>
          <a:lstStyle/>
          <a:p>
            <a:pPr marL="0" indent="0" eaLnBrk="1" hangingPunct="1">
              <a:buFont typeface="Arial" panose="020B0604020202020204" pitchFamily="34" charset="0"/>
              <a:buNone/>
              <a:defRPr/>
            </a:pPr>
            <a:r>
              <a:rPr lang="en-US" altLang="en-US" sz="2400" dirty="0"/>
              <a:t>Take 3 minutes and share with the person next to you: </a:t>
            </a:r>
          </a:p>
          <a:p>
            <a:pPr eaLnBrk="1" hangingPunct="1">
              <a:defRPr/>
            </a:pPr>
            <a:r>
              <a:rPr lang="en-US" altLang="en-US" sz="2400" dirty="0"/>
              <a:t>One thing your counterpart did well in the negotiation</a:t>
            </a:r>
          </a:p>
          <a:p>
            <a:pPr eaLnBrk="1" hangingPunct="1">
              <a:defRPr/>
            </a:pPr>
            <a:r>
              <a:rPr lang="en-US" altLang="en-US" sz="2400" dirty="0"/>
              <a:t>One thing you could have done differently</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8" name="Picture 2" descr="Image result for int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371600"/>
            <a:ext cx="5223711" cy="348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94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533400" y="152400"/>
            <a:ext cx="8229600" cy="1143000"/>
          </a:xfrm>
          <a:prstGeom prst="rect">
            <a:avLst/>
          </a:prstGeom>
          <a:noFill/>
          <a:ln/>
        </p:spPr>
        <p:txBody>
          <a:bodyPr anchor="ctr"/>
          <a:lstStyle/>
          <a:p>
            <a:pPr algn="ctr" fontAlgn="auto">
              <a:spcBef>
                <a:spcPts val="0"/>
              </a:spcBef>
              <a:spcAft>
                <a:spcPts val="0"/>
              </a:spcAft>
              <a:defRPr/>
            </a:pPr>
            <a:r>
              <a:rPr lang="en-US" sz="3600" b="1" dirty="0">
                <a:latin typeface="+mn-lt"/>
                <a:cs typeface="+mn-cs"/>
              </a:rPr>
              <a:t>Negotiation Preferences</a:t>
            </a:r>
            <a:endParaRPr lang="en-US" sz="3600" dirty="0">
              <a:latin typeface="+mj-lt"/>
              <a:ea typeface="+mj-ea"/>
              <a:cs typeface="+mj-cs"/>
            </a:endParaRPr>
          </a:p>
        </p:txBody>
      </p:sp>
      <p:pic>
        <p:nvPicPr>
          <p:cNvPr id="16386" name="Picture 2" descr="Image result for int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371600"/>
            <a:ext cx="5223711" cy="3482474"/>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nvSpPr>
        <p:spPr>
          <a:xfrm>
            <a:off x="685800" y="4343400"/>
            <a:ext cx="7772400" cy="2160588"/>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GB" altLang="en-US" sz="2500" b="1" dirty="0">
                <a:solidFill>
                  <a:schemeClr val="tx1"/>
                </a:solidFill>
              </a:rPr>
              <a:t>Martin </a:t>
            </a:r>
            <a:r>
              <a:rPr lang="en-GB" altLang="en-US" sz="2500" b="1" dirty="0" err="1">
                <a:solidFill>
                  <a:schemeClr val="tx1"/>
                </a:solidFill>
              </a:rPr>
              <a:t>Schweinsberg</a:t>
            </a:r>
            <a:r>
              <a:rPr lang="en-GB" altLang="en-US" sz="2500" b="1" dirty="0">
                <a:solidFill>
                  <a:schemeClr val="tx1"/>
                </a:solidFill>
              </a:rPr>
              <a:t>, Horacio </a:t>
            </a:r>
            <a:r>
              <a:rPr lang="en-GB" altLang="en-US" sz="2500" b="1" dirty="0" err="1">
                <a:solidFill>
                  <a:schemeClr val="tx1"/>
                </a:solidFill>
              </a:rPr>
              <a:t>Falc</a:t>
            </a:r>
            <a:r>
              <a:rPr lang="en-US" sz="2400" b="1" dirty="0">
                <a:solidFill>
                  <a:schemeClr val="tx1"/>
                </a:solidFill>
              </a:rPr>
              <a:t>ã</a:t>
            </a:r>
            <a:r>
              <a:rPr lang="en-GB" altLang="en-US" sz="2500" b="1" dirty="0">
                <a:solidFill>
                  <a:schemeClr val="tx1"/>
                </a:solidFill>
              </a:rPr>
              <a:t>o, </a:t>
            </a:r>
          </a:p>
          <a:p>
            <a:pPr algn="ctr" eaLnBrk="1" hangingPunct="1"/>
            <a:r>
              <a:rPr lang="en-GB" altLang="en-US" sz="2500" b="1" dirty="0">
                <a:solidFill>
                  <a:schemeClr val="tx1"/>
                </a:solidFill>
              </a:rPr>
              <a:t>Warren Tierney, &amp; Eric Luis Uhlmann, </a:t>
            </a:r>
          </a:p>
          <a:p>
            <a:pPr algn="ctr" eaLnBrk="1" hangingPunct="1"/>
            <a:endParaRPr lang="en-US" altLang="en-US" sz="2500" b="1" dirty="0">
              <a:solidFill>
                <a:srgbClr val="898989"/>
              </a:solidFill>
            </a:endParaRPr>
          </a:p>
        </p:txBody>
      </p:sp>
    </p:spTree>
    <p:extLst>
      <p:ext uri="{BB962C8B-B14F-4D97-AF65-F5344CB8AC3E}">
        <p14:creationId xmlns:p14="http://schemas.microsoft.com/office/powerpoint/2010/main" val="402515950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a:bodyPr>
          <a:lstStyle/>
          <a:p>
            <a:r>
              <a:rPr lang="en-US" sz="2400" dirty="0"/>
              <a:t>Common preference: Both counterparts want the same thing</a:t>
            </a:r>
          </a:p>
          <a:p>
            <a:pPr lvl="1"/>
            <a:r>
              <a:rPr lang="en-US" sz="2400" dirty="0">
                <a:solidFill>
                  <a:srgbClr val="FF0000"/>
                </a:solidFill>
              </a:rPr>
              <a:t>What were the common preferences?</a:t>
            </a:r>
            <a:endParaRPr lang="en-US" sz="2400" dirty="0"/>
          </a:p>
          <a:p>
            <a:pPr lvl="1"/>
            <a:endParaRPr lang="en-US" sz="2000" dirty="0"/>
          </a:p>
          <a:p>
            <a:r>
              <a:rPr lang="en-US" sz="2400" dirty="0"/>
              <a:t>Conflicting preference: Counterparts having directly opposed preferences</a:t>
            </a:r>
          </a:p>
          <a:p>
            <a:pPr lvl="1"/>
            <a:endParaRPr lang="en-US" sz="2400" dirty="0"/>
          </a:p>
          <a:p>
            <a:pPr lvl="1"/>
            <a:endParaRPr lang="en-US" sz="2400" dirty="0"/>
          </a:p>
          <a:p>
            <a:r>
              <a:rPr lang="en-US" sz="2400" dirty="0"/>
              <a:t>Different preferences: Counterparts value issues to differing degrees (opportunity to make tradeoffs and increase the pie)</a:t>
            </a:r>
          </a:p>
          <a:p>
            <a:pPr lvl="1"/>
            <a:endParaRPr lang="en-US" sz="2400" dirty="0"/>
          </a:p>
          <a:p>
            <a:endParaRPr lang="en-US" sz="2400" dirty="0"/>
          </a:p>
          <a:p>
            <a:endParaRPr lang="en-US" sz="2400" dirty="0"/>
          </a:p>
          <a:p>
            <a:endParaRPr lang="en-US" sz="2400" dirty="0"/>
          </a:p>
        </p:txBody>
      </p:sp>
      <p:sp>
        <p:nvSpPr>
          <p:cNvPr id="4" name="TextBox 3"/>
          <p:cNvSpPr txBox="1"/>
          <p:nvPr/>
        </p:nvSpPr>
        <p:spPr>
          <a:xfrm>
            <a:off x="496722" y="420469"/>
            <a:ext cx="8266278" cy="646331"/>
          </a:xfrm>
          <a:prstGeom prst="rect">
            <a:avLst/>
          </a:prstGeom>
          <a:noFill/>
        </p:spPr>
        <p:txBody>
          <a:bodyPr wrap="square" rtlCol="0">
            <a:spAutoFit/>
          </a:bodyPr>
          <a:lstStyle/>
          <a:p>
            <a:pPr algn="ctr"/>
            <a:r>
              <a:rPr lang="en-US" sz="3600" b="1" dirty="0"/>
              <a:t>Types of Preferences</a:t>
            </a:r>
          </a:p>
        </p:txBody>
      </p:sp>
    </p:spTree>
    <p:extLst>
      <p:ext uri="{BB962C8B-B14F-4D97-AF65-F5344CB8AC3E}">
        <p14:creationId xmlns:p14="http://schemas.microsoft.com/office/powerpoint/2010/main" val="185664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a:bodyPr>
          <a:lstStyle/>
          <a:p>
            <a:r>
              <a:rPr lang="en-US" sz="2400" dirty="0"/>
              <a:t>Common preference: Both counterparts want the same thing</a:t>
            </a:r>
          </a:p>
          <a:p>
            <a:pPr lvl="1"/>
            <a:r>
              <a:rPr lang="en-US" sz="2400" dirty="0"/>
              <a:t>Team size: Both sides want a large team</a:t>
            </a:r>
          </a:p>
          <a:p>
            <a:pPr lvl="1"/>
            <a:endParaRPr lang="en-US" sz="2000" dirty="0"/>
          </a:p>
          <a:p>
            <a:r>
              <a:rPr lang="en-US" sz="2400" dirty="0"/>
              <a:t>Conflicting preference: Counterparts having directly opposed preferences</a:t>
            </a:r>
          </a:p>
          <a:p>
            <a:pPr lvl="1"/>
            <a:endParaRPr lang="en-US" sz="2400" dirty="0"/>
          </a:p>
          <a:p>
            <a:pPr lvl="1"/>
            <a:endParaRPr lang="en-US" sz="2400" dirty="0"/>
          </a:p>
          <a:p>
            <a:r>
              <a:rPr lang="en-US" sz="2400" dirty="0"/>
              <a:t>Different preferences: Counterparts value issues to differing degrees (opportunity to make tradeoffs and increase the pie)</a:t>
            </a:r>
          </a:p>
          <a:p>
            <a:pPr lvl="1"/>
            <a:endParaRPr lang="en-US" sz="2400" dirty="0"/>
          </a:p>
          <a:p>
            <a:endParaRPr lang="en-US" sz="2400" dirty="0"/>
          </a:p>
          <a:p>
            <a:endParaRPr lang="en-US" sz="2400" dirty="0"/>
          </a:p>
          <a:p>
            <a:endParaRPr lang="en-US" sz="2400" dirty="0"/>
          </a:p>
        </p:txBody>
      </p:sp>
      <p:sp>
        <p:nvSpPr>
          <p:cNvPr id="4" name="TextBox 3"/>
          <p:cNvSpPr txBox="1"/>
          <p:nvPr/>
        </p:nvSpPr>
        <p:spPr>
          <a:xfrm>
            <a:off x="496722" y="420469"/>
            <a:ext cx="8266278" cy="646331"/>
          </a:xfrm>
          <a:prstGeom prst="rect">
            <a:avLst/>
          </a:prstGeom>
          <a:noFill/>
        </p:spPr>
        <p:txBody>
          <a:bodyPr wrap="square" rtlCol="0">
            <a:spAutoFit/>
          </a:bodyPr>
          <a:lstStyle/>
          <a:p>
            <a:pPr algn="ctr"/>
            <a:r>
              <a:rPr lang="en-US" sz="3600" b="1" dirty="0"/>
              <a:t>Types of Preferences</a:t>
            </a:r>
          </a:p>
        </p:txBody>
      </p:sp>
    </p:spTree>
    <p:extLst>
      <p:ext uri="{BB962C8B-B14F-4D97-AF65-F5344CB8AC3E}">
        <p14:creationId xmlns:p14="http://schemas.microsoft.com/office/powerpoint/2010/main" val="3361988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3564</Words>
  <Application>Microsoft Office PowerPoint</Application>
  <PresentationFormat>On-screen Show (4:3)</PresentationFormat>
  <Paragraphs>327</Paragraphs>
  <Slides>27</Slides>
  <Notes>27</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MS PGothic</vt:lpstr>
      <vt:lpstr>Arial</vt:lpstr>
      <vt:lpstr>Calibri</vt:lpstr>
      <vt:lpstr>Cambria</vt:lpstr>
      <vt:lpstr>Georgia</vt:lpstr>
      <vt:lpstr>Roboto</vt:lpstr>
      <vt:lpstr>Roboto Slab</vt:lpstr>
      <vt:lpstr>Rockwell</vt:lpstr>
      <vt:lpstr>Times New Roman</vt:lpstr>
      <vt:lpstr>Ubuntu</vt:lpstr>
      <vt:lpstr>Wingdings</vt:lpstr>
      <vt:lpstr>Office Theme</vt:lpstr>
      <vt:lpstr>Conception personnalisée</vt:lpstr>
      <vt:lpstr>The Job Negotiation</vt:lpstr>
      <vt:lpstr>PowerPoint Presentation</vt:lpstr>
      <vt:lpstr>Rules for Negotiation Role-Plays</vt:lpstr>
      <vt:lpstr>PowerPoint Presentation</vt:lpstr>
      <vt:lpstr>The Job Negotiation</vt:lpstr>
      <vt:lpstr>PowerPoint Presentation</vt:lpstr>
      <vt:lpstr>PowerPoint Presentation</vt:lpstr>
      <vt:lpstr>PowerPoint Presentation</vt:lpstr>
      <vt:lpstr>PowerPoint Presentation</vt:lpstr>
      <vt:lpstr>PowerPoint Presentation</vt:lpstr>
      <vt:lpstr>Identifying Common Preferences a Challenge</vt:lpstr>
      <vt:lpstr>Decoy Tactics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you find out what  the other side’s interests are?</vt:lpstr>
      <vt:lpstr>How do you find out what  the other side’s interests are?</vt:lpstr>
      <vt:lpstr>Should you negotiate issues one at a time?</vt:lpstr>
      <vt:lpstr>Should you negotiate issues one at a time?</vt:lpstr>
      <vt:lpstr>Your results: The Job Negotiation</vt:lpstr>
      <vt:lpstr>Your results: The Job Negotiation</vt:lpstr>
      <vt:lpstr>Take-Aways: Types of Preferences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Uhlmann</dc:creator>
  <cp:lastModifiedBy>SHIKHOVA Larisa</cp:lastModifiedBy>
  <cp:revision>313</cp:revision>
  <dcterms:created xsi:type="dcterms:W3CDTF">2015-09-09T13:52:41Z</dcterms:created>
  <dcterms:modified xsi:type="dcterms:W3CDTF">2024-06-20T14:31:34Z</dcterms:modified>
</cp:coreProperties>
</file>