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33"/>
  </p:notesMasterIdLst>
  <p:sldIdLst>
    <p:sldId id="386" r:id="rId3"/>
    <p:sldId id="356" r:id="rId4"/>
    <p:sldId id="354" r:id="rId5"/>
    <p:sldId id="363" r:id="rId6"/>
    <p:sldId id="365" r:id="rId7"/>
    <p:sldId id="351" r:id="rId8"/>
    <p:sldId id="314" r:id="rId9"/>
    <p:sldId id="313" r:id="rId10"/>
    <p:sldId id="315" r:id="rId11"/>
    <p:sldId id="316" r:id="rId12"/>
    <p:sldId id="317" r:id="rId13"/>
    <p:sldId id="318" r:id="rId14"/>
    <p:sldId id="366" r:id="rId15"/>
    <p:sldId id="364" r:id="rId16"/>
    <p:sldId id="1553" r:id="rId17"/>
    <p:sldId id="362" r:id="rId18"/>
    <p:sldId id="333" r:id="rId19"/>
    <p:sldId id="327" r:id="rId20"/>
    <p:sldId id="360" r:id="rId21"/>
    <p:sldId id="336" r:id="rId22"/>
    <p:sldId id="339" r:id="rId23"/>
    <p:sldId id="338" r:id="rId24"/>
    <p:sldId id="340" r:id="rId25"/>
    <p:sldId id="321" r:id="rId26"/>
    <p:sldId id="341" r:id="rId27"/>
    <p:sldId id="332" r:id="rId28"/>
    <p:sldId id="342" r:id="rId29"/>
    <p:sldId id="337" r:id="rId30"/>
    <p:sldId id="323" r:id="rId31"/>
    <p:sldId id="344"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E15DAEF-A59B-4F10-98F2-DF448A846AB1}" v="1" dt="2024-06-10T08:16:35.2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84" autoAdjust="0"/>
    <p:restoredTop sz="87588" autoAdjust="0"/>
  </p:normalViewPr>
  <p:slideViewPr>
    <p:cSldViewPr>
      <p:cViewPr varScale="1">
        <p:scale>
          <a:sx n="69" d="100"/>
          <a:sy n="69" d="100"/>
        </p:scale>
        <p:origin x="1810"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microsoft.com/office/2015/10/relationships/revisionInfo" Target="revisionInfo.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SCALLIER TRAQUET Emilie" userId="ab01feba-5c92-4a33-8ccf-08c553084b8f" providerId="ADAL" clId="{EE15DAEF-A59B-4F10-98F2-DF448A846AB1}"/>
    <pc:docChg chg="addSld delSld modSld sldOrd">
      <pc:chgData name="LESCALLIER TRAQUET Emilie" userId="ab01feba-5c92-4a33-8ccf-08c553084b8f" providerId="ADAL" clId="{EE15DAEF-A59B-4F10-98F2-DF448A846AB1}" dt="2024-06-10T08:20:45.891" v="93" actId="20577"/>
      <pc:docMkLst>
        <pc:docMk/>
      </pc:docMkLst>
      <pc:sldChg chg="modSp add mod">
        <pc:chgData name="LESCALLIER TRAQUET Emilie" userId="ab01feba-5c92-4a33-8ccf-08c553084b8f" providerId="ADAL" clId="{EE15DAEF-A59B-4F10-98F2-DF448A846AB1}" dt="2024-06-10T08:20:45.891" v="93" actId="20577"/>
        <pc:sldMkLst>
          <pc:docMk/>
          <pc:sldMk cId="1409809371" sldId="386"/>
        </pc:sldMkLst>
        <pc:spChg chg="mod">
          <ac:chgData name="LESCALLIER TRAQUET Emilie" userId="ab01feba-5c92-4a33-8ccf-08c553084b8f" providerId="ADAL" clId="{EE15DAEF-A59B-4F10-98F2-DF448A846AB1}" dt="2024-06-10T08:17:34.124" v="78" actId="20577"/>
          <ac:spMkLst>
            <pc:docMk/>
            <pc:sldMk cId="1409809371" sldId="386"/>
            <ac:spMk id="5" creationId="{95B59985-71BB-39B0-A25D-A79F4455D554}"/>
          </ac:spMkLst>
        </pc:spChg>
        <pc:spChg chg="mod">
          <ac:chgData name="LESCALLIER TRAQUET Emilie" userId="ab01feba-5c92-4a33-8ccf-08c553084b8f" providerId="ADAL" clId="{EE15DAEF-A59B-4F10-98F2-DF448A846AB1}" dt="2024-06-10T08:20:45.891" v="93" actId="20577"/>
          <ac:spMkLst>
            <pc:docMk/>
            <pc:sldMk cId="1409809371" sldId="386"/>
            <ac:spMk id="7" creationId="{A8F4ADC1-E06A-AFED-D132-7A0D134CB25A}"/>
          </ac:spMkLst>
        </pc:spChg>
      </pc:sldChg>
      <pc:sldChg chg="new del ord">
        <pc:chgData name="LESCALLIER TRAQUET Emilie" userId="ab01feba-5c92-4a33-8ccf-08c553084b8f" providerId="ADAL" clId="{EE15DAEF-A59B-4F10-98F2-DF448A846AB1}" dt="2024-06-10T08:16:37.011" v="4" actId="47"/>
        <pc:sldMkLst>
          <pc:docMk/>
          <pc:sldMk cId="3086912247" sldId="155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657130-C7C3-4DF8-96A6-84DE5EDEEEE5}" type="datetimeFigureOut">
              <a:rPr lang="en-SG" smtClean="0"/>
              <a:t>20/6/2024</a:t>
            </a:fld>
            <a:endParaRPr lang="en-S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SG"/>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F3D1EF9-5CC1-4238-AAAD-E9DC1B1191CD}" type="slidenum">
              <a:rPr lang="en-SG" smtClean="0"/>
              <a:t>‹#›</a:t>
            </a:fld>
            <a:endParaRPr lang="en-SG"/>
          </a:p>
        </p:txBody>
      </p:sp>
    </p:spTree>
    <p:extLst>
      <p:ext uri="{BB962C8B-B14F-4D97-AF65-F5344CB8AC3E}">
        <p14:creationId xmlns:p14="http://schemas.microsoft.com/office/powerpoint/2010/main" val="41304397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psycnet.apa.org/journals/psp/70/1/66/" TargetMode="External"/><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DED7BE2-A96B-4E9D-A1D5-8D1855B13D4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7119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are the point payoffs for the team</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investment more in new players. The player and coach wants the club to invest in new players so they can compete for more trophies, the bigger the budget the better. Do they</a:t>
            </a:r>
            <a:r>
              <a:rPr lang="en-US" sz="1200" kern="1200" baseline="0" dirty="0">
                <a:solidFill>
                  <a:schemeClr val="tx1"/>
                </a:solidFill>
                <a:effectLst/>
                <a:latin typeface="+mn-lt"/>
                <a:ea typeface="+mn-ea"/>
                <a:cs typeface="+mn-cs"/>
              </a:rPr>
              <a:t> care if this destroys the club’s profitability? [</a:t>
            </a:r>
            <a:r>
              <a:rPr lang="en-US" sz="1200" i="1" kern="1200" baseline="0" dirty="0">
                <a:solidFill>
                  <a:schemeClr val="tx1"/>
                </a:solidFill>
                <a:effectLst/>
                <a:latin typeface="+mn-lt"/>
                <a:ea typeface="+mn-ea"/>
                <a:cs typeface="+mn-cs"/>
              </a:rPr>
              <a:t>Students answer</a:t>
            </a:r>
            <a:r>
              <a:rPr lang="en-US" sz="1200" kern="1200" baseline="0" dirty="0">
                <a:solidFill>
                  <a:schemeClr val="tx1"/>
                </a:solidFill>
                <a:effectLst/>
                <a:latin typeface="+mn-lt"/>
                <a:ea typeface="+mn-ea"/>
                <a:cs typeface="+mn-cs"/>
              </a:rPr>
              <a:t>]. Not really. Professional athletes and coaches want to win next year. Their time window is short.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a:t>
            </a:r>
            <a:r>
              <a:rPr lang="en-US" sz="1200" kern="1200" baseline="0" dirty="0">
                <a:solidFill>
                  <a:schemeClr val="tx1"/>
                </a:solidFill>
                <a:effectLst/>
                <a:latin typeface="+mn-lt"/>
                <a:ea typeface="+mn-ea"/>
                <a:cs typeface="+mn-cs"/>
              </a:rPr>
              <a:t> CEO, in contrast, needs to think about long term financial sustainability. She too</a:t>
            </a:r>
            <a:r>
              <a:rPr lang="en-US" sz="1200" kern="1200" dirty="0">
                <a:solidFill>
                  <a:schemeClr val="tx1"/>
                </a:solidFill>
                <a:effectLst/>
                <a:latin typeface="+mn-lt"/>
                <a:ea typeface="+mn-ea"/>
                <a:cs typeface="+mn-cs"/>
              </a:rPr>
              <a:t> wants to be more competitive and is willing to spend £75 million on new players, but doesn’t want to go up to </a:t>
            </a:r>
            <a:r>
              <a:rPr lang="en-US" sz="1200" b="0" i="0" u="none" strike="noStrike" dirty="0">
                <a:solidFill>
                  <a:srgbClr val="000000"/>
                </a:solidFill>
                <a:effectLst/>
                <a:latin typeface="Calibri" panose="020F0502020204030204" pitchFamily="34" charset="0"/>
              </a:rPr>
              <a:t>£100 million.</a:t>
            </a:r>
            <a:r>
              <a:rPr lang="en-US" sz="1200" b="0" i="0" u="none" strike="noStrike" baseline="0" dirty="0">
                <a:solidFill>
                  <a:srgbClr val="000000"/>
                </a:solidFill>
                <a:effectLst/>
                <a:latin typeface="Calibri" panose="020F050202020403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baseline="0" dirty="0">
              <a:solidFill>
                <a:srgbClr val="000000"/>
              </a:solidFill>
              <a:effectLst/>
              <a:latin typeface="Calibri" panose="020F050202020403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rgbClr val="000000"/>
                </a:solidFill>
                <a:effectLst/>
                <a:latin typeface="Calibri" panose="020F0502020204030204" pitchFamily="34" charset="0"/>
                <a:ea typeface="+mn-ea"/>
                <a:cs typeface="+mn-cs"/>
              </a:rPr>
              <a:t>How a about Jeremy?</a:t>
            </a:r>
            <a:r>
              <a:rPr lang="en-US" sz="1200" kern="1200" baseline="0" dirty="0">
                <a:solidFill>
                  <a:schemeClr val="tx1"/>
                </a:solidFill>
                <a:effectLst/>
                <a:latin typeface="+mn-lt"/>
                <a:ea typeface="+mn-ea"/>
                <a:cs typeface="+mn-cs"/>
              </a:rPr>
              <a:t> [</a:t>
            </a:r>
            <a:r>
              <a:rPr lang="en-US" sz="1200" i="1" kern="1200" baseline="0" dirty="0">
                <a:solidFill>
                  <a:schemeClr val="tx1"/>
                </a:solidFill>
                <a:effectLst/>
                <a:latin typeface="+mn-lt"/>
                <a:ea typeface="+mn-ea"/>
                <a:cs typeface="+mn-cs"/>
              </a:rPr>
              <a:t>Students answer</a:t>
            </a:r>
            <a:r>
              <a:rPr lang="en-US" sz="1200" kern="1200" baseline="0" dirty="0">
                <a:solidFill>
                  <a:schemeClr val="tx1"/>
                </a:solidFill>
                <a:effectLst/>
                <a:latin typeface="+mn-lt"/>
                <a:ea typeface="+mn-ea"/>
                <a:cs typeface="+mn-cs"/>
              </a:rPr>
              <a:t>]. He wants a smaller budget. Why? [</a:t>
            </a:r>
            <a:r>
              <a:rPr lang="en-US" sz="1200" i="1" kern="1200" baseline="0" dirty="0">
                <a:solidFill>
                  <a:schemeClr val="tx1"/>
                </a:solidFill>
                <a:effectLst/>
                <a:latin typeface="+mn-lt"/>
                <a:ea typeface="+mn-ea"/>
                <a:cs typeface="+mn-cs"/>
              </a:rPr>
              <a:t>Students answer</a:t>
            </a:r>
            <a:r>
              <a:rPr lang="en-US" sz="1200" kern="1200" baseline="0" dirty="0">
                <a:solidFill>
                  <a:schemeClr val="tx1"/>
                </a:solidFill>
                <a:effectLst/>
                <a:latin typeface="+mn-lt"/>
                <a:ea typeface="+mn-ea"/>
                <a:cs typeface="+mn-cs"/>
              </a:rPr>
              <a:t>]. Jeremy doesn’t want </a:t>
            </a:r>
            <a:r>
              <a:rPr lang="en-US" sz="1200" kern="1200" baseline="0" dirty="0" err="1">
                <a:solidFill>
                  <a:schemeClr val="tx1"/>
                </a:solidFill>
                <a:effectLst/>
                <a:latin typeface="+mn-lt"/>
                <a:ea typeface="+mn-ea"/>
                <a:cs typeface="+mn-cs"/>
              </a:rPr>
              <a:t>Greenpark</a:t>
            </a:r>
            <a:r>
              <a:rPr lang="en-US" sz="1200" kern="1200" baseline="0" dirty="0">
                <a:solidFill>
                  <a:schemeClr val="tx1"/>
                </a:solidFill>
                <a:effectLst/>
                <a:latin typeface="+mn-lt"/>
                <a:ea typeface="+mn-ea"/>
                <a:cs typeface="+mn-cs"/>
              </a:rPr>
              <a:t> to buy more star players so his player, David, can be the big star and demand more pay raises. That isn’t what David himself wants though. </a:t>
            </a: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F3D1EF9-5CC1-4238-AAAD-E9DC1B1191CD}" type="slidenum">
              <a:rPr lang="en-SG" smtClean="0"/>
              <a:t>10</a:t>
            </a:fld>
            <a:endParaRPr lang="en-SG"/>
          </a:p>
        </p:txBody>
      </p:sp>
    </p:spTree>
    <p:extLst>
      <p:ext uri="{BB962C8B-B14F-4D97-AF65-F5344CB8AC3E}">
        <p14:creationId xmlns:p14="http://schemas.microsoft.com/office/powerpoint/2010/main" val="1762803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And now the job for Marina. What is this</a:t>
            </a:r>
            <a:r>
              <a:rPr lang="en-US" sz="1200" kern="1200" baseline="0" dirty="0">
                <a:solidFill>
                  <a:schemeClr val="tx1"/>
                </a:solidFill>
                <a:effectLst/>
                <a:latin typeface="+mn-lt"/>
                <a:ea typeface="+mn-ea"/>
                <a:cs typeface="+mn-cs"/>
              </a:rPr>
              <a:t> all about? [</a:t>
            </a:r>
            <a:r>
              <a:rPr lang="en-US" sz="1200" i="1" kern="1200" baseline="0" dirty="0">
                <a:solidFill>
                  <a:schemeClr val="tx1"/>
                </a:solidFill>
                <a:effectLst/>
                <a:latin typeface="+mn-lt"/>
                <a:ea typeface="+mn-ea"/>
                <a:cs typeface="+mn-cs"/>
              </a:rPr>
              <a:t>Students answer</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The player wants a job in London for his girlfriend Marina.</a:t>
            </a:r>
            <a:r>
              <a:rPr lang="en-US" sz="1200" kern="1200" baseline="0" dirty="0">
                <a:solidFill>
                  <a:schemeClr val="tx1"/>
                </a:solidFill>
                <a:effectLst/>
                <a:latin typeface="+mn-lt"/>
                <a:ea typeface="+mn-ea"/>
                <a:cs typeface="+mn-cs"/>
              </a:rPr>
              <a:t> She would </a:t>
            </a:r>
            <a:r>
              <a:rPr lang="en-US" sz="1200" kern="1200" dirty="0">
                <a:solidFill>
                  <a:schemeClr val="tx1"/>
                </a:solidFill>
                <a:effectLst/>
                <a:latin typeface="+mn-lt"/>
                <a:ea typeface="+mn-ea"/>
                <a:cs typeface="+mn-cs"/>
              </a:rPr>
              <a:t>design the club’s apparel.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does</a:t>
            </a:r>
            <a:r>
              <a:rPr lang="en-US" sz="1200" kern="1200" baseline="0" dirty="0">
                <a:solidFill>
                  <a:schemeClr val="tx1"/>
                </a:solidFill>
                <a:effectLst/>
                <a:latin typeface="+mn-lt"/>
                <a:ea typeface="+mn-ea"/>
                <a:cs typeface="+mn-cs"/>
              </a:rPr>
              <a:t> t</a:t>
            </a:r>
            <a:r>
              <a:rPr lang="en-US" sz="1200" kern="1200" dirty="0">
                <a:solidFill>
                  <a:schemeClr val="tx1"/>
                </a:solidFill>
                <a:effectLst/>
                <a:latin typeface="+mn-lt"/>
                <a:ea typeface="+mn-ea"/>
                <a:cs typeface="+mn-cs"/>
              </a:rPr>
              <a:t>he agent think about this idea? </a:t>
            </a:r>
            <a:r>
              <a:rPr lang="en-US" sz="1200" kern="1200" baseline="0" dirty="0">
                <a:solidFill>
                  <a:schemeClr val="tx1"/>
                </a:solidFill>
                <a:effectLst/>
                <a:latin typeface="+mn-lt"/>
                <a:ea typeface="+mn-ea"/>
                <a:cs typeface="+mn-cs"/>
              </a:rPr>
              <a:t>[</a:t>
            </a:r>
            <a:r>
              <a:rPr lang="en-US" sz="1200" i="1" kern="1200" baseline="0" dirty="0">
                <a:solidFill>
                  <a:schemeClr val="tx1"/>
                </a:solidFill>
                <a:effectLst/>
                <a:latin typeface="+mn-lt"/>
                <a:ea typeface="+mn-ea"/>
                <a:cs typeface="+mn-cs"/>
              </a:rPr>
              <a:t>Students answer</a:t>
            </a:r>
            <a:r>
              <a:rPr lang="en-US" sz="1200" kern="1200" baseline="0" dirty="0">
                <a:solidFill>
                  <a:schemeClr val="tx1"/>
                </a:solidFill>
                <a:effectLst/>
                <a:latin typeface="+mn-lt"/>
                <a:ea typeface="+mn-ea"/>
                <a:cs typeface="+mn-cs"/>
              </a:rPr>
              <a:t>]. He hates it! What did Marina call him? [</a:t>
            </a:r>
            <a:r>
              <a:rPr lang="en-US" sz="1200" i="1" kern="1200" baseline="0" dirty="0">
                <a:solidFill>
                  <a:schemeClr val="tx1"/>
                </a:solidFill>
                <a:effectLst/>
                <a:latin typeface="+mn-lt"/>
                <a:ea typeface="+mn-ea"/>
                <a:cs typeface="+mn-cs"/>
              </a:rPr>
              <a:t>Students answer</a:t>
            </a:r>
            <a:r>
              <a:rPr lang="en-US" sz="1200" kern="1200" baseline="0" dirty="0">
                <a:solidFill>
                  <a:schemeClr val="tx1"/>
                </a:solidFill>
                <a:effectLst/>
                <a:latin typeface="+mn-lt"/>
                <a:ea typeface="+mn-ea"/>
                <a:cs typeface="+mn-cs"/>
              </a:rPr>
              <a:t>]. A lowlife parasite. He </a:t>
            </a:r>
            <a:r>
              <a:rPr lang="en-US" sz="1200" kern="1200" dirty="0">
                <a:solidFill>
                  <a:schemeClr val="tx1"/>
                </a:solidFill>
                <a:effectLst/>
                <a:latin typeface="+mn-lt"/>
                <a:ea typeface="+mn-ea"/>
                <a:cs typeface="+mn-cs"/>
              </a:rPr>
              <a:t>would strongly prefer Marina </a:t>
            </a:r>
            <a:r>
              <a:rPr lang="en-US" sz="1200" u="sng" kern="1200" dirty="0">
                <a:solidFill>
                  <a:schemeClr val="tx1"/>
                </a:solidFill>
                <a:effectLst/>
                <a:latin typeface="+mn-lt"/>
                <a:ea typeface="+mn-ea"/>
                <a:cs typeface="+mn-cs"/>
              </a:rPr>
              <a:t>not</a:t>
            </a:r>
            <a:r>
              <a:rPr lang="en-US" sz="1200" kern="1200" dirty="0">
                <a:solidFill>
                  <a:schemeClr val="tx1"/>
                </a:solidFill>
                <a:effectLst/>
                <a:latin typeface="+mn-lt"/>
                <a:ea typeface="+mn-ea"/>
                <a:cs typeface="+mn-cs"/>
              </a:rPr>
              <a:t> get the job, and instead move to Milan and hopefully break up with David and stop undermining him.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a:t>
            </a:r>
            <a:r>
              <a:rPr lang="en-US" sz="1200" kern="1200" baseline="0" dirty="0">
                <a:solidFill>
                  <a:schemeClr val="tx1"/>
                </a:solidFill>
                <a:effectLst/>
                <a:latin typeface="+mn-lt"/>
                <a:ea typeface="+mn-ea"/>
                <a:cs typeface="+mn-cs"/>
              </a:rPr>
              <a:t> about the coach? [</a:t>
            </a:r>
            <a:r>
              <a:rPr lang="en-US" sz="1200" i="1" kern="1200" baseline="0" dirty="0">
                <a:solidFill>
                  <a:schemeClr val="tx1"/>
                </a:solidFill>
                <a:effectLst/>
                <a:latin typeface="+mn-lt"/>
                <a:ea typeface="+mn-ea"/>
                <a:cs typeface="+mn-cs"/>
              </a:rPr>
              <a:t>Students answer</a:t>
            </a:r>
            <a:r>
              <a:rPr lang="en-US" sz="1200" kern="1200" baseline="0" dirty="0">
                <a:solidFill>
                  <a:schemeClr val="tx1"/>
                </a:solidFill>
                <a:effectLst/>
                <a:latin typeface="+mn-lt"/>
                <a:ea typeface="+mn-ea"/>
                <a:cs typeface="+mn-cs"/>
              </a:rPr>
              <a:t>]. He is </a:t>
            </a:r>
            <a:r>
              <a:rPr lang="en-US" sz="1200" kern="1200" dirty="0">
                <a:solidFill>
                  <a:schemeClr val="tx1"/>
                </a:solidFill>
                <a:effectLst/>
                <a:latin typeface="+mn-lt"/>
                <a:ea typeface="+mn-ea"/>
                <a:cs typeface="+mn-cs"/>
              </a:rPr>
              <a:t>indifferent as to whether Marina is hired but is fine</a:t>
            </a:r>
            <a:r>
              <a:rPr lang="en-US" sz="1200" kern="1200" baseline="0" dirty="0">
                <a:solidFill>
                  <a:schemeClr val="tx1"/>
                </a:solidFill>
                <a:effectLst/>
                <a:latin typeface="+mn-lt"/>
                <a:ea typeface="+mn-ea"/>
                <a:cs typeface="+mn-cs"/>
              </a:rPr>
              <a:t> with it if it helps</a:t>
            </a:r>
            <a:r>
              <a:rPr lang="en-US" sz="1200" kern="1200" dirty="0">
                <a:solidFill>
                  <a:schemeClr val="tx1"/>
                </a:solidFill>
                <a:effectLst/>
                <a:latin typeface="+mn-lt"/>
                <a:ea typeface="+mn-ea"/>
                <a:cs typeface="+mn-cs"/>
              </a:rPr>
              <a:t> keep David at </a:t>
            </a:r>
            <a:r>
              <a:rPr lang="en-US" sz="1200" kern="1200" dirty="0" err="1">
                <a:solidFill>
                  <a:schemeClr val="tx1"/>
                </a:solidFill>
                <a:effectLst/>
                <a:latin typeface="+mn-lt"/>
                <a:ea typeface="+mn-ea"/>
                <a:cs typeface="+mn-cs"/>
              </a:rPr>
              <a:t>Greenpark</a:t>
            </a:r>
            <a:r>
              <a:rPr lang="en-US" sz="1200" kern="1200" dirty="0">
                <a:solidFill>
                  <a:schemeClr val="tx1"/>
                </a:solidFill>
                <a:effectLst/>
                <a:latin typeface="+mn-lt"/>
                <a:ea typeface="+mn-ea"/>
                <a:cs typeface="+mn-cs"/>
              </a:rPr>
              <a:t>. </a:t>
            </a:r>
            <a:endParaRPr lang="en-SG"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And the CEO? </a:t>
            </a:r>
            <a:r>
              <a:rPr lang="en-US" sz="1200" kern="1200" baseline="0" dirty="0">
                <a:solidFill>
                  <a:schemeClr val="tx1"/>
                </a:solidFill>
                <a:effectLst/>
                <a:latin typeface="+mn-lt"/>
                <a:ea typeface="+mn-ea"/>
                <a:cs typeface="+mn-cs"/>
              </a:rPr>
              <a:t>[</a:t>
            </a:r>
            <a:r>
              <a:rPr lang="en-US" sz="1200" i="1" kern="1200" baseline="0" dirty="0">
                <a:solidFill>
                  <a:schemeClr val="tx1"/>
                </a:solidFill>
                <a:effectLst/>
                <a:latin typeface="+mn-lt"/>
                <a:ea typeface="+mn-ea"/>
                <a:cs typeface="+mn-cs"/>
              </a:rPr>
              <a:t>Students answer</a:t>
            </a:r>
            <a:r>
              <a:rPr lang="en-US" sz="1200" kern="1200" baseline="0" dirty="0">
                <a:solidFill>
                  <a:schemeClr val="tx1"/>
                </a:solidFill>
                <a:effectLst/>
                <a:latin typeface="+mn-lt"/>
                <a:ea typeface="+mn-ea"/>
                <a:cs typeface="+mn-cs"/>
              </a:rPr>
              <a:t>]. She loves Marina’s designs and would be </a:t>
            </a:r>
            <a:r>
              <a:rPr lang="en-US" sz="1200" kern="1200" dirty="0">
                <a:solidFill>
                  <a:schemeClr val="tx1"/>
                </a:solidFill>
                <a:effectLst/>
                <a:latin typeface="+mn-lt"/>
                <a:ea typeface="+mn-ea"/>
                <a:cs typeface="+mn-cs"/>
              </a:rPr>
              <a:t>delighted to help her obtain a position with their apparel sponsor as she is a talented designer,</a:t>
            </a:r>
            <a:r>
              <a:rPr lang="en-US" sz="1200" kern="1200" baseline="0" dirty="0">
                <a:solidFill>
                  <a:schemeClr val="tx1"/>
                </a:solidFill>
                <a:effectLst/>
                <a:latin typeface="+mn-lt"/>
                <a:ea typeface="+mn-ea"/>
                <a:cs typeface="+mn-cs"/>
              </a:rPr>
              <a:t> not a trophy girlfriend.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a:solidFill>
                  <a:schemeClr val="tx1"/>
                </a:solidFill>
                <a:effectLst/>
                <a:latin typeface="+mn-lt"/>
                <a:ea typeface="+mn-ea"/>
                <a:cs typeface="+mn-cs"/>
              </a:rPr>
              <a:t>What happens in your groups, did Marina get the job or not? [</a:t>
            </a:r>
            <a:r>
              <a:rPr lang="en-US" sz="1200" i="1" kern="1200" baseline="0" dirty="0">
                <a:solidFill>
                  <a:schemeClr val="tx1"/>
                </a:solidFill>
                <a:effectLst/>
                <a:latin typeface="+mn-lt"/>
                <a:ea typeface="+mn-ea"/>
                <a:cs typeface="+mn-cs"/>
              </a:rPr>
              <a:t>Students share their experiences</a:t>
            </a:r>
            <a:r>
              <a:rPr lang="en-US" sz="1200" kern="1200" baseline="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SG" dirty="0"/>
          </a:p>
        </p:txBody>
      </p:sp>
      <p:sp>
        <p:nvSpPr>
          <p:cNvPr id="4" name="Slide Number Placeholder 3"/>
          <p:cNvSpPr>
            <a:spLocks noGrp="1"/>
          </p:cNvSpPr>
          <p:nvPr>
            <p:ph type="sldNum" sz="quarter" idx="10"/>
          </p:nvPr>
        </p:nvSpPr>
        <p:spPr/>
        <p:txBody>
          <a:bodyPr/>
          <a:lstStyle/>
          <a:p>
            <a:fld id="{7F3D1EF9-5CC1-4238-AAAD-E9DC1B1191CD}" type="slidenum">
              <a:rPr lang="en-SG" smtClean="0"/>
              <a:t>11</a:t>
            </a:fld>
            <a:endParaRPr lang="en-SG"/>
          </a:p>
        </p:txBody>
      </p:sp>
    </p:spTree>
    <p:extLst>
      <p:ext uri="{BB962C8B-B14F-4D97-AF65-F5344CB8AC3E}">
        <p14:creationId xmlns:p14="http://schemas.microsoft.com/office/powerpoint/2010/main" val="38872861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happens if</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the agent</a:t>
            </a:r>
            <a:r>
              <a:rPr lang="en-US" sz="1200" kern="1200" baseline="0" dirty="0">
                <a:solidFill>
                  <a:schemeClr val="tx1"/>
                </a:solidFill>
                <a:effectLst/>
                <a:latin typeface="+mn-lt"/>
                <a:ea typeface="+mn-ea"/>
                <a:cs typeface="+mn-cs"/>
              </a:rPr>
              <a:t> gets fired? [</a:t>
            </a:r>
            <a:r>
              <a:rPr lang="en-US" sz="1200" i="1" kern="1200" baseline="0" dirty="0">
                <a:solidFill>
                  <a:schemeClr val="tx1"/>
                </a:solidFill>
                <a:effectLst/>
                <a:latin typeface="+mn-lt"/>
                <a:ea typeface="+mn-ea"/>
                <a:cs typeface="+mn-cs"/>
              </a:rPr>
              <a:t>Students answer</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The agent will suffer a huge loss of points if the player fires him. Losing his agent would cost the player comparatively less, but there is still a pretty significant 3 point loss to David if Jeremy is fired or quits. The CEO and coach </a:t>
            </a:r>
            <a:r>
              <a:rPr lang="en-US" sz="1200" u="sng" kern="1200" dirty="0">
                <a:solidFill>
                  <a:schemeClr val="tx1"/>
                </a:solidFill>
                <a:effectLst/>
                <a:latin typeface="+mn-lt"/>
                <a:ea typeface="+mn-ea"/>
                <a:cs typeface="+mn-cs"/>
              </a:rPr>
              <a:t>gain</a:t>
            </a:r>
            <a:r>
              <a:rPr lang="en-US" sz="1200" kern="1200" dirty="0">
                <a:solidFill>
                  <a:schemeClr val="tx1"/>
                </a:solidFill>
                <a:effectLst/>
                <a:latin typeface="+mn-lt"/>
                <a:ea typeface="+mn-ea"/>
                <a:cs typeface="+mn-cs"/>
              </a:rPr>
              <a:t> points if the agent is fired since they are finally rid of that parasite celebrity agent Jeremy Manuel! The CEO hates Jeremy much more than the coach and gets way more points if he is dismissed. Anna Smith really has it in for Jeremy. </a:t>
            </a:r>
            <a:r>
              <a:rPr lang="en-US" sz="1200" b="0" dirty="0">
                <a:solidFill>
                  <a:srgbClr val="FF0000"/>
                </a:solidFill>
              </a:rPr>
              <a:t>Did any agents get fired? If yes, how did it happen?</a:t>
            </a:r>
            <a:r>
              <a:rPr lang="en-US" sz="1200" b="0" baseline="0" dirty="0">
                <a:solidFill>
                  <a:srgbClr val="FF0000"/>
                </a:solidFill>
              </a:rPr>
              <a:t> </a:t>
            </a:r>
            <a:r>
              <a:rPr lang="en-US" sz="1200" kern="1200" baseline="0" dirty="0">
                <a:solidFill>
                  <a:schemeClr val="tx1"/>
                </a:solidFill>
                <a:effectLst/>
                <a:latin typeface="+mn-lt"/>
                <a:ea typeface="+mn-ea"/>
                <a:cs typeface="+mn-cs"/>
              </a:rPr>
              <a:t>[</a:t>
            </a:r>
            <a:r>
              <a:rPr lang="en-US" sz="1200" i="1" kern="1200" baseline="0" dirty="0">
                <a:solidFill>
                  <a:schemeClr val="tx1"/>
                </a:solidFill>
                <a:effectLst/>
                <a:latin typeface="+mn-lt"/>
                <a:ea typeface="+mn-ea"/>
                <a:cs typeface="+mn-cs"/>
              </a:rPr>
              <a:t>Students share their experiences</a:t>
            </a:r>
            <a:r>
              <a:rPr lang="en-US" sz="1200" kern="1200" baseline="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dirty="0">
              <a:solidFill>
                <a:srgbClr val="FF0000"/>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SG" sz="1200" kern="1200" dirty="0">
              <a:solidFill>
                <a:schemeClr val="tx1"/>
              </a:solidFill>
              <a:effectLst/>
              <a:latin typeface="+mn-lt"/>
              <a:ea typeface="+mn-ea"/>
              <a:cs typeface="+mn-cs"/>
            </a:endParaRPr>
          </a:p>
          <a:p>
            <a:endParaRPr lang="en-SG" dirty="0"/>
          </a:p>
        </p:txBody>
      </p:sp>
      <p:sp>
        <p:nvSpPr>
          <p:cNvPr id="4" name="Slide Number Placeholder 3"/>
          <p:cNvSpPr>
            <a:spLocks noGrp="1"/>
          </p:cNvSpPr>
          <p:nvPr>
            <p:ph type="sldNum" sz="quarter" idx="10"/>
          </p:nvPr>
        </p:nvSpPr>
        <p:spPr/>
        <p:txBody>
          <a:bodyPr/>
          <a:lstStyle/>
          <a:p>
            <a:fld id="{7F3D1EF9-5CC1-4238-AAAD-E9DC1B1191CD}" type="slidenum">
              <a:rPr lang="en-SG" smtClean="0"/>
              <a:t>12</a:t>
            </a:fld>
            <a:endParaRPr lang="en-SG"/>
          </a:p>
        </p:txBody>
      </p:sp>
    </p:spTree>
    <p:extLst>
      <p:ext uri="{BB962C8B-B14F-4D97-AF65-F5344CB8AC3E}">
        <p14:creationId xmlns:p14="http://schemas.microsoft.com/office/powerpoint/2010/main" val="28068290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a:t>
            </a:r>
            <a:r>
              <a:rPr lang="en-US" sz="1200" kern="1200" baseline="0" dirty="0">
                <a:solidFill>
                  <a:schemeClr val="tx1"/>
                </a:solidFill>
                <a:effectLst/>
                <a:latin typeface="+mn-lt"/>
                <a:ea typeface="+mn-ea"/>
                <a:cs typeface="+mn-cs"/>
              </a:rPr>
              <a:t> if David leaves </a:t>
            </a:r>
            <a:r>
              <a:rPr lang="en-US" sz="1200" kern="1200" baseline="0" dirty="0" err="1">
                <a:solidFill>
                  <a:schemeClr val="tx1"/>
                </a:solidFill>
                <a:effectLst/>
                <a:latin typeface="+mn-lt"/>
                <a:ea typeface="+mn-ea"/>
                <a:cs typeface="+mn-cs"/>
              </a:rPr>
              <a:t>Greenpark</a:t>
            </a:r>
            <a:r>
              <a:rPr lang="en-US" sz="1200" kern="1200" baseline="0" dirty="0">
                <a:solidFill>
                  <a:schemeClr val="tx1"/>
                </a:solidFill>
                <a:effectLst/>
                <a:latin typeface="+mn-lt"/>
                <a:ea typeface="+mn-ea"/>
                <a:cs typeface="+mn-cs"/>
              </a:rPr>
              <a:t> for FC Garcia, who is worst off? </a:t>
            </a:r>
            <a:r>
              <a:rPr lang="en-SG" u="none" baseline="0" dirty="0"/>
              <a:t>[</a:t>
            </a:r>
            <a:r>
              <a:rPr lang="en-SG" i="1" u="none" baseline="0" dirty="0"/>
              <a:t>Students answer</a:t>
            </a:r>
            <a:r>
              <a:rPr lang="en-SG" u="none" baseline="0" dirty="0"/>
              <a:t>]. </a:t>
            </a:r>
            <a:endParaRPr lang="en-SG"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7F3D1EF9-5CC1-4238-AAAD-E9DC1B1191CD}" type="slidenum">
              <a:rPr kumimoji="0" lang="en-SG" sz="1800" b="0" i="0" u="none" strike="noStrike" kern="0" cap="none" spc="0" normalizeH="0" baseline="0" noProof="0" smtClean="0">
                <a:ln>
                  <a:noFill/>
                </a:ln>
                <a:solidFill>
                  <a:prstClr val="black"/>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13</a:t>
            </a:fld>
            <a:endParaRPr kumimoji="0" lang="en-SG" sz="1800" b="0" i="0" u="none" strike="noStrike" kern="0" cap="none" spc="0" normalizeH="0" baseline="0" noProof="0">
              <a:ln>
                <a:noFill/>
              </a:ln>
              <a:solidFill>
                <a:prstClr val="black"/>
              </a:solidFill>
              <a:effectLst/>
              <a:uLnTx/>
              <a:uFillTx/>
            </a:endParaRPr>
          </a:p>
        </p:txBody>
      </p:sp>
    </p:spTree>
    <p:extLst>
      <p:ext uri="{BB962C8B-B14F-4D97-AF65-F5344CB8AC3E}">
        <p14:creationId xmlns:p14="http://schemas.microsoft.com/office/powerpoint/2010/main" val="10212542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u="none" baseline="0" dirty="0"/>
              <a:t>The CEO gets a large financial fee for </a:t>
            </a:r>
            <a:r>
              <a:rPr lang="en-SG" u="none" baseline="0" dirty="0" err="1"/>
              <a:t>Greenpark</a:t>
            </a:r>
            <a:r>
              <a:rPr lang="en-SG" u="none" baseline="0" dirty="0"/>
              <a:t> from FC Garcia if David leaves, the transfer fee this is called, so its not so bad for her. But the coach is really desperate to keep David.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SG" u="none"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u="none" baseline="0" dirty="0"/>
              <a:t>David and Jeremy both do quite well if the move to Garcia happens.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u="none"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solidFill>
                  <a:srgbClr val="FF0000"/>
                </a:solidFill>
              </a:rPr>
              <a:t>Did anyone fail to reach a deal to keep David at </a:t>
            </a:r>
            <a:r>
              <a:rPr lang="en-US" sz="1200" b="0" dirty="0" err="1">
                <a:solidFill>
                  <a:srgbClr val="FF0000"/>
                </a:solidFill>
              </a:rPr>
              <a:t>Greenpark</a:t>
            </a:r>
            <a:r>
              <a:rPr lang="en-US" sz="1200" b="0" dirty="0">
                <a:solidFill>
                  <a:srgbClr val="FF0000"/>
                </a:solidFill>
              </a:rPr>
              <a:t>? If there is no deal, he automatically goes to Garcia. Why weren’t you able to reach a deal? </a:t>
            </a:r>
            <a:r>
              <a:rPr lang="en-US" sz="1200" kern="1200" baseline="0" dirty="0">
                <a:solidFill>
                  <a:schemeClr val="tx1"/>
                </a:solidFill>
                <a:effectLst/>
                <a:latin typeface="+mn-lt"/>
                <a:ea typeface="+mn-ea"/>
                <a:cs typeface="+mn-cs"/>
              </a:rPr>
              <a:t>[</a:t>
            </a:r>
            <a:r>
              <a:rPr lang="en-US" sz="1200" i="1" kern="1200" baseline="0" dirty="0">
                <a:solidFill>
                  <a:schemeClr val="tx1"/>
                </a:solidFill>
                <a:effectLst/>
                <a:latin typeface="+mn-lt"/>
                <a:ea typeface="+mn-ea"/>
                <a:cs typeface="+mn-cs"/>
              </a:rPr>
              <a:t>Students share their experiences</a:t>
            </a:r>
            <a:r>
              <a:rPr lang="en-US" sz="1200" kern="1200" baseline="0" dirty="0">
                <a:solidFill>
                  <a:schemeClr val="tx1"/>
                </a:solidFill>
                <a:effectLst/>
                <a:latin typeface="+mn-lt"/>
                <a:ea typeface="+mn-ea"/>
                <a:cs typeface="+mn-cs"/>
              </a:rPr>
              <a:t>]. </a:t>
            </a:r>
            <a:endParaRPr lang="en-US" sz="1200" b="0" dirty="0"/>
          </a:p>
          <a:p>
            <a:pPr marL="0" marR="0" lvl="0" indent="0" algn="l" defTabSz="914400" rtl="0" eaLnBrk="1" fontAlgn="auto" latinLnBrk="0" hangingPunct="1">
              <a:lnSpc>
                <a:spcPct val="100000"/>
              </a:lnSpc>
              <a:spcBef>
                <a:spcPts val="0"/>
              </a:spcBef>
              <a:spcAft>
                <a:spcPts val="0"/>
              </a:spcAft>
              <a:buClrTx/>
              <a:buSzTx/>
              <a:buFontTx/>
              <a:buNone/>
              <a:tabLst/>
              <a:defRPr/>
            </a:pPr>
            <a:r>
              <a:rPr lang="en-SG" b="0" u="none" baseline="0" dirty="0"/>
              <a:t>  </a:t>
            </a:r>
            <a:endParaRPr lang="en-SG" sz="1200" b="0" kern="1200" dirty="0">
              <a:solidFill>
                <a:schemeClr val="tx1"/>
              </a:solidFill>
              <a:effectLst/>
              <a:latin typeface="+mn-lt"/>
              <a:ea typeface="+mn-ea"/>
              <a:cs typeface="+mn-cs"/>
            </a:endParaRPr>
          </a:p>
          <a:p>
            <a:endParaRPr lang="en-SG"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7F3D1EF9-5CC1-4238-AAAD-E9DC1B1191CD}" type="slidenum">
              <a:rPr kumimoji="0" lang="en-SG" sz="1800" b="0" i="0" u="none" strike="noStrike" kern="0" cap="none" spc="0" normalizeH="0" baseline="0" noProof="0" smtClean="0">
                <a:ln>
                  <a:noFill/>
                </a:ln>
                <a:solidFill>
                  <a:prstClr val="black"/>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14</a:t>
            </a:fld>
            <a:endParaRPr kumimoji="0" lang="en-SG" sz="1800" b="0" i="0" u="none" strike="noStrike" kern="0" cap="none" spc="0" normalizeH="0" baseline="0" noProof="0">
              <a:ln>
                <a:noFill/>
              </a:ln>
              <a:solidFill>
                <a:prstClr val="black"/>
              </a:solidFill>
              <a:effectLst/>
              <a:uLnTx/>
              <a:uFillTx/>
            </a:endParaRPr>
          </a:p>
        </p:txBody>
      </p:sp>
    </p:spTree>
    <p:extLst>
      <p:ext uri="{BB962C8B-B14F-4D97-AF65-F5344CB8AC3E}">
        <p14:creationId xmlns:p14="http://schemas.microsoft.com/office/powerpoint/2010/main" val="15368768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Here is the deal that maximizes total group points. Maximum possible joint value in the Football Transfer is 38. However, joint value is not the same as doing well individually. </a:t>
            </a:r>
          </a:p>
          <a:p>
            <a:endParaRPr lang="en-US" dirty="0"/>
          </a:p>
        </p:txBody>
      </p:sp>
      <p:sp>
        <p:nvSpPr>
          <p:cNvPr id="4" name="Slide Number Placeholder 3"/>
          <p:cNvSpPr>
            <a:spLocks noGrp="1"/>
          </p:cNvSpPr>
          <p:nvPr>
            <p:ph type="sldNum" sz="quarter" idx="5"/>
          </p:nvPr>
        </p:nvSpPr>
        <p:spPr/>
        <p:txBody>
          <a:bodyPr/>
          <a:lstStyle/>
          <a:p>
            <a:fld id="{7F3D1EF9-5CC1-4238-AAAD-E9DC1B1191CD}" type="slidenum">
              <a:rPr lang="en-SG" smtClean="0"/>
              <a:t>15</a:t>
            </a:fld>
            <a:endParaRPr lang="en-SG"/>
          </a:p>
        </p:txBody>
      </p:sp>
    </p:spTree>
    <p:extLst>
      <p:ext uri="{BB962C8B-B14F-4D97-AF65-F5344CB8AC3E}">
        <p14:creationId xmlns:p14="http://schemas.microsoft.com/office/powerpoint/2010/main" val="38198501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u="none" dirty="0"/>
              <a:t>And here are your</a:t>
            </a:r>
            <a:r>
              <a:rPr lang="en-SG" u="none" baseline="0" dirty="0"/>
              <a:t> results! Your group numbers are listed in the far left column, then total points or the total value created by each group in the second column. Then the points for the person in each role: agent, player, CEO, and coach. Top scorers within each role are highlighted in green. You should compare results within rather than between roles, since some roles come with more power. Who has the most power? [</a:t>
            </a:r>
            <a:r>
              <a:rPr lang="en-SG" i="1" u="none" baseline="0" dirty="0"/>
              <a:t>Students answer</a:t>
            </a:r>
            <a:r>
              <a:rPr lang="en-SG" u="none" baseline="0" dirty="0"/>
              <a:t>]. The player, who can fire the agent, has an excellent outside offer, and is one of the top performers in the world. That’s the power position in the exercise. </a:t>
            </a:r>
          </a:p>
          <a:p>
            <a:endParaRPr lang="en-SG" u="none" baseline="0" dirty="0"/>
          </a:p>
          <a:p>
            <a:r>
              <a:rPr lang="en-SG" u="none" baseline="0" dirty="0"/>
              <a:t>Cases where Jeremy got fired are highlighted in red. In case you are wondering, in real life the CEO would not be able to just fire the coach, she would need to go through her board. </a:t>
            </a:r>
          </a:p>
          <a:p>
            <a:endParaRPr lang="en-SG" u="none" baseline="0" dirty="0"/>
          </a:p>
          <a:p>
            <a:r>
              <a:rPr lang="en-SG" u="none" baseline="0" dirty="0"/>
              <a:t>Those of you who did really well in terms of points, how did you do it? </a:t>
            </a:r>
            <a:r>
              <a:rPr lang="en-US" sz="1200" kern="1200" baseline="0" dirty="0">
                <a:solidFill>
                  <a:schemeClr val="tx1"/>
                </a:solidFill>
                <a:effectLst/>
                <a:latin typeface="+mn-lt"/>
                <a:ea typeface="+mn-ea"/>
                <a:cs typeface="+mn-cs"/>
              </a:rPr>
              <a:t>[</a:t>
            </a:r>
            <a:r>
              <a:rPr lang="en-US" sz="1200" i="1" kern="1200" baseline="0" dirty="0">
                <a:solidFill>
                  <a:schemeClr val="tx1"/>
                </a:solidFill>
                <a:effectLst/>
                <a:latin typeface="+mn-lt"/>
                <a:ea typeface="+mn-ea"/>
                <a:cs typeface="+mn-cs"/>
              </a:rPr>
              <a:t>Those specific students share their experiences</a:t>
            </a:r>
            <a:r>
              <a:rPr lang="en-US" sz="1200" kern="1200" baseline="0" dirty="0">
                <a:solidFill>
                  <a:schemeClr val="tx1"/>
                </a:solidFill>
                <a:effectLst/>
                <a:latin typeface="+mn-lt"/>
                <a:ea typeface="+mn-ea"/>
                <a:cs typeface="+mn-cs"/>
              </a:rPr>
              <a:t>]. </a:t>
            </a:r>
          </a:p>
          <a:p>
            <a:endParaRPr lang="en-US" sz="1200" kern="1200" baseline="0" dirty="0">
              <a:solidFill>
                <a:schemeClr val="tx1"/>
              </a:solidFill>
              <a:effectLst/>
              <a:latin typeface="+mn-lt"/>
              <a:ea typeface="+mn-ea"/>
              <a:cs typeface="+mn-cs"/>
            </a:endParaRPr>
          </a:p>
          <a:p>
            <a:r>
              <a:rPr lang="en-US" sz="1200" kern="1200" baseline="0" dirty="0">
                <a:solidFill>
                  <a:schemeClr val="tx1"/>
                </a:solidFill>
                <a:effectLst/>
                <a:latin typeface="+mn-lt"/>
                <a:ea typeface="+mn-ea"/>
                <a:cs typeface="+mn-cs"/>
              </a:rPr>
              <a:t>You might think about maximizing points in terms of individual scores, in terms of teams (coach and CEO together, player and agent together), or in terms of total value for everyone. An agent might seek to maximize scores for herself and her player, or a coach might care about the player and CEO but no the agent. So how well you did depends on the priorities you had going into the negotiation. </a:t>
            </a:r>
          </a:p>
          <a:p>
            <a:endParaRPr lang="en-SG" u="none" baseline="0" dirty="0"/>
          </a:p>
          <a:p>
            <a:r>
              <a:rPr lang="en-SG" u="none" baseline="0" dirty="0"/>
              <a:t>So tell me more about your negotiations, how did you get to your final results? </a:t>
            </a:r>
            <a:r>
              <a:rPr lang="en-US" sz="1200" kern="1200" baseline="0" dirty="0">
                <a:solidFill>
                  <a:schemeClr val="tx1"/>
                </a:solidFill>
                <a:effectLst/>
                <a:latin typeface="+mn-lt"/>
                <a:ea typeface="+mn-ea"/>
                <a:cs typeface="+mn-cs"/>
              </a:rPr>
              <a:t>[</a:t>
            </a:r>
            <a:r>
              <a:rPr lang="en-US" sz="1200" i="1" kern="1200" baseline="0" dirty="0">
                <a:solidFill>
                  <a:schemeClr val="tx1"/>
                </a:solidFill>
                <a:effectLst/>
                <a:latin typeface="+mn-lt"/>
                <a:ea typeface="+mn-ea"/>
                <a:cs typeface="+mn-cs"/>
              </a:rPr>
              <a:t>Students share their experiences</a:t>
            </a:r>
            <a:r>
              <a:rPr lang="en-US" sz="1200" kern="1200" baseline="0" dirty="0">
                <a:solidFill>
                  <a:schemeClr val="tx1"/>
                </a:solidFill>
                <a:effectLst/>
                <a:latin typeface="+mn-lt"/>
                <a:ea typeface="+mn-ea"/>
                <a:cs typeface="+mn-cs"/>
              </a:rPr>
              <a:t>]. </a:t>
            </a:r>
            <a:endParaRPr lang="en-SG" u="none" baseline="0" dirty="0"/>
          </a:p>
          <a:p>
            <a:endParaRPr lang="en-SG" u="none" baseline="0" dirty="0"/>
          </a:p>
          <a:p>
            <a:r>
              <a:rPr lang="en-SG" u="sng" baseline="0" dirty="0"/>
              <a:t>Note</a:t>
            </a:r>
            <a:r>
              <a:rPr lang="en-SG" u="none" baseline="0" dirty="0"/>
              <a:t>: The results above are from a lecture at INSEAD. </a:t>
            </a:r>
          </a:p>
          <a:p>
            <a:endParaRPr lang="en-SG" u="none" baseline="0" dirty="0"/>
          </a:p>
          <a:p>
            <a:r>
              <a:rPr lang="en-SG" u="sng" dirty="0"/>
              <a:t>Note</a:t>
            </a:r>
            <a:r>
              <a:rPr lang="en-SG" dirty="0"/>
              <a:t>: This figure is created for</a:t>
            </a:r>
            <a:r>
              <a:rPr lang="en-SG" baseline="0" dirty="0"/>
              <a:t> each class using the file “football transfer score calculator.” You simply paste in the excel table with the scores from the different groups of negotiators. The highest scores within each role can be highlighted in green as discussion points, and agents who got fired highlighted in red. As seen above, CEO and coach do best when the agent gets fired, and the player generally does well.  </a:t>
            </a:r>
            <a:endParaRPr lang="en-SG" dirty="0"/>
          </a:p>
        </p:txBody>
      </p:sp>
      <p:sp>
        <p:nvSpPr>
          <p:cNvPr id="4" name="Slide Number Placeholder 3"/>
          <p:cNvSpPr>
            <a:spLocks noGrp="1"/>
          </p:cNvSpPr>
          <p:nvPr>
            <p:ph type="sldNum" sz="quarter" idx="10"/>
          </p:nvPr>
        </p:nvSpPr>
        <p:spPr/>
        <p:txBody>
          <a:bodyPr/>
          <a:lstStyle/>
          <a:p>
            <a:fld id="{7F3D1EF9-5CC1-4238-AAAD-E9DC1B1191CD}" type="slidenum">
              <a:rPr lang="en-SG" smtClean="0"/>
              <a:t>16</a:t>
            </a:fld>
            <a:endParaRPr lang="en-SG"/>
          </a:p>
        </p:txBody>
      </p:sp>
    </p:spTree>
    <p:extLst>
      <p:ext uri="{BB962C8B-B14F-4D97-AF65-F5344CB8AC3E}">
        <p14:creationId xmlns:p14="http://schemas.microsoft.com/office/powerpoint/2010/main" val="36409463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SG" b="0" baseline="0" dirty="0"/>
              <a:t>I’d like to talk with you a bit now about </a:t>
            </a:r>
            <a:r>
              <a:rPr lang="en-SG" sz="1200" b="0" dirty="0"/>
              <a:t>agency problems in negotiation. </a:t>
            </a:r>
          </a:p>
          <a:p>
            <a:endParaRPr lang="en-SG" baseline="0" dirty="0"/>
          </a:p>
          <a:p>
            <a:r>
              <a:rPr lang="en-SG" baseline="0" dirty="0"/>
              <a:t>Source for photo:</a:t>
            </a:r>
          </a:p>
          <a:p>
            <a:r>
              <a:rPr lang="en-SG" baseline="0" dirty="0"/>
              <a:t>https://pixabay.com/en/office-business-businessmen-227746/</a:t>
            </a:r>
          </a:p>
          <a:p>
            <a:endParaRPr lang="en-SG" dirty="0"/>
          </a:p>
        </p:txBody>
      </p:sp>
      <p:sp>
        <p:nvSpPr>
          <p:cNvPr id="4" name="Slide Number Placeholder 3"/>
          <p:cNvSpPr>
            <a:spLocks noGrp="1"/>
          </p:cNvSpPr>
          <p:nvPr>
            <p:ph type="sldNum" sz="quarter" idx="10"/>
          </p:nvPr>
        </p:nvSpPr>
        <p:spPr/>
        <p:txBody>
          <a:bodyPr/>
          <a:lstStyle/>
          <a:p>
            <a:fld id="{7F3D1EF9-5CC1-4238-AAAD-E9DC1B1191CD}" type="slidenum">
              <a:rPr lang="en-SG" smtClean="0"/>
              <a:t>17</a:t>
            </a:fld>
            <a:endParaRPr lang="en-SG"/>
          </a:p>
        </p:txBody>
      </p:sp>
    </p:spTree>
    <p:extLst>
      <p:ext uri="{BB962C8B-B14F-4D97-AF65-F5344CB8AC3E}">
        <p14:creationId xmlns:p14="http://schemas.microsoft.com/office/powerpoint/2010/main" val="33473791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2000" dirty="0"/>
              <a:t>As we discussed when</a:t>
            </a:r>
            <a:r>
              <a:rPr lang="en-US" sz="2000" baseline="0" dirty="0"/>
              <a:t> we covered negotiating in teams, </a:t>
            </a:r>
            <a:r>
              <a:rPr lang="en-US" sz="2000" dirty="0"/>
              <a:t>teams have an advantage over individuals in negotiation, but only if the team is well coordinated. </a:t>
            </a:r>
            <a:r>
              <a:rPr lang="en-US" sz="2000" kern="1200" baseline="0" dirty="0">
                <a:solidFill>
                  <a:schemeClr val="tx1"/>
                </a:solidFill>
                <a:effectLst/>
                <a:latin typeface="+mn-lt"/>
                <a:ea typeface="+mn-ea"/>
                <a:cs typeface="+mn-cs"/>
              </a:rPr>
              <a:t>The Football Transfer captures a reality of teams, that </a:t>
            </a:r>
            <a:r>
              <a:rPr lang="en-US" sz="2000" dirty="0"/>
              <a:t>different members of the same team often have different interests and incentives. In such cases, team</a:t>
            </a:r>
            <a:r>
              <a:rPr lang="en-US" sz="2000" baseline="0" dirty="0"/>
              <a:t> members really need to actively prepare together </a:t>
            </a:r>
            <a:r>
              <a:rPr lang="en-US" sz="2400" dirty="0"/>
              <a:t>to</a:t>
            </a:r>
            <a:r>
              <a:rPr lang="en-US" sz="2400" baseline="0" dirty="0"/>
              <a:t> </a:t>
            </a:r>
            <a:r>
              <a:rPr lang="en-US" sz="2400" dirty="0"/>
              <a:t>align their strategy at</a:t>
            </a:r>
            <a:r>
              <a:rPr lang="en-US" sz="2400" baseline="0" dirty="0"/>
              <a:t> the bargaining table. And different members of the same team may need to watch out for each other. </a:t>
            </a:r>
            <a:endParaRPr lang="en-US" sz="2400" dirty="0"/>
          </a:p>
          <a:p>
            <a:r>
              <a:rPr lang="en-SG" sz="1200" kern="1200" dirty="0">
                <a:solidFill>
                  <a:schemeClr val="tx1"/>
                </a:solidFill>
                <a:effectLst/>
                <a:latin typeface="+mn-lt"/>
                <a:ea typeface="+mn-ea"/>
                <a:cs typeface="+mn-cs"/>
              </a:rPr>
              <a:t> </a:t>
            </a:r>
          </a:p>
          <a:p>
            <a:r>
              <a:rPr lang="en-SG" sz="1200" kern="1200" dirty="0">
                <a:solidFill>
                  <a:schemeClr val="tx1"/>
                </a:solidFill>
                <a:effectLst/>
                <a:latin typeface="+mn-lt"/>
                <a:ea typeface="+mn-ea"/>
                <a:cs typeface="+mn-cs"/>
              </a:rPr>
              <a:t>Reference</a:t>
            </a:r>
          </a:p>
          <a:p>
            <a:pPr marL="0" marR="0" indent="0" algn="l" defTabSz="914400" rtl="0" eaLnBrk="1" fontAlgn="auto" latinLnBrk="0" hangingPunct="1">
              <a:lnSpc>
                <a:spcPct val="100000"/>
              </a:lnSpc>
              <a:spcBef>
                <a:spcPts val="0"/>
              </a:spcBef>
              <a:spcAft>
                <a:spcPts val="0"/>
              </a:spcAft>
              <a:buClrTx/>
              <a:buSzTx/>
              <a:buFontTx/>
              <a:buNone/>
              <a:tabLst/>
              <a:defRPr/>
            </a:pPr>
            <a:r>
              <a:rPr lang="en-SG" sz="1200" kern="1200" dirty="0">
                <a:solidFill>
                  <a:schemeClr val="tx1"/>
                </a:solidFill>
                <a:effectLst/>
                <a:latin typeface="+mn-lt"/>
                <a:ea typeface="+mn-ea"/>
                <a:cs typeface="+mn-cs"/>
              </a:rPr>
              <a:t>Thompson, L., E., Peterson, S. W., Brodt. S. (1996). Team negotiation: An examination of integrative and distributive bargaining. </a:t>
            </a:r>
            <a:r>
              <a:rPr lang="en-SG" sz="1200" i="1" kern="1200" dirty="0">
                <a:solidFill>
                  <a:schemeClr val="tx1"/>
                </a:solidFill>
                <a:effectLst/>
                <a:latin typeface="+mn-lt"/>
                <a:ea typeface="+mn-ea"/>
                <a:cs typeface="+mn-cs"/>
              </a:rPr>
              <a:t>Journal of Personality and Social Psychology, 70(1)</a:t>
            </a:r>
            <a:r>
              <a:rPr lang="en-SG" sz="1200" kern="1200" dirty="0">
                <a:solidFill>
                  <a:schemeClr val="tx1"/>
                </a:solidFill>
                <a:effectLst/>
                <a:latin typeface="+mn-lt"/>
                <a:ea typeface="+mn-ea"/>
                <a:cs typeface="+mn-cs"/>
              </a:rPr>
              <a:t>, 66–78.</a:t>
            </a:r>
            <a:endParaRPr lang="en-US" sz="1200" kern="1200" dirty="0">
              <a:solidFill>
                <a:schemeClr val="tx1"/>
              </a:solidFill>
              <a:effectLst/>
              <a:latin typeface="+mn-lt"/>
              <a:ea typeface="+mn-ea"/>
              <a:cs typeface="+mn-cs"/>
            </a:endParaRPr>
          </a:p>
          <a:p>
            <a:r>
              <a:rPr lang="en-SG" sz="1200" kern="1200" dirty="0">
                <a:solidFill>
                  <a:schemeClr val="tx1"/>
                </a:solidFill>
                <a:effectLst/>
                <a:latin typeface="+mn-lt"/>
                <a:ea typeface="+mn-ea"/>
                <a:cs typeface="+mn-cs"/>
                <a:hlinkClick r:id="rId3"/>
              </a:rPr>
              <a:t>http://psycnet.apa.org/journals/psp/70/1/66/</a:t>
            </a:r>
            <a:br>
              <a:rPr lang="en-SG" sz="1200" kern="1200" dirty="0">
                <a:solidFill>
                  <a:schemeClr val="tx1"/>
                </a:solidFill>
                <a:effectLst/>
                <a:latin typeface="+mn-lt"/>
                <a:ea typeface="+mn-ea"/>
                <a:cs typeface="+mn-cs"/>
              </a:rPr>
            </a:br>
            <a:br>
              <a:rPr lang="en-SG" sz="1200" kern="1200" dirty="0">
                <a:solidFill>
                  <a:schemeClr val="tx1"/>
                </a:solidFill>
                <a:effectLst/>
                <a:latin typeface="+mn-lt"/>
                <a:ea typeface="+mn-ea"/>
                <a:cs typeface="+mn-cs"/>
              </a:rPr>
            </a:br>
            <a:endParaRPr lang="en-SG" dirty="0"/>
          </a:p>
        </p:txBody>
      </p:sp>
      <p:sp>
        <p:nvSpPr>
          <p:cNvPr id="4" name="Slide Number Placeholder 3"/>
          <p:cNvSpPr>
            <a:spLocks noGrp="1"/>
          </p:cNvSpPr>
          <p:nvPr>
            <p:ph type="sldNum" sz="quarter" idx="10"/>
          </p:nvPr>
        </p:nvSpPr>
        <p:spPr/>
        <p:txBody>
          <a:bodyPr/>
          <a:lstStyle/>
          <a:p>
            <a:fld id="{7F3D1EF9-5CC1-4238-AAAD-E9DC1B1191CD}" type="slidenum">
              <a:rPr lang="en-SG" smtClean="0"/>
              <a:t>18</a:t>
            </a:fld>
            <a:endParaRPr lang="en-SG"/>
          </a:p>
        </p:txBody>
      </p:sp>
    </p:spTree>
    <p:extLst>
      <p:ext uri="{BB962C8B-B14F-4D97-AF65-F5344CB8AC3E}">
        <p14:creationId xmlns:p14="http://schemas.microsoft.com/office/powerpoint/2010/main" val="30697962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a:t>How did you try to align your strategies in </a:t>
            </a:r>
            <a:r>
              <a:rPr lang="en-US" altLang="en-US" sz="1200" dirty="0"/>
              <a:t>The Football Transfer</a:t>
            </a:r>
            <a:r>
              <a:rPr lang="en-US" sz="1200" baseline="0" dirty="0"/>
              <a:t>? </a:t>
            </a:r>
            <a:r>
              <a:rPr lang="en-US" sz="1200" kern="1200" baseline="0" dirty="0">
                <a:solidFill>
                  <a:schemeClr val="tx1"/>
                </a:solidFill>
                <a:effectLst/>
                <a:latin typeface="+mn-lt"/>
                <a:ea typeface="+mn-ea"/>
                <a:cs typeface="+mn-cs"/>
              </a:rPr>
              <a:t>[</a:t>
            </a:r>
            <a:r>
              <a:rPr lang="en-US" sz="1200" i="1" kern="1200" baseline="0" dirty="0">
                <a:solidFill>
                  <a:schemeClr val="tx1"/>
                </a:solidFill>
                <a:effectLst/>
                <a:latin typeface="+mn-lt"/>
                <a:ea typeface="+mn-ea"/>
                <a:cs typeface="+mn-cs"/>
              </a:rPr>
              <a:t>Students share their experiences</a:t>
            </a:r>
            <a:r>
              <a:rPr lang="en-US" sz="1200" kern="1200" baseline="0" dirty="0">
                <a:solidFill>
                  <a:schemeClr val="tx1"/>
                </a:solidFill>
                <a:effectLst/>
                <a:latin typeface="+mn-lt"/>
                <a:ea typeface="+mn-ea"/>
                <a:cs typeface="+mn-cs"/>
              </a:rPr>
              <a:t>]. </a:t>
            </a:r>
            <a:endParaRPr lang="en-US" altLang="en-US" dirty="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6B682898-ADB3-435A-B8E0-862943A65B4F}" type="slidenum">
              <a:rPr lang="en-US" altLang="en-US" smtClean="0"/>
              <a:pPr/>
              <a:t>19</a:t>
            </a:fld>
            <a:endParaRPr lang="en-US" altLang="en-US"/>
          </a:p>
        </p:txBody>
      </p:sp>
    </p:spTree>
    <p:extLst>
      <p:ext uri="{BB962C8B-B14F-4D97-AF65-F5344CB8AC3E}">
        <p14:creationId xmlns:p14="http://schemas.microsoft.com/office/powerpoint/2010/main" val="3795738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a:t>
            </a:r>
            <a:r>
              <a:rPr lang="en-US" baseline="0" dirty="0"/>
              <a:t>efore we do anything else please take a few minutes or so to remember what you learnt in our last session. Doesn’t have to be what I taught you, but something that YOU learnt personally, what did YOU take out of the last class? We’re doing this because this is a GREAT RETURN ON INVESTMENT: we’re spending a few minutes on this now so you don’t lose the last few hours we spent together. [</a:t>
            </a:r>
            <a:r>
              <a:rPr lang="en-US" i="1" baseline="0" dirty="0"/>
              <a:t>Students provide their take-aways. They can either be asked to write down their personal take-away on a sheet of paper for a minute then share with the class, or to share with the class straight away without writing alone first</a:t>
            </a:r>
            <a:r>
              <a:rPr lang="en-US" i="0" baseline="0" dirty="0"/>
              <a:t>]. </a:t>
            </a:r>
            <a:endParaRPr lang="en-US" baseline="0" dirty="0"/>
          </a:p>
          <a:p>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dirty="0"/>
              <a:t>Source</a:t>
            </a:r>
            <a:r>
              <a:rPr lang="en-US" baseline="0" dirty="0"/>
              <a:t> for photo</a:t>
            </a:r>
          </a:p>
          <a:p>
            <a:r>
              <a:rPr lang="en-US" dirty="0"/>
              <a:t>https://pixabay.com/en/time-timer-clock-watch-hour-371226/</a:t>
            </a:r>
          </a:p>
          <a:p>
            <a:endParaRPr lang="en-US" dirty="0"/>
          </a:p>
        </p:txBody>
      </p:sp>
      <p:sp>
        <p:nvSpPr>
          <p:cNvPr id="4" name="Slide Number Placeholder 3"/>
          <p:cNvSpPr>
            <a:spLocks noGrp="1"/>
          </p:cNvSpPr>
          <p:nvPr>
            <p:ph type="sldNum" sz="quarter" idx="10"/>
          </p:nvPr>
        </p:nvSpPr>
        <p:spPr/>
        <p:txBody>
          <a:bodyPr/>
          <a:lstStyle/>
          <a:p>
            <a:fld id="{9BE1DD1D-0BD5-4E4F-ABDD-53ED947792F1}" type="slidenum">
              <a:rPr lang="en-US" smtClean="0"/>
              <a:t>2</a:t>
            </a:fld>
            <a:endParaRPr lang="en-US"/>
          </a:p>
        </p:txBody>
      </p:sp>
    </p:spTree>
    <p:extLst>
      <p:ext uri="{BB962C8B-B14F-4D97-AF65-F5344CB8AC3E}">
        <p14:creationId xmlns:p14="http://schemas.microsoft.com/office/powerpoint/2010/main" val="33226340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baseline="0" dirty="0"/>
              <a:t>Have you heard of </a:t>
            </a:r>
            <a:r>
              <a:rPr lang="en-US" sz="1200" b="0" dirty="0"/>
              <a:t>agent-principal problems?</a:t>
            </a:r>
            <a:r>
              <a:rPr lang="en-US" sz="1200" b="0" baseline="0" dirty="0"/>
              <a:t> </a:t>
            </a:r>
            <a:r>
              <a:rPr lang="en-SG" b="0" u="none" baseline="0" dirty="0"/>
              <a:t>[</a:t>
            </a:r>
            <a:r>
              <a:rPr lang="en-SG" b="0" i="1" u="none" baseline="0" dirty="0"/>
              <a:t>Students answer</a:t>
            </a:r>
            <a:r>
              <a:rPr lang="en-SG" b="0" u="none" baseline="0" dirty="0"/>
              <a:t>]. </a:t>
            </a:r>
            <a:r>
              <a:rPr lang="en-US" sz="1200" b="0" dirty="0"/>
              <a:t>Agent-principal problems happen</a:t>
            </a:r>
            <a:r>
              <a:rPr lang="en-US" sz="1200" b="0" baseline="0" dirty="0"/>
              <a:t> when </a:t>
            </a:r>
            <a:r>
              <a:rPr lang="en-SG" sz="1200" dirty="0"/>
              <a:t>one person--</a:t>
            </a:r>
            <a:r>
              <a:rPr lang="en-SG" sz="1200" baseline="0" dirty="0"/>
              <a:t> </a:t>
            </a:r>
            <a:r>
              <a:rPr lang="en-SG" sz="1200" dirty="0"/>
              <a:t>the agent-- can make decisions on behalf of another-- the principal– but has a different incentive</a:t>
            </a:r>
            <a:r>
              <a:rPr lang="en-SG" sz="1200" baseline="0" dirty="0"/>
              <a:t> structure. The agent often also has better information than the principal and can exploit this information asymmetry. </a:t>
            </a:r>
          </a:p>
          <a:p>
            <a:endParaRPr lang="en-SG" sz="1200" baseline="0" dirty="0"/>
          </a:p>
          <a:p>
            <a:r>
              <a:rPr lang="en-SG" sz="1200" baseline="0" dirty="0"/>
              <a:t>This kind of situation happens all the time, </a:t>
            </a:r>
            <a:r>
              <a:rPr lang="en-SG" sz="1200" dirty="0"/>
              <a:t>it is rare for different individuals’ incentive structures to be perfectly aligned, even when they work for the same organization and seemingly have the same objectives. </a:t>
            </a:r>
          </a:p>
          <a:p>
            <a:endParaRPr lang="en-SG" baseline="0" dirty="0"/>
          </a:p>
          <a:p>
            <a:r>
              <a:rPr lang="en-SG" baseline="0" dirty="0"/>
              <a:t>Reference</a:t>
            </a:r>
          </a:p>
          <a:p>
            <a:r>
              <a:rPr lang="en-SG" sz="1200" kern="1200" dirty="0">
                <a:solidFill>
                  <a:schemeClr val="tx1"/>
                </a:solidFill>
                <a:effectLst/>
                <a:latin typeface="+mn-lt"/>
                <a:ea typeface="+mn-ea"/>
                <a:cs typeface="+mn-cs"/>
              </a:rPr>
              <a:t>Jensen, M. C., &amp; </a:t>
            </a:r>
            <a:r>
              <a:rPr lang="en-SG" sz="1200" kern="1200" dirty="0" err="1">
                <a:solidFill>
                  <a:schemeClr val="tx1"/>
                </a:solidFill>
                <a:effectLst/>
                <a:latin typeface="+mn-lt"/>
                <a:ea typeface="+mn-ea"/>
                <a:cs typeface="+mn-cs"/>
              </a:rPr>
              <a:t>Meckling</a:t>
            </a:r>
            <a:r>
              <a:rPr lang="en-SG" sz="1200" kern="1200" dirty="0">
                <a:solidFill>
                  <a:schemeClr val="tx1"/>
                </a:solidFill>
                <a:effectLst/>
                <a:latin typeface="+mn-lt"/>
                <a:ea typeface="+mn-ea"/>
                <a:cs typeface="+mn-cs"/>
              </a:rPr>
              <a:t>, W.H. (1976). Theory of the firm: Managerial </a:t>
            </a:r>
            <a:r>
              <a:rPr lang="en-SG" sz="1200" kern="1200" dirty="0" err="1">
                <a:solidFill>
                  <a:schemeClr val="tx1"/>
                </a:solidFill>
                <a:effectLst/>
                <a:latin typeface="+mn-lt"/>
                <a:ea typeface="+mn-ea"/>
                <a:cs typeface="+mn-cs"/>
              </a:rPr>
              <a:t>behavior</a:t>
            </a:r>
            <a:r>
              <a:rPr lang="en-SG" sz="1200" kern="1200" dirty="0">
                <a:solidFill>
                  <a:schemeClr val="tx1"/>
                </a:solidFill>
                <a:effectLst/>
                <a:latin typeface="+mn-lt"/>
                <a:ea typeface="+mn-ea"/>
                <a:cs typeface="+mn-cs"/>
              </a:rPr>
              <a:t>, agency costs and ownership structure. </a:t>
            </a:r>
            <a:r>
              <a:rPr lang="en-SG" sz="1200" i="1" kern="1200" dirty="0">
                <a:solidFill>
                  <a:schemeClr val="tx1"/>
                </a:solidFill>
                <a:effectLst/>
                <a:latin typeface="+mn-lt"/>
                <a:ea typeface="+mn-ea"/>
                <a:cs typeface="+mn-cs"/>
              </a:rPr>
              <a:t>Journal of Financial Economics, 3(4)</a:t>
            </a:r>
            <a:r>
              <a:rPr lang="en-SG" sz="1200" kern="1200" dirty="0">
                <a:solidFill>
                  <a:schemeClr val="tx1"/>
                </a:solidFill>
                <a:effectLst/>
                <a:latin typeface="+mn-lt"/>
                <a:ea typeface="+mn-ea"/>
                <a:cs typeface="+mn-cs"/>
              </a:rPr>
              <a:t>, 305-360. </a:t>
            </a:r>
            <a:endParaRPr lang="en-US" sz="1200" kern="1200" dirty="0">
              <a:solidFill>
                <a:schemeClr val="tx1"/>
              </a:solidFill>
              <a:effectLst/>
              <a:latin typeface="+mn-lt"/>
              <a:ea typeface="+mn-ea"/>
              <a:cs typeface="+mn-cs"/>
            </a:endParaRPr>
          </a:p>
          <a:p>
            <a:endParaRPr lang="en-SG" dirty="0"/>
          </a:p>
        </p:txBody>
      </p:sp>
      <p:sp>
        <p:nvSpPr>
          <p:cNvPr id="4" name="Slide Number Placeholder 3"/>
          <p:cNvSpPr>
            <a:spLocks noGrp="1"/>
          </p:cNvSpPr>
          <p:nvPr>
            <p:ph type="sldNum" sz="quarter" idx="10"/>
          </p:nvPr>
        </p:nvSpPr>
        <p:spPr/>
        <p:txBody>
          <a:bodyPr/>
          <a:lstStyle/>
          <a:p>
            <a:fld id="{7F3D1EF9-5CC1-4238-AAAD-E9DC1B1191CD}" type="slidenum">
              <a:rPr lang="en-SG" smtClean="0"/>
              <a:t>20</a:t>
            </a:fld>
            <a:endParaRPr lang="en-SG"/>
          </a:p>
        </p:txBody>
      </p:sp>
    </p:spTree>
    <p:extLst>
      <p:ext uri="{BB962C8B-B14F-4D97-AF65-F5344CB8AC3E}">
        <p14:creationId xmlns:p14="http://schemas.microsoft.com/office/powerpoint/2010/main" val="10266816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b="0" dirty="0"/>
              <a:t>What is </a:t>
            </a:r>
            <a:r>
              <a:rPr lang="en-US" sz="1200" b="0" dirty="0"/>
              <a:t>David’s agency problem with Jeremy?</a:t>
            </a:r>
            <a:r>
              <a:rPr lang="en-SG" b="0" u="none" baseline="0" dirty="0"/>
              <a:t> [</a:t>
            </a:r>
            <a:r>
              <a:rPr lang="en-SG" b="0" i="1" u="none" baseline="0" dirty="0"/>
              <a:t>Students answer</a:t>
            </a:r>
            <a:r>
              <a:rPr lang="en-SG" b="0" u="none" baseline="0" dirty="0"/>
              <a:t>]. </a:t>
            </a:r>
            <a:endParaRPr lang="en-SG" b="0" dirty="0"/>
          </a:p>
        </p:txBody>
      </p:sp>
      <p:sp>
        <p:nvSpPr>
          <p:cNvPr id="4" name="Slide Number Placeholder 3"/>
          <p:cNvSpPr>
            <a:spLocks noGrp="1"/>
          </p:cNvSpPr>
          <p:nvPr>
            <p:ph type="sldNum" sz="quarter" idx="10"/>
          </p:nvPr>
        </p:nvSpPr>
        <p:spPr/>
        <p:txBody>
          <a:bodyPr/>
          <a:lstStyle/>
          <a:p>
            <a:fld id="{7F3D1EF9-5CC1-4238-AAAD-E9DC1B1191CD}" type="slidenum">
              <a:rPr lang="en-SG" smtClean="0"/>
              <a:t>21</a:t>
            </a:fld>
            <a:endParaRPr lang="en-SG"/>
          </a:p>
        </p:txBody>
      </p:sp>
    </p:spTree>
    <p:extLst>
      <p:ext uri="{BB962C8B-B14F-4D97-AF65-F5344CB8AC3E}">
        <p14:creationId xmlns:p14="http://schemas.microsoft.com/office/powerpoint/2010/main" val="10266816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In the Football transfer, Jeremy’s interests are often different from David’s.</a:t>
            </a:r>
            <a:r>
              <a:rPr lang="en-US" sz="1200" baseline="0" dirty="0"/>
              <a:t> </a:t>
            </a:r>
            <a:r>
              <a:rPr lang="en-US" sz="1200" dirty="0"/>
              <a:t>Jeremy cares more about salary than David because it directly affects his commission and prestige as an agent, Jeremy wants David to be a striker to increase his market value but David</a:t>
            </a:r>
            <a:r>
              <a:rPr lang="en-US" sz="1200" baseline="0" dirty="0"/>
              <a:t> wants to play midfield, and </a:t>
            </a:r>
            <a:r>
              <a:rPr lang="en-US" sz="1200" dirty="0"/>
              <a:t>Jeremy does </a:t>
            </a:r>
            <a:r>
              <a:rPr lang="en-US" sz="1200" u="sng" dirty="0"/>
              <a:t>not</a:t>
            </a:r>
            <a:r>
              <a:rPr lang="en-US" sz="1200" dirty="0"/>
              <a:t> want Marina to get the job David wants for her!</a:t>
            </a:r>
          </a:p>
          <a:p>
            <a:endParaRPr lang="en-SG" dirty="0"/>
          </a:p>
        </p:txBody>
      </p:sp>
      <p:sp>
        <p:nvSpPr>
          <p:cNvPr id="4" name="Slide Number Placeholder 3"/>
          <p:cNvSpPr>
            <a:spLocks noGrp="1"/>
          </p:cNvSpPr>
          <p:nvPr>
            <p:ph type="sldNum" sz="quarter" idx="10"/>
          </p:nvPr>
        </p:nvSpPr>
        <p:spPr/>
        <p:txBody>
          <a:bodyPr/>
          <a:lstStyle/>
          <a:p>
            <a:fld id="{7F3D1EF9-5CC1-4238-AAAD-E9DC1B1191CD}" type="slidenum">
              <a:rPr lang="en-SG" smtClean="0"/>
              <a:t>22</a:t>
            </a:fld>
            <a:endParaRPr lang="en-SG"/>
          </a:p>
        </p:txBody>
      </p:sp>
    </p:spTree>
    <p:extLst>
      <p:ext uri="{BB962C8B-B14F-4D97-AF65-F5344CB8AC3E}">
        <p14:creationId xmlns:p14="http://schemas.microsoft.com/office/powerpoint/2010/main" val="10266816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dirty="0"/>
              <a:t>The </a:t>
            </a:r>
            <a:r>
              <a:rPr lang="en-US" sz="1200" b="0" dirty="0" err="1"/>
              <a:t>Greenpark</a:t>
            </a:r>
            <a:r>
              <a:rPr lang="en-US" sz="1200" b="0" dirty="0"/>
              <a:t> CEO’s also has an agency problem with Coach Knight. What’s the agency problem here?</a:t>
            </a:r>
            <a:r>
              <a:rPr lang="en-SG" b="0" u="none" baseline="0" dirty="0"/>
              <a:t> [</a:t>
            </a:r>
            <a:r>
              <a:rPr lang="en-SG" b="0" i="1" u="none" baseline="0" dirty="0"/>
              <a:t>Students answer</a:t>
            </a:r>
            <a:r>
              <a:rPr lang="en-SG" b="0" u="none" baseline="0" dirty="0"/>
              <a:t>]. </a:t>
            </a:r>
            <a:endParaRPr lang="en-SG" b="0" dirty="0"/>
          </a:p>
        </p:txBody>
      </p:sp>
      <p:sp>
        <p:nvSpPr>
          <p:cNvPr id="4" name="Slide Number Placeholder 3"/>
          <p:cNvSpPr>
            <a:spLocks noGrp="1"/>
          </p:cNvSpPr>
          <p:nvPr>
            <p:ph type="sldNum" sz="quarter" idx="10"/>
          </p:nvPr>
        </p:nvSpPr>
        <p:spPr/>
        <p:txBody>
          <a:bodyPr/>
          <a:lstStyle/>
          <a:p>
            <a:fld id="{7F3D1EF9-5CC1-4238-AAAD-E9DC1B1191CD}" type="slidenum">
              <a:rPr lang="en-SG" smtClean="0"/>
              <a:t>23</a:t>
            </a:fld>
            <a:endParaRPr lang="en-SG"/>
          </a:p>
        </p:txBody>
      </p:sp>
    </p:spTree>
    <p:extLst>
      <p:ext uri="{BB962C8B-B14F-4D97-AF65-F5344CB8AC3E}">
        <p14:creationId xmlns:p14="http://schemas.microsoft.com/office/powerpoint/2010/main" val="10266816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 Coach doesn’t have the same motivation to keep David’s salary low,</a:t>
            </a:r>
            <a:r>
              <a:rPr lang="en-US" sz="1200" baseline="0" dirty="0"/>
              <a:t> </a:t>
            </a:r>
            <a:r>
              <a:rPr lang="en-US" sz="1200" dirty="0"/>
              <a:t>does not want David to play as a striker, and</a:t>
            </a:r>
            <a:r>
              <a:rPr lang="en-US" sz="1200" baseline="0" dirty="0"/>
              <a:t> wants the club to invest as much as possible in new players. His incentive is to win trophies and keep his job, not make money for the shareholders. </a:t>
            </a:r>
            <a:endParaRPr lang="en-SG" dirty="0"/>
          </a:p>
        </p:txBody>
      </p:sp>
      <p:sp>
        <p:nvSpPr>
          <p:cNvPr id="4" name="Slide Number Placeholder 3"/>
          <p:cNvSpPr>
            <a:spLocks noGrp="1"/>
          </p:cNvSpPr>
          <p:nvPr>
            <p:ph type="sldNum" sz="quarter" idx="10"/>
          </p:nvPr>
        </p:nvSpPr>
        <p:spPr/>
        <p:txBody>
          <a:bodyPr/>
          <a:lstStyle/>
          <a:p>
            <a:fld id="{7F3D1EF9-5CC1-4238-AAAD-E9DC1B1191CD}" type="slidenum">
              <a:rPr lang="en-SG" smtClean="0"/>
              <a:t>24</a:t>
            </a:fld>
            <a:endParaRPr lang="en-SG"/>
          </a:p>
        </p:txBody>
      </p:sp>
    </p:spTree>
    <p:extLst>
      <p:ext uri="{BB962C8B-B14F-4D97-AF65-F5344CB8AC3E}">
        <p14:creationId xmlns:p14="http://schemas.microsoft.com/office/powerpoint/2010/main" val="102668162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b="0" dirty="0">
                <a:effectLst/>
              </a:rPr>
              <a:t>What are some </a:t>
            </a:r>
            <a:r>
              <a:rPr lang="en-US" sz="1200" b="0" dirty="0"/>
              <a:t>more examples of agent-principal problems? </a:t>
            </a:r>
            <a:r>
              <a:rPr lang="en-SG" b="0" u="none" baseline="0" dirty="0"/>
              <a:t>[</a:t>
            </a:r>
            <a:r>
              <a:rPr lang="en-SG" b="0" i="1" u="none" baseline="0" dirty="0"/>
              <a:t>Students answer</a:t>
            </a:r>
            <a:r>
              <a:rPr lang="en-SG" b="0" u="none" baseline="0" dirty="0"/>
              <a:t>]. </a:t>
            </a:r>
            <a:endParaRPr lang="en-SG" b="0" dirty="0">
              <a:effectLst/>
            </a:endParaRPr>
          </a:p>
        </p:txBody>
      </p:sp>
      <p:sp>
        <p:nvSpPr>
          <p:cNvPr id="4" name="Slide Number Placeholder 3"/>
          <p:cNvSpPr>
            <a:spLocks noGrp="1"/>
          </p:cNvSpPr>
          <p:nvPr>
            <p:ph type="sldNum" sz="quarter" idx="10"/>
          </p:nvPr>
        </p:nvSpPr>
        <p:spPr/>
        <p:txBody>
          <a:bodyPr/>
          <a:lstStyle/>
          <a:p>
            <a:fld id="{7F3D1EF9-5CC1-4238-AAAD-E9DC1B1191CD}" type="slidenum">
              <a:rPr lang="en-SG" smtClean="0"/>
              <a:t>25</a:t>
            </a:fld>
            <a:endParaRPr lang="en-SG"/>
          </a:p>
        </p:txBody>
      </p:sp>
    </p:spTree>
    <p:extLst>
      <p:ext uri="{BB962C8B-B14F-4D97-AF65-F5344CB8AC3E}">
        <p14:creationId xmlns:p14="http://schemas.microsoft.com/office/powerpoint/2010/main" val="21977688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sz="2400" dirty="0"/>
              <a:t>Here’s an interesting one. Real estate agents leave their own house on the market much longer than their clients’. Why is that? Because they earn</a:t>
            </a:r>
            <a:r>
              <a:rPr lang="en-SG" sz="2400" baseline="0" dirty="0"/>
              <a:t> more, faster commissions that way, turning over deals quickly. </a:t>
            </a:r>
            <a:r>
              <a:rPr lang="en-SG" sz="2400" dirty="0"/>
              <a:t>Another</a:t>
            </a:r>
            <a:r>
              <a:rPr lang="en-SG" sz="2400" baseline="0" dirty="0"/>
              <a:t> example is that </a:t>
            </a:r>
            <a:r>
              <a:rPr lang="en-SG" sz="2400" dirty="0"/>
              <a:t>CEOs inflate their own pay when their board is weak. Another common</a:t>
            </a:r>
            <a:r>
              <a:rPr lang="en-SG" sz="2400" baseline="0" dirty="0"/>
              <a:t> case is lawyers, who may recommend you sue to </a:t>
            </a:r>
            <a:r>
              <a:rPr lang="en-SG" sz="1200" dirty="0"/>
              <a:t>drive up their fees,</a:t>
            </a:r>
            <a:r>
              <a:rPr lang="en-SG" sz="1200" baseline="0" dirty="0"/>
              <a:t> even if that was not your best strategy. </a:t>
            </a:r>
          </a:p>
          <a:p>
            <a:endParaRPr lang="en-SG" sz="1200" baseline="0" dirty="0"/>
          </a:p>
          <a:p>
            <a:r>
              <a:rPr lang="en-SG" sz="1200" baseline="0" dirty="0"/>
              <a:t>References</a:t>
            </a:r>
            <a:br>
              <a:rPr lang="en-SG" sz="1200" dirty="0"/>
            </a:br>
            <a:endParaRPr lang="en-SG" i="1" dirty="0">
              <a:effectLst/>
            </a:endParaRPr>
          </a:p>
          <a:p>
            <a:r>
              <a:rPr lang="en-SG" sz="1200" kern="1200" dirty="0">
                <a:solidFill>
                  <a:schemeClr val="tx1"/>
                </a:solidFill>
                <a:effectLst/>
                <a:latin typeface="+mn-lt"/>
                <a:ea typeface="+mn-ea"/>
                <a:cs typeface="+mn-cs"/>
              </a:rPr>
              <a:t>Rutherford, R., Springer, T. &amp; </a:t>
            </a:r>
            <a:r>
              <a:rPr lang="en-SG" sz="1200" kern="1200" dirty="0" err="1">
                <a:solidFill>
                  <a:schemeClr val="tx1"/>
                </a:solidFill>
                <a:effectLst/>
                <a:latin typeface="+mn-lt"/>
                <a:ea typeface="+mn-ea"/>
                <a:cs typeface="+mn-cs"/>
              </a:rPr>
              <a:t>Yavas</a:t>
            </a:r>
            <a:r>
              <a:rPr lang="en-SG" sz="1200" kern="1200" dirty="0">
                <a:solidFill>
                  <a:schemeClr val="tx1"/>
                </a:solidFill>
                <a:effectLst/>
                <a:latin typeface="+mn-lt"/>
                <a:ea typeface="+mn-ea"/>
                <a:cs typeface="+mn-cs"/>
              </a:rPr>
              <a:t>, A. (2005). Conflicts between principals and agents: evidence from residential brokerage. </a:t>
            </a:r>
            <a:r>
              <a:rPr lang="en-SG" sz="1200" i="1" kern="1200" dirty="0">
                <a:solidFill>
                  <a:schemeClr val="tx1"/>
                </a:solidFill>
                <a:effectLst/>
                <a:latin typeface="+mn-lt"/>
                <a:ea typeface="+mn-ea"/>
                <a:cs typeface="+mn-cs"/>
              </a:rPr>
              <a:t>Journal of Financial Economics, 76,</a:t>
            </a:r>
            <a:r>
              <a:rPr lang="en-SG" sz="1200" kern="1200" dirty="0">
                <a:solidFill>
                  <a:schemeClr val="tx1"/>
                </a:solidFill>
                <a:effectLst/>
                <a:latin typeface="+mn-lt"/>
                <a:ea typeface="+mn-ea"/>
                <a:cs typeface="+mn-cs"/>
              </a:rPr>
              <a:t> 627-665.</a:t>
            </a:r>
            <a:endParaRPr lang="en-US" sz="1200" kern="1200" dirty="0">
              <a:solidFill>
                <a:schemeClr val="tx1"/>
              </a:solidFill>
              <a:effectLst/>
              <a:latin typeface="+mn-lt"/>
              <a:ea typeface="+mn-ea"/>
              <a:cs typeface="+mn-cs"/>
            </a:endParaRPr>
          </a:p>
          <a:p>
            <a:endParaRPr lang="en-SG" sz="1200" i="0" dirty="0"/>
          </a:p>
          <a:p>
            <a:r>
              <a:rPr lang="en-SG" sz="1200" kern="1200" dirty="0">
                <a:solidFill>
                  <a:schemeClr val="tx1"/>
                </a:solidFill>
                <a:effectLst/>
                <a:latin typeface="+mn-lt"/>
                <a:ea typeface="+mn-ea"/>
                <a:cs typeface="+mn-cs"/>
              </a:rPr>
              <a:t>Bertrand, M., &amp; Mullainathan, S. (2001). Are CEOs rewarded for luck? The ones without principals are. </a:t>
            </a:r>
            <a:r>
              <a:rPr lang="en-SG" sz="1200" i="1" kern="1200" dirty="0">
                <a:solidFill>
                  <a:schemeClr val="tx1"/>
                </a:solidFill>
                <a:effectLst/>
                <a:latin typeface="+mn-lt"/>
                <a:ea typeface="+mn-ea"/>
                <a:cs typeface="+mn-cs"/>
              </a:rPr>
              <a:t>Quarterly Journal of Economics, 116</a:t>
            </a:r>
            <a:r>
              <a:rPr lang="en-SG" sz="1200" kern="1200" dirty="0">
                <a:solidFill>
                  <a:schemeClr val="tx1"/>
                </a:solidFill>
                <a:effectLst/>
                <a:latin typeface="+mn-lt"/>
                <a:ea typeface="+mn-ea"/>
                <a:cs typeface="+mn-cs"/>
              </a:rPr>
              <a:t>, 901–932</a:t>
            </a:r>
            <a:endParaRPr lang="en-US" sz="1200" kern="1200" dirty="0">
              <a:solidFill>
                <a:schemeClr val="tx1"/>
              </a:solidFill>
              <a:effectLst/>
              <a:latin typeface="+mn-lt"/>
              <a:ea typeface="+mn-ea"/>
              <a:cs typeface="+mn-cs"/>
            </a:endParaRPr>
          </a:p>
          <a:p>
            <a:r>
              <a:rPr lang="en-SG" dirty="0">
                <a:effectLst/>
              </a:rPr>
              <a:t>http://m.qje.oxfordjournals.org/content/116/3/901.abstract</a:t>
            </a:r>
          </a:p>
          <a:p>
            <a:endParaRPr lang="en-SG" dirty="0">
              <a:effectLst/>
            </a:endParaRPr>
          </a:p>
        </p:txBody>
      </p:sp>
      <p:sp>
        <p:nvSpPr>
          <p:cNvPr id="4" name="Slide Number Placeholder 3"/>
          <p:cNvSpPr>
            <a:spLocks noGrp="1"/>
          </p:cNvSpPr>
          <p:nvPr>
            <p:ph type="sldNum" sz="quarter" idx="10"/>
          </p:nvPr>
        </p:nvSpPr>
        <p:spPr/>
        <p:txBody>
          <a:bodyPr/>
          <a:lstStyle/>
          <a:p>
            <a:fld id="{7F3D1EF9-5CC1-4238-AAAD-E9DC1B1191CD}" type="slidenum">
              <a:rPr lang="en-SG" smtClean="0"/>
              <a:t>26</a:t>
            </a:fld>
            <a:endParaRPr lang="en-SG"/>
          </a:p>
        </p:txBody>
      </p:sp>
    </p:spTree>
    <p:extLst>
      <p:ext uri="{BB962C8B-B14F-4D97-AF65-F5344CB8AC3E}">
        <p14:creationId xmlns:p14="http://schemas.microsoft.com/office/powerpoint/2010/main" val="219776887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are some ways to </a:t>
            </a:r>
            <a:r>
              <a:rPr lang="en-SG" sz="1200" b="0" dirty="0"/>
              <a:t>address agency problems?</a:t>
            </a:r>
            <a:r>
              <a:rPr lang="en-SG" b="0" u="none" baseline="0" dirty="0"/>
              <a:t> [</a:t>
            </a:r>
            <a:r>
              <a:rPr lang="en-SG" b="0" i="1" u="none" baseline="0" dirty="0"/>
              <a:t>Students answer</a:t>
            </a:r>
            <a:r>
              <a:rPr lang="en-SG" b="0" u="none" baseline="0" dirty="0"/>
              <a:t>]. </a:t>
            </a:r>
            <a:br>
              <a:rPr lang="en-SG" sz="1200" b="1" dirty="0"/>
            </a:br>
            <a:endParaRPr lang="en-US" dirty="0"/>
          </a:p>
        </p:txBody>
      </p:sp>
      <p:sp>
        <p:nvSpPr>
          <p:cNvPr id="4" name="Slide Number Placeholder 3"/>
          <p:cNvSpPr>
            <a:spLocks noGrp="1"/>
          </p:cNvSpPr>
          <p:nvPr>
            <p:ph type="sldNum" sz="quarter" idx="10"/>
          </p:nvPr>
        </p:nvSpPr>
        <p:spPr/>
        <p:txBody>
          <a:bodyPr/>
          <a:lstStyle/>
          <a:p>
            <a:fld id="{7F3D1EF9-5CC1-4238-AAAD-E9DC1B1191CD}" type="slidenum">
              <a:rPr lang="en-SG" smtClean="0"/>
              <a:t>27</a:t>
            </a:fld>
            <a:endParaRPr lang="en-SG"/>
          </a:p>
        </p:txBody>
      </p:sp>
    </p:spTree>
    <p:extLst>
      <p:ext uri="{BB962C8B-B14F-4D97-AF65-F5344CB8AC3E}">
        <p14:creationId xmlns:p14="http://schemas.microsoft.com/office/powerpoint/2010/main" val="112831925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sz="1200" dirty="0"/>
              <a:t>You can try</a:t>
            </a:r>
            <a:r>
              <a:rPr lang="en-SG" sz="1200" baseline="0" dirty="0"/>
              <a:t> to structure their pay so their incentives are better aligned with yours, using c</a:t>
            </a:r>
            <a:r>
              <a:rPr lang="en-SG" sz="1200" dirty="0"/>
              <a:t>ommissions</a:t>
            </a:r>
            <a:r>
              <a:rPr lang="en-SG" sz="1200" baseline="0" dirty="0"/>
              <a:t> or </a:t>
            </a:r>
            <a:r>
              <a:rPr lang="en-SG" sz="1200" dirty="0"/>
              <a:t>profit sharing. There are also performance evaluations and the threat of termination if the person acts against</a:t>
            </a:r>
            <a:r>
              <a:rPr lang="en-SG" sz="1200" baseline="0" dirty="0"/>
              <a:t> your interests. Some of you </a:t>
            </a:r>
            <a:r>
              <a:rPr lang="en-SG" sz="1200" baseline="0" dirty="0" err="1"/>
              <a:t>Davids</a:t>
            </a:r>
            <a:r>
              <a:rPr lang="en-SG" sz="1200" baseline="0" dirty="0"/>
              <a:t> used this with your Jeremy! Finally, and this is the biggest take-away from this lecture awareness. Think about what your teammate or agent’s incentives really are to help you anticipate moves by them that may undermine your interests. </a:t>
            </a:r>
            <a:endParaRPr lang="en-SG" sz="1200" dirty="0"/>
          </a:p>
          <a:p>
            <a:endParaRPr lang="en-SG" sz="1200" dirty="0"/>
          </a:p>
          <a:p>
            <a:r>
              <a:rPr lang="en-US" dirty="0"/>
              <a:t>Source for photo:</a:t>
            </a:r>
          </a:p>
          <a:p>
            <a:r>
              <a:rPr lang="en-US" dirty="0"/>
              <a:t>https://pixabay.com/en/refugees-economic-migrants-1020256/</a:t>
            </a:r>
          </a:p>
          <a:p>
            <a:endParaRPr lang="en-US" dirty="0"/>
          </a:p>
        </p:txBody>
      </p:sp>
      <p:sp>
        <p:nvSpPr>
          <p:cNvPr id="4" name="Slide Number Placeholder 3"/>
          <p:cNvSpPr>
            <a:spLocks noGrp="1"/>
          </p:cNvSpPr>
          <p:nvPr>
            <p:ph type="sldNum" sz="quarter" idx="10"/>
          </p:nvPr>
        </p:nvSpPr>
        <p:spPr/>
        <p:txBody>
          <a:bodyPr/>
          <a:lstStyle/>
          <a:p>
            <a:fld id="{7F3D1EF9-5CC1-4238-AAAD-E9DC1B1191CD}" type="slidenum">
              <a:rPr lang="en-SG" smtClean="0"/>
              <a:t>28</a:t>
            </a:fld>
            <a:endParaRPr lang="en-SG"/>
          </a:p>
        </p:txBody>
      </p:sp>
    </p:spTree>
    <p:extLst>
      <p:ext uri="{BB962C8B-B14F-4D97-AF65-F5344CB8AC3E}">
        <p14:creationId xmlns:p14="http://schemas.microsoft.com/office/powerpoint/2010/main" val="90672755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You</a:t>
            </a:r>
            <a:r>
              <a:rPr lang="en-US" sz="1200" kern="1200" baseline="0" dirty="0">
                <a:solidFill>
                  <a:schemeClr val="tx1"/>
                </a:solidFill>
                <a:effectLst/>
                <a:latin typeface="+mn-lt"/>
                <a:ea typeface="+mn-ea"/>
                <a:cs typeface="+mn-cs"/>
              </a:rPr>
              <a:t> are in a social dilemma when your incentive structure is different from that of your own teammates. You need to make a personal ethical decision about whether you want to pursue your own interests or that of the team. Pursuing your own interests may involve omitting information or even actively deceiving your teammates. That’s a personal decision you have to make for yourself. </a:t>
            </a:r>
            <a:r>
              <a:rPr lang="en-US" sz="1200" kern="1200" dirty="0">
                <a:solidFill>
                  <a:schemeClr val="tx1"/>
                </a:solidFill>
                <a:effectLst/>
                <a:latin typeface="+mn-lt"/>
                <a:ea typeface="+mn-ea"/>
                <a:cs typeface="+mn-cs"/>
              </a:rPr>
              <a:t>One thing I will say is that deception and non-cooperation in social dilemmas tends to be an ineffective long-term strategy. Inspiring trust in those around you is critical to your own long</a:t>
            </a:r>
            <a:r>
              <a:rPr lang="en-US" sz="1200" kern="1200" baseline="0" dirty="0">
                <a:solidFill>
                  <a:schemeClr val="tx1"/>
                </a:solidFill>
                <a:effectLst/>
                <a:latin typeface="+mn-lt"/>
                <a:ea typeface="+mn-ea"/>
                <a:cs typeface="+mn-cs"/>
              </a:rPr>
              <a:t> term </a:t>
            </a:r>
            <a:r>
              <a:rPr lang="en-US" sz="1200" kern="1200" dirty="0">
                <a:solidFill>
                  <a:schemeClr val="tx1"/>
                </a:solidFill>
                <a:effectLst/>
                <a:latin typeface="+mn-lt"/>
                <a:ea typeface="+mn-ea"/>
                <a:cs typeface="+mn-cs"/>
              </a:rPr>
              <a:t>personal success.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Reference</a:t>
            </a:r>
            <a:r>
              <a:rPr lang="en-US" sz="1200" b="0" kern="1200" baseline="0" dirty="0">
                <a:solidFill>
                  <a:schemeClr val="tx1"/>
                </a:solidFill>
                <a:effectLst/>
                <a:latin typeface="+mn-lt"/>
                <a:ea typeface="+mn-ea"/>
                <a:cs typeface="+mn-cs"/>
              </a:rPr>
              <a:t> (for a review of the relevant empirical studies)</a:t>
            </a:r>
            <a:endParaRPr lang="en-US" sz="1200" b="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Manzoni, J.-F., </a:t>
            </a:r>
            <a:r>
              <a:rPr lang="en-US" sz="1200" b="0" kern="1200" dirty="0" err="1">
                <a:solidFill>
                  <a:schemeClr val="tx1"/>
                </a:solidFill>
                <a:effectLst/>
                <a:latin typeface="+mn-lt"/>
                <a:ea typeface="+mn-ea"/>
                <a:cs typeface="+mn-cs"/>
              </a:rPr>
              <a:t>Barsoux</a:t>
            </a:r>
            <a:r>
              <a:rPr lang="en-US" sz="1200" b="0" kern="1200" dirty="0">
                <a:solidFill>
                  <a:schemeClr val="tx1"/>
                </a:solidFill>
                <a:effectLst/>
                <a:latin typeface="+mn-lt"/>
                <a:ea typeface="+mn-ea"/>
                <a:cs typeface="+mn-cs"/>
              </a:rPr>
              <a:t>, J.-L. (2007). </a:t>
            </a:r>
            <a:r>
              <a:rPr lang="en-US" sz="1200" b="0" i="1" kern="1200" dirty="0">
                <a:solidFill>
                  <a:schemeClr val="tx1"/>
                </a:solidFill>
                <a:effectLst/>
                <a:latin typeface="+mn-lt"/>
                <a:ea typeface="+mn-ea"/>
                <a:cs typeface="+mn-cs"/>
              </a:rPr>
              <a:t>The set-up-to-fail syndrome - Overcoming the undertow of expectations</a:t>
            </a:r>
            <a:r>
              <a:rPr lang="en-US" sz="1200" b="0" kern="1200" dirty="0">
                <a:solidFill>
                  <a:schemeClr val="tx1"/>
                </a:solidFill>
                <a:effectLst/>
                <a:latin typeface="+mn-lt"/>
                <a:ea typeface="+mn-ea"/>
                <a:cs typeface="+mn-cs"/>
              </a:rPr>
              <a:t>. Boston: Harvard Business School Press.</a:t>
            </a:r>
          </a:p>
          <a:p>
            <a:endParaRPr lang="en-SG" dirty="0"/>
          </a:p>
        </p:txBody>
      </p:sp>
      <p:sp>
        <p:nvSpPr>
          <p:cNvPr id="4" name="Slide Number Placeholder 3"/>
          <p:cNvSpPr>
            <a:spLocks noGrp="1"/>
          </p:cNvSpPr>
          <p:nvPr>
            <p:ph type="sldNum" sz="quarter" idx="10"/>
          </p:nvPr>
        </p:nvSpPr>
        <p:spPr/>
        <p:txBody>
          <a:bodyPr/>
          <a:lstStyle/>
          <a:p>
            <a:fld id="{7F3D1EF9-5CC1-4238-AAAD-E9DC1B1191CD}" type="slidenum">
              <a:rPr lang="en-SG" smtClean="0"/>
              <a:t>29</a:t>
            </a:fld>
            <a:endParaRPr lang="en-SG"/>
          </a:p>
        </p:txBody>
      </p:sp>
    </p:spTree>
    <p:extLst>
      <p:ext uri="{BB962C8B-B14F-4D97-AF65-F5344CB8AC3E}">
        <p14:creationId xmlns:p14="http://schemas.microsoft.com/office/powerpoint/2010/main" val="1434737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06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baseline="0" dirty="0"/>
              <a:t>We will now have another team-on-team negotiation exercise. Each of you will again be paired with a teammate and negotiate with two counterparts.  This role play is called The Football Transfer, it’s about a player and his agent re-negotiating his contract with the coach and CEO of the football club. So you will be in groups of 4. </a:t>
            </a:r>
          </a:p>
          <a:p>
            <a:endParaRPr lang="en-US" sz="1200" kern="1200" baseline="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You will have 45 minutes to read your role materials and plan your strategy with</a:t>
            </a:r>
            <a:r>
              <a:rPr lang="en-US" sz="1200" kern="1200" baseline="0" dirty="0">
                <a:solidFill>
                  <a:schemeClr val="tx1"/>
                </a:solidFill>
                <a:effectLst/>
                <a:latin typeface="+mn-lt"/>
                <a:ea typeface="+mn-ea"/>
                <a:cs typeface="+mn-cs"/>
              </a:rPr>
              <a:t> your teammate</a:t>
            </a:r>
            <a:r>
              <a:rPr lang="en-US" sz="1200" kern="1200" dirty="0">
                <a:solidFill>
                  <a:schemeClr val="tx1"/>
                </a:solidFill>
                <a:effectLst/>
                <a:latin typeface="+mn-lt"/>
                <a:ea typeface="+mn-ea"/>
                <a:cs typeface="+mn-cs"/>
              </a:rPr>
              <a:t>: player and agent together, and coach and CEO</a:t>
            </a:r>
            <a:r>
              <a:rPr lang="en-US" sz="1200" kern="1200" baseline="0" dirty="0">
                <a:solidFill>
                  <a:schemeClr val="tx1"/>
                </a:solidFill>
                <a:effectLst/>
                <a:latin typeface="+mn-lt"/>
                <a:ea typeface="+mn-ea"/>
                <a:cs typeface="+mn-cs"/>
              </a:rPr>
              <a:t> together.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You will then have an hour and fifteen minutes to negotiate with the other team. When you are done e</a:t>
            </a:r>
            <a:r>
              <a:rPr lang="en-US" altLang="en-US" sz="2400" b="0" baseline="0" dirty="0">
                <a:solidFill>
                  <a:srgbClr val="7030A0"/>
                </a:solidFill>
              </a:rPr>
              <a:t>ach group of 4 should tell me your individual points totals, all four of you together at the same time. Then you take a 20 minute break. </a:t>
            </a:r>
            <a:r>
              <a:rPr lang="en-US" sz="1200" kern="1200" dirty="0">
                <a:solidFill>
                  <a:schemeClr val="tx1"/>
                </a:solidFill>
                <a:effectLst/>
                <a:latin typeface="+mn-lt"/>
                <a:ea typeface="+mn-ea"/>
                <a:cs typeface="+mn-cs"/>
              </a:rPr>
              <a:t>The lecture will begin again in 2 hours</a:t>
            </a:r>
            <a:r>
              <a:rPr lang="en-US" sz="1200" kern="1200" baseline="0" dirty="0">
                <a:solidFill>
                  <a:schemeClr val="tx1"/>
                </a:solidFill>
                <a:effectLst/>
                <a:latin typeface="+mn-lt"/>
                <a:ea typeface="+mn-ea"/>
                <a:cs typeface="+mn-cs"/>
              </a:rPr>
              <a:t> and 20 minutes</a:t>
            </a:r>
            <a:r>
              <a:rPr lang="en-US" sz="1200" kern="1200" dirty="0">
                <a:solidFill>
                  <a:schemeClr val="tx1"/>
                </a:solidFill>
                <a:effectLst/>
                <a:latin typeface="+mn-lt"/>
                <a:ea typeface="+mn-ea"/>
                <a:cs typeface="+mn-cs"/>
              </a:rPr>
              <a:t>. Sounds good? [</a:t>
            </a:r>
            <a:r>
              <a:rPr lang="en-US" sz="1200" i="1" kern="1200" dirty="0">
                <a:solidFill>
                  <a:schemeClr val="tx1"/>
                </a:solidFill>
                <a:effectLst/>
                <a:latin typeface="+mn-lt"/>
                <a:ea typeface="+mn-ea"/>
                <a:cs typeface="+mn-cs"/>
              </a:rPr>
              <a:t>Students</a:t>
            </a:r>
            <a:r>
              <a:rPr lang="en-US" sz="1200" i="1" kern="1200" baseline="0" dirty="0">
                <a:solidFill>
                  <a:schemeClr val="tx1"/>
                </a:solidFill>
                <a:effectLst/>
                <a:latin typeface="+mn-lt"/>
                <a:ea typeface="+mn-ea"/>
                <a:cs typeface="+mn-cs"/>
              </a:rPr>
              <a:t> say yes</a:t>
            </a:r>
            <a:r>
              <a:rPr lang="en-US" sz="1200" kern="1200" baseline="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As before, try to partner up with other students </a:t>
            </a:r>
            <a:r>
              <a:rPr lang="en-US" sz="1200" kern="1200" baseline="0" dirty="0">
                <a:solidFill>
                  <a:schemeClr val="tx1"/>
                </a:solidFill>
                <a:effectLst/>
                <a:latin typeface="+mn-lt"/>
                <a:ea typeface="+mn-ea"/>
                <a:cs typeface="+mn-cs"/>
              </a:rPr>
              <a:t>you know less well than others, and if possible different people from your previous negotiations. This will get more difficult to do as the course progresses, so its ok if sometimes you are with the same person from before again. [</a:t>
            </a:r>
            <a:r>
              <a:rPr lang="en-US" sz="1200" i="1" kern="1200" baseline="0" dirty="0">
                <a:solidFill>
                  <a:schemeClr val="tx1"/>
                </a:solidFill>
                <a:effectLst/>
                <a:latin typeface="+mn-lt"/>
                <a:ea typeface="+mn-ea"/>
                <a:cs typeface="+mn-cs"/>
              </a:rPr>
              <a:t>Students partner up, the instructor hands out role materials, and the students negotiate</a:t>
            </a:r>
            <a:r>
              <a:rPr lang="en-US" sz="1200" kern="1200" baseline="0" dirty="0">
                <a:solidFill>
                  <a:schemeClr val="tx1"/>
                </a:solidFill>
                <a:effectLst/>
                <a:latin typeface="+mn-lt"/>
                <a:ea typeface="+mn-ea"/>
                <a:cs typeface="+mn-cs"/>
              </a:rPr>
              <a:t>.] </a:t>
            </a:r>
          </a:p>
          <a:p>
            <a:endParaRPr lang="en-US" sz="1200" b="0" i="1"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a:t>
            </a:r>
            <a:r>
              <a:rPr lang="en-US" i="1" baseline="0" dirty="0"/>
              <a:t>During the negotiations, the instructor should walk around and take mental or written notes on some of the students’ interactions, highlighting tactics and reactions that can be brought up later during the debriefs when students are asked to share their experiences or when key teaching points are made</a:t>
            </a:r>
            <a:r>
              <a:rPr lang="en-US" i="0" baseline="0" dirty="0"/>
              <a:t>].</a:t>
            </a:r>
            <a:endParaRPr lang="en-US" sz="1200" kern="1200" baseline="0" dirty="0">
              <a:solidFill>
                <a:schemeClr val="tx1"/>
              </a:solidFill>
              <a:effectLst/>
              <a:latin typeface="+mn-lt"/>
              <a:ea typeface="+mn-ea"/>
              <a:cs typeface="+mn-cs"/>
            </a:endParaRPr>
          </a:p>
          <a:p>
            <a:endParaRPr lang="en-US" sz="1200" b="0" i="1" kern="1200" baseline="0" dirty="0">
              <a:solidFill>
                <a:schemeClr val="tx1"/>
              </a:solidFill>
              <a:effectLst/>
              <a:latin typeface="+mn-lt"/>
              <a:ea typeface="+mn-ea"/>
              <a:cs typeface="+mn-cs"/>
            </a:endParaRPr>
          </a:p>
          <a:p>
            <a:r>
              <a:rPr lang="en-US" sz="1200" b="0" i="1" kern="1200" baseline="0" dirty="0">
                <a:solidFill>
                  <a:schemeClr val="tx1"/>
                </a:solidFill>
                <a:effectLst/>
                <a:latin typeface="+mn-lt"/>
                <a:ea typeface="+mn-ea"/>
                <a:cs typeface="+mn-cs"/>
              </a:rPr>
              <a:t>[As the students come back with their results, the instructor creates the results slide for the class using the excel spreadsheet called “</a:t>
            </a:r>
            <a:r>
              <a:rPr lang="en-US" sz="1200" b="0" i="1" kern="1200" baseline="0" dirty="0" err="1">
                <a:solidFill>
                  <a:schemeClr val="tx1"/>
                </a:solidFill>
                <a:effectLst/>
                <a:latin typeface="+mn-lt"/>
                <a:ea typeface="+mn-ea"/>
                <a:cs typeface="+mn-cs"/>
              </a:rPr>
              <a:t>Results_Template_The_Football_Transfer</a:t>
            </a:r>
            <a:r>
              <a:rPr lang="en-US" sz="1200" b="0" i="1" kern="1200" baseline="0" dirty="0">
                <a:solidFill>
                  <a:schemeClr val="tx1"/>
                </a:solidFill>
                <a:effectLst/>
                <a:latin typeface="+mn-lt"/>
                <a:ea typeface="+mn-ea"/>
                <a:cs typeface="+mn-cs"/>
              </a:rPr>
              <a:t>” and pastes them into the PowerPoint slide called “</a:t>
            </a:r>
            <a:r>
              <a:rPr lang="en-US" sz="1200" b="0" i="1" dirty="0"/>
              <a:t>Your results: The Football Transfer” later in this</a:t>
            </a:r>
            <a:r>
              <a:rPr lang="en-US" sz="1200" b="0" i="1" baseline="0" dirty="0"/>
              <a:t> deck. Each group of 4 students is given their negotiation group number as they turn in their results and are asked to remember it for the debrief</a:t>
            </a:r>
            <a:r>
              <a:rPr lang="en-US" sz="1200" b="0" i="0" baseline="0" dirty="0"/>
              <a:t>]. </a:t>
            </a:r>
            <a:r>
              <a:rPr lang="en-US" sz="1200" b="1" baseline="0" dirty="0"/>
              <a:t> </a:t>
            </a:r>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u="sng" kern="1200" baseline="0" dirty="0">
                <a:solidFill>
                  <a:schemeClr val="tx1"/>
                </a:solidFill>
                <a:effectLst/>
                <a:latin typeface="+mn-lt"/>
                <a:ea typeface="+mn-ea"/>
                <a:cs typeface="+mn-cs"/>
              </a:rPr>
              <a:t>Note</a:t>
            </a:r>
            <a:r>
              <a:rPr lang="en-US" sz="1200" kern="1200" baseline="0" dirty="0">
                <a:solidFill>
                  <a:schemeClr val="tx1"/>
                </a:solidFill>
                <a:effectLst/>
                <a:latin typeface="+mn-lt"/>
                <a:ea typeface="+mn-ea"/>
                <a:cs typeface="+mn-cs"/>
              </a:rPr>
              <a:t>: An alternative approach to creating the role pairings is for the instructor to pair students up himself/herself, either by creating pairings before class begins or ad-hoc now during the lecture.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u="sng" kern="1200" baseline="0" dirty="0">
                <a:solidFill>
                  <a:schemeClr val="tx1"/>
                </a:solidFill>
                <a:effectLst/>
                <a:latin typeface="+mn-lt"/>
                <a:ea typeface="+mn-ea"/>
                <a:cs typeface="+mn-cs"/>
              </a:rPr>
              <a:t>Note</a:t>
            </a:r>
            <a:r>
              <a:rPr lang="en-US" sz="1200" kern="1200" baseline="0" dirty="0">
                <a:solidFill>
                  <a:schemeClr val="tx1"/>
                </a:solidFill>
                <a:effectLst/>
                <a:latin typeface="+mn-lt"/>
                <a:ea typeface="+mn-ea"/>
                <a:cs typeface="+mn-cs"/>
              </a:rPr>
              <a:t>: There must be at least one student in each role for this negotiation. If students are not divisible into groups of 4, double up roles (i.e., have more than one agent, CEO, or coach). We recommend against doubling up on the player role as it is already the most powerful position. </a:t>
            </a:r>
            <a:endParaRPr lang="en-US" dirty="0"/>
          </a:p>
          <a:p>
            <a:endParaRPr lang="en-US" dirty="0"/>
          </a:p>
          <a:p>
            <a:r>
              <a:rPr lang="en-US" dirty="0"/>
              <a:t>Source for photo:</a:t>
            </a:r>
          </a:p>
          <a:p>
            <a:r>
              <a:rPr lang="en-US" dirty="0"/>
              <a:t>https://pixabay.com/en/soccer-football-football-boot-ball-155947/</a:t>
            </a:r>
          </a:p>
        </p:txBody>
      </p:sp>
      <p:sp>
        <p:nvSpPr>
          <p:cNvPr id="4" name="Slide Number Placeholder 3"/>
          <p:cNvSpPr>
            <a:spLocks noGrp="1"/>
          </p:cNvSpPr>
          <p:nvPr>
            <p:ph type="sldNum" sz="quarter" idx="5"/>
          </p:nvPr>
        </p:nvSpPr>
        <p:spPr/>
        <p:txBody>
          <a:bodyPr/>
          <a:lstStyle/>
          <a:p>
            <a:pPr>
              <a:defRPr/>
            </a:pPr>
            <a:fld id="{7B8928A0-A706-4BA6-9A4E-81B676E7F25E}" type="slidenum">
              <a:rPr lang="en-US" smtClean="0"/>
              <a:pPr>
                <a:defRPr/>
              </a:pPr>
              <a:t>3</a:t>
            </a:fld>
            <a:endParaRPr lang="en-US"/>
          </a:p>
        </p:txBody>
      </p:sp>
    </p:spTree>
    <p:extLst>
      <p:ext uri="{BB962C8B-B14F-4D97-AF65-F5344CB8AC3E}">
        <p14:creationId xmlns:p14="http://schemas.microsoft.com/office/powerpoint/2010/main" val="226060499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Our</a:t>
            </a:r>
            <a:r>
              <a:rPr lang="en-US" sz="1200" b="0" kern="1200" baseline="0" dirty="0">
                <a:solidFill>
                  <a:schemeClr val="tx1"/>
                </a:solidFill>
                <a:effectLst/>
                <a:latin typeface="+mn-lt"/>
                <a:ea typeface="+mn-ea"/>
                <a:cs typeface="+mn-cs"/>
              </a:rPr>
              <a:t> big </a:t>
            </a:r>
            <a:r>
              <a:rPr lang="en-SG" b="0" dirty="0"/>
              <a:t>take-away from the lecture is </a:t>
            </a:r>
            <a:r>
              <a:rPr lang="en-US" sz="1200" b="0" dirty="0"/>
              <a:t>agent-principal problems. Your interests and the interests of those who represent you may </a:t>
            </a:r>
            <a:r>
              <a:rPr lang="en-US" sz="1200" dirty="0"/>
              <a:t>not always be aligned... watch out for this</a:t>
            </a:r>
            <a:r>
              <a:rPr lang="en-US" sz="1200" baseline="0" dirty="0"/>
              <a:t> to avoid being undermined by people who are supposed to be your allies! </a:t>
            </a:r>
            <a:endParaRPr lang="en-US" sz="1200" dirty="0"/>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Also, if you are in the position of the agent, with different incentives from the person or organization you're representing, you have a decision to make about whether or not to sublimate your own interests to those of others. Doing so to some extent may be the key to a long-term sustainable relationship,</a:t>
            </a:r>
            <a:r>
              <a:rPr lang="en-US" sz="1200" kern="1200" baseline="0" dirty="0">
                <a:solidFill>
                  <a:schemeClr val="tx1"/>
                </a:solidFill>
                <a:effectLst/>
                <a:latin typeface="+mn-lt"/>
                <a:ea typeface="+mn-ea"/>
                <a:cs typeface="+mn-cs"/>
              </a:rPr>
              <a:t> like in the case of Jeremy and David. I hope you enjoyed the exercise and learned something from the lecture, thank you for your time. </a:t>
            </a:r>
            <a:br>
              <a:rPr lang="en-US" sz="1200" kern="1200" dirty="0">
                <a:solidFill>
                  <a:schemeClr val="tx1"/>
                </a:solidFill>
                <a:effectLst/>
                <a:latin typeface="+mn-lt"/>
                <a:ea typeface="+mn-ea"/>
                <a:cs typeface="+mn-cs"/>
              </a:rPr>
            </a:br>
            <a:endParaRPr lang="en-US" dirty="0"/>
          </a:p>
        </p:txBody>
      </p:sp>
      <p:sp>
        <p:nvSpPr>
          <p:cNvPr id="4" name="Slide Number Placeholder 3"/>
          <p:cNvSpPr>
            <a:spLocks noGrp="1"/>
          </p:cNvSpPr>
          <p:nvPr>
            <p:ph type="sldNum" sz="quarter" idx="10"/>
          </p:nvPr>
        </p:nvSpPr>
        <p:spPr/>
        <p:txBody>
          <a:bodyPr/>
          <a:lstStyle/>
          <a:p>
            <a:fld id="{7F3D1EF9-5CC1-4238-AAAD-E9DC1B1191CD}" type="slidenum">
              <a:rPr lang="en-SG" smtClean="0"/>
              <a:t>30</a:t>
            </a:fld>
            <a:endParaRPr lang="en-SG"/>
          </a:p>
        </p:txBody>
      </p:sp>
    </p:spTree>
    <p:extLst>
      <p:ext uri="{BB962C8B-B14F-4D97-AF65-F5344CB8AC3E}">
        <p14:creationId xmlns:p14="http://schemas.microsoft.com/office/powerpoint/2010/main" val="8074927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031"/>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defRPr>
                <a:solidFill>
                  <a:schemeClr val="tx1"/>
                </a:solidFill>
                <a:latin typeface="Calibri" panose="020F0502020204030204" pitchFamily="34" charset="0"/>
                <a:cs typeface="Arial" panose="020B0604020202020204" pitchFamily="34" charset="0"/>
              </a:defRPr>
            </a:lvl1pPr>
            <a:lvl2pPr marL="742950" indent="-285750" defTabSz="911225">
              <a:defRPr>
                <a:solidFill>
                  <a:schemeClr val="tx1"/>
                </a:solidFill>
                <a:latin typeface="Calibri" panose="020F0502020204030204" pitchFamily="34" charset="0"/>
                <a:cs typeface="Arial" panose="020B0604020202020204" pitchFamily="34" charset="0"/>
              </a:defRPr>
            </a:lvl2pPr>
            <a:lvl3pPr marL="1143000" indent="-228600" defTabSz="911225">
              <a:defRPr>
                <a:solidFill>
                  <a:schemeClr val="tx1"/>
                </a:solidFill>
                <a:latin typeface="Calibri" panose="020F0502020204030204" pitchFamily="34" charset="0"/>
                <a:cs typeface="Arial" panose="020B0604020202020204" pitchFamily="34" charset="0"/>
              </a:defRPr>
            </a:lvl3pPr>
            <a:lvl4pPr marL="1600200" indent="-228600" defTabSz="911225">
              <a:defRPr>
                <a:solidFill>
                  <a:schemeClr val="tx1"/>
                </a:solidFill>
                <a:latin typeface="Calibri" panose="020F0502020204030204" pitchFamily="34" charset="0"/>
                <a:cs typeface="Arial" panose="020B0604020202020204" pitchFamily="34" charset="0"/>
              </a:defRPr>
            </a:lvl4pPr>
            <a:lvl5pPr marL="2057400" indent="-228600" defTabSz="911225">
              <a:defRPr>
                <a:solidFill>
                  <a:schemeClr val="tx1"/>
                </a:solidFill>
                <a:latin typeface="Calibri" panose="020F0502020204030204" pitchFamily="34" charset="0"/>
                <a:cs typeface="Arial" panose="020B0604020202020204" pitchFamily="34" charset="0"/>
              </a:defRPr>
            </a:lvl5pPr>
            <a:lvl6pPr marL="25146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911225"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4B738900-BE51-4194-B099-61141311E5AA}" type="slidenum">
              <a:rPr lang="en-CA" altLang="en-US" smtClean="0"/>
              <a:pPr/>
              <a:t>4</a:t>
            </a:fld>
            <a:endParaRPr lang="en-CA" altLang="en-US"/>
          </a:p>
        </p:txBody>
      </p:sp>
      <p:sp>
        <p:nvSpPr>
          <p:cNvPr id="9219" name="Rectangle 2"/>
          <p:cNvSpPr>
            <a:spLocks noGrp="1" noRot="1" noChangeAspect="1" noChangeArrowheads="1" noTextEdit="1"/>
          </p:cNvSpPr>
          <p:nvPr>
            <p:ph type="sldImg"/>
          </p:nvPr>
        </p:nvSpPr>
        <p:spPr bwMode="auto">
          <a:xfrm>
            <a:off x="1243013" y="0"/>
            <a:ext cx="4297362" cy="322262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0" name="Rectangle 3"/>
          <p:cNvSpPr>
            <a:spLocks noGrp="1" noChangeArrowheads="1"/>
          </p:cNvSpPr>
          <p:nvPr>
            <p:ph type="body" idx="1"/>
          </p:nvPr>
        </p:nvSpPr>
        <p:spPr bwMode="auto">
          <a:xfrm>
            <a:off x="447675" y="3449638"/>
            <a:ext cx="6035675" cy="53959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u="none" dirty="0"/>
              <a:t>Here are your breakout room slides for the negotiation.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u="none"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u="sng" dirty="0"/>
              <a:t>Note</a:t>
            </a:r>
            <a:r>
              <a:rPr lang="en-US" altLang="en-US" dirty="0"/>
              <a:t>: This templ</a:t>
            </a:r>
            <a:r>
              <a:rPr lang="en-US" altLang="en-US" u="none" dirty="0"/>
              <a:t>ate students</a:t>
            </a:r>
            <a:r>
              <a:rPr lang="en-US" altLang="en-US" u="none" baseline="0" dirty="0"/>
              <a:t> </a:t>
            </a:r>
            <a:r>
              <a:rPr lang="en-US" altLang="en-US" u="none" dirty="0"/>
              <a:t>pairings slide is for if the</a:t>
            </a:r>
            <a:r>
              <a:rPr lang="en-US" altLang="en-US" u="none" baseline="0" dirty="0"/>
              <a:t> instructor sorts students into negotiating groups beforehand. Students’ individual names are added in the respective columns</a:t>
            </a:r>
            <a:r>
              <a:rPr lang="en-SG" sz="1200" b="0" i="0" u="none" strike="noStrike" dirty="0">
                <a:solidFill>
                  <a:srgbClr val="000000"/>
                </a:solidFill>
                <a:effectLst/>
                <a:latin typeface="Cambria"/>
              </a:rPr>
              <a:t>.</a:t>
            </a:r>
            <a:r>
              <a:rPr lang="en-US" sz="1200" b="0" i="0" u="none" strike="noStrike" baseline="0" dirty="0">
                <a:solidFill>
                  <a:schemeClr val="tx1"/>
                </a:solidFill>
                <a:effectLst/>
                <a:latin typeface="+mn-lt"/>
              </a:rPr>
              <a:t> </a:t>
            </a:r>
            <a:r>
              <a:rPr lang="en-US" altLang="en-US" u="none" dirty="0"/>
              <a:t>If this slide</a:t>
            </a:r>
            <a:r>
              <a:rPr lang="en-US" altLang="en-US" u="none" baseline="0" dirty="0"/>
              <a:t> is used</a:t>
            </a:r>
            <a:r>
              <a:rPr lang="en-US" altLang="en-US" u="none" dirty="0"/>
              <a:t>,</a:t>
            </a:r>
            <a:r>
              <a:rPr lang="en-US" altLang="en-US" u="none" baseline="0" dirty="0"/>
              <a:t> </a:t>
            </a:r>
            <a:r>
              <a:rPr lang="en-US" altLang="en-US" u="none" dirty="0"/>
              <a:t>the</a:t>
            </a:r>
            <a:r>
              <a:rPr lang="en-US" altLang="en-US" dirty="0"/>
              <a:t> color background for each role on the slide above</a:t>
            </a:r>
            <a:r>
              <a:rPr lang="en-US" altLang="en-US" baseline="0" dirty="0"/>
              <a:t> should match the color of the role materials that are handed out to students</a:t>
            </a:r>
            <a:r>
              <a:rPr lang="en-SG" sz="1200" b="0" i="0" u="none" strike="noStrike" dirty="0">
                <a:solidFill>
                  <a:srgbClr val="000000"/>
                </a:solidFill>
                <a:effectLst/>
                <a:latin typeface="Cambria"/>
              </a:rPr>
              <a:t>, to avoid confusion</a:t>
            </a:r>
            <a:r>
              <a:rPr lang="en-US" altLang="en-US" baseline="0" dirty="0"/>
              <a:t>. The “BOR” column refers to “Breakout Room” and only applies if the instructor has special rooms for the students to negotiate in.  “GROUP” refers to negotiation group number, in other words each group of students. </a:t>
            </a:r>
            <a:endParaRPr lang="en-US" altLang="en-US" dirty="0"/>
          </a:p>
          <a:p>
            <a:pPr eaLnBrk="1" hangingPunct="1"/>
            <a:endParaRPr lang="en-US" altLang="en-US" dirty="0">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u="sng" kern="1200" baseline="0" dirty="0">
                <a:solidFill>
                  <a:schemeClr val="tx1"/>
                </a:solidFill>
                <a:effectLst/>
                <a:latin typeface="+mn-lt"/>
                <a:ea typeface="+mn-ea"/>
                <a:cs typeface="+mn-cs"/>
              </a:rPr>
              <a:t>Note</a:t>
            </a:r>
            <a:r>
              <a:rPr lang="en-US" sz="1200" kern="1200" baseline="0" dirty="0">
                <a:solidFill>
                  <a:schemeClr val="tx1"/>
                </a:solidFill>
                <a:effectLst/>
                <a:latin typeface="+mn-lt"/>
                <a:ea typeface="+mn-ea"/>
                <a:cs typeface="+mn-cs"/>
              </a:rPr>
              <a:t>: There must be at least one student in each role for this negotiation. If students are not divisible into groups of 4, double up roles (i.e., have more than one agent, CEO, or coach). We recommend not doubling up on the player role as it is already the most powerful position. </a:t>
            </a:r>
            <a:endParaRPr lang="en-US" dirty="0"/>
          </a:p>
          <a:p>
            <a:pPr eaLnBrk="1" hangingPunct="1"/>
            <a:endParaRPr lang="en-US" altLang="en-US" dirty="0">
              <a:latin typeface="Arial" panose="020B0604020202020204" pitchFamily="34" charset="0"/>
            </a:endParaRPr>
          </a:p>
        </p:txBody>
      </p:sp>
    </p:spTree>
    <p:extLst>
      <p:ext uri="{BB962C8B-B14F-4D97-AF65-F5344CB8AC3E}">
        <p14:creationId xmlns:p14="http://schemas.microsoft.com/office/powerpoint/2010/main" val="462101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defRPr/>
            </a:pPr>
            <a:r>
              <a:rPr lang="en-US" altLang="en-US" sz="1200" i="0" u="none" dirty="0"/>
              <a:t>[</a:t>
            </a:r>
            <a:r>
              <a:rPr lang="en-US" altLang="en-US" sz="1200" i="1" u="none" dirty="0"/>
              <a:t>Students are now back in</a:t>
            </a:r>
            <a:r>
              <a:rPr lang="en-US" altLang="en-US" sz="1200" i="1" u="none" baseline="0" dirty="0"/>
              <a:t> class</a:t>
            </a:r>
            <a:r>
              <a:rPr lang="en-US" altLang="en-US" sz="1200" i="0" u="none" baseline="0" dirty="0"/>
              <a:t>]. </a:t>
            </a:r>
            <a:r>
              <a:rPr lang="en-US" altLang="en-US" sz="1200" i="0" u="none" dirty="0"/>
              <a:t>Welcome back! Please take 3 minutes and share with the person sitting next to you,</a:t>
            </a:r>
            <a:r>
              <a:rPr lang="en-US" altLang="en-US" sz="1200" i="0" u="none" baseline="0" dirty="0"/>
              <a:t> who is </a:t>
            </a:r>
            <a:r>
              <a:rPr lang="en-US" altLang="en-US" sz="1200" i="0" u="none" dirty="0"/>
              <a:t>not necessarily part of your </a:t>
            </a:r>
            <a:r>
              <a:rPr lang="en-US" altLang="en-US" sz="1200" i="0" u="none" baseline="0" dirty="0"/>
              <a:t>negotiation group.</a:t>
            </a:r>
            <a:r>
              <a:rPr lang="en-US" altLang="en-US" sz="1200" i="0" u="none" dirty="0"/>
              <a:t> One thing </a:t>
            </a:r>
            <a:r>
              <a:rPr lang="en-US" altLang="en-US" sz="1200" u="none" dirty="0"/>
              <a:t>in your negotiation within your team -- agent and player, CEO and coach -- that you did well, and one thing in your negotiation within your team that you could have done differently.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en-US" sz="1200" i="0" baseline="0" dirty="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cs typeface="Arial" panose="020B0604020202020204" pitchFamily="34" charset="0"/>
              </a:defRPr>
            </a:lvl1pPr>
            <a:lvl2pPr marL="742950" indent="-285750">
              <a:defRPr>
                <a:solidFill>
                  <a:schemeClr val="tx1"/>
                </a:solidFill>
                <a:latin typeface="Calibri" panose="020F0502020204030204" pitchFamily="34" charset="0"/>
                <a:cs typeface="Arial" panose="020B0604020202020204" pitchFamily="34" charset="0"/>
              </a:defRPr>
            </a:lvl2pPr>
            <a:lvl3pPr marL="1143000" indent="-228600">
              <a:defRPr>
                <a:solidFill>
                  <a:schemeClr val="tx1"/>
                </a:solidFill>
                <a:latin typeface="Calibri" panose="020F0502020204030204" pitchFamily="34" charset="0"/>
                <a:cs typeface="Arial" panose="020B0604020202020204" pitchFamily="34" charset="0"/>
              </a:defRPr>
            </a:lvl3pPr>
            <a:lvl4pPr marL="1600200" indent="-228600">
              <a:defRPr>
                <a:solidFill>
                  <a:schemeClr val="tx1"/>
                </a:solidFill>
                <a:latin typeface="Calibri" panose="020F0502020204030204" pitchFamily="34" charset="0"/>
                <a:cs typeface="Arial" panose="020B0604020202020204" pitchFamily="34" charset="0"/>
              </a:defRPr>
            </a:lvl4pPr>
            <a:lvl5pPr marL="2057400" indent="-22860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fld id="{6B682898-ADB3-435A-B8E0-862943A65B4F}" type="slidenum">
              <a:rPr lang="en-US" altLang="en-US" smtClean="0"/>
              <a:pPr/>
              <a:t>5</a:t>
            </a:fld>
            <a:endParaRPr lang="en-US" altLang="en-US"/>
          </a:p>
        </p:txBody>
      </p:sp>
    </p:spTree>
    <p:extLst>
      <p:ext uri="{BB962C8B-B14F-4D97-AF65-F5344CB8AC3E}">
        <p14:creationId xmlns:p14="http://schemas.microsoft.com/office/powerpoint/2010/main" val="3705515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SG" sz="1200" b="0" dirty="0"/>
              <a:t>What are the key issues in The Football Transfer? </a:t>
            </a:r>
            <a:r>
              <a:rPr lang="en-US" sz="1200" b="0" baseline="0" dirty="0"/>
              <a:t>[</a:t>
            </a:r>
            <a:r>
              <a:rPr lang="en-US" sz="1200" b="0" i="1" baseline="0" dirty="0"/>
              <a:t>Students answer</a:t>
            </a:r>
            <a:r>
              <a:rPr lang="en-US" sz="1200" b="0" baseline="0" dirty="0"/>
              <a:t>]. </a:t>
            </a:r>
            <a:endParaRPr lang="en-US" b="0" dirty="0"/>
          </a:p>
        </p:txBody>
      </p:sp>
      <p:sp>
        <p:nvSpPr>
          <p:cNvPr id="4" name="Slide Number Placeholder 3"/>
          <p:cNvSpPr>
            <a:spLocks noGrp="1"/>
          </p:cNvSpPr>
          <p:nvPr>
            <p:ph type="sldNum" sz="quarter" idx="10"/>
          </p:nvPr>
        </p:nvSpPr>
        <p:spPr/>
        <p:txBody>
          <a:bodyPr/>
          <a:lstStyle/>
          <a:p>
            <a:fld id="{7F3D1EF9-5CC1-4238-AAAD-E9DC1B1191CD}" type="slidenum">
              <a:rPr lang="en-SG" smtClean="0"/>
              <a:t>6</a:t>
            </a:fld>
            <a:endParaRPr lang="en-SG"/>
          </a:p>
        </p:txBody>
      </p:sp>
    </p:spTree>
    <p:extLst>
      <p:ext uri="{BB962C8B-B14F-4D97-AF65-F5344CB8AC3E}">
        <p14:creationId xmlns:p14="http://schemas.microsoft.com/office/powerpoint/2010/main" val="28470528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David’s weekly salary</a:t>
            </a:r>
            <a:r>
              <a:rPr lang="en-US" sz="1200" baseline="0" dirty="0"/>
              <a:t> and </a:t>
            </a:r>
            <a:r>
              <a:rPr lang="en-US" sz="1200" dirty="0"/>
              <a:t>playing position</a:t>
            </a:r>
            <a:r>
              <a:rPr lang="en-US" sz="1200" baseline="0" dirty="0"/>
              <a:t>, the amount </a:t>
            </a:r>
            <a:r>
              <a:rPr lang="en-US" sz="1200" dirty="0"/>
              <a:t>the club will invest in new players, and whether David’s girlfriend Marina gets the design job in London.</a:t>
            </a:r>
            <a:r>
              <a:rPr lang="en-US" sz="1200" baseline="0" dirty="0"/>
              <a:t> Another issue is, </a:t>
            </a:r>
            <a:r>
              <a:rPr lang="en-US" sz="1200" dirty="0"/>
              <a:t>does Jeremy continue on as David’s agent at all? Who fired their agent?</a:t>
            </a:r>
            <a:r>
              <a:rPr lang="en-US" sz="1200" b="0" baseline="0" dirty="0"/>
              <a:t> [</a:t>
            </a:r>
            <a:r>
              <a:rPr lang="en-US" sz="1200" b="0" i="1" baseline="0" dirty="0"/>
              <a:t>Students raise hands, and the class laughs</a:t>
            </a:r>
            <a:r>
              <a:rPr lang="en-US" sz="1200" b="0" baseline="0" dirty="0"/>
              <a:t>]. </a:t>
            </a:r>
            <a:endParaRPr lang="en-SG" sz="1200" dirty="0"/>
          </a:p>
          <a:p>
            <a:r>
              <a:rPr lang="en-US" sz="1200" dirty="0"/>
              <a:t> </a:t>
            </a:r>
            <a:endParaRPr lang="en-US" dirty="0"/>
          </a:p>
        </p:txBody>
      </p:sp>
      <p:sp>
        <p:nvSpPr>
          <p:cNvPr id="4" name="Slide Number Placeholder 3"/>
          <p:cNvSpPr>
            <a:spLocks noGrp="1"/>
          </p:cNvSpPr>
          <p:nvPr>
            <p:ph type="sldNum" sz="quarter" idx="10"/>
          </p:nvPr>
        </p:nvSpPr>
        <p:spPr/>
        <p:txBody>
          <a:bodyPr/>
          <a:lstStyle/>
          <a:p>
            <a:fld id="{7F3D1EF9-5CC1-4238-AAAD-E9DC1B1191CD}" type="slidenum">
              <a:rPr lang="en-SG" smtClean="0"/>
              <a:t>7</a:t>
            </a:fld>
            <a:endParaRPr lang="en-SG"/>
          </a:p>
        </p:txBody>
      </p:sp>
    </p:spTree>
    <p:extLst>
      <p:ext uri="{BB962C8B-B14F-4D97-AF65-F5344CB8AC3E}">
        <p14:creationId xmlns:p14="http://schemas.microsoft.com/office/powerpoint/2010/main" val="28328855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we have the points payoffs</a:t>
            </a:r>
            <a:r>
              <a:rPr lang="en-US" sz="1200" kern="1200" baseline="0" dirty="0">
                <a:solidFill>
                  <a:schemeClr val="tx1"/>
                </a:solidFill>
                <a:effectLst/>
                <a:latin typeface="+mn-lt"/>
                <a:ea typeface="+mn-ea"/>
                <a:cs typeface="+mn-cs"/>
              </a:rPr>
              <a:t> for </a:t>
            </a:r>
            <a:r>
              <a:rPr lang="en-US" sz="1200" kern="1200" dirty="0">
                <a:solidFill>
                  <a:schemeClr val="tx1"/>
                </a:solidFill>
                <a:effectLst/>
                <a:latin typeface="+mn-lt"/>
                <a:ea typeface="+mn-ea"/>
                <a:cs typeface="+mn-cs"/>
              </a:rPr>
              <a:t>salary. The player wants </a:t>
            </a:r>
            <a:r>
              <a:rPr lang="en-US" sz="1200" kern="1200" dirty="0" err="1">
                <a:solidFill>
                  <a:schemeClr val="tx1"/>
                </a:solidFill>
                <a:effectLst/>
                <a:latin typeface="+mn-lt"/>
                <a:ea typeface="+mn-ea"/>
                <a:cs typeface="+mn-cs"/>
              </a:rPr>
              <a:t>Greenpark</a:t>
            </a:r>
            <a:r>
              <a:rPr lang="en-US" sz="1200" kern="1200" dirty="0">
                <a:solidFill>
                  <a:schemeClr val="tx1"/>
                </a:solidFill>
                <a:effectLst/>
                <a:latin typeface="+mn-lt"/>
                <a:ea typeface="+mn-ea"/>
                <a:cs typeface="+mn-cs"/>
              </a:rPr>
              <a:t> to match Garcia’s offer of 250k and does not care too much beyond that.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But how</a:t>
            </a:r>
            <a:r>
              <a:rPr lang="en-US" sz="1200" kern="1200" baseline="0" dirty="0">
                <a:solidFill>
                  <a:schemeClr val="tx1"/>
                </a:solidFill>
                <a:effectLst/>
                <a:latin typeface="+mn-lt"/>
                <a:ea typeface="+mn-ea"/>
                <a:cs typeface="+mn-cs"/>
              </a:rPr>
              <a:t> about Jeremy? [</a:t>
            </a:r>
            <a:r>
              <a:rPr lang="en-US" sz="1200" i="1" kern="1200" baseline="0" dirty="0">
                <a:solidFill>
                  <a:schemeClr val="tx1"/>
                </a:solidFill>
                <a:effectLst/>
                <a:latin typeface="+mn-lt"/>
                <a:ea typeface="+mn-ea"/>
                <a:cs typeface="+mn-cs"/>
              </a:rPr>
              <a:t>Students answer</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The agent wants a high salary for David</a:t>
            </a:r>
            <a:r>
              <a:rPr lang="en-US" sz="1200" kern="1200" baseline="0" dirty="0">
                <a:solidFill>
                  <a:schemeClr val="tx1"/>
                </a:solidFill>
                <a:effectLst/>
                <a:latin typeface="+mn-lt"/>
                <a:ea typeface="+mn-ea"/>
                <a:cs typeface="+mn-cs"/>
              </a:rPr>
              <a:t> even more than David himself does,</a:t>
            </a:r>
            <a:r>
              <a:rPr lang="en-US" sz="1200" kern="1200" dirty="0">
                <a:solidFill>
                  <a:schemeClr val="tx1"/>
                </a:solidFill>
                <a:effectLst/>
                <a:latin typeface="+mn-lt"/>
                <a:ea typeface="+mn-ea"/>
                <a:cs typeface="+mn-cs"/>
              </a:rPr>
              <a:t> as high as possible, and gets an extra bonus for getting the</a:t>
            </a:r>
            <a:r>
              <a:rPr lang="en-US" sz="1200" kern="1200" baseline="0" dirty="0">
                <a:solidFill>
                  <a:schemeClr val="tx1"/>
                </a:solidFill>
                <a:effectLst/>
                <a:latin typeface="+mn-lt"/>
                <a:ea typeface="+mn-ea"/>
                <a:cs typeface="+mn-cs"/>
              </a:rPr>
              <a:t> world’s best salary of 300,000 pounds a week. On the other side of the pay spectrum, </a:t>
            </a:r>
            <a:r>
              <a:rPr lang="en-US" sz="1200" kern="1200" dirty="0">
                <a:solidFill>
                  <a:schemeClr val="tx1"/>
                </a:solidFill>
                <a:effectLst/>
                <a:latin typeface="+mn-lt"/>
                <a:ea typeface="+mn-ea"/>
                <a:cs typeface="+mn-cs"/>
              </a:rPr>
              <a:t>the agent gets a huge points penalty if the player’s salary stagnates</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well below market. What kind of celebrity agent</a:t>
            </a:r>
            <a:r>
              <a:rPr lang="en-US" sz="1200" kern="1200" baseline="0" dirty="0">
                <a:solidFill>
                  <a:schemeClr val="tx1"/>
                </a:solidFill>
                <a:effectLst/>
                <a:latin typeface="+mn-lt"/>
                <a:ea typeface="+mn-ea"/>
                <a:cs typeface="+mn-cs"/>
              </a:rPr>
              <a:t> can’t even get the team to match an outside offer?</a:t>
            </a:r>
            <a:endParaRPr lang="en-SG"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you would expect, being</a:t>
            </a:r>
            <a:r>
              <a:rPr lang="en-US" sz="1200" kern="1200" baseline="0" dirty="0">
                <a:solidFill>
                  <a:schemeClr val="tx1"/>
                </a:solidFill>
                <a:effectLst/>
                <a:latin typeface="+mn-lt"/>
                <a:ea typeface="+mn-ea"/>
                <a:cs typeface="+mn-cs"/>
              </a:rPr>
              <a:t> a businesswoman, </a:t>
            </a:r>
            <a:r>
              <a:rPr lang="en-US" sz="1200" kern="1200" dirty="0">
                <a:solidFill>
                  <a:schemeClr val="tx1"/>
                </a:solidFill>
                <a:effectLst/>
                <a:latin typeface="+mn-lt"/>
                <a:ea typeface="+mn-ea"/>
                <a:cs typeface="+mn-cs"/>
              </a:rPr>
              <a:t>the CEO wants to pay the player as little as possible.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coach wants David to get a salary somewhere</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in the middle, to avoid political and motivational problems. What happens when one member of a team is much paid than the others?</a:t>
            </a:r>
            <a:r>
              <a:rPr lang="en-US" sz="1200" kern="1200" baseline="0" dirty="0">
                <a:solidFill>
                  <a:schemeClr val="tx1"/>
                </a:solidFill>
                <a:effectLst/>
                <a:latin typeface="+mn-lt"/>
                <a:ea typeface="+mn-ea"/>
                <a:cs typeface="+mn-cs"/>
              </a:rPr>
              <a:t> [</a:t>
            </a:r>
            <a:r>
              <a:rPr lang="en-US" sz="1200" i="1" kern="1200" baseline="0" dirty="0">
                <a:solidFill>
                  <a:schemeClr val="tx1"/>
                </a:solidFill>
                <a:effectLst/>
                <a:latin typeface="+mn-lt"/>
                <a:ea typeface="+mn-ea"/>
                <a:cs typeface="+mn-cs"/>
              </a:rPr>
              <a:t>Students answer</a:t>
            </a:r>
            <a:r>
              <a:rPr lang="en-US" sz="1200" kern="1200" baseline="0" dirty="0">
                <a:solidFill>
                  <a:schemeClr val="tx1"/>
                </a:solidFill>
                <a:effectLst/>
                <a:latin typeface="+mn-lt"/>
                <a:ea typeface="+mn-ea"/>
                <a:cs typeface="+mn-cs"/>
              </a:rPr>
              <a:t>]. The coach wants to avoid conflict in the team.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a:solidFill>
                  <a:schemeClr val="tx1"/>
                </a:solidFill>
                <a:effectLst/>
                <a:latin typeface="+mn-lt"/>
                <a:ea typeface="+mn-ea"/>
                <a:cs typeface="+mn-cs"/>
              </a:rPr>
              <a:t>What kind of salaries did you end up deciding on? [</a:t>
            </a:r>
            <a:r>
              <a:rPr lang="en-US" sz="1200" i="1" kern="1200" baseline="0" dirty="0">
                <a:solidFill>
                  <a:schemeClr val="tx1"/>
                </a:solidFill>
                <a:effectLst/>
                <a:latin typeface="+mn-lt"/>
                <a:ea typeface="+mn-ea"/>
                <a:cs typeface="+mn-cs"/>
              </a:rPr>
              <a:t>Students share their experiences</a:t>
            </a:r>
            <a:r>
              <a:rPr lang="en-US" sz="1200" kern="1200" baseline="0" dirty="0">
                <a:solidFill>
                  <a:schemeClr val="tx1"/>
                </a:solidFill>
                <a:effectLst/>
                <a:latin typeface="+mn-lt"/>
                <a:ea typeface="+mn-ea"/>
                <a:cs typeface="+mn-cs"/>
              </a:rPr>
              <a:t>].  </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SG" dirty="0"/>
          </a:p>
        </p:txBody>
      </p:sp>
      <p:sp>
        <p:nvSpPr>
          <p:cNvPr id="4" name="Slide Number Placeholder 3"/>
          <p:cNvSpPr>
            <a:spLocks noGrp="1"/>
          </p:cNvSpPr>
          <p:nvPr>
            <p:ph type="sldNum" sz="quarter" idx="10"/>
          </p:nvPr>
        </p:nvSpPr>
        <p:spPr/>
        <p:txBody>
          <a:bodyPr/>
          <a:lstStyle/>
          <a:p>
            <a:fld id="{7F3D1EF9-5CC1-4238-AAAD-E9DC1B1191CD}" type="slidenum">
              <a:rPr lang="en-SG" smtClean="0"/>
              <a:t>8</a:t>
            </a:fld>
            <a:endParaRPr lang="en-SG"/>
          </a:p>
        </p:txBody>
      </p:sp>
    </p:spTree>
    <p:extLst>
      <p:ext uri="{BB962C8B-B14F-4D97-AF65-F5344CB8AC3E}">
        <p14:creationId xmlns:p14="http://schemas.microsoft.com/office/powerpoint/2010/main" val="41457222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are the point payoffs for playing</a:t>
            </a:r>
            <a:r>
              <a:rPr lang="en-US" sz="1200" kern="1200" baseline="0" dirty="0">
                <a:solidFill>
                  <a:schemeClr val="tx1"/>
                </a:solidFill>
                <a:effectLst/>
                <a:latin typeface="+mn-lt"/>
                <a:ea typeface="+mn-ea"/>
                <a:cs typeface="+mn-cs"/>
              </a:rPr>
              <a:t> position. David is a midfielder and wants to stay as a midfielder, but the CEO and even his own agent </a:t>
            </a:r>
            <a:r>
              <a:rPr lang="en-US" sz="1200" kern="1200" dirty="0">
                <a:solidFill>
                  <a:schemeClr val="tx1"/>
                </a:solidFill>
                <a:effectLst/>
                <a:latin typeface="+mn-lt"/>
                <a:ea typeface="+mn-ea"/>
                <a:cs typeface="+mn-cs"/>
              </a:rPr>
              <a:t>want him to play as a striker as much as possible to increase his marketability. Which</a:t>
            </a:r>
            <a:r>
              <a:rPr lang="en-US" sz="1200" kern="1200" baseline="0" dirty="0">
                <a:solidFill>
                  <a:schemeClr val="tx1"/>
                </a:solidFill>
                <a:effectLst/>
                <a:latin typeface="+mn-lt"/>
                <a:ea typeface="+mn-ea"/>
                <a:cs typeface="+mn-cs"/>
              </a:rPr>
              <a:t> players switched to striker? [</a:t>
            </a:r>
            <a:r>
              <a:rPr lang="en-US" sz="1200" i="1" kern="1200" baseline="0" dirty="0">
                <a:solidFill>
                  <a:schemeClr val="tx1"/>
                </a:solidFill>
                <a:effectLst/>
                <a:latin typeface="+mn-lt"/>
                <a:ea typeface="+mn-ea"/>
                <a:cs typeface="+mn-cs"/>
              </a:rPr>
              <a:t>Students share their experiences</a:t>
            </a:r>
            <a:r>
              <a:rPr lang="en-US" sz="1200" kern="1200" baseline="0" dirty="0">
                <a:solidFill>
                  <a:schemeClr val="tx1"/>
                </a:solidFill>
                <a:effectLst/>
                <a:latin typeface="+mn-lt"/>
                <a:ea typeface="+mn-ea"/>
                <a:cs typeface="+mn-cs"/>
              </a:rPr>
              <a:t>].  The coach is open to David playing part-time as a striker, but no one else wants this option.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SG" dirty="0"/>
          </a:p>
        </p:txBody>
      </p:sp>
      <p:sp>
        <p:nvSpPr>
          <p:cNvPr id="4" name="Slide Number Placeholder 3"/>
          <p:cNvSpPr>
            <a:spLocks noGrp="1"/>
          </p:cNvSpPr>
          <p:nvPr>
            <p:ph type="sldNum" sz="quarter" idx="10"/>
          </p:nvPr>
        </p:nvSpPr>
        <p:spPr/>
        <p:txBody>
          <a:bodyPr/>
          <a:lstStyle/>
          <a:p>
            <a:fld id="{7F3D1EF9-5CC1-4238-AAAD-E9DC1B1191CD}" type="slidenum">
              <a:rPr lang="en-SG" smtClean="0"/>
              <a:t>9</a:t>
            </a:fld>
            <a:endParaRPr lang="en-SG"/>
          </a:p>
        </p:txBody>
      </p:sp>
    </p:spTree>
    <p:extLst>
      <p:ext uri="{BB962C8B-B14F-4D97-AF65-F5344CB8AC3E}">
        <p14:creationId xmlns:p14="http://schemas.microsoft.com/office/powerpoint/2010/main" val="42762867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SG"/>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SG"/>
          </a:p>
        </p:txBody>
      </p:sp>
      <p:sp>
        <p:nvSpPr>
          <p:cNvPr id="4" name="Date Placeholder 3"/>
          <p:cNvSpPr>
            <a:spLocks noGrp="1"/>
          </p:cNvSpPr>
          <p:nvPr>
            <p:ph type="dt" sz="half" idx="10"/>
          </p:nvPr>
        </p:nvSpPr>
        <p:spPr/>
        <p:txBody>
          <a:bodyPr/>
          <a:lstStyle/>
          <a:p>
            <a:fld id="{2238949D-A23C-4DF8-9125-9EFA9125B4A1}" type="datetimeFigureOut">
              <a:rPr lang="en-SG" smtClean="0"/>
              <a:t>20/6/2024</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C5BF412-85F0-4EE5-B3DD-DDC94FFA9B06}" type="slidenum">
              <a:rPr lang="en-SG" smtClean="0"/>
              <a:t>‹#›</a:t>
            </a:fld>
            <a:endParaRPr lang="en-SG"/>
          </a:p>
        </p:txBody>
      </p:sp>
    </p:spTree>
    <p:extLst>
      <p:ext uri="{BB962C8B-B14F-4D97-AF65-F5344CB8AC3E}">
        <p14:creationId xmlns:p14="http://schemas.microsoft.com/office/powerpoint/2010/main" val="3281767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p:cNvSpPr>
            <a:spLocks noGrp="1"/>
          </p:cNvSpPr>
          <p:nvPr>
            <p:ph type="dt" sz="half" idx="10"/>
          </p:nvPr>
        </p:nvSpPr>
        <p:spPr/>
        <p:txBody>
          <a:bodyPr/>
          <a:lstStyle/>
          <a:p>
            <a:fld id="{2238949D-A23C-4DF8-9125-9EFA9125B4A1}" type="datetimeFigureOut">
              <a:rPr lang="en-SG" smtClean="0"/>
              <a:t>20/6/2024</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C5BF412-85F0-4EE5-B3DD-DDC94FFA9B06}" type="slidenum">
              <a:rPr lang="en-SG" smtClean="0"/>
              <a:t>‹#›</a:t>
            </a:fld>
            <a:endParaRPr lang="en-SG"/>
          </a:p>
        </p:txBody>
      </p:sp>
    </p:spTree>
    <p:extLst>
      <p:ext uri="{BB962C8B-B14F-4D97-AF65-F5344CB8AC3E}">
        <p14:creationId xmlns:p14="http://schemas.microsoft.com/office/powerpoint/2010/main" val="3774006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S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p:cNvSpPr>
            <a:spLocks noGrp="1"/>
          </p:cNvSpPr>
          <p:nvPr>
            <p:ph type="dt" sz="half" idx="10"/>
          </p:nvPr>
        </p:nvSpPr>
        <p:spPr/>
        <p:txBody>
          <a:bodyPr/>
          <a:lstStyle/>
          <a:p>
            <a:fld id="{2238949D-A23C-4DF8-9125-9EFA9125B4A1}" type="datetimeFigureOut">
              <a:rPr lang="en-SG" smtClean="0"/>
              <a:t>20/6/2024</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C5BF412-85F0-4EE5-B3DD-DDC94FFA9B06}" type="slidenum">
              <a:rPr lang="en-SG" smtClean="0"/>
              <a:t>‹#›</a:t>
            </a:fld>
            <a:endParaRPr lang="en-SG"/>
          </a:p>
        </p:txBody>
      </p:sp>
    </p:spTree>
    <p:extLst>
      <p:ext uri="{BB962C8B-B14F-4D97-AF65-F5344CB8AC3E}">
        <p14:creationId xmlns:p14="http://schemas.microsoft.com/office/powerpoint/2010/main" val="29550622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194550" cy="990600"/>
          </a:xfrm>
          <a:prstGeom prst="rect">
            <a:avLst/>
          </a:prstGeom>
        </p:spPr>
        <p:txBody>
          <a:bodyPr/>
          <a:lstStyle/>
          <a:p>
            <a:r>
              <a:rPr lang="en-US"/>
              <a:t>Click to edit Master title style</a:t>
            </a:r>
          </a:p>
        </p:txBody>
      </p:sp>
      <p:sp>
        <p:nvSpPr>
          <p:cNvPr id="3" name="Table Placeholder 2"/>
          <p:cNvSpPr>
            <a:spLocks noGrp="1"/>
          </p:cNvSpPr>
          <p:nvPr>
            <p:ph type="tbl" idx="1"/>
          </p:nvPr>
        </p:nvSpPr>
        <p:spPr>
          <a:xfrm>
            <a:off x="914400" y="1752600"/>
            <a:ext cx="8229600" cy="4648200"/>
          </a:xfrm>
          <a:prstGeom prst="rect">
            <a:avLst/>
          </a:prstGeom>
        </p:spPr>
        <p:txBody>
          <a:bodyPr/>
          <a:lstStyle/>
          <a:p>
            <a:pPr lvl="0"/>
            <a:endParaRPr lang="en-US" noProof="0"/>
          </a:p>
        </p:txBody>
      </p:sp>
    </p:spTree>
    <p:extLst>
      <p:ext uri="{BB962C8B-B14F-4D97-AF65-F5344CB8AC3E}">
        <p14:creationId xmlns:p14="http://schemas.microsoft.com/office/powerpoint/2010/main" val="28113511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Title Placeholder 4">
            <a:extLst>
              <a:ext uri="{FF2B5EF4-FFF2-40B4-BE49-F238E27FC236}">
                <a16:creationId xmlns:a16="http://schemas.microsoft.com/office/drawing/2014/main" id="{C2A2F298-39D2-753E-8FFC-B46E3365CED3}"/>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spTree>
    <p:extLst>
      <p:ext uri="{BB962C8B-B14F-4D97-AF65-F5344CB8AC3E}">
        <p14:creationId xmlns:p14="http://schemas.microsoft.com/office/powerpoint/2010/main" val="3981868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p:cNvSpPr>
            <a:spLocks noGrp="1"/>
          </p:cNvSpPr>
          <p:nvPr>
            <p:ph type="dt" sz="half" idx="10"/>
          </p:nvPr>
        </p:nvSpPr>
        <p:spPr/>
        <p:txBody>
          <a:bodyPr/>
          <a:lstStyle/>
          <a:p>
            <a:fld id="{2238949D-A23C-4DF8-9125-9EFA9125B4A1}" type="datetimeFigureOut">
              <a:rPr lang="en-SG" smtClean="0"/>
              <a:t>20/6/2024</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C5BF412-85F0-4EE5-B3DD-DDC94FFA9B06}" type="slidenum">
              <a:rPr lang="en-SG" smtClean="0"/>
              <a:t>‹#›</a:t>
            </a:fld>
            <a:endParaRPr lang="en-SG"/>
          </a:p>
        </p:txBody>
      </p:sp>
    </p:spTree>
    <p:extLst>
      <p:ext uri="{BB962C8B-B14F-4D97-AF65-F5344CB8AC3E}">
        <p14:creationId xmlns:p14="http://schemas.microsoft.com/office/powerpoint/2010/main" val="2372218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S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38949D-A23C-4DF8-9125-9EFA9125B4A1}" type="datetimeFigureOut">
              <a:rPr lang="en-SG" smtClean="0"/>
              <a:t>20/6/2024</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C5BF412-85F0-4EE5-B3DD-DDC94FFA9B06}" type="slidenum">
              <a:rPr lang="en-SG" smtClean="0"/>
              <a:t>‹#›</a:t>
            </a:fld>
            <a:endParaRPr lang="en-SG"/>
          </a:p>
        </p:txBody>
      </p:sp>
    </p:spTree>
    <p:extLst>
      <p:ext uri="{BB962C8B-B14F-4D97-AF65-F5344CB8AC3E}">
        <p14:creationId xmlns:p14="http://schemas.microsoft.com/office/powerpoint/2010/main" val="42329232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Date Placeholder 4"/>
          <p:cNvSpPr>
            <a:spLocks noGrp="1"/>
          </p:cNvSpPr>
          <p:nvPr>
            <p:ph type="dt" sz="half" idx="10"/>
          </p:nvPr>
        </p:nvSpPr>
        <p:spPr/>
        <p:txBody>
          <a:bodyPr/>
          <a:lstStyle/>
          <a:p>
            <a:fld id="{2238949D-A23C-4DF8-9125-9EFA9125B4A1}" type="datetimeFigureOut">
              <a:rPr lang="en-SG" smtClean="0"/>
              <a:t>20/6/2024</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2C5BF412-85F0-4EE5-B3DD-DDC94FFA9B06}" type="slidenum">
              <a:rPr lang="en-SG" smtClean="0"/>
              <a:t>‹#›</a:t>
            </a:fld>
            <a:endParaRPr lang="en-SG"/>
          </a:p>
        </p:txBody>
      </p:sp>
    </p:spTree>
    <p:extLst>
      <p:ext uri="{BB962C8B-B14F-4D97-AF65-F5344CB8AC3E}">
        <p14:creationId xmlns:p14="http://schemas.microsoft.com/office/powerpoint/2010/main" val="3218381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S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7" name="Date Placeholder 6"/>
          <p:cNvSpPr>
            <a:spLocks noGrp="1"/>
          </p:cNvSpPr>
          <p:nvPr>
            <p:ph type="dt" sz="half" idx="10"/>
          </p:nvPr>
        </p:nvSpPr>
        <p:spPr/>
        <p:txBody>
          <a:bodyPr/>
          <a:lstStyle/>
          <a:p>
            <a:fld id="{2238949D-A23C-4DF8-9125-9EFA9125B4A1}" type="datetimeFigureOut">
              <a:rPr lang="en-SG" smtClean="0"/>
              <a:t>20/6/2024</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2C5BF412-85F0-4EE5-B3DD-DDC94FFA9B06}" type="slidenum">
              <a:rPr lang="en-SG" smtClean="0"/>
              <a:t>‹#›</a:t>
            </a:fld>
            <a:endParaRPr lang="en-SG"/>
          </a:p>
        </p:txBody>
      </p:sp>
    </p:spTree>
    <p:extLst>
      <p:ext uri="{BB962C8B-B14F-4D97-AF65-F5344CB8AC3E}">
        <p14:creationId xmlns:p14="http://schemas.microsoft.com/office/powerpoint/2010/main" val="2818147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SG"/>
          </a:p>
        </p:txBody>
      </p:sp>
      <p:sp>
        <p:nvSpPr>
          <p:cNvPr id="3" name="Date Placeholder 2"/>
          <p:cNvSpPr>
            <a:spLocks noGrp="1"/>
          </p:cNvSpPr>
          <p:nvPr>
            <p:ph type="dt" sz="half" idx="10"/>
          </p:nvPr>
        </p:nvSpPr>
        <p:spPr/>
        <p:txBody>
          <a:bodyPr/>
          <a:lstStyle/>
          <a:p>
            <a:fld id="{2238949D-A23C-4DF8-9125-9EFA9125B4A1}" type="datetimeFigureOut">
              <a:rPr lang="en-SG" smtClean="0"/>
              <a:t>20/6/2024</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2C5BF412-85F0-4EE5-B3DD-DDC94FFA9B06}" type="slidenum">
              <a:rPr lang="en-SG" smtClean="0"/>
              <a:t>‹#›</a:t>
            </a:fld>
            <a:endParaRPr lang="en-SG"/>
          </a:p>
        </p:txBody>
      </p:sp>
    </p:spTree>
    <p:extLst>
      <p:ext uri="{BB962C8B-B14F-4D97-AF65-F5344CB8AC3E}">
        <p14:creationId xmlns:p14="http://schemas.microsoft.com/office/powerpoint/2010/main" val="441580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38949D-A23C-4DF8-9125-9EFA9125B4A1}" type="datetimeFigureOut">
              <a:rPr lang="en-SG" smtClean="0"/>
              <a:t>20/6/2024</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2C5BF412-85F0-4EE5-B3DD-DDC94FFA9B06}" type="slidenum">
              <a:rPr lang="en-SG" smtClean="0"/>
              <a:t>‹#›</a:t>
            </a:fld>
            <a:endParaRPr lang="en-SG"/>
          </a:p>
        </p:txBody>
      </p:sp>
    </p:spTree>
    <p:extLst>
      <p:ext uri="{BB962C8B-B14F-4D97-AF65-F5344CB8AC3E}">
        <p14:creationId xmlns:p14="http://schemas.microsoft.com/office/powerpoint/2010/main" val="4131144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S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238949D-A23C-4DF8-9125-9EFA9125B4A1}" type="datetimeFigureOut">
              <a:rPr lang="en-SG" smtClean="0"/>
              <a:t>20/6/2024</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2C5BF412-85F0-4EE5-B3DD-DDC94FFA9B06}" type="slidenum">
              <a:rPr lang="en-SG" smtClean="0"/>
              <a:t>‹#›</a:t>
            </a:fld>
            <a:endParaRPr lang="en-SG"/>
          </a:p>
        </p:txBody>
      </p:sp>
    </p:spTree>
    <p:extLst>
      <p:ext uri="{BB962C8B-B14F-4D97-AF65-F5344CB8AC3E}">
        <p14:creationId xmlns:p14="http://schemas.microsoft.com/office/powerpoint/2010/main" val="322973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S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238949D-A23C-4DF8-9125-9EFA9125B4A1}" type="datetimeFigureOut">
              <a:rPr lang="en-SG" smtClean="0"/>
              <a:t>20/6/2024</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2C5BF412-85F0-4EE5-B3DD-DDC94FFA9B06}" type="slidenum">
              <a:rPr lang="en-SG" smtClean="0"/>
              <a:t>‹#›</a:t>
            </a:fld>
            <a:endParaRPr lang="en-SG"/>
          </a:p>
        </p:txBody>
      </p:sp>
    </p:spTree>
    <p:extLst>
      <p:ext uri="{BB962C8B-B14F-4D97-AF65-F5344CB8AC3E}">
        <p14:creationId xmlns:p14="http://schemas.microsoft.com/office/powerpoint/2010/main" val="904577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SG"/>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G"/>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38949D-A23C-4DF8-9125-9EFA9125B4A1}" type="datetimeFigureOut">
              <a:rPr lang="en-SG" smtClean="0"/>
              <a:t>20/6/2024</a:t>
            </a:fld>
            <a:endParaRPr lang="en-SG"/>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G"/>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5BF412-85F0-4EE5-B3DD-DDC94FFA9B06}" type="slidenum">
              <a:rPr lang="en-SG" smtClean="0"/>
              <a:t>‹#›</a:t>
            </a:fld>
            <a:endParaRPr lang="en-SG"/>
          </a:p>
        </p:txBody>
      </p:sp>
    </p:spTree>
    <p:extLst>
      <p:ext uri="{BB962C8B-B14F-4D97-AF65-F5344CB8AC3E}">
        <p14:creationId xmlns:p14="http://schemas.microsoft.com/office/powerpoint/2010/main" val="41269105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Zone de texte 5">
            <a:extLst>
              <a:ext uri="{FF2B5EF4-FFF2-40B4-BE49-F238E27FC236}">
                <a16:creationId xmlns:a16="http://schemas.microsoft.com/office/drawing/2014/main" id="{CEE01135-CA2C-3E73-E6B2-DE4C1B8B786B}"/>
              </a:ext>
            </a:extLst>
          </p:cNvPr>
          <p:cNvSpPr txBox="1"/>
          <p:nvPr userDrawn="1"/>
        </p:nvSpPr>
        <p:spPr>
          <a:xfrm>
            <a:off x="7254000" y="1618875"/>
            <a:ext cx="1890000" cy="360000"/>
          </a:xfrm>
          <a:prstGeom prst="rect">
            <a:avLst/>
          </a:prstGeom>
          <a:solidFill>
            <a:srgbClr val="1F7DBC"/>
          </a:solidFill>
          <a:ln w="6350">
            <a:noFill/>
          </a:ln>
        </p:spPr>
        <p:txBody>
          <a:bodyPr rot="0" spcFirstLastPara="0" vert="horz" wrap="square" lIns="68580" tIns="34290" rIns="68580" bIns="34290" numCol="1" spcCol="0" rtlCol="0" fromWordArt="0" anchor="ctr" anchorCtr="0" forceAA="0" compatLnSpc="1">
            <a:prstTxWarp prst="textNoShape">
              <a:avLst/>
            </a:prstTxWarp>
            <a:noAutofit/>
          </a:bodyPr>
          <a:lstStyle/>
          <a:p>
            <a:r>
              <a:rPr lang="fr-FR" sz="1350" b="1" dirty="0">
                <a:solidFill>
                  <a:srgbClr val="FFFFFF"/>
                </a:solidFill>
                <a:effectLst/>
                <a:latin typeface="Arial" panose="020B0604020202020204" pitchFamily="34" charset="0"/>
                <a:ea typeface="Roboto Medium" panose="02000000000000000000" pitchFamily="2" charset="0"/>
                <a:cs typeface="Arial" panose="020B0604020202020204" pitchFamily="34" charset="0"/>
              </a:rPr>
              <a:t>Slides</a:t>
            </a:r>
            <a:endParaRPr lang="fr-FR" sz="1350" b="1" dirty="0">
              <a:effectLst/>
              <a:latin typeface="Arial" panose="020B0604020202020204" pitchFamily="34" charset="0"/>
              <a:ea typeface="Roboto Medium" panose="02000000000000000000" pitchFamily="2" charset="0"/>
              <a:cs typeface="Arial" panose="020B0604020202020204" pitchFamily="34" charset="0"/>
            </a:endParaRPr>
          </a:p>
        </p:txBody>
      </p:sp>
      <p:sp>
        <p:nvSpPr>
          <p:cNvPr id="5" name="Title Placeholder 4">
            <a:extLst>
              <a:ext uri="{FF2B5EF4-FFF2-40B4-BE49-F238E27FC236}">
                <a16:creationId xmlns:a16="http://schemas.microsoft.com/office/drawing/2014/main" id="{02BE9ADE-48F4-87E1-87C4-37F2B59229D0}"/>
              </a:ext>
            </a:extLst>
          </p:cNvPr>
          <p:cNvSpPr>
            <a:spLocks noGrp="1"/>
          </p:cNvSpPr>
          <p:nvPr>
            <p:ph type="title"/>
          </p:nvPr>
        </p:nvSpPr>
        <p:spPr>
          <a:xfrm>
            <a:off x="262294" y="2516451"/>
            <a:ext cx="7886700" cy="1325563"/>
          </a:xfrm>
          <a:prstGeom prst="rect">
            <a:avLst/>
          </a:prstGeom>
        </p:spPr>
        <p:txBody>
          <a:bodyPr vert="horz" lIns="91440" tIns="45720" rIns="91440" bIns="45720" rtlCol="0" anchor="ctr">
            <a:normAutofit/>
          </a:bodyPr>
          <a:lstStyle/>
          <a:p>
            <a:r>
              <a:rPr lang="en-US" dirty="0"/>
              <a:t>Click to edit Master title style</a:t>
            </a:r>
            <a:endParaRPr lang="fr-FR" dirty="0"/>
          </a:p>
        </p:txBody>
      </p:sp>
      <p:pic>
        <p:nvPicPr>
          <p:cNvPr id="2" name="Picture 1" descr="A black background with green text&#10;&#10;Description automatically generated">
            <a:extLst>
              <a:ext uri="{FF2B5EF4-FFF2-40B4-BE49-F238E27FC236}">
                <a16:creationId xmlns:a16="http://schemas.microsoft.com/office/drawing/2014/main" id="{EB1AC81B-FB90-19B9-E762-95098AA2565B}"/>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457200" y="457200"/>
            <a:ext cx="3525520" cy="827405"/>
          </a:xfrm>
          <a:prstGeom prst="rect">
            <a:avLst/>
          </a:prstGeom>
          <a:noFill/>
          <a:ln>
            <a:noFill/>
          </a:ln>
        </p:spPr>
      </p:pic>
    </p:spTree>
    <p:extLst>
      <p:ext uri="{BB962C8B-B14F-4D97-AF65-F5344CB8AC3E}">
        <p14:creationId xmlns:p14="http://schemas.microsoft.com/office/powerpoint/2010/main" val="2806068248"/>
      </p:ext>
    </p:extLst>
  </p:cSld>
  <p:clrMap bg1="lt1" tx1="dk1" bg2="lt2" tx2="dk2" accent1="accent1" accent2="accent2" accent3="accent3" accent4="accent4" accent5="accent5" accent6="accent6" hlink="hlink" folHlink="folHlink"/>
  <p:sldLayoutIdLst>
    <p:sldLayoutId id="2147483662" r:id="rId1"/>
  </p:sldLayoutIdLst>
  <p:txStyles>
    <p:titleStyle>
      <a:lvl1pPr algn="l" defTabSz="914400" rtl="0" eaLnBrk="1" latinLnBrk="0" hangingPunct="1">
        <a:lnSpc>
          <a:spcPct val="90000"/>
        </a:lnSpc>
        <a:spcBef>
          <a:spcPct val="0"/>
        </a:spcBef>
        <a:buNone/>
        <a:defRPr sz="2400" b="1" kern="1200">
          <a:solidFill>
            <a:srgbClr val="00684B"/>
          </a:solidFill>
          <a:latin typeface="Roboto Slab" pitchFamily="2" charset="0"/>
          <a:ea typeface="Roboto Slab"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publishing.insead.edu/" TargetMode="External"/><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ubtitle 2">
            <a:extLst>
              <a:ext uri="{FF2B5EF4-FFF2-40B4-BE49-F238E27FC236}">
                <a16:creationId xmlns:a16="http://schemas.microsoft.com/office/drawing/2014/main" id="{A91B3043-78BA-5414-CFC1-EA8E3DBC9B0D}"/>
              </a:ext>
            </a:extLst>
          </p:cNvPr>
          <p:cNvSpPr txBox="1">
            <a:spLocks/>
          </p:cNvSpPr>
          <p:nvPr/>
        </p:nvSpPr>
        <p:spPr>
          <a:xfrm>
            <a:off x="334090" y="3029818"/>
            <a:ext cx="8315057" cy="362819"/>
          </a:xfrm>
          <a:prstGeom prst="rect">
            <a:avLst/>
          </a:prstGeom>
        </p:spPr>
        <p:txBody>
          <a:bodyPr vert="horz" lIns="0" tIns="0" rIns="0" bIns="0" rtlCol="0" anchor="t" anchorCtr="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rgbClr val="00684B"/>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fr-FR" sz="2100" b="1" i="0" u="none" strike="noStrike" kern="1200" cap="none" spc="0" normalizeH="0" baseline="0" noProof="0" dirty="0">
              <a:ln>
                <a:noFill/>
              </a:ln>
              <a:solidFill>
                <a:srgbClr val="00684B"/>
              </a:solidFill>
              <a:effectLst/>
              <a:uLnTx/>
              <a:uFillTx/>
              <a:latin typeface="Roboto Slab" pitchFamily="2" charset="0"/>
              <a:ea typeface="Roboto Slab" pitchFamily="2" charset="0"/>
              <a:cs typeface="+mn-cs"/>
            </a:endParaRPr>
          </a:p>
        </p:txBody>
      </p:sp>
      <p:sp>
        <p:nvSpPr>
          <p:cNvPr id="4" name="Text Placeholder 3">
            <a:extLst>
              <a:ext uri="{FF2B5EF4-FFF2-40B4-BE49-F238E27FC236}">
                <a16:creationId xmlns:a16="http://schemas.microsoft.com/office/drawing/2014/main" id="{804FABF2-BFBF-3295-22DB-AD158BFF06A4}"/>
              </a:ext>
            </a:extLst>
          </p:cNvPr>
          <p:cNvSpPr txBox="1">
            <a:spLocks/>
          </p:cNvSpPr>
          <p:nvPr/>
        </p:nvSpPr>
        <p:spPr>
          <a:xfrm>
            <a:off x="358295" y="4576707"/>
            <a:ext cx="8177899" cy="106500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endPar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p:txBody>
      </p:sp>
      <p:sp>
        <p:nvSpPr>
          <p:cNvPr id="5" name="Title Placeholder 4">
            <a:extLst>
              <a:ext uri="{FF2B5EF4-FFF2-40B4-BE49-F238E27FC236}">
                <a16:creationId xmlns:a16="http://schemas.microsoft.com/office/drawing/2014/main" id="{95B59985-71BB-39B0-A25D-A79F4455D554}"/>
              </a:ext>
            </a:extLst>
          </p:cNvPr>
          <p:cNvSpPr>
            <a:spLocks noGrp="1"/>
          </p:cNvSpPr>
          <p:nvPr>
            <p:ph type="title"/>
          </p:nvPr>
        </p:nvSpPr>
        <p:spPr>
          <a:xfrm>
            <a:off x="261938" y="2744391"/>
            <a:ext cx="7886700" cy="994172"/>
          </a:xfrm>
          <a:prstGeom prst="rect">
            <a:avLst/>
          </a:prstGeom>
        </p:spPr>
        <p:txBody>
          <a:bodyPr vert="horz" lIns="68580" tIns="34290" rIns="68580" bIns="34290" rtlCol="0" anchor="ctr">
            <a:normAutofit/>
          </a:bodyPr>
          <a:lstStyle/>
          <a:p>
            <a:r>
              <a:rPr lang="en-US" dirty="0"/>
              <a:t>The Football Transfer</a:t>
            </a:r>
            <a:endParaRPr lang="fr-FR" dirty="0"/>
          </a:p>
        </p:txBody>
      </p:sp>
      <p:sp>
        <p:nvSpPr>
          <p:cNvPr id="7" name="Text Placeholder 3">
            <a:extLst>
              <a:ext uri="{FF2B5EF4-FFF2-40B4-BE49-F238E27FC236}">
                <a16:creationId xmlns:a16="http://schemas.microsoft.com/office/drawing/2014/main" id="{A8F4ADC1-E06A-AFED-D132-7A0D134CB25A}"/>
              </a:ext>
            </a:extLst>
          </p:cNvPr>
          <p:cNvSpPr txBox="1">
            <a:spLocks/>
          </p:cNvSpPr>
          <p:nvPr/>
        </p:nvSpPr>
        <p:spPr>
          <a:xfrm>
            <a:off x="261938" y="4576706"/>
            <a:ext cx="8177899" cy="106500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06/2024-6919</a:t>
            </a:r>
          </a:p>
          <a:p>
            <a:pPr marL="0" indent="0" algn="just">
              <a:lnSpc>
                <a:spcPct val="100000"/>
              </a:lnSpc>
              <a:spcBef>
                <a:spcPts val="300"/>
              </a:spcBef>
              <a:spcAft>
                <a:spcPts val="450"/>
              </a:spcAft>
              <a:buNone/>
              <a:defRPr/>
            </a:pPr>
            <a:r>
              <a:rPr lang="en-US" sz="750" dirty="0">
                <a:solidFill>
                  <a:prstClr val="black"/>
                </a:solidFill>
                <a:latin typeface="Roboto" panose="02000000000000000000" pitchFamily="2" charset="0"/>
                <a:ea typeface="Roboto" panose="02000000000000000000" pitchFamily="2" charset="0"/>
              </a:rPr>
              <a:t>This slide deck was prepared </a:t>
            </a:r>
            <a:r>
              <a:rPr lang="en-GB" sz="750" dirty="0">
                <a:solidFill>
                  <a:prstClr val="black"/>
                </a:solidFill>
                <a:latin typeface="Roboto" panose="02000000000000000000" pitchFamily="2" charset="0"/>
                <a:ea typeface="Roboto" panose="02000000000000000000" pitchFamily="2" charset="0"/>
              </a:rPr>
              <a:t>by</a:t>
            </a:r>
            <a:r>
              <a:rPr lang="en-US" sz="750" dirty="0">
                <a:solidFill>
                  <a:prstClr val="black"/>
                </a:solidFill>
                <a:latin typeface="Roboto" panose="02000000000000000000" pitchFamily="2" charset="0"/>
                <a:ea typeface="Roboto" panose="02000000000000000000" pitchFamily="2" charset="0"/>
              </a:rPr>
              <a:t> </a:t>
            </a:r>
            <a:r>
              <a:rPr lang="en-GB" sz="750" dirty="0">
                <a:solidFill>
                  <a:prstClr val="black"/>
                </a:solidFill>
                <a:latin typeface="Roboto" panose="02000000000000000000" pitchFamily="2" charset="0"/>
                <a:ea typeface="Roboto" panose="02000000000000000000" pitchFamily="2" charset="0"/>
              </a:rPr>
              <a:t>Aditya Prasad, Anna </a:t>
            </a:r>
            <a:r>
              <a:rPr lang="en-GB" sz="750" dirty="0" err="1">
                <a:solidFill>
                  <a:prstClr val="black"/>
                </a:solidFill>
                <a:latin typeface="Roboto" panose="02000000000000000000" pitchFamily="2" charset="0"/>
                <a:ea typeface="Roboto" panose="02000000000000000000" pitchFamily="2" charset="0"/>
              </a:rPr>
              <a:t>Sarre</a:t>
            </a:r>
            <a:r>
              <a:rPr lang="en-GB" sz="750" dirty="0">
                <a:solidFill>
                  <a:prstClr val="black"/>
                </a:solidFill>
                <a:latin typeface="Roboto" panose="02000000000000000000" pitchFamily="2" charset="0"/>
                <a:ea typeface="Roboto" panose="02000000000000000000" pitchFamily="2" charset="0"/>
              </a:rPr>
              <a:t>, Manuel Janisch, Jeremy Leopold-Metzger, and </a:t>
            </a:r>
            <a:r>
              <a:rPr lang="en-GB" sz="750" dirty="0" err="1">
                <a:solidFill>
                  <a:prstClr val="black"/>
                </a:solidFill>
                <a:latin typeface="Roboto" panose="02000000000000000000" pitchFamily="2" charset="0"/>
                <a:ea typeface="Roboto" panose="02000000000000000000" pitchFamily="2" charset="0"/>
              </a:rPr>
              <a:t>Yerlan</a:t>
            </a:r>
            <a:r>
              <a:rPr lang="en-GB" sz="750" dirty="0">
                <a:solidFill>
                  <a:prstClr val="black"/>
                </a:solidFill>
                <a:latin typeface="Roboto" panose="02000000000000000000" pitchFamily="2" charset="0"/>
                <a:ea typeface="Roboto" panose="02000000000000000000" pitchFamily="2" charset="0"/>
              </a:rPr>
              <a:t> </a:t>
            </a:r>
            <a:r>
              <a:rPr lang="en-GB" sz="750" dirty="0" err="1">
                <a:solidFill>
                  <a:prstClr val="black"/>
                </a:solidFill>
                <a:latin typeface="Roboto" panose="02000000000000000000" pitchFamily="2" charset="0"/>
                <a:ea typeface="Roboto" panose="02000000000000000000" pitchFamily="2" charset="0"/>
              </a:rPr>
              <a:t>Minavar</a:t>
            </a:r>
            <a:r>
              <a:rPr lang="en-GB" sz="750" dirty="0">
                <a:solidFill>
                  <a:prstClr val="black"/>
                </a:solidFill>
                <a:latin typeface="Roboto" panose="02000000000000000000" pitchFamily="2" charset="0"/>
                <a:ea typeface="Roboto" panose="02000000000000000000" pitchFamily="2" charset="0"/>
              </a:rPr>
              <a:t> INSEAD MBA Alumni, and Warren Tierney, Postdoctoral Research Associate at INSEAD, under the supervision of Martin Schweinsberg, Associate Professor of Organisational Behaviour at ESMT Berlin, Horacio </a:t>
            </a:r>
            <a:r>
              <a:rPr lang="en-GB" sz="750" dirty="0" err="1">
                <a:solidFill>
                  <a:prstClr val="black"/>
                </a:solidFill>
                <a:latin typeface="Roboto" panose="02000000000000000000" pitchFamily="2" charset="0"/>
                <a:ea typeface="Roboto" panose="02000000000000000000" pitchFamily="2" charset="0"/>
              </a:rPr>
              <a:t>Falcão</a:t>
            </a:r>
            <a:r>
              <a:rPr lang="en-GB" sz="750" dirty="0">
                <a:solidFill>
                  <a:prstClr val="black"/>
                </a:solidFill>
                <a:latin typeface="Roboto" panose="02000000000000000000" pitchFamily="2" charset="0"/>
                <a:ea typeface="Roboto" panose="02000000000000000000" pitchFamily="2" charset="0"/>
              </a:rPr>
              <a:t>, Professor of Management Practice of Decision Sciences at INSEAD, and Eric Luis Uhlmann, Professor of Organisational Behaviour at INSEAD, </a:t>
            </a:r>
            <a:r>
              <a:rPr lang="en-US" sz="750" dirty="0">
                <a:solidFill>
                  <a:prstClr val="black"/>
                </a:solidFill>
                <a:latin typeface="Roboto" panose="02000000000000000000" pitchFamily="2" charset="0"/>
                <a:ea typeface="Roboto" panose="02000000000000000000" pitchFamily="2" charset="0"/>
              </a:rPr>
              <a:t>as additional material to the role play</a:t>
            </a:r>
            <a:r>
              <a:rPr lang="en-GB" sz="750" dirty="0">
                <a:solidFill>
                  <a:prstClr val="black"/>
                </a:solidFill>
                <a:latin typeface="Roboto" panose="02000000000000000000" pitchFamily="2" charset="0"/>
                <a:ea typeface="Roboto" panose="02000000000000000000" pitchFamily="2" charset="0"/>
              </a:rPr>
              <a:t> </a:t>
            </a:r>
            <a:r>
              <a:rPr lang="en-US" sz="750" dirty="0">
                <a:solidFill>
                  <a:prstClr val="black"/>
                </a:solidFill>
                <a:latin typeface="Roboto" panose="02000000000000000000" pitchFamily="2" charset="0"/>
                <a:ea typeface="Roboto" panose="02000000000000000000" pitchFamily="2" charset="0"/>
              </a:rPr>
              <a:t>“</a:t>
            </a:r>
            <a:r>
              <a:rPr lang="en-US" sz="750" i="1" dirty="0">
                <a:solidFill>
                  <a:prstClr val="black"/>
                </a:solidFill>
                <a:latin typeface="Roboto" panose="02000000000000000000" pitchFamily="2" charset="0"/>
                <a:ea typeface="Roboto" panose="02000000000000000000" pitchFamily="2" charset="0"/>
              </a:rPr>
              <a:t>The Football </a:t>
            </a:r>
            <a:r>
              <a:rPr lang="en-US" sz="750" i="1">
                <a:solidFill>
                  <a:prstClr val="black"/>
                </a:solidFill>
                <a:latin typeface="Roboto" panose="02000000000000000000" pitchFamily="2" charset="0"/>
                <a:ea typeface="Roboto" panose="02000000000000000000" pitchFamily="2" charset="0"/>
              </a:rPr>
              <a:t>Transfer</a:t>
            </a:r>
            <a:r>
              <a:rPr lang="en-US" sz="750">
                <a:solidFill>
                  <a:prstClr val="black"/>
                </a:solidFill>
                <a:latin typeface="Roboto" panose="02000000000000000000" pitchFamily="2" charset="0"/>
                <a:ea typeface="Roboto" panose="02000000000000000000" pitchFamily="2" charset="0"/>
              </a:rPr>
              <a:t>”.</a:t>
            </a:r>
            <a:endParaRPr lang="en-US" sz="750" dirty="0">
              <a:solidFill>
                <a:prstClr val="black"/>
              </a:solidFill>
              <a:latin typeface="Roboto" panose="02000000000000000000" pitchFamily="2" charset="0"/>
              <a:ea typeface="Roboto" panose="02000000000000000000" pitchFamily="2" charset="0"/>
            </a:endParaRPr>
          </a:p>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To access INSEAD teaching materials, go to </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hlinkClick r:id="rId3"/>
              </a:rPr>
              <a:t>https://publishing.insead.edu/</a:t>
            </a: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a:t>
            </a:r>
          </a:p>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Copyright © 2024 </a:t>
            </a:r>
            <a:r>
              <a:rPr kumimoji="0" lang="en-GB"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Martin Schweinsberg, Horacio </a:t>
            </a:r>
            <a:r>
              <a:rPr kumimoji="0" lang="en-GB" sz="750" b="0" i="0" u="none" strike="noStrike" kern="1200" cap="none" spc="0" normalizeH="0" baseline="0" noProof="0" dirty="0" err="1">
                <a:ln>
                  <a:noFill/>
                </a:ln>
                <a:solidFill>
                  <a:prstClr val="black"/>
                </a:solidFill>
                <a:effectLst/>
                <a:uLnTx/>
                <a:uFillTx/>
                <a:latin typeface="Roboto" panose="02000000000000000000" pitchFamily="2" charset="0"/>
                <a:ea typeface="Roboto" panose="02000000000000000000" pitchFamily="2" charset="0"/>
                <a:cs typeface="+mn-cs"/>
              </a:rPr>
              <a:t>Falcão</a:t>
            </a:r>
            <a:r>
              <a:rPr kumimoji="0" lang="en-GB"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 Eric Uhlmann.</a:t>
            </a:r>
            <a:endPar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endParaRPr>
          </a:p>
          <a:p>
            <a:pPr marL="0" marR="0" lvl="0" indent="0" algn="l" defTabSz="914400" rtl="0" eaLnBrk="1" fontAlgn="auto" latinLnBrk="0" hangingPunct="1">
              <a:lnSpc>
                <a:spcPct val="100000"/>
              </a:lnSpc>
              <a:spcBef>
                <a:spcPts val="300"/>
              </a:spcBef>
              <a:spcAft>
                <a:spcPts val="450"/>
              </a:spcAft>
              <a:buClrTx/>
              <a:buSzTx/>
              <a:buFont typeface="Arial" panose="020B0604020202020204" pitchFamily="34" charset="0"/>
              <a:buNone/>
              <a:tabLst/>
              <a:defRPr/>
            </a:pPr>
            <a:r>
              <a:rPr kumimoji="0" lang="en-US" sz="750" b="0" i="0" u="none" strike="noStrike" kern="1200" cap="none" spc="0" normalizeH="0" baseline="0" noProof="0" dirty="0">
                <a:ln>
                  <a:noFill/>
                </a:ln>
                <a:solidFill>
                  <a:prstClr val="black"/>
                </a:solidFill>
                <a:effectLst/>
                <a:uLnTx/>
                <a:uFillTx/>
                <a:latin typeface="Roboto" panose="02000000000000000000" pitchFamily="2" charset="0"/>
                <a:ea typeface="Roboto" panose="02000000000000000000" pitchFamily="2" charset="0"/>
                <a:cs typeface="+mn-cs"/>
              </a:rPr>
              <a:t>COPIES MAY NOT BE MADE WITHOUT PERMISSION. NO PART OF THIS PUBLICATION MAY BE, COPIED, STORED, TRANSMITTED, TRANSLATED, REPRODUCED OR DISTRIBUTED IN ANY FORM OR MEDIUM WHATSOEVER WITHOUT THE PERMISSION OF THE COPYRIGHT OWNER.</a:t>
            </a:r>
          </a:p>
        </p:txBody>
      </p:sp>
    </p:spTree>
    <p:extLst>
      <p:ext uri="{BB962C8B-B14F-4D97-AF65-F5344CB8AC3E}">
        <p14:creationId xmlns:p14="http://schemas.microsoft.com/office/powerpoint/2010/main" val="1409809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44624"/>
            <a:ext cx="8229600" cy="1143000"/>
          </a:xfrm>
        </p:spPr>
        <p:txBody>
          <a:bodyPr>
            <a:noAutofit/>
          </a:bodyPr>
          <a:lstStyle/>
          <a:p>
            <a:r>
              <a:rPr lang="en-US" sz="3600" b="1" dirty="0"/>
              <a:t>Points Payoffs: Investment in New Players</a:t>
            </a:r>
          </a:p>
        </p:txBody>
      </p:sp>
      <p:sp>
        <p:nvSpPr>
          <p:cNvPr id="5" name="Title 1"/>
          <p:cNvSpPr txBox="1">
            <a:spLocks/>
          </p:cNvSpPr>
          <p:nvPr/>
        </p:nvSpPr>
        <p:spPr>
          <a:xfrm>
            <a:off x="179512" y="4653136"/>
            <a:ext cx="8424936"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dirty="0"/>
              <a:t>High level of importance to player and coach. Both want more investment, since it directly impacts performance on the football pitch.</a:t>
            </a:r>
          </a:p>
          <a:p>
            <a:pPr algn="l"/>
            <a:endParaRPr lang="en-US" sz="2000" b="1" dirty="0"/>
          </a:p>
          <a:p>
            <a:pPr algn="l"/>
            <a:r>
              <a:rPr lang="en-US" sz="2000" b="1" dirty="0"/>
              <a:t>Agent JM and CEO AS want investment to be lower than 100. The CEO has budget constraints and JM does not want the team to hire star players that could outshine his player (David). </a:t>
            </a:r>
          </a:p>
          <a:p>
            <a:pPr algn="l"/>
            <a:endParaRPr lang="en-US" sz="2000" b="1" dirty="0"/>
          </a:p>
          <a:p>
            <a:pPr algn="l"/>
            <a:endParaRPr lang="en-US" sz="2000" b="1" dirty="0">
              <a:solidFill>
                <a:srgbClr val="FF0000"/>
              </a:solidFill>
            </a:endParaRPr>
          </a:p>
          <a:p>
            <a:pPr algn="l"/>
            <a:r>
              <a:rPr lang="en-US" sz="2000" b="1" dirty="0"/>
              <a:t> </a:t>
            </a:r>
            <a:endParaRPr lang="en-SG" sz="2000" b="1" dirty="0"/>
          </a:p>
        </p:txBody>
      </p:sp>
      <p:graphicFrame>
        <p:nvGraphicFramePr>
          <p:cNvPr id="6" name="Table 5"/>
          <p:cNvGraphicFramePr>
            <a:graphicFrameLocks noGrp="1"/>
          </p:cNvGraphicFramePr>
          <p:nvPr>
            <p:extLst>
              <p:ext uri="{D42A27DB-BD31-4B8C-83A1-F6EECF244321}">
                <p14:modId xmlns:p14="http://schemas.microsoft.com/office/powerpoint/2010/main" val="1708984029"/>
              </p:ext>
            </p:extLst>
          </p:nvPr>
        </p:nvGraphicFramePr>
        <p:xfrm>
          <a:off x="251520" y="1196752"/>
          <a:ext cx="5832649" cy="1738426"/>
        </p:xfrm>
        <a:graphic>
          <a:graphicData uri="http://schemas.openxmlformats.org/drawingml/2006/table">
            <a:tbl>
              <a:tblPr/>
              <a:tblGrid>
                <a:gridCol w="2622431">
                  <a:extLst>
                    <a:ext uri="{9D8B030D-6E8A-4147-A177-3AD203B41FA5}">
                      <a16:colId xmlns:a16="http://schemas.microsoft.com/office/drawing/2014/main" val="20000"/>
                    </a:ext>
                  </a:extLst>
                </a:gridCol>
                <a:gridCol w="904287">
                  <a:extLst>
                    <a:ext uri="{9D8B030D-6E8A-4147-A177-3AD203B41FA5}">
                      <a16:colId xmlns:a16="http://schemas.microsoft.com/office/drawing/2014/main" val="20001"/>
                    </a:ext>
                  </a:extLst>
                </a:gridCol>
                <a:gridCol w="723429">
                  <a:extLst>
                    <a:ext uri="{9D8B030D-6E8A-4147-A177-3AD203B41FA5}">
                      <a16:colId xmlns:a16="http://schemas.microsoft.com/office/drawing/2014/main" val="20002"/>
                    </a:ext>
                  </a:extLst>
                </a:gridCol>
                <a:gridCol w="768644">
                  <a:extLst>
                    <a:ext uri="{9D8B030D-6E8A-4147-A177-3AD203B41FA5}">
                      <a16:colId xmlns:a16="http://schemas.microsoft.com/office/drawing/2014/main" val="20003"/>
                    </a:ext>
                  </a:extLst>
                </a:gridCol>
                <a:gridCol w="813858">
                  <a:extLst>
                    <a:ext uri="{9D8B030D-6E8A-4147-A177-3AD203B41FA5}">
                      <a16:colId xmlns:a16="http://schemas.microsoft.com/office/drawing/2014/main" val="20004"/>
                    </a:ext>
                  </a:extLst>
                </a:gridCol>
              </a:tblGrid>
              <a:tr h="554990">
                <a:tc>
                  <a:txBody>
                    <a:bodyPr/>
                    <a:lstStyle/>
                    <a:p>
                      <a:pPr algn="l" fontAlgn="b"/>
                      <a:r>
                        <a:rPr lang="en-US" sz="1800" b="1" i="0" u="none" strike="noStrike" dirty="0">
                          <a:solidFill>
                            <a:srgbClr val="000000"/>
                          </a:solidFill>
                          <a:effectLst/>
                          <a:latin typeface="Calibri" panose="020F0502020204030204" pitchFamily="34" charset="0"/>
                        </a:rPr>
                        <a:t>Budget for New Players</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a:solidFill>
                            <a:srgbClr val="000000"/>
                          </a:solidFill>
                          <a:effectLst/>
                          <a:latin typeface="Calibri" panose="020F0502020204030204" pitchFamily="34" charset="0"/>
                        </a:rPr>
                        <a:t>Jeremy Manuel</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a:solidFill>
                            <a:srgbClr val="000000"/>
                          </a:solidFill>
                          <a:effectLst/>
                          <a:latin typeface="Calibri" panose="020F0502020204030204" pitchFamily="34" charset="0"/>
                        </a:rPr>
                        <a:t>David Sosa</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a:solidFill>
                            <a:srgbClr val="000000"/>
                          </a:solidFill>
                          <a:effectLst/>
                          <a:latin typeface="Calibri" panose="020F0502020204030204" pitchFamily="34" charset="0"/>
                        </a:rPr>
                        <a:t>Adam Knight</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a:solidFill>
                            <a:srgbClr val="000000"/>
                          </a:solidFill>
                          <a:effectLst/>
                          <a:latin typeface="Calibri" panose="020F0502020204030204" pitchFamily="34" charset="0"/>
                        </a:rPr>
                        <a:t>Anna Smith</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91163">
                <a:tc>
                  <a:txBody>
                    <a:bodyPr/>
                    <a:lstStyle/>
                    <a:p>
                      <a:pPr algn="l" fontAlgn="b"/>
                      <a:r>
                        <a:rPr lang="en-US" sz="1800" b="1" i="0" u="none" strike="noStrike" dirty="0">
                          <a:solidFill>
                            <a:srgbClr val="000000"/>
                          </a:solidFill>
                          <a:effectLst/>
                          <a:latin typeface="Calibri" panose="020F0502020204030204" pitchFamily="34" charset="0"/>
                        </a:rPr>
                        <a:t>£100 million</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solidFill>
                            <a:srgbClr val="000000"/>
                          </a:solidFill>
                          <a:effectLst/>
                          <a:latin typeface="Times New Roman" panose="02020603050405020304" pitchFamily="18" charset="0"/>
                        </a:rPr>
                        <a:t>-2</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Times New Roman" panose="02020603050405020304" pitchFamily="18" charset="0"/>
                        </a:rPr>
                        <a:t>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Times New Roman" panose="02020603050405020304" pitchFamily="18" charset="0"/>
                        </a:rPr>
                        <a:t>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91163">
                <a:tc>
                  <a:txBody>
                    <a:bodyPr/>
                    <a:lstStyle/>
                    <a:p>
                      <a:pPr algn="l" fontAlgn="b"/>
                      <a:r>
                        <a:rPr lang="en-US" sz="1800" b="1" i="0" u="none" strike="noStrike">
                          <a:solidFill>
                            <a:srgbClr val="000000"/>
                          </a:solidFill>
                          <a:effectLst/>
                          <a:latin typeface="Calibri" panose="020F0502020204030204" pitchFamily="34" charset="0"/>
                        </a:rPr>
                        <a:t>£75 million</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Times New Roman" panose="02020603050405020304" pitchFamily="18" charset="0"/>
                        </a:rPr>
                        <a:t>0</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solidFill>
                            <a:srgbClr val="000000"/>
                          </a:solidFill>
                          <a:effectLst/>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00555">
                <a:tc>
                  <a:txBody>
                    <a:bodyPr/>
                    <a:lstStyle/>
                    <a:p>
                      <a:pPr algn="l" fontAlgn="b"/>
                      <a:r>
                        <a:rPr lang="en-US" sz="1800" b="1" i="0" u="none" strike="noStrike" dirty="0">
                          <a:solidFill>
                            <a:srgbClr val="000000"/>
                          </a:solidFill>
                          <a:effectLst/>
                          <a:latin typeface="Calibri" panose="020F0502020204030204" pitchFamily="34" charset="0"/>
                        </a:rPr>
                        <a:t>£50 million </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Times New Roman" panose="02020603050405020304" pitchFamily="18" charset="0"/>
                        </a:rPr>
                        <a:t>1</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solidFill>
                            <a:srgbClr val="000000"/>
                          </a:solidFill>
                          <a:effectLst/>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00555">
                <a:tc>
                  <a:txBody>
                    <a:bodyPr/>
                    <a:lstStyle/>
                    <a:p>
                      <a:pPr algn="l" fontAlgn="b"/>
                      <a:r>
                        <a:rPr lang="en-US" sz="1800" b="1" i="0" u="none" strike="noStrike" dirty="0">
                          <a:solidFill>
                            <a:srgbClr val="000000"/>
                          </a:solidFill>
                          <a:effectLst/>
                          <a:latin typeface="Calibri" panose="020F0502020204030204" pitchFamily="34" charset="0"/>
                        </a:rPr>
                        <a:t>Stake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800" b="0" i="0" u="none" strike="noStrike">
                          <a:solidFill>
                            <a:srgbClr val="000000"/>
                          </a:solidFill>
                          <a:effectLst/>
                          <a:latin typeface="Calibri" panose="020F0502020204030204" pitchFamily="34" charset="0"/>
                        </a:rPr>
                        <a:t>3</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Times New Roman" panose="02020603050405020304" pitchFamily="18" charset="0"/>
                        </a:rPr>
                        <a:t>7</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Times New Roman" panose="02020603050405020304" pitchFamily="18" charset="0"/>
                        </a:rPr>
                        <a:t>6</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solidFill>
                            <a:srgbClr val="000000"/>
                          </a:solidFill>
                          <a:effectLst/>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7" name="Title 1"/>
          <p:cNvSpPr txBox="1">
            <a:spLocks/>
          </p:cNvSpPr>
          <p:nvPr/>
        </p:nvSpPr>
        <p:spPr>
          <a:xfrm>
            <a:off x="179512" y="2636912"/>
            <a:ext cx="4644895"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1800" b="1" i="1" dirty="0"/>
              <a:t>Stake*: Highest – Lowest attainable score</a:t>
            </a:r>
          </a:p>
        </p:txBody>
      </p:sp>
    </p:spTree>
    <p:extLst>
      <p:ext uri="{BB962C8B-B14F-4D97-AF65-F5344CB8AC3E}">
        <p14:creationId xmlns:p14="http://schemas.microsoft.com/office/powerpoint/2010/main" val="1101221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544" y="-27384"/>
            <a:ext cx="8229600" cy="1143000"/>
          </a:xfrm>
        </p:spPr>
        <p:txBody>
          <a:bodyPr>
            <a:normAutofit/>
          </a:bodyPr>
          <a:lstStyle/>
          <a:p>
            <a:r>
              <a:rPr lang="en-US" sz="3600" b="1" dirty="0"/>
              <a:t>Point Payoffs: Marina and London job</a:t>
            </a:r>
          </a:p>
        </p:txBody>
      </p:sp>
      <p:sp>
        <p:nvSpPr>
          <p:cNvPr id="5" name="Title 1"/>
          <p:cNvSpPr txBox="1">
            <a:spLocks/>
          </p:cNvSpPr>
          <p:nvPr/>
        </p:nvSpPr>
        <p:spPr>
          <a:xfrm>
            <a:off x="179512" y="3861048"/>
            <a:ext cx="8568952" cy="273630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dirty="0"/>
              <a:t>This issue mattered mainly to the player and agent, with each having symmetrically opposite payoffs. </a:t>
            </a:r>
          </a:p>
          <a:p>
            <a:pPr algn="l"/>
            <a:endParaRPr lang="en-US" sz="1800" b="1" dirty="0"/>
          </a:p>
          <a:p>
            <a:pPr algn="l"/>
            <a:r>
              <a:rPr lang="en-US" sz="2000" b="1" dirty="0"/>
              <a:t>DS wants the team to help his girlfriend get the design job. JM does </a:t>
            </a:r>
            <a:r>
              <a:rPr lang="en-US" sz="2000" b="1" u="sng" dirty="0"/>
              <a:t>not</a:t>
            </a:r>
            <a:r>
              <a:rPr lang="en-US" sz="2000" b="1" dirty="0"/>
              <a:t> want her to get the job so she will move away and stop undermining him! </a:t>
            </a:r>
            <a:r>
              <a:rPr lang="en-US" sz="2000" b="1" dirty="0">
                <a:solidFill>
                  <a:srgbClr val="FF0000"/>
                </a:solidFill>
              </a:rPr>
              <a:t>Those of you who were JM, how did you handle this situation?</a:t>
            </a:r>
          </a:p>
          <a:p>
            <a:pPr algn="l"/>
            <a:endParaRPr lang="en-US" sz="1800" b="1" dirty="0"/>
          </a:p>
          <a:p>
            <a:pPr algn="l"/>
            <a:r>
              <a:rPr lang="en-US" sz="2000" b="1" dirty="0"/>
              <a:t>AS: Considers Marina to be extremely talented and would have supported her getting the design job. </a:t>
            </a:r>
          </a:p>
          <a:p>
            <a:pPr algn="l"/>
            <a:endParaRPr lang="en-US" sz="1800" b="1" dirty="0"/>
          </a:p>
          <a:p>
            <a:pPr algn="l"/>
            <a:r>
              <a:rPr lang="en-US" sz="2000" b="1" dirty="0"/>
              <a:t>Coach AK:  Does not care one way or the other.  </a:t>
            </a:r>
          </a:p>
          <a:p>
            <a:pPr algn="l"/>
            <a:endParaRPr lang="en-US" sz="2000" b="1" dirty="0"/>
          </a:p>
          <a:p>
            <a:pPr algn="l"/>
            <a:r>
              <a:rPr lang="en-US" sz="2000" b="1" dirty="0"/>
              <a:t> </a:t>
            </a:r>
            <a:endParaRPr lang="en-SG" sz="2000" b="1" dirty="0"/>
          </a:p>
        </p:txBody>
      </p:sp>
      <p:graphicFrame>
        <p:nvGraphicFramePr>
          <p:cNvPr id="10" name="Table 9"/>
          <p:cNvGraphicFramePr>
            <a:graphicFrameLocks noGrp="1"/>
          </p:cNvGraphicFramePr>
          <p:nvPr>
            <p:extLst>
              <p:ext uri="{D42A27DB-BD31-4B8C-83A1-F6EECF244321}">
                <p14:modId xmlns:p14="http://schemas.microsoft.com/office/powerpoint/2010/main" val="3673588145"/>
              </p:ext>
            </p:extLst>
          </p:nvPr>
        </p:nvGraphicFramePr>
        <p:xfrm>
          <a:off x="251520" y="1196752"/>
          <a:ext cx="4829403" cy="1440160"/>
        </p:xfrm>
        <a:graphic>
          <a:graphicData uri="http://schemas.openxmlformats.org/drawingml/2006/table">
            <a:tbl>
              <a:tblPr/>
              <a:tblGrid>
                <a:gridCol w="1438553">
                  <a:extLst>
                    <a:ext uri="{9D8B030D-6E8A-4147-A177-3AD203B41FA5}">
                      <a16:colId xmlns:a16="http://schemas.microsoft.com/office/drawing/2014/main" val="20000"/>
                    </a:ext>
                  </a:extLst>
                </a:gridCol>
                <a:gridCol w="937711">
                  <a:extLst>
                    <a:ext uri="{9D8B030D-6E8A-4147-A177-3AD203B41FA5}">
                      <a16:colId xmlns:a16="http://schemas.microsoft.com/office/drawing/2014/main" val="20001"/>
                    </a:ext>
                  </a:extLst>
                </a:gridCol>
                <a:gridCol w="781593">
                  <a:extLst>
                    <a:ext uri="{9D8B030D-6E8A-4147-A177-3AD203B41FA5}">
                      <a16:colId xmlns:a16="http://schemas.microsoft.com/office/drawing/2014/main" val="20002"/>
                    </a:ext>
                  </a:extLst>
                </a:gridCol>
                <a:gridCol w="811894">
                  <a:extLst>
                    <a:ext uri="{9D8B030D-6E8A-4147-A177-3AD203B41FA5}">
                      <a16:colId xmlns:a16="http://schemas.microsoft.com/office/drawing/2014/main" val="20003"/>
                    </a:ext>
                  </a:extLst>
                </a:gridCol>
                <a:gridCol w="859652">
                  <a:extLst>
                    <a:ext uri="{9D8B030D-6E8A-4147-A177-3AD203B41FA5}">
                      <a16:colId xmlns:a16="http://schemas.microsoft.com/office/drawing/2014/main" val="20004"/>
                    </a:ext>
                  </a:extLst>
                </a:gridCol>
              </a:tblGrid>
              <a:tr h="554990">
                <a:tc>
                  <a:txBody>
                    <a:bodyPr/>
                    <a:lstStyle/>
                    <a:p>
                      <a:pPr algn="l" fontAlgn="b"/>
                      <a:r>
                        <a:rPr lang="en-US" sz="1800" b="1" i="0" u="none" strike="noStrike" dirty="0">
                          <a:solidFill>
                            <a:srgbClr val="000000"/>
                          </a:solidFill>
                          <a:effectLst/>
                          <a:latin typeface="Calibri" panose="020F0502020204030204" pitchFamily="34" charset="0"/>
                        </a:rPr>
                        <a:t>Marina Job</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a:solidFill>
                            <a:srgbClr val="000000"/>
                          </a:solidFill>
                          <a:effectLst/>
                          <a:latin typeface="Calibri" panose="020F0502020204030204" pitchFamily="34" charset="0"/>
                        </a:rPr>
                        <a:t>Jeremy Manuel</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dirty="0">
                          <a:solidFill>
                            <a:srgbClr val="000000"/>
                          </a:solidFill>
                          <a:effectLst/>
                          <a:latin typeface="Calibri" panose="020F0502020204030204" pitchFamily="34" charset="0"/>
                        </a:rPr>
                        <a:t>David Sosa</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dirty="0">
                          <a:solidFill>
                            <a:srgbClr val="000000"/>
                          </a:solidFill>
                          <a:effectLst/>
                          <a:latin typeface="Calibri" panose="020F0502020204030204" pitchFamily="34" charset="0"/>
                        </a:rPr>
                        <a:t>Adam Knight</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dirty="0">
                          <a:solidFill>
                            <a:srgbClr val="000000"/>
                          </a:solidFill>
                          <a:effectLst/>
                          <a:latin typeface="Calibri" panose="020F0502020204030204" pitchFamily="34" charset="0"/>
                        </a:rPr>
                        <a:t>Anna Smith</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80670">
                <a:tc>
                  <a:txBody>
                    <a:bodyPr/>
                    <a:lstStyle/>
                    <a:p>
                      <a:pPr algn="l" fontAlgn="b"/>
                      <a:r>
                        <a:rPr lang="en-US" sz="1800" b="1" i="0" u="none" strike="noStrike">
                          <a:solidFill>
                            <a:srgbClr val="000000"/>
                          </a:solidFill>
                          <a:effectLst/>
                          <a:latin typeface="Calibri" panose="020F0502020204030204" pitchFamily="34" charset="0"/>
                        </a:rPr>
                        <a:t>Yes</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Times New Roman" panose="02020603050405020304" pitchFamily="18" charset="0"/>
                        </a:rPr>
                        <a:t>-2</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solidFill>
                            <a:srgbClr val="000000"/>
                          </a:solidFill>
                          <a:effectLst/>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80670">
                <a:tc>
                  <a:txBody>
                    <a:bodyPr/>
                    <a:lstStyle/>
                    <a:p>
                      <a:pPr algn="l" fontAlgn="b"/>
                      <a:r>
                        <a:rPr lang="en-US" sz="1800" b="1" i="0" u="none" strike="noStrike">
                          <a:solidFill>
                            <a:srgbClr val="000000"/>
                          </a:solidFill>
                          <a:effectLst/>
                          <a:latin typeface="Calibri" panose="020F0502020204030204" pitchFamily="34" charset="0"/>
                        </a:rPr>
                        <a:t>No</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solidFill>
                            <a:srgbClr val="000000"/>
                          </a:solidFill>
                          <a:effectLst/>
                          <a:latin typeface="Times New Roman" panose="02020603050405020304" pitchFamily="18" charset="0"/>
                        </a:rPr>
                        <a:t>2</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solidFill>
                            <a:srgbClr val="000000"/>
                          </a:solidFill>
                          <a:effectLst/>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solidFill>
                            <a:srgbClr val="000000"/>
                          </a:solidFill>
                          <a:effectLst/>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23830">
                <a:tc>
                  <a:txBody>
                    <a:bodyPr/>
                    <a:lstStyle/>
                    <a:p>
                      <a:pPr algn="l" fontAlgn="b"/>
                      <a:r>
                        <a:rPr lang="en-US" sz="1800" b="1" i="0" u="none" strike="noStrike" dirty="0">
                          <a:solidFill>
                            <a:srgbClr val="000000"/>
                          </a:solidFill>
                          <a:effectLst/>
                          <a:latin typeface="Calibri" panose="020F0502020204030204" pitchFamily="34" charset="0"/>
                        </a:rPr>
                        <a:t>Stake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rgbClr val="000000"/>
                          </a:solidFill>
                          <a:effectLst/>
                          <a:latin typeface="Calibri" panose="020F0502020204030204" pitchFamily="34" charset="0"/>
                        </a:rPr>
                        <a:t>4</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solidFill>
                            <a:srgbClr val="000000"/>
                          </a:solidFill>
                          <a:effectLst/>
                          <a:latin typeface="Times New Roman" panose="02020603050405020304" pitchFamily="18" charset="0"/>
                        </a:rPr>
                        <a:t>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solidFill>
                            <a:srgbClr val="000000"/>
                          </a:solidFill>
                          <a:effectLst/>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solidFill>
                            <a:srgbClr val="000000"/>
                          </a:solidFill>
                          <a:effectLst/>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6" name="Title 1"/>
          <p:cNvSpPr txBox="1">
            <a:spLocks/>
          </p:cNvSpPr>
          <p:nvPr/>
        </p:nvSpPr>
        <p:spPr>
          <a:xfrm>
            <a:off x="179512" y="2286000"/>
            <a:ext cx="4644895"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1800" b="1" i="1" dirty="0"/>
              <a:t>Stake*: Highest – Lowest attainable score</a:t>
            </a:r>
          </a:p>
        </p:txBody>
      </p:sp>
    </p:spTree>
    <p:extLst>
      <p:ext uri="{BB962C8B-B14F-4D97-AF65-F5344CB8AC3E}">
        <p14:creationId xmlns:p14="http://schemas.microsoft.com/office/powerpoint/2010/main" val="11012215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6530" y="197768"/>
            <a:ext cx="8229600" cy="1143000"/>
          </a:xfrm>
        </p:spPr>
        <p:txBody>
          <a:bodyPr>
            <a:noAutofit/>
          </a:bodyPr>
          <a:lstStyle/>
          <a:p>
            <a:r>
              <a:rPr lang="en-US" sz="3600" b="1" dirty="0"/>
              <a:t>Point Payoffs: Does Jeremy get fired? </a:t>
            </a:r>
            <a:br>
              <a:rPr lang="en-US" sz="3600" b="1" dirty="0"/>
            </a:br>
            <a:endParaRPr lang="en-SG" sz="3600" b="1" dirty="0"/>
          </a:p>
        </p:txBody>
      </p:sp>
      <p:graphicFrame>
        <p:nvGraphicFramePr>
          <p:cNvPr id="6" name="Table 5"/>
          <p:cNvGraphicFramePr>
            <a:graphicFrameLocks noGrp="1"/>
          </p:cNvGraphicFramePr>
          <p:nvPr>
            <p:extLst>
              <p:ext uri="{D42A27DB-BD31-4B8C-83A1-F6EECF244321}">
                <p14:modId xmlns:p14="http://schemas.microsoft.com/office/powerpoint/2010/main" val="1569957627"/>
              </p:ext>
            </p:extLst>
          </p:nvPr>
        </p:nvGraphicFramePr>
        <p:xfrm>
          <a:off x="395536" y="1196752"/>
          <a:ext cx="4705035" cy="2106739"/>
        </p:xfrm>
        <a:graphic>
          <a:graphicData uri="http://schemas.openxmlformats.org/drawingml/2006/table">
            <a:tbl>
              <a:tblPr/>
              <a:tblGrid>
                <a:gridCol w="1584175">
                  <a:extLst>
                    <a:ext uri="{9D8B030D-6E8A-4147-A177-3AD203B41FA5}">
                      <a16:colId xmlns:a16="http://schemas.microsoft.com/office/drawing/2014/main" val="20000"/>
                    </a:ext>
                  </a:extLst>
                </a:gridCol>
                <a:gridCol w="936104">
                  <a:extLst>
                    <a:ext uri="{9D8B030D-6E8A-4147-A177-3AD203B41FA5}">
                      <a16:colId xmlns:a16="http://schemas.microsoft.com/office/drawing/2014/main" val="20001"/>
                    </a:ext>
                  </a:extLst>
                </a:gridCol>
                <a:gridCol w="648072">
                  <a:extLst>
                    <a:ext uri="{9D8B030D-6E8A-4147-A177-3AD203B41FA5}">
                      <a16:colId xmlns:a16="http://schemas.microsoft.com/office/drawing/2014/main" val="20002"/>
                    </a:ext>
                  </a:extLst>
                </a:gridCol>
                <a:gridCol w="880167">
                  <a:extLst>
                    <a:ext uri="{9D8B030D-6E8A-4147-A177-3AD203B41FA5}">
                      <a16:colId xmlns:a16="http://schemas.microsoft.com/office/drawing/2014/main" val="20003"/>
                    </a:ext>
                  </a:extLst>
                </a:gridCol>
                <a:gridCol w="656517">
                  <a:extLst>
                    <a:ext uri="{9D8B030D-6E8A-4147-A177-3AD203B41FA5}">
                      <a16:colId xmlns:a16="http://schemas.microsoft.com/office/drawing/2014/main" val="20004"/>
                    </a:ext>
                  </a:extLst>
                </a:gridCol>
              </a:tblGrid>
              <a:tr h="858841">
                <a:tc>
                  <a:txBody>
                    <a:bodyPr/>
                    <a:lstStyle/>
                    <a:p>
                      <a:pPr algn="l" fontAlgn="b"/>
                      <a:r>
                        <a:rPr lang="en-US" sz="1800" b="1" i="0" u="none" strike="noStrike" dirty="0">
                          <a:solidFill>
                            <a:srgbClr val="000000"/>
                          </a:solidFill>
                          <a:effectLst/>
                          <a:latin typeface="Calibri" panose="020F0502020204030204" pitchFamily="34" charset="0"/>
                        </a:rPr>
                        <a:t>Jeremy Fired?</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a:solidFill>
                            <a:srgbClr val="000000"/>
                          </a:solidFill>
                          <a:effectLst/>
                          <a:latin typeface="Calibri" panose="020F0502020204030204" pitchFamily="34" charset="0"/>
                        </a:rPr>
                        <a:t>Jeremy Manuel</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a:solidFill>
                            <a:srgbClr val="000000"/>
                          </a:solidFill>
                          <a:effectLst/>
                          <a:latin typeface="Calibri" panose="020F0502020204030204" pitchFamily="34" charset="0"/>
                        </a:rPr>
                        <a:t>David Sosa</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a:solidFill>
                            <a:srgbClr val="000000"/>
                          </a:solidFill>
                          <a:effectLst/>
                          <a:latin typeface="Calibri" panose="020F0502020204030204" pitchFamily="34" charset="0"/>
                        </a:rPr>
                        <a:t>Adam Knight</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800" b="1" i="0" u="none" strike="noStrike" dirty="0">
                          <a:solidFill>
                            <a:srgbClr val="000000"/>
                          </a:solidFill>
                          <a:effectLst/>
                          <a:latin typeface="Calibri" panose="020F0502020204030204" pitchFamily="34" charset="0"/>
                        </a:rPr>
                        <a:t>Anna Smith</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59035">
                <a:tc>
                  <a:txBody>
                    <a:bodyPr/>
                    <a:lstStyle/>
                    <a:p>
                      <a:pPr algn="l" fontAlgn="b"/>
                      <a:r>
                        <a:rPr lang="en-US" sz="1800" b="1" i="0" u="none" strike="noStrike" dirty="0">
                          <a:solidFill>
                            <a:srgbClr val="000000"/>
                          </a:solidFill>
                          <a:effectLst/>
                          <a:latin typeface="Calibri" panose="020F0502020204030204" pitchFamily="34" charset="0"/>
                        </a:rPr>
                        <a:t>Yes</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solidFill>
                            <a:srgbClr val="000000"/>
                          </a:solidFill>
                          <a:effectLst/>
                          <a:latin typeface="Times New Roman" panose="02020603050405020304" pitchFamily="18" charset="0"/>
                          <a:cs typeface="Times New Roman" panose="02020603050405020304" pitchFamily="18" charset="0"/>
                        </a:rPr>
                        <a:t>-20</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solidFill>
                            <a:srgbClr val="000000"/>
                          </a:solidFill>
                          <a:effectLst/>
                          <a:latin typeface="Times New Roman" panose="02020603050405020304" pitchFamily="18" charset="0"/>
                          <a:cs typeface="Times New Roman" panose="02020603050405020304" pitchFamily="18" charset="0"/>
                        </a:rPr>
                        <a:t>-3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Times New Roman" panose="02020603050405020304" pitchFamily="18" charset="0"/>
                          <a:cs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Times New Roman" panose="02020603050405020304" pitchFamily="18" charset="0"/>
                          <a:cs typeface="Times New Roman" panose="02020603050405020304" pitchFamily="18" charset="0"/>
                        </a:rPr>
                        <a:t>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59035">
                <a:tc>
                  <a:txBody>
                    <a:bodyPr/>
                    <a:lstStyle/>
                    <a:p>
                      <a:pPr algn="l" fontAlgn="b"/>
                      <a:r>
                        <a:rPr lang="en-US" sz="1800" b="1" i="0" u="none" strike="noStrike">
                          <a:solidFill>
                            <a:srgbClr val="000000"/>
                          </a:solidFill>
                          <a:effectLst/>
                          <a:latin typeface="Calibri" panose="020F0502020204030204" pitchFamily="34" charset="0"/>
                        </a:rPr>
                        <a:t>No</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Times New Roman" panose="02020603050405020304" pitchFamily="18" charset="0"/>
                          <a:cs typeface="Times New Roman" panose="02020603050405020304" pitchFamily="18" charset="0"/>
                        </a:rPr>
                        <a:t>2</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solidFill>
                            <a:srgbClr val="000000"/>
                          </a:solidFill>
                          <a:effectLst/>
                          <a:latin typeface="Times New Roman" panose="02020603050405020304" pitchFamily="18" charset="0"/>
                          <a:cs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solidFill>
                            <a:srgbClr val="000000"/>
                          </a:solidFill>
                          <a:effectLst/>
                          <a:latin typeface="Times New Roman" panose="02020603050405020304" pitchFamily="18" charset="0"/>
                          <a:cs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en-US" sz="1800" b="0" i="0" u="none" strike="noStrike">
                          <a:solidFill>
                            <a:srgbClr val="000000"/>
                          </a:solidFill>
                          <a:effectLst/>
                          <a:latin typeface="Times New Roman" panose="02020603050405020304" pitchFamily="18" charset="0"/>
                          <a:cs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29828">
                <a:tc>
                  <a:txBody>
                    <a:bodyPr/>
                    <a:lstStyle/>
                    <a:p>
                      <a:pPr algn="l" fontAlgn="b"/>
                      <a:r>
                        <a:rPr lang="en-US" sz="1800" b="1" i="0" u="none" strike="noStrike">
                          <a:solidFill>
                            <a:srgbClr val="000000"/>
                          </a:solidFill>
                          <a:effectLst/>
                          <a:latin typeface="Calibri" panose="020F0502020204030204" pitchFamily="34" charset="0"/>
                        </a:rPr>
                        <a:t>Stake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1800" b="0" i="0" u="none" strike="noStrike" dirty="0">
                          <a:solidFill>
                            <a:srgbClr val="000000"/>
                          </a:solidFill>
                          <a:effectLst/>
                          <a:latin typeface="Times New Roman" panose="02020603050405020304" pitchFamily="18" charset="0"/>
                          <a:cs typeface="Times New Roman" panose="02020603050405020304" pitchFamily="18" charset="0"/>
                        </a:rPr>
                        <a:t>22</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solidFill>
                            <a:srgbClr val="000000"/>
                          </a:solidFill>
                          <a:effectLst/>
                          <a:latin typeface="Times New Roman" panose="02020603050405020304" pitchFamily="18" charset="0"/>
                          <a:cs typeface="Times New Roman" panose="02020603050405020304" pitchFamily="18" charset="0"/>
                        </a:rPr>
                        <a:t>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solidFill>
                            <a:srgbClr val="000000"/>
                          </a:solidFill>
                          <a:effectLst/>
                          <a:latin typeface="Times New Roman" panose="02020603050405020304" pitchFamily="18" charset="0"/>
                          <a:cs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sz="1800" b="0" i="0" u="none" strike="noStrike" dirty="0">
                          <a:solidFill>
                            <a:srgbClr val="000000"/>
                          </a:solidFill>
                          <a:effectLst/>
                          <a:latin typeface="Times New Roman" panose="02020603050405020304" pitchFamily="18" charset="0"/>
                          <a:cs typeface="Times New Roman" panose="02020603050405020304" pitchFamily="18" charset="0"/>
                        </a:rPr>
                        <a:t>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8" name="Title 1"/>
          <p:cNvSpPr txBox="1">
            <a:spLocks/>
          </p:cNvSpPr>
          <p:nvPr/>
        </p:nvSpPr>
        <p:spPr>
          <a:xfrm>
            <a:off x="179512" y="3531582"/>
            <a:ext cx="9073008" cy="364183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dirty="0"/>
              <a:t>JM will suffer a huge points loss if he is fired or chooses to quit. The loss to DS is lower but still significant. </a:t>
            </a:r>
          </a:p>
          <a:p>
            <a:pPr algn="l"/>
            <a:endParaRPr lang="en-US" sz="2000" b="1" dirty="0"/>
          </a:p>
          <a:p>
            <a:pPr algn="l"/>
            <a:r>
              <a:rPr lang="en-US" sz="2000" b="1" dirty="0"/>
              <a:t>The CEO and Coach hate JM and get points if he gets fired. CEO AS hates JM the most and gets the most points if he is terminated!</a:t>
            </a:r>
          </a:p>
          <a:p>
            <a:pPr algn="l"/>
            <a:endParaRPr lang="en-US" sz="2000" b="1" dirty="0"/>
          </a:p>
          <a:p>
            <a:pPr algn="l"/>
            <a:r>
              <a:rPr lang="en-US" sz="2000" b="1" dirty="0">
                <a:solidFill>
                  <a:srgbClr val="FF0000"/>
                </a:solidFill>
              </a:rPr>
              <a:t>Did any agents get fired? If yes, how did it happen?</a:t>
            </a:r>
          </a:p>
          <a:p>
            <a:pPr algn="l"/>
            <a:r>
              <a:rPr lang="en-US" sz="2000" b="1" dirty="0"/>
              <a:t> </a:t>
            </a:r>
            <a:endParaRPr lang="en-SG" sz="2000" b="1" dirty="0"/>
          </a:p>
        </p:txBody>
      </p:sp>
      <p:sp>
        <p:nvSpPr>
          <p:cNvPr id="7" name="Title 1"/>
          <p:cNvSpPr txBox="1">
            <a:spLocks/>
          </p:cNvSpPr>
          <p:nvPr/>
        </p:nvSpPr>
        <p:spPr>
          <a:xfrm>
            <a:off x="323528" y="3006080"/>
            <a:ext cx="4644895"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1800" b="1" i="1" dirty="0"/>
              <a:t>Stake*: Highest – Lowest attainable score</a:t>
            </a:r>
          </a:p>
        </p:txBody>
      </p:sp>
    </p:spTree>
    <p:extLst>
      <p:ext uri="{BB962C8B-B14F-4D97-AF65-F5344CB8AC3E}">
        <p14:creationId xmlns:p14="http://schemas.microsoft.com/office/powerpoint/2010/main" val="11012215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98178"/>
          </a:xfrm>
        </p:spPr>
        <p:txBody>
          <a:bodyPr>
            <a:normAutofit/>
          </a:bodyPr>
          <a:lstStyle/>
          <a:p>
            <a:r>
              <a:rPr lang="en-SG" sz="3600" b="1" dirty="0"/>
              <a:t>Points Payoffs: </a:t>
            </a:r>
            <a:br>
              <a:rPr lang="en-SG" sz="3600" b="1" dirty="0"/>
            </a:br>
            <a:r>
              <a:rPr lang="en-SG" sz="3600" b="1" dirty="0"/>
              <a:t>What if David goes to FC Garcia? </a:t>
            </a:r>
          </a:p>
        </p:txBody>
      </p:sp>
    </p:spTree>
    <p:extLst>
      <p:ext uri="{BB962C8B-B14F-4D97-AF65-F5344CB8AC3E}">
        <p14:creationId xmlns:p14="http://schemas.microsoft.com/office/powerpoint/2010/main" val="1459381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98178"/>
          </a:xfrm>
        </p:spPr>
        <p:txBody>
          <a:bodyPr>
            <a:normAutofit/>
          </a:bodyPr>
          <a:lstStyle/>
          <a:p>
            <a:r>
              <a:rPr lang="en-SG" sz="3600" b="1" dirty="0"/>
              <a:t>Points Payoffs: </a:t>
            </a:r>
            <a:br>
              <a:rPr lang="en-SG" sz="3600" b="1" dirty="0"/>
            </a:br>
            <a:r>
              <a:rPr lang="en-SG" sz="3600" b="1" dirty="0"/>
              <a:t>What if David goes to FC Garcia? </a:t>
            </a:r>
          </a:p>
        </p:txBody>
      </p:sp>
      <p:graphicFrame>
        <p:nvGraphicFramePr>
          <p:cNvPr id="5" name="Table 4"/>
          <p:cNvGraphicFramePr>
            <a:graphicFrameLocks noGrp="1"/>
          </p:cNvGraphicFramePr>
          <p:nvPr>
            <p:extLst>
              <p:ext uri="{D42A27DB-BD31-4B8C-83A1-F6EECF244321}">
                <p14:modId xmlns:p14="http://schemas.microsoft.com/office/powerpoint/2010/main" val="3803457546"/>
              </p:ext>
            </p:extLst>
          </p:nvPr>
        </p:nvGraphicFramePr>
        <p:xfrm>
          <a:off x="755576" y="1844825"/>
          <a:ext cx="4425912" cy="3945085"/>
        </p:xfrm>
        <a:graphic>
          <a:graphicData uri="http://schemas.openxmlformats.org/drawingml/2006/table">
            <a:tbl>
              <a:tblPr/>
              <a:tblGrid>
                <a:gridCol w="1689608">
                  <a:extLst>
                    <a:ext uri="{9D8B030D-6E8A-4147-A177-3AD203B41FA5}">
                      <a16:colId xmlns:a16="http://schemas.microsoft.com/office/drawing/2014/main" val="20000"/>
                    </a:ext>
                  </a:extLst>
                </a:gridCol>
                <a:gridCol w="2736304">
                  <a:extLst>
                    <a:ext uri="{9D8B030D-6E8A-4147-A177-3AD203B41FA5}">
                      <a16:colId xmlns:a16="http://schemas.microsoft.com/office/drawing/2014/main" val="20001"/>
                    </a:ext>
                  </a:extLst>
                </a:gridCol>
              </a:tblGrid>
              <a:tr h="406243">
                <a:tc>
                  <a:txBody>
                    <a:bodyPr/>
                    <a:lstStyle/>
                    <a:p>
                      <a:pPr algn="l" fontAlgn="b"/>
                      <a:r>
                        <a:rPr lang="en-US" sz="2000" b="1" i="0" u="none" strike="noStrike" dirty="0">
                          <a:solidFill>
                            <a:srgbClr val="000000"/>
                          </a:solidFill>
                          <a:effectLst/>
                          <a:latin typeface="Calibri" panose="020F0502020204030204" pitchFamily="34" charset="0"/>
                        </a:rPr>
                        <a:t>Counterpart</a:t>
                      </a:r>
                    </a:p>
                  </a:txBody>
                  <a:tcPr marL="6350" marR="6350" marT="6350" marB="0" anchor="b">
                    <a:lnL>
                      <a:noFill/>
                    </a:lnL>
                    <a:lnR>
                      <a:noFill/>
                    </a:lnR>
                    <a:lnT>
                      <a:noFill/>
                    </a:lnT>
                    <a:lnB>
                      <a:noFill/>
                    </a:lnB>
                  </a:tcPr>
                </a:tc>
                <a:tc>
                  <a:txBody>
                    <a:bodyPr/>
                    <a:lstStyle/>
                    <a:p>
                      <a:pPr algn="l" fontAlgn="b"/>
                      <a:r>
                        <a:rPr lang="en-US" sz="2000" b="1" i="0" u="none" strike="noStrike" dirty="0">
                          <a:solidFill>
                            <a:srgbClr val="000000"/>
                          </a:solidFill>
                          <a:effectLst/>
                          <a:latin typeface="Calibri" panose="020F0502020204030204" pitchFamily="34" charset="0"/>
                        </a:rPr>
                        <a:t>                                    Points</a:t>
                      </a:r>
                    </a:p>
                  </a:txBody>
                  <a:tcPr marL="6350" marR="6350" marT="6350" marB="0" anchor="b">
                    <a:lnL>
                      <a:noFill/>
                    </a:lnL>
                    <a:lnR>
                      <a:noFill/>
                    </a:lnR>
                    <a:lnT>
                      <a:noFill/>
                    </a:lnT>
                    <a:lnB>
                      <a:noFill/>
                    </a:lnB>
                  </a:tcPr>
                </a:tc>
                <a:extLst>
                  <a:ext uri="{0D108BD9-81ED-4DB2-BD59-A6C34878D82A}">
                    <a16:rowId xmlns:a16="http://schemas.microsoft.com/office/drawing/2014/main" val="10000"/>
                  </a:ext>
                </a:extLst>
              </a:tr>
              <a:tr h="406243">
                <a:tc>
                  <a:txBody>
                    <a:bodyPr/>
                    <a:lstStyle/>
                    <a:p>
                      <a:pPr algn="l" fontAlgn="b"/>
                      <a:endParaRPr lang="en-US" sz="20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l" fontAlgn="b"/>
                      <a:endParaRPr lang="en-US" sz="20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extLst>
                  <a:ext uri="{0D108BD9-81ED-4DB2-BD59-A6C34878D82A}">
                    <a16:rowId xmlns:a16="http://schemas.microsoft.com/office/drawing/2014/main" val="10001"/>
                  </a:ext>
                </a:extLst>
              </a:tr>
              <a:tr h="627673">
                <a:tc>
                  <a:txBody>
                    <a:bodyPr/>
                    <a:lstStyle/>
                    <a:p>
                      <a:pPr algn="l" fontAlgn="b"/>
                      <a:r>
                        <a:rPr lang="en-US" sz="2000" b="1" i="0" u="none" strike="noStrike" dirty="0">
                          <a:solidFill>
                            <a:srgbClr val="548235"/>
                          </a:solidFill>
                          <a:effectLst/>
                          <a:latin typeface="Calibri" panose="020F0502020204030204" pitchFamily="34" charset="0"/>
                        </a:rPr>
                        <a:t>Jeremy</a:t>
                      </a:r>
                      <a:r>
                        <a:rPr lang="en-US" sz="2000" b="1" i="0" u="none" strike="noStrike" baseline="0" dirty="0">
                          <a:solidFill>
                            <a:srgbClr val="548235"/>
                          </a:solidFill>
                          <a:effectLst/>
                          <a:latin typeface="Calibri" panose="020F0502020204030204" pitchFamily="34" charset="0"/>
                        </a:rPr>
                        <a:t> Manuel</a:t>
                      </a:r>
                      <a:endParaRPr lang="en-US" sz="2000" b="1" i="0" u="none" strike="noStrike" dirty="0">
                        <a:solidFill>
                          <a:srgbClr val="548235"/>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r" fontAlgn="b"/>
                      <a:r>
                        <a:rPr lang="en-US" sz="2000" b="0" i="0" u="none" strike="noStrike" dirty="0">
                          <a:solidFill>
                            <a:srgbClr val="000000"/>
                          </a:solidFill>
                          <a:effectLst/>
                          <a:latin typeface="Calibri" panose="020F0502020204030204" pitchFamily="34" charset="0"/>
                        </a:rPr>
                        <a:t>8</a:t>
                      </a:r>
                    </a:p>
                  </a:txBody>
                  <a:tcPr marL="6350" marR="6350" marT="6350" marB="0" anchor="b">
                    <a:lnL>
                      <a:noFill/>
                    </a:lnL>
                    <a:lnR>
                      <a:noFill/>
                    </a:lnR>
                    <a:lnT>
                      <a:noFill/>
                    </a:lnT>
                    <a:lnB>
                      <a:noFill/>
                    </a:lnB>
                  </a:tcPr>
                </a:tc>
                <a:extLst>
                  <a:ext uri="{0D108BD9-81ED-4DB2-BD59-A6C34878D82A}">
                    <a16:rowId xmlns:a16="http://schemas.microsoft.com/office/drawing/2014/main" val="10002"/>
                  </a:ext>
                </a:extLst>
              </a:tr>
              <a:tr h="576064">
                <a:tc>
                  <a:txBody>
                    <a:bodyPr/>
                    <a:lstStyle/>
                    <a:p>
                      <a:pPr algn="l" fontAlgn="b"/>
                      <a:r>
                        <a:rPr lang="en-US" sz="2000" b="1" i="0" u="none" strike="noStrike" dirty="0">
                          <a:solidFill>
                            <a:srgbClr val="548235"/>
                          </a:solidFill>
                          <a:effectLst/>
                          <a:latin typeface="Calibri" panose="020F0502020204030204" pitchFamily="34" charset="0"/>
                        </a:rPr>
                        <a:t>David</a:t>
                      </a:r>
                      <a:r>
                        <a:rPr lang="en-US" sz="2000" b="1" i="0" u="none" strike="noStrike" baseline="0" dirty="0">
                          <a:solidFill>
                            <a:srgbClr val="548235"/>
                          </a:solidFill>
                          <a:effectLst/>
                          <a:latin typeface="Calibri" panose="020F0502020204030204" pitchFamily="34" charset="0"/>
                        </a:rPr>
                        <a:t> Sosa</a:t>
                      </a:r>
                      <a:endParaRPr lang="en-US" sz="2000" b="1" i="0" u="none" strike="noStrike" dirty="0">
                        <a:solidFill>
                          <a:srgbClr val="548235"/>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r" fontAlgn="b"/>
                      <a:r>
                        <a:rPr lang="en-US" sz="2000" b="0" i="0" u="none" strike="noStrike" dirty="0">
                          <a:solidFill>
                            <a:srgbClr val="000000"/>
                          </a:solidFill>
                          <a:effectLst/>
                          <a:latin typeface="Calibri" panose="020F0502020204030204" pitchFamily="34" charset="0"/>
                        </a:rPr>
                        <a:t>11</a:t>
                      </a:r>
                    </a:p>
                  </a:txBody>
                  <a:tcPr marL="6350" marR="6350" marT="6350" marB="0" anchor="b">
                    <a:lnL>
                      <a:noFill/>
                    </a:lnL>
                    <a:lnR>
                      <a:noFill/>
                    </a:lnR>
                    <a:lnT>
                      <a:noFill/>
                    </a:lnT>
                    <a:lnB>
                      <a:noFill/>
                    </a:lnB>
                  </a:tcPr>
                </a:tc>
                <a:extLst>
                  <a:ext uri="{0D108BD9-81ED-4DB2-BD59-A6C34878D82A}">
                    <a16:rowId xmlns:a16="http://schemas.microsoft.com/office/drawing/2014/main" val="10003"/>
                  </a:ext>
                </a:extLst>
              </a:tr>
              <a:tr h="504056">
                <a:tc>
                  <a:txBody>
                    <a:bodyPr/>
                    <a:lstStyle/>
                    <a:p>
                      <a:pPr algn="l" fontAlgn="b"/>
                      <a:r>
                        <a:rPr lang="en-US" sz="2000" b="1" i="0" u="none" strike="noStrike" dirty="0">
                          <a:solidFill>
                            <a:srgbClr val="548235"/>
                          </a:solidFill>
                          <a:effectLst/>
                          <a:latin typeface="Calibri" panose="020F0502020204030204" pitchFamily="34" charset="0"/>
                        </a:rPr>
                        <a:t>Anna</a:t>
                      </a:r>
                      <a:r>
                        <a:rPr lang="en-US" sz="2000" b="1" i="0" u="none" strike="noStrike" baseline="0" dirty="0">
                          <a:solidFill>
                            <a:srgbClr val="548235"/>
                          </a:solidFill>
                          <a:effectLst/>
                          <a:latin typeface="Calibri" panose="020F0502020204030204" pitchFamily="34" charset="0"/>
                        </a:rPr>
                        <a:t> Smith</a:t>
                      </a:r>
                      <a:endParaRPr lang="en-US" sz="2000" b="1" i="0" u="none" strike="noStrike" dirty="0">
                        <a:solidFill>
                          <a:srgbClr val="548235"/>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r" fontAlgn="b"/>
                      <a:r>
                        <a:rPr lang="en-US" sz="2000" b="0" i="0" u="none" strike="noStrike" dirty="0">
                          <a:solidFill>
                            <a:srgbClr val="000000"/>
                          </a:solidFill>
                          <a:effectLst/>
                          <a:latin typeface="Calibri" panose="020F0502020204030204" pitchFamily="34" charset="0"/>
                        </a:rPr>
                        <a:t>2</a:t>
                      </a:r>
                    </a:p>
                  </a:txBody>
                  <a:tcPr marL="6350" marR="6350" marT="6350" marB="0" anchor="b">
                    <a:lnL>
                      <a:noFill/>
                    </a:lnL>
                    <a:lnR>
                      <a:noFill/>
                    </a:lnR>
                    <a:lnT>
                      <a:noFill/>
                    </a:lnT>
                    <a:lnB>
                      <a:noFill/>
                    </a:lnB>
                  </a:tcPr>
                </a:tc>
                <a:extLst>
                  <a:ext uri="{0D108BD9-81ED-4DB2-BD59-A6C34878D82A}">
                    <a16:rowId xmlns:a16="http://schemas.microsoft.com/office/drawing/2014/main" val="10004"/>
                  </a:ext>
                </a:extLst>
              </a:tr>
              <a:tr h="504056">
                <a:tc>
                  <a:txBody>
                    <a:bodyPr/>
                    <a:lstStyle/>
                    <a:p>
                      <a:pPr algn="l" fontAlgn="b"/>
                      <a:r>
                        <a:rPr lang="en-US" sz="2000" b="1" i="0" u="none" strike="noStrike" dirty="0">
                          <a:solidFill>
                            <a:srgbClr val="548235"/>
                          </a:solidFill>
                          <a:effectLst/>
                          <a:latin typeface="Calibri" panose="020F0502020204030204" pitchFamily="34" charset="0"/>
                        </a:rPr>
                        <a:t>Adam</a:t>
                      </a:r>
                      <a:r>
                        <a:rPr lang="en-US" sz="2000" b="1" i="0" u="none" strike="noStrike" baseline="0" dirty="0">
                          <a:solidFill>
                            <a:srgbClr val="548235"/>
                          </a:solidFill>
                          <a:effectLst/>
                          <a:latin typeface="Calibri" panose="020F0502020204030204" pitchFamily="34" charset="0"/>
                        </a:rPr>
                        <a:t> Knight</a:t>
                      </a:r>
                      <a:endParaRPr lang="en-US" sz="2000" b="1" i="0" u="none" strike="noStrike" dirty="0">
                        <a:solidFill>
                          <a:srgbClr val="548235"/>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r" fontAlgn="b"/>
                      <a:r>
                        <a:rPr lang="en-US" sz="2000" b="0" i="0" u="none" strike="noStrike" dirty="0">
                          <a:solidFill>
                            <a:srgbClr val="000000"/>
                          </a:solidFill>
                          <a:effectLst/>
                          <a:latin typeface="Calibri" panose="020F0502020204030204" pitchFamily="34" charset="0"/>
                        </a:rPr>
                        <a:t>-3</a:t>
                      </a:r>
                    </a:p>
                  </a:txBody>
                  <a:tcPr marL="6350" marR="6350" marT="6350" marB="0" anchor="b">
                    <a:lnL>
                      <a:noFill/>
                    </a:lnL>
                    <a:lnR>
                      <a:noFill/>
                    </a:lnR>
                    <a:lnT>
                      <a:noFill/>
                    </a:lnT>
                    <a:lnB>
                      <a:noFill/>
                    </a:lnB>
                  </a:tcPr>
                </a:tc>
                <a:extLst>
                  <a:ext uri="{0D108BD9-81ED-4DB2-BD59-A6C34878D82A}">
                    <a16:rowId xmlns:a16="http://schemas.microsoft.com/office/drawing/2014/main" val="10005"/>
                  </a:ext>
                </a:extLst>
              </a:tr>
              <a:tr h="920750">
                <a:tc>
                  <a:txBody>
                    <a:bodyPr/>
                    <a:lstStyle/>
                    <a:p>
                      <a:pPr algn="l" fontAlgn="b"/>
                      <a:endParaRPr lang="en-US" sz="2000" b="1" i="0" u="none" strike="noStrike" kern="1200" baseline="0" dirty="0">
                        <a:solidFill>
                          <a:srgbClr val="548235"/>
                        </a:solidFill>
                        <a:effectLst/>
                        <a:latin typeface="Calibri" panose="020F0502020204030204" pitchFamily="34" charset="0"/>
                        <a:ea typeface="+mn-ea"/>
                        <a:cs typeface="+mn-cs"/>
                      </a:endParaRPr>
                    </a:p>
                    <a:p>
                      <a:pPr algn="l" fontAlgn="b"/>
                      <a:endParaRPr lang="en-US" sz="2000" b="1" i="0" u="none" strike="noStrike" kern="1200" baseline="0" dirty="0">
                        <a:solidFill>
                          <a:srgbClr val="548235"/>
                        </a:solidFill>
                        <a:effectLst/>
                        <a:latin typeface="Calibri" panose="020F0502020204030204" pitchFamily="34" charset="0"/>
                        <a:ea typeface="+mn-ea"/>
                        <a:cs typeface="+mn-cs"/>
                      </a:endParaRPr>
                    </a:p>
                    <a:p>
                      <a:pPr algn="l" fontAlgn="b"/>
                      <a:r>
                        <a:rPr lang="en-US" sz="2000" b="1" i="0" u="none" strike="noStrike" kern="1200" baseline="0" dirty="0">
                          <a:solidFill>
                            <a:srgbClr val="548235"/>
                          </a:solidFill>
                          <a:effectLst/>
                          <a:latin typeface="Calibri" panose="020F0502020204030204" pitchFamily="34" charset="0"/>
                          <a:ea typeface="+mn-ea"/>
                          <a:cs typeface="+mn-cs"/>
                        </a:rPr>
                        <a:t>TOTAL</a:t>
                      </a:r>
                    </a:p>
                  </a:txBody>
                  <a:tcPr marL="6350" marR="6350" marT="6350" marB="0" anchor="b">
                    <a:lnL>
                      <a:noFill/>
                    </a:lnL>
                    <a:lnR>
                      <a:noFill/>
                    </a:lnR>
                    <a:lnT>
                      <a:noFill/>
                    </a:lnT>
                    <a:lnB>
                      <a:noFill/>
                    </a:lnB>
                  </a:tcPr>
                </a:tc>
                <a:tc>
                  <a:txBody>
                    <a:bodyPr/>
                    <a:lstStyle/>
                    <a:p>
                      <a:pPr algn="r" fontAlgn="b"/>
                      <a:r>
                        <a:rPr lang="en-US" sz="2000" b="0" i="0" u="none" strike="noStrike" dirty="0">
                          <a:solidFill>
                            <a:srgbClr val="000000"/>
                          </a:solidFill>
                          <a:effectLst/>
                          <a:latin typeface="Calibri" panose="020F0502020204030204" pitchFamily="34" charset="0"/>
                        </a:rPr>
                        <a:t>18</a:t>
                      </a:r>
                    </a:p>
                  </a:txBody>
                  <a:tcPr marL="6350" marR="6350" marT="6350" marB="0" anchor="b">
                    <a:lnL>
                      <a:noFill/>
                    </a:lnL>
                    <a:lnR>
                      <a:noFill/>
                    </a:lnR>
                    <a:lnT>
                      <a:noFill/>
                    </a:lnT>
                    <a:lnB>
                      <a:noFill/>
                    </a:lnB>
                  </a:tcPr>
                </a:tc>
                <a:extLst>
                  <a:ext uri="{0D108BD9-81ED-4DB2-BD59-A6C34878D82A}">
                    <a16:rowId xmlns:a16="http://schemas.microsoft.com/office/drawing/2014/main" val="10006"/>
                  </a:ext>
                </a:extLst>
              </a:tr>
            </a:tbl>
          </a:graphicData>
        </a:graphic>
      </p:graphicFrame>
      <p:sp>
        <p:nvSpPr>
          <p:cNvPr id="6" name="Right Arrow 5"/>
          <p:cNvSpPr/>
          <p:nvPr/>
        </p:nvSpPr>
        <p:spPr>
          <a:xfrm>
            <a:off x="2627784" y="2972288"/>
            <a:ext cx="1080120" cy="402231"/>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7" name="Right Arrow 6"/>
          <p:cNvSpPr/>
          <p:nvPr/>
        </p:nvSpPr>
        <p:spPr>
          <a:xfrm>
            <a:off x="2627784" y="3596118"/>
            <a:ext cx="1080120" cy="402231"/>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8" name="Right Arrow 7"/>
          <p:cNvSpPr/>
          <p:nvPr/>
        </p:nvSpPr>
        <p:spPr>
          <a:xfrm>
            <a:off x="2627784" y="4042362"/>
            <a:ext cx="1080120" cy="402231"/>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9" name="Right Arrow 8"/>
          <p:cNvSpPr/>
          <p:nvPr/>
        </p:nvSpPr>
        <p:spPr>
          <a:xfrm>
            <a:off x="2627784" y="4615914"/>
            <a:ext cx="1080120" cy="402231"/>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10" name="Right Arrow 9"/>
          <p:cNvSpPr/>
          <p:nvPr/>
        </p:nvSpPr>
        <p:spPr>
          <a:xfrm>
            <a:off x="2627784" y="5427275"/>
            <a:ext cx="1080120" cy="402231"/>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3" name="TextBox 2">
            <a:extLst>
              <a:ext uri="{FF2B5EF4-FFF2-40B4-BE49-F238E27FC236}">
                <a16:creationId xmlns:a16="http://schemas.microsoft.com/office/drawing/2014/main" id="{E5ADB3A0-13B8-4D1F-A356-775DA6676357}"/>
              </a:ext>
            </a:extLst>
          </p:cNvPr>
          <p:cNvSpPr txBox="1"/>
          <p:nvPr/>
        </p:nvSpPr>
        <p:spPr>
          <a:xfrm>
            <a:off x="6012160" y="3218200"/>
            <a:ext cx="2386608" cy="1938992"/>
          </a:xfrm>
          <a:prstGeom prst="rect">
            <a:avLst/>
          </a:prstGeom>
          <a:noFill/>
        </p:spPr>
        <p:txBody>
          <a:bodyPr wrap="square" rtlCol="0">
            <a:spAutoFit/>
          </a:bodyPr>
          <a:lstStyle/>
          <a:p>
            <a:r>
              <a:rPr lang="en-US" sz="2400" b="1" dirty="0">
                <a:solidFill>
                  <a:srgbClr val="FF0000"/>
                </a:solidFill>
              </a:rPr>
              <a:t>Did anyone fail to reach a deal to keep David at </a:t>
            </a:r>
            <a:r>
              <a:rPr lang="en-US" sz="2400" b="1" dirty="0" err="1">
                <a:solidFill>
                  <a:srgbClr val="FF0000"/>
                </a:solidFill>
              </a:rPr>
              <a:t>Greenpark</a:t>
            </a:r>
            <a:r>
              <a:rPr lang="en-US" sz="2400" b="1" dirty="0">
                <a:solidFill>
                  <a:srgbClr val="FF0000"/>
                </a:solidFill>
              </a:rPr>
              <a:t>? Why?</a:t>
            </a:r>
            <a:endParaRPr lang="en-US" sz="2400" dirty="0"/>
          </a:p>
        </p:txBody>
      </p:sp>
    </p:spTree>
    <p:extLst>
      <p:ext uri="{BB962C8B-B14F-4D97-AF65-F5344CB8AC3E}">
        <p14:creationId xmlns:p14="http://schemas.microsoft.com/office/powerpoint/2010/main" val="31514746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473CDC9-AB75-4706-A74B-99664F9D50D7}"/>
              </a:ext>
            </a:extLst>
          </p:cNvPr>
          <p:cNvGraphicFramePr>
            <a:graphicFrameLocks noGrp="1"/>
          </p:cNvGraphicFramePr>
          <p:nvPr/>
        </p:nvGraphicFramePr>
        <p:xfrm>
          <a:off x="175419" y="1530988"/>
          <a:ext cx="8793162" cy="4346284"/>
        </p:xfrm>
        <a:graphic>
          <a:graphicData uri="http://schemas.openxmlformats.org/drawingml/2006/table">
            <a:tbl>
              <a:tblPr/>
              <a:tblGrid>
                <a:gridCol w="3278287">
                  <a:extLst>
                    <a:ext uri="{9D8B030D-6E8A-4147-A177-3AD203B41FA5}">
                      <a16:colId xmlns:a16="http://schemas.microsoft.com/office/drawing/2014/main" val="20000"/>
                    </a:ext>
                  </a:extLst>
                </a:gridCol>
                <a:gridCol w="3217011">
                  <a:extLst>
                    <a:ext uri="{9D8B030D-6E8A-4147-A177-3AD203B41FA5}">
                      <a16:colId xmlns:a16="http://schemas.microsoft.com/office/drawing/2014/main" val="20001"/>
                    </a:ext>
                  </a:extLst>
                </a:gridCol>
                <a:gridCol w="2297864">
                  <a:extLst>
                    <a:ext uri="{9D8B030D-6E8A-4147-A177-3AD203B41FA5}">
                      <a16:colId xmlns:a16="http://schemas.microsoft.com/office/drawing/2014/main" val="20002"/>
                    </a:ext>
                  </a:extLst>
                </a:gridCol>
              </a:tblGrid>
              <a:tr h="406243">
                <a:tc>
                  <a:txBody>
                    <a:bodyPr/>
                    <a:lstStyle/>
                    <a:p>
                      <a:pPr algn="ctr" fontAlgn="b"/>
                      <a:r>
                        <a:rPr lang="en-US" sz="2400" b="1" i="0" u="none" strike="noStrike" dirty="0">
                          <a:solidFill>
                            <a:srgbClr val="000000"/>
                          </a:solidFill>
                          <a:effectLst/>
                          <a:latin typeface="Calibri" panose="020F0502020204030204" pitchFamily="34" charset="0"/>
                        </a:rPr>
                        <a:t>Issue</a:t>
                      </a:r>
                    </a:p>
                  </a:txBody>
                  <a:tcPr marL="6350" marR="6350" marT="6350" marB="0" anchor="b">
                    <a:lnL>
                      <a:noFill/>
                    </a:lnL>
                    <a:lnR>
                      <a:noFill/>
                    </a:lnR>
                    <a:lnT>
                      <a:noFill/>
                    </a:lnT>
                    <a:lnB>
                      <a:noFill/>
                    </a:lnB>
                    <a:solidFill>
                      <a:schemeClr val="bg1">
                        <a:lumMod val="85000"/>
                      </a:schemeClr>
                    </a:solidFill>
                  </a:tcPr>
                </a:tc>
                <a:tc>
                  <a:txBody>
                    <a:bodyPr/>
                    <a:lstStyle/>
                    <a:p>
                      <a:pPr algn="ctr" fontAlgn="b"/>
                      <a:r>
                        <a:rPr lang="en-US" sz="2400" b="1" i="0" u="none" strike="noStrike" dirty="0">
                          <a:solidFill>
                            <a:srgbClr val="000000"/>
                          </a:solidFill>
                          <a:effectLst/>
                          <a:latin typeface="Calibri" panose="020F0502020204030204" pitchFamily="34" charset="0"/>
                        </a:rPr>
                        <a:t>Outcome</a:t>
                      </a:r>
                    </a:p>
                  </a:txBody>
                  <a:tcPr marL="6350" marR="6350" marT="6350" marB="0" anchor="b">
                    <a:lnL>
                      <a:noFill/>
                    </a:lnL>
                    <a:lnR>
                      <a:noFill/>
                    </a:lnR>
                    <a:lnT>
                      <a:noFill/>
                    </a:lnT>
                    <a:lnB>
                      <a:noFill/>
                    </a:lnB>
                    <a:solidFill>
                      <a:schemeClr val="bg1">
                        <a:lumMod val="85000"/>
                      </a:schemeClr>
                    </a:solidFill>
                  </a:tcPr>
                </a:tc>
                <a:tc>
                  <a:txBody>
                    <a:bodyPr/>
                    <a:lstStyle/>
                    <a:p>
                      <a:pPr algn="ctr" fontAlgn="b"/>
                      <a:r>
                        <a:rPr lang="en-US" sz="2400" b="1" i="0" u="none" strike="noStrike" dirty="0">
                          <a:solidFill>
                            <a:srgbClr val="000000"/>
                          </a:solidFill>
                          <a:effectLst/>
                          <a:latin typeface="Calibri" panose="020F0502020204030204" pitchFamily="34" charset="0"/>
                        </a:rPr>
                        <a:t>   Total Value </a:t>
                      </a:r>
                    </a:p>
                  </a:txBody>
                  <a:tcPr marL="6350" marR="6350" marT="6350" marB="0" anchor="b">
                    <a:lnL>
                      <a:noFill/>
                    </a:lnL>
                    <a:lnR>
                      <a:noFill/>
                    </a:lnR>
                    <a:lnT>
                      <a:noFill/>
                    </a:lnT>
                    <a:lnB>
                      <a:noFill/>
                    </a:lnB>
                    <a:solidFill>
                      <a:schemeClr val="bg1">
                        <a:lumMod val="85000"/>
                      </a:schemeClr>
                    </a:solidFill>
                  </a:tcPr>
                </a:tc>
                <a:extLst>
                  <a:ext uri="{0D108BD9-81ED-4DB2-BD59-A6C34878D82A}">
                    <a16:rowId xmlns:a16="http://schemas.microsoft.com/office/drawing/2014/main" val="10000"/>
                  </a:ext>
                </a:extLst>
              </a:tr>
              <a:tr h="406243">
                <a:tc>
                  <a:txBody>
                    <a:bodyPr/>
                    <a:lstStyle/>
                    <a:p>
                      <a:pPr algn="l" fontAlgn="b"/>
                      <a:r>
                        <a:rPr lang="en-US" sz="2000" b="0" i="0" u="none" strike="noStrike" dirty="0">
                          <a:solidFill>
                            <a:srgbClr val="000000"/>
                          </a:solidFill>
                          <a:effectLst/>
                          <a:latin typeface="Calibri" panose="020F0502020204030204" pitchFamily="34" charset="0"/>
                        </a:rPr>
                        <a:t>Weekly Salary</a:t>
                      </a:r>
                    </a:p>
                  </a:txBody>
                  <a:tcPr marL="6350" marR="6350" marT="6350" marB="0" anchor="b">
                    <a:lnL>
                      <a:noFill/>
                    </a:lnL>
                    <a:lnR>
                      <a:noFill/>
                    </a:lnR>
                    <a:lnT>
                      <a:noFill/>
                    </a:lnT>
                    <a:lnB>
                      <a:noFill/>
                    </a:lnB>
                  </a:tcPr>
                </a:tc>
                <a:tc>
                  <a:txBody>
                    <a:bodyPr/>
                    <a:lstStyle/>
                    <a:p>
                      <a:pPr algn="ctr" fontAlgn="b"/>
                      <a:r>
                        <a:rPr lang="en-US" sz="2000" b="1" i="0" u="none" strike="noStrike" dirty="0">
                          <a:solidFill>
                            <a:srgbClr val="548235"/>
                          </a:solidFill>
                          <a:effectLst/>
                          <a:latin typeface="Calibri" panose="020F0502020204030204" pitchFamily="34" charset="0"/>
                        </a:rPr>
                        <a:t>£300,000</a:t>
                      </a:r>
                    </a:p>
                  </a:txBody>
                  <a:tcPr marL="6350" marR="6350" marT="6350" marB="0" anchor="b">
                    <a:lnL>
                      <a:noFill/>
                    </a:lnL>
                    <a:lnR>
                      <a:noFill/>
                    </a:lnR>
                    <a:lnT>
                      <a:noFill/>
                    </a:lnT>
                    <a:lnB>
                      <a:noFill/>
                    </a:lnB>
                  </a:tcPr>
                </a:tc>
                <a:tc>
                  <a:txBody>
                    <a:bodyPr/>
                    <a:lstStyle/>
                    <a:p>
                      <a:pPr algn="ctr" fontAlgn="b"/>
                      <a:r>
                        <a:rPr lang="en-US" sz="2000" b="0" i="0" u="none" strike="noStrike" dirty="0">
                          <a:solidFill>
                            <a:srgbClr val="000000"/>
                          </a:solidFill>
                          <a:effectLst/>
                          <a:latin typeface="Calibri" panose="020F0502020204030204" pitchFamily="34" charset="0"/>
                        </a:rPr>
                        <a:t>9</a:t>
                      </a:r>
                    </a:p>
                  </a:txBody>
                  <a:tcPr marL="6350" marR="6350" marT="6350" marB="0" anchor="b">
                    <a:lnL>
                      <a:noFill/>
                    </a:lnL>
                    <a:lnR>
                      <a:noFill/>
                    </a:lnR>
                    <a:lnT>
                      <a:noFill/>
                    </a:lnT>
                    <a:lnB>
                      <a:noFill/>
                    </a:lnB>
                  </a:tcPr>
                </a:tc>
                <a:extLst>
                  <a:ext uri="{0D108BD9-81ED-4DB2-BD59-A6C34878D82A}">
                    <a16:rowId xmlns:a16="http://schemas.microsoft.com/office/drawing/2014/main" val="10001"/>
                  </a:ext>
                </a:extLst>
              </a:tr>
              <a:tr h="756453">
                <a:tc>
                  <a:txBody>
                    <a:bodyPr/>
                    <a:lstStyle/>
                    <a:p>
                      <a:pPr algn="l" fontAlgn="b"/>
                      <a:r>
                        <a:rPr lang="en-US" sz="2000" b="0" i="0" u="none" strike="noStrike" dirty="0">
                          <a:solidFill>
                            <a:srgbClr val="000000"/>
                          </a:solidFill>
                          <a:effectLst/>
                          <a:latin typeface="Calibri" panose="020F0502020204030204" pitchFamily="34" charset="0"/>
                        </a:rPr>
                        <a:t>Playing position</a:t>
                      </a:r>
                    </a:p>
                  </a:txBody>
                  <a:tcPr marL="6350" marR="6350" marT="6350" marB="0" anchor="b">
                    <a:lnL>
                      <a:noFill/>
                    </a:lnL>
                    <a:lnR>
                      <a:noFill/>
                    </a:lnR>
                    <a:lnT>
                      <a:noFill/>
                    </a:lnT>
                    <a:lnB>
                      <a:noFill/>
                    </a:lnB>
                  </a:tcPr>
                </a:tc>
                <a:tc>
                  <a:txBody>
                    <a:bodyPr/>
                    <a:lstStyle/>
                    <a:p>
                      <a:pPr algn="ctr" fontAlgn="b"/>
                      <a:r>
                        <a:rPr lang="en-US" sz="2000" b="1" i="0" u="none" strike="noStrike" dirty="0">
                          <a:solidFill>
                            <a:srgbClr val="548235"/>
                          </a:solidFill>
                          <a:effectLst/>
                          <a:latin typeface="Calibri" panose="020F0502020204030204" pitchFamily="34" charset="0"/>
                        </a:rPr>
                        <a:t>Plays as striker in all games</a:t>
                      </a:r>
                    </a:p>
                  </a:txBody>
                  <a:tcPr marL="6350" marR="6350" marT="6350" marB="0" anchor="b">
                    <a:lnL>
                      <a:noFill/>
                    </a:lnL>
                    <a:lnR>
                      <a:noFill/>
                    </a:lnR>
                    <a:lnT>
                      <a:noFill/>
                    </a:lnT>
                    <a:lnB>
                      <a:noFill/>
                    </a:lnB>
                  </a:tcPr>
                </a:tc>
                <a:tc>
                  <a:txBody>
                    <a:bodyPr/>
                    <a:lstStyle/>
                    <a:p>
                      <a:pPr algn="ctr" fontAlgn="b"/>
                      <a:r>
                        <a:rPr lang="en-US" sz="2000" b="0" i="0" u="none" strike="noStrike" dirty="0">
                          <a:solidFill>
                            <a:srgbClr val="000000"/>
                          </a:solidFill>
                          <a:effectLst/>
                          <a:latin typeface="Calibri" panose="020F0502020204030204" pitchFamily="34" charset="0"/>
                        </a:rPr>
                        <a:t>7</a:t>
                      </a:r>
                    </a:p>
                  </a:txBody>
                  <a:tcPr marL="6350" marR="6350" marT="6350" marB="0" anchor="b">
                    <a:lnL>
                      <a:noFill/>
                    </a:lnL>
                    <a:lnR>
                      <a:noFill/>
                    </a:lnR>
                    <a:lnT>
                      <a:noFill/>
                    </a:lnT>
                    <a:lnB>
                      <a:noFill/>
                    </a:lnB>
                  </a:tcPr>
                </a:tc>
                <a:extLst>
                  <a:ext uri="{0D108BD9-81ED-4DB2-BD59-A6C34878D82A}">
                    <a16:rowId xmlns:a16="http://schemas.microsoft.com/office/drawing/2014/main" val="10002"/>
                  </a:ext>
                </a:extLst>
              </a:tr>
              <a:tr h="504301">
                <a:tc>
                  <a:txBody>
                    <a:bodyPr/>
                    <a:lstStyle/>
                    <a:p>
                      <a:pPr algn="l" fontAlgn="b"/>
                      <a:r>
                        <a:rPr lang="en-US" sz="2000" b="0" i="0" u="none" strike="noStrike" dirty="0">
                          <a:solidFill>
                            <a:srgbClr val="000000"/>
                          </a:solidFill>
                          <a:effectLst/>
                          <a:latin typeface="Calibri" panose="020F0502020204030204" pitchFamily="34" charset="0"/>
                        </a:rPr>
                        <a:t>Investment on players</a:t>
                      </a:r>
                    </a:p>
                  </a:txBody>
                  <a:tcPr marL="6350" marR="6350" marT="6350" marB="0" anchor="b">
                    <a:lnL>
                      <a:noFill/>
                    </a:lnL>
                    <a:lnR>
                      <a:noFill/>
                    </a:lnR>
                    <a:lnT>
                      <a:noFill/>
                    </a:lnT>
                    <a:lnB>
                      <a:noFill/>
                    </a:lnB>
                  </a:tcPr>
                </a:tc>
                <a:tc>
                  <a:txBody>
                    <a:bodyPr/>
                    <a:lstStyle/>
                    <a:p>
                      <a:pPr algn="ctr" fontAlgn="b"/>
                      <a:r>
                        <a:rPr lang="en-US" sz="2000" b="1" i="0" u="none" strike="noStrike" dirty="0">
                          <a:solidFill>
                            <a:srgbClr val="548235"/>
                          </a:solidFill>
                          <a:effectLst/>
                          <a:latin typeface="Calibri" panose="020F0502020204030204" pitchFamily="34" charset="0"/>
                        </a:rPr>
                        <a:t>£100 million</a:t>
                      </a:r>
                    </a:p>
                  </a:txBody>
                  <a:tcPr marL="6350" marR="6350" marT="6350" marB="0" anchor="b">
                    <a:lnL>
                      <a:noFill/>
                    </a:lnL>
                    <a:lnR>
                      <a:noFill/>
                    </a:lnR>
                    <a:lnT>
                      <a:noFill/>
                    </a:lnT>
                    <a:lnB>
                      <a:noFill/>
                    </a:lnB>
                  </a:tcPr>
                </a:tc>
                <a:tc>
                  <a:txBody>
                    <a:bodyPr/>
                    <a:lstStyle/>
                    <a:p>
                      <a:pPr algn="ctr" fontAlgn="b"/>
                      <a:r>
                        <a:rPr lang="en-US" sz="2000" b="0" i="0" u="none" strike="noStrike" dirty="0">
                          <a:solidFill>
                            <a:srgbClr val="000000"/>
                          </a:solidFill>
                          <a:effectLst/>
                          <a:latin typeface="Calibri" panose="020F0502020204030204" pitchFamily="34" charset="0"/>
                        </a:rPr>
                        <a:t>6</a:t>
                      </a:r>
                    </a:p>
                  </a:txBody>
                  <a:tcPr marL="6350" marR="6350" marT="6350" marB="0" anchor="b">
                    <a:lnL>
                      <a:noFill/>
                    </a:lnL>
                    <a:lnR>
                      <a:noFill/>
                    </a:lnR>
                    <a:lnT>
                      <a:noFill/>
                    </a:lnT>
                    <a:lnB>
                      <a:noFill/>
                    </a:lnB>
                  </a:tcPr>
                </a:tc>
                <a:extLst>
                  <a:ext uri="{0D108BD9-81ED-4DB2-BD59-A6C34878D82A}">
                    <a16:rowId xmlns:a16="http://schemas.microsoft.com/office/drawing/2014/main" val="10003"/>
                  </a:ext>
                </a:extLst>
              </a:tr>
              <a:tr h="406243">
                <a:tc>
                  <a:txBody>
                    <a:bodyPr/>
                    <a:lstStyle/>
                    <a:p>
                      <a:pPr algn="l" fontAlgn="b"/>
                      <a:r>
                        <a:rPr lang="en-US" sz="2000" b="0" i="0" u="none" strike="noStrike" dirty="0">
                          <a:solidFill>
                            <a:srgbClr val="000000"/>
                          </a:solidFill>
                          <a:effectLst/>
                          <a:latin typeface="Calibri" panose="020F0502020204030204" pitchFamily="34" charset="0"/>
                        </a:rPr>
                        <a:t>Marina Job</a:t>
                      </a:r>
                    </a:p>
                  </a:txBody>
                  <a:tcPr marL="6350" marR="6350" marT="6350" marB="0" anchor="b">
                    <a:lnL>
                      <a:noFill/>
                    </a:lnL>
                    <a:lnR>
                      <a:noFill/>
                    </a:lnR>
                    <a:lnT>
                      <a:noFill/>
                    </a:lnT>
                    <a:lnB>
                      <a:noFill/>
                    </a:lnB>
                  </a:tcPr>
                </a:tc>
                <a:tc>
                  <a:txBody>
                    <a:bodyPr/>
                    <a:lstStyle/>
                    <a:p>
                      <a:pPr algn="ctr" fontAlgn="b"/>
                      <a:r>
                        <a:rPr lang="en-US" sz="2000" b="1" i="0" u="none" strike="noStrike" dirty="0">
                          <a:solidFill>
                            <a:srgbClr val="548235"/>
                          </a:solidFill>
                          <a:effectLst/>
                          <a:latin typeface="Calibri" panose="020F0502020204030204" pitchFamily="34" charset="0"/>
                        </a:rPr>
                        <a:t>Yes</a:t>
                      </a:r>
                    </a:p>
                  </a:txBody>
                  <a:tcPr marL="6350" marR="6350" marT="6350" marB="0" anchor="b">
                    <a:lnL>
                      <a:noFill/>
                    </a:lnL>
                    <a:lnR>
                      <a:noFill/>
                    </a:lnR>
                    <a:lnT>
                      <a:noFill/>
                    </a:lnT>
                    <a:lnB>
                      <a:noFill/>
                    </a:lnB>
                  </a:tcPr>
                </a:tc>
                <a:tc>
                  <a:txBody>
                    <a:bodyPr/>
                    <a:lstStyle/>
                    <a:p>
                      <a:pPr algn="ctr" fontAlgn="b"/>
                      <a:r>
                        <a:rPr lang="en-US" sz="2000" b="0" i="0" u="none" strike="noStrike" dirty="0">
                          <a:solidFill>
                            <a:srgbClr val="000000"/>
                          </a:solidFill>
                          <a:effectLst/>
                          <a:latin typeface="Calibri" panose="020F0502020204030204" pitchFamily="34" charset="0"/>
                        </a:rPr>
                        <a:t>1</a:t>
                      </a:r>
                    </a:p>
                  </a:txBody>
                  <a:tcPr marL="6350" marR="6350" marT="6350" marB="0" anchor="b">
                    <a:lnL>
                      <a:noFill/>
                    </a:lnL>
                    <a:lnR>
                      <a:noFill/>
                    </a:lnR>
                    <a:lnT>
                      <a:noFill/>
                    </a:lnT>
                    <a:lnB>
                      <a:noFill/>
                    </a:lnB>
                  </a:tcPr>
                </a:tc>
                <a:extLst>
                  <a:ext uri="{0D108BD9-81ED-4DB2-BD59-A6C34878D82A}">
                    <a16:rowId xmlns:a16="http://schemas.microsoft.com/office/drawing/2014/main" val="10004"/>
                  </a:ext>
                </a:extLst>
              </a:tr>
              <a:tr h="406243">
                <a:tc>
                  <a:txBody>
                    <a:bodyPr/>
                    <a:lstStyle/>
                    <a:p>
                      <a:pPr algn="l" fontAlgn="b"/>
                      <a:r>
                        <a:rPr lang="en-US" sz="2000" b="0" i="0" u="none" strike="noStrike" dirty="0">
                          <a:solidFill>
                            <a:srgbClr val="000000"/>
                          </a:solidFill>
                          <a:effectLst/>
                          <a:latin typeface="Calibri" panose="020F0502020204030204" pitchFamily="34" charset="0"/>
                        </a:rPr>
                        <a:t>Does JM keep his job?</a:t>
                      </a:r>
                    </a:p>
                  </a:txBody>
                  <a:tcPr marL="6350" marR="6350" marT="6350" marB="0" anchor="b">
                    <a:lnL>
                      <a:noFill/>
                    </a:lnL>
                    <a:lnR>
                      <a:noFill/>
                    </a:lnR>
                    <a:lnT>
                      <a:noFill/>
                    </a:lnT>
                    <a:lnB>
                      <a:noFill/>
                    </a:lnB>
                  </a:tcPr>
                </a:tc>
                <a:tc>
                  <a:txBody>
                    <a:bodyPr/>
                    <a:lstStyle/>
                    <a:p>
                      <a:pPr algn="ctr" fontAlgn="b"/>
                      <a:r>
                        <a:rPr lang="en-US" sz="2000" b="1" i="0" u="none" strike="noStrike" dirty="0">
                          <a:solidFill>
                            <a:srgbClr val="548235"/>
                          </a:solidFill>
                          <a:effectLst/>
                          <a:latin typeface="Calibri" panose="020F0502020204030204" pitchFamily="34" charset="0"/>
                        </a:rPr>
                        <a:t>Yes</a:t>
                      </a:r>
                    </a:p>
                  </a:txBody>
                  <a:tcPr marL="6350" marR="6350" marT="6350" marB="0" anchor="b">
                    <a:lnL>
                      <a:noFill/>
                    </a:lnL>
                    <a:lnR>
                      <a:noFill/>
                    </a:lnR>
                    <a:lnT>
                      <a:noFill/>
                    </a:lnT>
                    <a:lnB>
                      <a:noFill/>
                    </a:lnB>
                  </a:tcPr>
                </a:tc>
                <a:tc>
                  <a:txBody>
                    <a:bodyPr/>
                    <a:lstStyle/>
                    <a:p>
                      <a:pPr algn="ctr" fontAlgn="b"/>
                      <a:r>
                        <a:rPr lang="en-US" sz="2000" b="0" i="0" u="none" strike="noStrike" dirty="0">
                          <a:solidFill>
                            <a:srgbClr val="000000"/>
                          </a:solidFill>
                          <a:effectLst/>
                          <a:latin typeface="Calibri" panose="020F0502020204030204" pitchFamily="34" charset="0"/>
                        </a:rPr>
                        <a:t>3</a:t>
                      </a:r>
                    </a:p>
                  </a:txBody>
                  <a:tcPr marL="6350" marR="6350" marT="6350" marB="0" anchor="b">
                    <a:lnL>
                      <a:noFill/>
                    </a:lnL>
                    <a:lnR>
                      <a:noFill/>
                    </a:lnR>
                    <a:lnT>
                      <a:noFill/>
                    </a:lnT>
                    <a:lnB>
                      <a:noFill/>
                    </a:lnB>
                  </a:tcPr>
                </a:tc>
                <a:extLst>
                  <a:ext uri="{0D108BD9-81ED-4DB2-BD59-A6C34878D82A}">
                    <a16:rowId xmlns:a16="http://schemas.microsoft.com/office/drawing/2014/main" val="10005"/>
                  </a:ext>
                </a:extLst>
              </a:tr>
              <a:tr h="884494">
                <a:tc>
                  <a:txBody>
                    <a:bodyPr/>
                    <a:lstStyle/>
                    <a:p>
                      <a:pPr algn="l" fontAlgn="b"/>
                      <a:r>
                        <a:rPr lang="en-US" sz="2000" b="0" i="0" u="none" strike="noStrike" kern="1200" dirty="0">
                          <a:solidFill>
                            <a:srgbClr val="000000"/>
                          </a:solidFill>
                          <a:effectLst/>
                          <a:latin typeface="Calibri" panose="020F0502020204030204" pitchFamily="34" charset="0"/>
                          <a:ea typeface="+mn-ea"/>
                          <a:cs typeface="+mn-cs"/>
                        </a:rPr>
                        <a:t>Player retention points for AS and AK (6 each)</a:t>
                      </a:r>
                    </a:p>
                  </a:txBody>
                  <a:tcPr marL="6350" marR="6350" marT="6350" marB="0" anchor="b">
                    <a:lnL>
                      <a:noFill/>
                    </a:lnL>
                    <a:lnR>
                      <a:noFill/>
                    </a:lnR>
                    <a:lnT>
                      <a:noFill/>
                    </a:lnT>
                    <a:lnB>
                      <a:noFill/>
                    </a:lnB>
                  </a:tcPr>
                </a:tc>
                <a:tc>
                  <a:txBody>
                    <a:bodyPr/>
                    <a:lstStyle/>
                    <a:p>
                      <a:pPr algn="ctr" fontAlgn="b"/>
                      <a:endParaRPr lang="en-US" sz="20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b"/>
                      <a:r>
                        <a:rPr lang="en-US" sz="2000" b="0" i="0" u="none" strike="noStrike" dirty="0">
                          <a:solidFill>
                            <a:srgbClr val="000000"/>
                          </a:solidFill>
                          <a:effectLst/>
                          <a:latin typeface="Calibri" panose="020F0502020204030204" pitchFamily="34" charset="0"/>
                        </a:rPr>
                        <a:t>12</a:t>
                      </a:r>
                    </a:p>
                    <a:p>
                      <a:pPr algn="ctr" fontAlgn="b"/>
                      <a:r>
                        <a:rPr lang="en-US" sz="2000" b="1" i="0" u="none" strike="noStrike" dirty="0">
                          <a:solidFill>
                            <a:srgbClr val="000000"/>
                          </a:solidFill>
                          <a:effectLst/>
                          <a:latin typeface="Calibri" panose="020F0502020204030204" pitchFamily="34" charset="0"/>
                        </a:rPr>
                        <a:t>_____</a:t>
                      </a:r>
                    </a:p>
                  </a:txBody>
                  <a:tcPr marL="6350" marR="6350" marT="6350" marB="0" anchor="b">
                    <a:lnL>
                      <a:noFill/>
                    </a:lnL>
                    <a:lnR>
                      <a:noFill/>
                    </a:lnR>
                    <a:lnT>
                      <a:noFill/>
                    </a:lnT>
                    <a:lnB>
                      <a:noFill/>
                    </a:lnB>
                  </a:tcPr>
                </a:tc>
                <a:extLst>
                  <a:ext uri="{0D108BD9-81ED-4DB2-BD59-A6C34878D82A}">
                    <a16:rowId xmlns:a16="http://schemas.microsoft.com/office/drawing/2014/main" val="10006"/>
                  </a:ext>
                </a:extLst>
              </a:tr>
              <a:tr h="576064">
                <a:tc>
                  <a:txBody>
                    <a:bodyPr/>
                    <a:lstStyle/>
                    <a:p>
                      <a:pPr algn="l" fontAlgn="b"/>
                      <a:endParaRPr lang="en-US" sz="20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l" fontAlgn="b"/>
                      <a:endParaRPr lang="en-US" sz="20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a:txBody>
                    <a:bodyPr/>
                    <a:lstStyle/>
                    <a:p>
                      <a:pPr algn="ctr" fontAlgn="b"/>
                      <a:r>
                        <a:rPr lang="en-US" sz="2400" b="1" i="0" u="none" strike="noStrike" dirty="0">
                          <a:solidFill>
                            <a:srgbClr val="000000"/>
                          </a:solidFill>
                          <a:effectLst/>
                          <a:latin typeface="Calibri" panose="020F0502020204030204" pitchFamily="34" charset="0"/>
                        </a:rPr>
                        <a:t>38</a:t>
                      </a:r>
                    </a:p>
                  </a:txBody>
                  <a:tcPr marL="6350" marR="6350" marT="6350" marB="0" anchor="b">
                    <a:lnL>
                      <a:noFill/>
                    </a:lnL>
                    <a:lnR>
                      <a:noFill/>
                    </a:lnR>
                    <a:lnT>
                      <a:noFill/>
                    </a:lnT>
                    <a:lnB>
                      <a:noFill/>
                    </a:lnB>
                  </a:tcPr>
                </a:tc>
                <a:extLst>
                  <a:ext uri="{0D108BD9-81ED-4DB2-BD59-A6C34878D82A}">
                    <a16:rowId xmlns:a16="http://schemas.microsoft.com/office/drawing/2014/main" val="10007"/>
                  </a:ext>
                </a:extLst>
              </a:tr>
            </a:tbl>
          </a:graphicData>
        </a:graphic>
      </p:graphicFrame>
      <p:sp>
        <p:nvSpPr>
          <p:cNvPr id="5" name="Title 1">
            <a:extLst>
              <a:ext uri="{FF2B5EF4-FFF2-40B4-BE49-F238E27FC236}">
                <a16:creationId xmlns:a16="http://schemas.microsoft.com/office/drawing/2014/main" id="{6E3DE769-E12F-4443-BFB8-49C6624666E1}"/>
              </a:ext>
            </a:extLst>
          </p:cNvPr>
          <p:cNvSpPr>
            <a:spLocks noGrp="1"/>
          </p:cNvSpPr>
          <p:nvPr>
            <p:ph type="title"/>
          </p:nvPr>
        </p:nvSpPr>
        <p:spPr>
          <a:xfrm>
            <a:off x="457200" y="116632"/>
            <a:ext cx="8229600" cy="1143000"/>
          </a:xfrm>
        </p:spPr>
        <p:txBody>
          <a:bodyPr>
            <a:normAutofit/>
          </a:bodyPr>
          <a:lstStyle/>
          <a:p>
            <a:r>
              <a:rPr lang="en-US" sz="3600" b="1" dirty="0"/>
              <a:t>The Deal that Maximizes Total Value</a:t>
            </a:r>
          </a:p>
        </p:txBody>
      </p:sp>
    </p:spTree>
    <p:extLst>
      <p:ext uri="{BB962C8B-B14F-4D97-AF65-F5344CB8AC3E}">
        <p14:creationId xmlns:p14="http://schemas.microsoft.com/office/powerpoint/2010/main" val="7204575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8229600" cy="1143000"/>
          </a:xfrm>
        </p:spPr>
        <p:txBody>
          <a:bodyPr>
            <a:normAutofit/>
          </a:bodyPr>
          <a:lstStyle/>
          <a:p>
            <a:r>
              <a:rPr lang="en-US" sz="3600" b="1" dirty="0"/>
              <a:t>Your results: The Football Transfer</a:t>
            </a:r>
          </a:p>
        </p:txBody>
      </p:sp>
      <p:graphicFrame>
        <p:nvGraphicFramePr>
          <p:cNvPr id="4" name="Table 3"/>
          <p:cNvGraphicFramePr>
            <a:graphicFrameLocks noGrp="1"/>
          </p:cNvGraphicFramePr>
          <p:nvPr>
            <p:extLst>
              <p:ext uri="{D42A27DB-BD31-4B8C-83A1-F6EECF244321}">
                <p14:modId xmlns:p14="http://schemas.microsoft.com/office/powerpoint/2010/main" val="2041420104"/>
              </p:ext>
            </p:extLst>
          </p:nvPr>
        </p:nvGraphicFramePr>
        <p:xfrm>
          <a:off x="251518" y="1196752"/>
          <a:ext cx="8640963" cy="5112567"/>
        </p:xfrm>
        <a:graphic>
          <a:graphicData uri="http://schemas.openxmlformats.org/drawingml/2006/table">
            <a:tbl>
              <a:tblPr>
                <a:tableStyleId>{5C22544A-7EE6-4342-B048-85BDC9FD1C3A}</a:tableStyleId>
              </a:tblPr>
              <a:tblGrid>
                <a:gridCol w="1201351">
                  <a:extLst>
                    <a:ext uri="{9D8B030D-6E8A-4147-A177-3AD203B41FA5}">
                      <a16:colId xmlns:a16="http://schemas.microsoft.com/office/drawing/2014/main" val="20000"/>
                    </a:ext>
                  </a:extLst>
                </a:gridCol>
                <a:gridCol w="1651857">
                  <a:extLst>
                    <a:ext uri="{9D8B030D-6E8A-4147-A177-3AD203B41FA5}">
                      <a16:colId xmlns:a16="http://schemas.microsoft.com/office/drawing/2014/main" val="20001"/>
                    </a:ext>
                  </a:extLst>
                </a:gridCol>
                <a:gridCol w="1482916">
                  <a:extLst>
                    <a:ext uri="{9D8B030D-6E8A-4147-A177-3AD203B41FA5}">
                      <a16:colId xmlns:a16="http://schemas.microsoft.com/office/drawing/2014/main" val="20002"/>
                    </a:ext>
                  </a:extLst>
                </a:gridCol>
                <a:gridCol w="1501688">
                  <a:extLst>
                    <a:ext uri="{9D8B030D-6E8A-4147-A177-3AD203B41FA5}">
                      <a16:colId xmlns:a16="http://schemas.microsoft.com/office/drawing/2014/main" val="20003"/>
                    </a:ext>
                  </a:extLst>
                </a:gridCol>
                <a:gridCol w="1301463">
                  <a:extLst>
                    <a:ext uri="{9D8B030D-6E8A-4147-A177-3AD203B41FA5}">
                      <a16:colId xmlns:a16="http://schemas.microsoft.com/office/drawing/2014/main" val="20004"/>
                    </a:ext>
                  </a:extLst>
                </a:gridCol>
                <a:gridCol w="1501688">
                  <a:extLst>
                    <a:ext uri="{9D8B030D-6E8A-4147-A177-3AD203B41FA5}">
                      <a16:colId xmlns:a16="http://schemas.microsoft.com/office/drawing/2014/main" val="20005"/>
                    </a:ext>
                  </a:extLst>
                </a:gridCol>
              </a:tblGrid>
              <a:tr h="796086">
                <a:tc>
                  <a:txBody>
                    <a:bodyPr/>
                    <a:lstStyle/>
                    <a:p>
                      <a:pPr algn="l" fontAlgn="b"/>
                      <a:r>
                        <a:rPr lang="en-US" sz="2400" u="none" strike="noStrike" dirty="0">
                          <a:effectLst/>
                        </a:rPr>
                        <a:t>GROUP</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2400" u="none" strike="noStrike" dirty="0">
                          <a:effectLst/>
                        </a:rPr>
                        <a:t>Total Points</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2400" u="none" strike="noStrike">
                          <a:effectLst/>
                        </a:rPr>
                        <a:t>Agent points</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n-US" sz="2400" u="none" strike="noStrike" dirty="0">
                          <a:effectLst/>
                        </a:rPr>
                        <a:t>Player Points</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2400" u="none" strike="noStrike" dirty="0">
                          <a:effectLst/>
                        </a:rPr>
                        <a:t>CEO points</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2400" u="none" strike="noStrike">
                          <a:effectLst/>
                        </a:rPr>
                        <a:t>Coach Points</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0"/>
                  </a:ext>
                </a:extLst>
              </a:tr>
              <a:tr h="479609">
                <a:tc>
                  <a:txBody>
                    <a:bodyPr/>
                    <a:lstStyle/>
                    <a:p>
                      <a:pPr algn="l" fontAlgn="b"/>
                      <a:r>
                        <a:rPr lang="en-US" sz="2400" u="none" strike="noStrike" dirty="0">
                          <a:effectLst/>
                        </a:rPr>
                        <a:t>1</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29.5</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a:effectLst/>
                        </a:rPr>
                        <a:t>6</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12.5</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3</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a:effectLst/>
                        </a:rPr>
                        <a:t>8</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1"/>
                  </a:ext>
                </a:extLst>
              </a:tr>
              <a:tr h="479609">
                <a:tc>
                  <a:txBody>
                    <a:bodyPr/>
                    <a:lstStyle/>
                    <a:p>
                      <a:pPr algn="l" fontAlgn="b"/>
                      <a:r>
                        <a:rPr lang="en-US" sz="2400" u="none" strike="noStrike" dirty="0">
                          <a:effectLst/>
                        </a:rPr>
                        <a:t>2</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solidFill>
                            <a:schemeClr val="tx1"/>
                          </a:solidFill>
                          <a:effectLst/>
                        </a:rPr>
                        <a:t>38</a:t>
                      </a:r>
                      <a:endParaRPr lang="en-US" sz="2400" b="0" i="0" u="none" strike="noStrike" dirty="0">
                        <a:solidFill>
                          <a:schemeClr val="tx1"/>
                        </a:solidFill>
                        <a:effectLst/>
                        <a:latin typeface="Calibri" panose="020F0502020204030204" pitchFamily="34" charset="0"/>
                      </a:endParaRPr>
                    </a:p>
                  </a:txBody>
                  <a:tcPr marL="9525" marR="9525" marT="9525" marB="0" anchor="b"/>
                </a:tc>
                <a:tc>
                  <a:txBody>
                    <a:bodyPr/>
                    <a:lstStyle/>
                    <a:p>
                      <a:pPr algn="r" fontAlgn="b"/>
                      <a:r>
                        <a:rPr lang="en-US" sz="2400" u="none" strike="noStrike" dirty="0">
                          <a:solidFill>
                            <a:srgbClr val="92D050"/>
                          </a:solidFill>
                          <a:effectLst/>
                        </a:rPr>
                        <a:t>13</a:t>
                      </a:r>
                      <a:endParaRPr lang="en-US" sz="2400" b="0" i="0" u="none" strike="noStrike" dirty="0">
                        <a:solidFill>
                          <a:srgbClr val="92D05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15</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4</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a:effectLst/>
                        </a:rPr>
                        <a:t>6</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2"/>
                  </a:ext>
                </a:extLst>
              </a:tr>
              <a:tr h="479609">
                <a:tc>
                  <a:txBody>
                    <a:bodyPr/>
                    <a:lstStyle/>
                    <a:p>
                      <a:pPr algn="l" fontAlgn="b"/>
                      <a:r>
                        <a:rPr lang="en-US" sz="2400" u="none" strike="noStrike" dirty="0">
                          <a:effectLst/>
                        </a:rPr>
                        <a:t>3</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12</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solidFill>
                            <a:srgbClr val="FF0000"/>
                          </a:solidFill>
                          <a:effectLst/>
                        </a:rPr>
                        <a:t>-20</a:t>
                      </a:r>
                      <a:endParaRPr lang="en-US" sz="2400" b="0" i="0" u="none" strike="noStrike" dirty="0">
                        <a:solidFill>
                          <a:srgbClr val="FF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11</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solidFill>
                            <a:srgbClr val="92D050"/>
                          </a:solidFill>
                          <a:effectLst/>
                        </a:rPr>
                        <a:t>10</a:t>
                      </a:r>
                      <a:endParaRPr lang="en-US" sz="2400" b="0" i="0" u="none" strike="noStrike" dirty="0">
                        <a:solidFill>
                          <a:srgbClr val="92D050"/>
                        </a:solidFill>
                        <a:effectLst/>
                        <a:latin typeface="Calibri" panose="020F0502020204030204" pitchFamily="34" charset="0"/>
                      </a:endParaRPr>
                    </a:p>
                  </a:txBody>
                  <a:tcPr marL="9525" marR="9525" marT="9525" marB="0" anchor="b"/>
                </a:tc>
                <a:tc>
                  <a:txBody>
                    <a:bodyPr/>
                    <a:lstStyle/>
                    <a:p>
                      <a:pPr algn="r" fontAlgn="b"/>
                      <a:r>
                        <a:rPr lang="en-US" sz="2400" u="none" strike="noStrike" dirty="0">
                          <a:solidFill>
                            <a:srgbClr val="92D050"/>
                          </a:solidFill>
                          <a:effectLst/>
                        </a:rPr>
                        <a:t>11</a:t>
                      </a:r>
                      <a:endParaRPr lang="en-US" sz="2400" b="0" i="0" u="none" strike="noStrike" dirty="0">
                        <a:solidFill>
                          <a:srgbClr val="92D05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3"/>
                  </a:ext>
                </a:extLst>
              </a:tr>
              <a:tr h="479609">
                <a:tc>
                  <a:txBody>
                    <a:bodyPr/>
                    <a:lstStyle/>
                    <a:p>
                      <a:pPr algn="l" fontAlgn="b"/>
                      <a:r>
                        <a:rPr lang="en-US" sz="2400" b="0" i="0" u="none" strike="noStrike" dirty="0">
                          <a:solidFill>
                            <a:schemeClr val="dk1"/>
                          </a:solidFill>
                          <a:effectLst/>
                          <a:latin typeface="+mn-lt"/>
                        </a:rPr>
                        <a:t>4</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32</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3</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solidFill>
                            <a:srgbClr val="92D050"/>
                          </a:solidFill>
                          <a:effectLst/>
                        </a:rPr>
                        <a:t>16</a:t>
                      </a:r>
                      <a:endParaRPr lang="en-US" sz="2400" b="0" i="0" u="none" strike="noStrike" dirty="0">
                        <a:solidFill>
                          <a:srgbClr val="92D05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2</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solidFill>
                            <a:srgbClr val="92D050"/>
                          </a:solidFill>
                          <a:effectLst/>
                        </a:rPr>
                        <a:t>11</a:t>
                      </a:r>
                      <a:endParaRPr lang="en-US" sz="2400" b="0" i="0" u="none" strike="noStrike" dirty="0">
                        <a:solidFill>
                          <a:srgbClr val="92D05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4"/>
                  </a:ext>
                </a:extLst>
              </a:tr>
              <a:tr h="479609">
                <a:tc>
                  <a:txBody>
                    <a:bodyPr/>
                    <a:lstStyle/>
                    <a:p>
                      <a:pPr algn="l" fontAlgn="b"/>
                      <a:r>
                        <a:rPr lang="en-US" sz="2400" u="none" strike="noStrike" dirty="0">
                          <a:effectLst/>
                        </a:rPr>
                        <a:t>5</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36</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a:effectLst/>
                        </a:rPr>
                        <a:t>8</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14</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6</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a:effectLst/>
                        </a:rPr>
                        <a:t>8</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5"/>
                  </a:ext>
                </a:extLst>
              </a:tr>
              <a:tr h="479609">
                <a:tc>
                  <a:txBody>
                    <a:bodyPr/>
                    <a:lstStyle/>
                    <a:p>
                      <a:pPr algn="l" fontAlgn="b"/>
                      <a:r>
                        <a:rPr lang="en-US" sz="2400" u="none" strike="noStrike" dirty="0">
                          <a:effectLst/>
                        </a:rPr>
                        <a:t>6</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36</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a:effectLst/>
                        </a:rPr>
                        <a:t>8</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14</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6</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a:effectLst/>
                        </a:rPr>
                        <a:t>8</a:t>
                      </a:r>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6"/>
                  </a:ext>
                </a:extLst>
              </a:tr>
              <a:tr h="479609">
                <a:tc>
                  <a:txBody>
                    <a:bodyPr/>
                    <a:lstStyle/>
                    <a:p>
                      <a:pPr algn="l" fontAlgn="b"/>
                      <a:r>
                        <a:rPr lang="en-US" sz="2400" u="none" strike="noStrike" dirty="0">
                          <a:effectLst/>
                        </a:rPr>
                        <a:t>7</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9.5</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solidFill>
                            <a:srgbClr val="FF0000"/>
                          </a:solidFill>
                          <a:effectLst/>
                        </a:rPr>
                        <a:t>-20</a:t>
                      </a:r>
                      <a:endParaRPr lang="en-US" sz="2400" b="0" i="0" u="none" strike="noStrike" dirty="0">
                        <a:solidFill>
                          <a:srgbClr val="FF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12.5</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5</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solidFill>
                            <a:srgbClr val="92D050"/>
                          </a:solidFill>
                          <a:effectLst/>
                        </a:rPr>
                        <a:t>11</a:t>
                      </a:r>
                      <a:endParaRPr lang="en-US" sz="2400" b="0" i="0" u="none" strike="noStrike" dirty="0">
                        <a:solidFill>
                          <a:srgbClr val="92D05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7"/>
                  </a:ext>
                </a:extLst>
              </a:tr>
              <a:tr h="479609">
                <a:tc>
                  <a:txBody>
                    <a:bodyPr/>
                    <a:lstStyle/>
                    <a:p>
                      <a:pPr algn="l" fontAlgn="b"/>
                      <a:r>
                        <a:rPr lang="en-US" sz="2400" u="none" strike="noStrike" dirty="0">
                          <a:effectLst/>
                        </a:rPr>
                        <a:t>8</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35.5</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a:effectLst/>
                        </a:rPr>
                        <a:t>9</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1.5</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5</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7</a:t>
                      </a:r>
                      <a:endParaRPr lang="en-US"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8"/>
                  </a:ext>
                </a:extLst>
              </a:tr>
              <a:tr h="479609">
                <a:tc>
                  <a:txBody>
                    <a:bodyPr/>
                    <a:lstStyle/>
                    <a:p>
                      <a:pPr algn="l" fontAlgn="b"/>
                      <a:r>
                        <a:rPr lang="en-US" sz="2400" u="none" strike="noStrike" dirty="0">
                          <a:effectLst/>
                        </a:rPr>
                        <a:t>9</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10</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solidFill>
                            <a:srgbClr val="FF0000"/>
                          </a:solidFill>
                          <a:effectLst/>
                        </a:rPr>
                        <a:t>-20</a:t>
                      </a:r>
                      <a:endParaRPr lang="en-US" sz="2400" b="0" i="0" u="none" strike="noStrike" dirty="0">
                        <a:solidFill>
                          <a:srgbClr val="FF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11</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r" fontAlgn="b"/>
                      <a:r>
                        <a:rPr lang="en-US" sz="2400" u="none" strike="noStrike" dirty="0">
                          <a:solidFill>
                            <a:srgbClr val="92D050"/>
                          </a:solidFill>
                          <a:effectLst/>
                        </a:rPr>
                        <a:t>10</a:t>
                      </a:r>
                      <a:endParaRPr lang="en-US" sz="2400" b="0" i="0" u="none" strike="noStrike" dirty="0">
                        <a:solidFill>
                          <a:srgbClr val="92D050"/>
                        </a:solidFill>
                        <a:effectLst/>
                        <a:latin typeface="Calibri" panose="020F0502020204030204" pitchFamily="34" charset="0"/>
                      </a:endParaRPr>
                    </a:p>
                  </a:txBody>
                  <a:tcPr marL="9525" marR="9525" marT="9525" marB="0" anchor="b"/>
                </a:tc>
                <a:tc>
                  <a:txBody>
                    <a:bodyPr/>
                    <a:lstStyle/>
                    <a:p>
                      <a:pPr algn="r" fontAlgn="b"/>
                      <a:r>
                        <a:rPr lang="en-US" sz="2400" u="none" strike="noStrike" dirty="0">
                          <a:effectLst/>
                        </a:rPr>
                        <a:t>9</a:t>
                      </a:r>
                      <a:endParaRPr lang="en-US"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218194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32656"/>
            <a:ext cx="9144000" cy="936104"/>
          </a:xfrm>
        </p:spPr>
        <p:txBody>
          <a:bodyPr>
            <a:normAutofit/>
          </a:bodyPr>
          <a:lstStyle/>
          <a:p>
            <a:pPr marL="0" indent="0" algn="ctr">
              <a:buNone/>
            </a:pPr>
            <a:r>
              <a:rPr lang="en-SG" sz="4400" b="1" dirty="0"/>
              <a:t>Agency Problems in Negotiation</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9632" y="1484784"/>
            <a:ext cx="6644984" cy="4824536"/>
          </a:xfrm>
          <a:prstGeom prst="rect">
            <a:avLst/>
          </a:prstGeom>
        </p:spPr>
      </p:pic>
    </p:spTree>
    <p:extLst>
      <p:ext uri="{BB962C8B-B14F-4D97-AF65-F5344CB8AC3E}">
        <p14:creationId xmlns:p14="http://schemas.microsoft.com/office/powerpoint/2010/main" val="38018987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7768"/>
            <a:ext cx="8229600" cy="1143000"/>
          </a:xfrm>
        </p:spPr>
        <p:txBody>
          <a:bodyPr>
            <a:normAutofit/>
          </a:bodyPr>
          <a:lstStyle/>
          <a:p>
            <a:r>
              <a:rPr lang="en-SG" sz="3600" b="1" dirty="0"/>
              <a:t>Team Coordination</a:t>
            </a:r>
          </a:p>
        </p:txBody>
      </p:sp>
      <p:sp>
        <p:nvSpPr>
          <p:cNvPr id="3" name="Content Placeholder 2"/>
          <p:cNvSpPr>
            <a:spLocks noGrp="1"/>
          </p:cNvSpPr>
          <p:nvPr>
            <p:ph idx="1"/>
          </p:nvPr>
        </p:nvSpPr>
        <p:spPr>
          <a:xfrm>
            <a:off x="457200" y="1484784"/>
            <a:ext cx="8229600" cy="5184576"/>
          </a:xfrm>
        </p:spPr>
        <p:txBody>
          <a:bodyPr>
            <a:normAutofit/>
          </a:bodyPr>
          <a:lstStyle/>
          <a:p>
            <a:r>
              <a:rPr lang="en-US" sz="2400" dirty="0"/>
              <a:t>Teams have an advantage over individuals in both creating and claiming value (Thompson et al., , 1996)</a:t>
            </a:r>
          </a:p>
          <a:p>
            <a:pPr lvl="1"/>
            <a:r>
              <a:rPr lang="en-US" sz="2400" dirty="0"/>
              <a:t>But only if the team is well coordinated!</a:t>
            </a:r>
          </a:p>
          <a:p>
            <a:endParaRPr lang="en-US" sz="2400" dirty="0"/>
          </a:p>
          <a:p>
            <a:r>
              <a:rPr lang="en-US" sz="2400" dirty="0"/>
              <a:t>Different members of the same team often have different interests and incentives</a:t>
            </a:r>
          </a:p>
          <a:p>
            <a:pPr marL="0" indent="0">
              <a:buNone/>
            </a:pPr>
            <a:endParaRPr lang="en-US" sz="2400" dirty="0"/>
          </a:p>
          <a:p>
            <a:r>
              <a:rPr lang="en-US" sz="2400" dirty="0"/>
              <a:t>Importance of active preparation among team members in order to:</a:t>
            </a:r>
          </a:p>
          <a:p>
            <a:pPr lvl="1"/>
            <a:r>
              <a:rPr lang="en-US" sz="2400" dirty="0"/>
              <a:t>Align conflicting interests</a:t>
            </a:r>
          </a:p>
          <a:p>
            <a:pPr lvl="1"/>
            <a:r>
              <a:rPr lang="en-US" sz="2400" dirty="0"/>
              <a:t>Implement a disciplined strategy at the bargaining table</a:t>
            </a:r>
          </a:p>
        </p:txBody>
      </p:sp>
    </p:spTree>
    <p:extLst>
      <p:ext uri="{BB962C8B-B14F-4D97-AF65-F5344CB8AC3E}">
        <p14:creationId xmlns:p14="http://schemas.microsoft.com/office/powerpoint/2010/main" val="41388072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611560" y="5159350"/>
            <a:ext cx="7776864" cy="4678362"/>
          </a:xfrm>
        </p:spPr>
        <p:txBody>
          <a:bodyPr/>
          <a:lstStyle/>
          <a:p>
            <a:pPr marL="0" indent="0" algn="ctr" eaLnBrk="1" hangingPunct="1">
              <a:buFont typeface="Arial" panose="020B0604020202020204" pitchFamily="34" charset="0"/>
              <a:buNone/>
              <a:defRPr/>
            </a:pPr>
            <a:r>
              <a:rPr lang="en-US" altLang="en-US" sz="2400" dirty="0"/>
              <a:t>How did you seek to manage conflicting interests and team strategy in the Football Transfer? Did it work?</a:t>
            </a:r>
          </a:p>
          <a:p>
            <a:pPr algn="ctr" eaLnBrk="1" hangingPunct="1">
              <a:defRPr/>
            </a:pPr>
            <a:endParaRPr lang="en-US" altLang="en-US" sz="2400" dirty="0"/>
          </a:p>
          <a:p>
            <a:pPr lvl="1" algn="ctr" eaLnBrk="1" hangingPunct="1">
              <a:defRPr/>
            </a:pPr>
            <a:endParaRPr lang="en-US" altLang="en-US" sz="2400" dirty="0">
              <a:solidFill>
                <a:srgbClr val="003399"/>
              </a:solidFill>
            </a:endParaRPr>
          </a:p>
          <a:p>
            <a:pPr lvl="1" algn="ctr" eaLnBrk="1" hangingPunct="1">
              <a:defRPr/>
            </a:pPr>
            <a:endParaRPr lang="en-US" altLang="en-US" sz="2400" dirty="0">
              <a:solidFill>
                <a:srgbClr val="003399"/>
              </a:solidFill>
            </a:endParaRPr>
          </a:p>
          <a:p>
            <a:pPr lvl="1" algn="ctr" eaLnBrk="1" hangingPunct="1">
              <a:defRPr/>
            </a:pPr>
            <a:endParaRPr lang="en-US" altLang="en-US" sz="2400" dirty="0">
              <a:solidFill>
                <a:srgbClr val="003399"/>
              </a:solidFill>
            </a:endParaRPr>
          </a:p>
          <a:p>
            <a:pPr lvl="1" algn="ctr" eaLnBrk="1" hangingPunct="1">
              <a:defRPr/>
            </a:pPr>
            <a:endParaRPr lang="en-US" altLang="en-US" sz="2400" dirty="0">
              <a:solidFill>
                <a:srgbClr val="003399"/>
              </a:solidFill>
            </a:endParaRPr>
          </a:p>
          <a:p>
            <a:pPr algn="ctr" eaLnBrk="1" hangingPunct="1">
              <a:defRPr/>
            </a:pPr>
            <a:endParaRPr lang="en-US" altLang="en-US" sz="2400" dirty="0">
              <a:solidFill>
                <a:srgbClr val="003399"/>
              </a:solidFill>
            </a:endParaRPr>
          </a:p>
          <a:p>
            <a:pPr algn="ctr" eaLnBrk="1" hangingPunct="1">
              <a:defRPr/>
            </a:pPr>
            <a:endParaRPr lang="en-US" altLang="en-US" sz="24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83768" y="1176253"/>
            <a:ext cx="4133859" cy="3620899"/>
          </a:xfrm>
          <a:prstGeom prst="rect">
            <a:avLst/>
          </a:prstGeom>
        </p:spPr>
      </p:pic>
    </p:spTree>
    <p:extLst>
      <p:ext uri="{BB962C8B-B14F-4D97-AF65-F5344CB8AC3E}">
        <p14:creationId xmlns:p14="http://schemas.microsoft.com/office/powerpoint/2010/main" val="2920050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35170" y="0"/>
            <a:ext cx="9179169" cy="6858000"/>
          </a:xfrm>
          <a:prstGeom prst="rect">
            <a:avLst/>
          </a:prstGeom>
        </p:spPr>
      </p:pic>
    </p:spTree>
    <p:extLst>
      <p:ext uri="{BB962C8B-B14F-4D97-AF65-F5344CB8AC3E}">
        <p14:creationId xmlns:p14="http://schemas.microsoft.com/office/powerpoint/2010/main" val="1316756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Agent-Principal Problems</a:t>
            </a:r>
            <a:endParaRPr lang="en-SG" sz="3600" b="1" dirty="0"/>
          </a:p>
        </p:txBody>
      </p:sp>
      <p:sp>
        <p:nvSpPr>
          <p:cNvPr id="3" name="Content Placeholder 2"/>
          <p:cNvSpPr>
            <a:spLocks noGrp="1"/>
          </p:cNvSpPr>
          <p:nvPr>
            <p:ph idx="1"/>
          </p:nvPr>
        </p:nvSpPr>
        <p:spPr>
          <a:xfrm>
            <a:off x="457200" y="1711349"/>
            <a:ext cx="8229600" cy="4525963"/>
          </a:xfrm>
        </p:spPr>
        <p:txBody>
          <a:bodyPr>
            <a:normAutofit/>
          </a:bodyPr>
          <a:lstStyle/>
          <a:p>
            <a:r>
              <a:rPr lang="en-SG" sz="2400" dirty="0"/>
              <a:t>When one person (the agent) can make decisions on behalf of another (the principal), and has different underlying interests (Jensen et al., 1976)</a:t>
            </a:r>
          </a:p>
          <a:p>
            <a:endParaRPr lang="en-SG" sz="2400" dirty="0"/>
          </a:p>
          <a:p>
            <a:r>
              <a:rPr lang="en-SG" sz="2400" dirty="0"/>
              <a:t>It is rare for different individuals’ incentive structures to be perfectly aligned</a:t>
            </a:r>
          </a:p>
          <a:p>
            <a:endParaRPr lang="en-SG" sz="2400" dirty="0"/>
          </a:p>
          <a:p>
            <a:r>
              <a:rPr lang="en-SG" sz="2400" dirty="0"/>
              <a:t>Agent-principal problems are pervasive in organizational life</a:t>
            </a:r>
          </a:p>
          <a:p>
            <a:endParaRPr lang="en-SG" sz="2400" dirty="0"/>
          </a:p>
          <a:p>
            <a:endParaRPr lang="en-SG" sz="2400" dirty="0"/>
          </a:p>
          <a:p>
            <a:endParaRPr lang="en-SG" sz="2400" dirty="0"/>
          </a:p>
          <a:p>
            <a:pPr marL="0" indent="0">
              <a:buNone/>
            </a:pPr>
            <a:endParaRPr lang="en-US" sz="2400" dirty="0"/>
          </a:p>
          <a:p>
            <a:endParaRPr lang="en-SG" sz="2400" dirty="0"/>
          </a:p>
          <a:p>
            <a:endParaRPr lang="en-US" sz="2400" dirty="0"/>
          </a:p>
          <a:p>
            <a:endParaRPr lang="en-US" sz="2400" dirty="0"/>
          </a:p>
          <a:p>
            <a:endParaRPr lang="en-SG" sz="2400" dirty="0"/>
          </a:p>
        </p:txBody>
      </p:sp>
    </p:spTree>
    <p:extLst>
      <p:ext uri="{BB962C8B-B14F-4D97-AF65-F5344CB8AC3E}">
        <p14:creationId xmlns:p14="http://schemas.microsoft.com/office/powerpoint/2010/main" val="30081235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David’s agency problem with Jeremy?</a:t>
            </a:r>
            <a:endParaRPr lang="en-SG" sz="3600" b="1" dirty="0"/>
          </a:p>
        </p:txBody>
      </p:sp>
    </p:spTree>
    <p:extLst>
      <p:ext uri="{BB962C8B-B14F-4D97-AF65-F5344CB8AC3E}">
        <p14:creationId xmlns:p14="http://schemas.microsoft.com/office/powerpoint/2010/main" val="14651806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David’s agency problem with Jeremy?</a:t>
            </a:r>
            <a:endParaRPr lang="en-SG" sz="3600" b="1" dirty="0"/>
          </a:p>
        </p:txBody>
      </p:sp>
      <p:sp>
        <p:nvSpPr>
          <p:cNvPr id="3" name="Content Placeholder 2"/>
          <p:cNvSpPr>
            <a:spLocks noGrp="1"/>
          </p:cNvSpPr>
          <p:nvPr>
            <p:ph idx="1"/>
          </p:nvPr>
        </p:nvSpPr>
        <p:spPr>
          <a:xfrm>
            <a:off x="457200" y="1711349"/>
            <a:ext cx="8229600" cy="4525963"/>
          </a:xfrm>
        </p:spPr>
        <p:txBody>
          <a:bodyPr>
            <a:normAutofit lnSpcReduction="10000"/>
          </a:bodyPr>
          <a:lstStyle/>
          <a:p>
            <a:r>
              <a:rPr lang="en-US" sz="2400" dirty="0"/>
              <a:t>In the Football transfer, Jeremy’s interests are often different from David’s</a:t>
            </a:r>
          </a:p>
          <a:p>
            <a:endParaRPr lang="en-US" sz="2400" dirty="0"/>
          </a:p>
          <a:p>
            <a:r>
              <a:rPr lang="en-US" sz="2400" dirty="0"/>
              <a:t>Jeremy cares more about salary than David because it directly affects his commission and prestige</a:t>
            </a:r>
          </a:p>
          <a:p>
            <a:endParaRPr lang="en-US" sz="2400" dirty="0"/>
          </a:p>
          <a:p>
            <a:r>
              <a:rPr lang="en-US" sz="2400" dirty="0"/>
              <a:t>David wants to play as a midfielder, but Jeremy wants him to be a striker to increase his market value</a:t>
            </a:r>
          </a:p>
          <a:p>
            <a:endParaRPr lang="en-US" sz="2400" dirty="0"/>
          </a:p>
          <a:p>
            <a:r>
              <a:rPr lang="en-US" sz="2400" dirty="0"/>
              <a:t>Jeremy does </a:t>
            </a:r>
            <a:r>
              <a:rPr lang="en-US" sz="2400" u="sng" dirty="0"/>
              <a:t>not</a:t>
            </a:r>
            <a:r>
              <a:rPr lang="en-US" sz="2400" dirty="0"/>
              <a:t> want Marina to get the job David wants for her!</a:t>
            </a:r>
          </a:p>
          <a:p>
            <a:endParaRPr lang="en-US" sz="2400" dirty="0"/>
          </a:p>
          <a:p>
            <a:endParaRPr lang="en-US" sz="2400" dirty="0"/>
          </a:p>
          <a:p>
            <a:endParaRPr lang="en-US" sz="2400" dirty="0"/>
          </a:p>
          <a:p>
            <a:endParaRPr lang="en-SG" sz="2400" dirty="0"/>
          </a:p>
        </p:txBody>
      </p:sp>
    </p:spTree>
    <p:extLst>
      <p:ext uri="{BB962C8B-B14F-4D97-AF65-F5344CB8AC3E}">
        <p14:creationId xmlns:p14="http://schemas.microsoft.com/office/powerpoint/2010/main" val="8361904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82154"/>
          </a:xfrm>
        </p:spPr>
        <p:txBody>
          <a:bodyPr>
            <a:normAutofit/>
          </a:bodyPr>
          <a:lstStyle/>
          <a:p>
            <a:r>
              <a:rPr lang="en-US" sz="3600" b="1" dirty="0" err="1"/>
              <a:t>Greenpark</a:t>
            </a:r>
            <a:r>
              <a:rPr lang="en-US" sz="3600" b="1" dirty="0"/>
              <a:t> CEO’s agency problem </a:t>
            </a:r>
            <a:br>
              <a:rPr lang="en-US" sz="3600" b="1" dirty="0"/>
            </a:br>
            <a:r>
              <a:rPr lang="en-US" sz="3600" b="1" dirty="0"/>
              <a:t>with Coach Knight?</a:t>
            </a:r>
            <a:endParaRPr lang="en-SG" sz="3600" b="1" dirty="0"/>
          </a:p>
        </p:txBody>
      </p:sp>
    </p:spTree>
    <p:extLst>
      <p:ext uri="{BB962C8B-B14F-4D97-AF65-F5344CB8AC3E}">
        <p14:creationId xmlns:p14="http://schemas.microsoft.com/office/powerpoint/2010/main" val="5692876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282154"/>
          </a:xfrm>
        </p:spPr>
        <p:txBody>
          <a:bodyPr>
            <a:normAutofit/>
          </a:bodyPr>
          <a:lstStyle/>
          <a:p>
            <a:r>
              <a:rPr lang="en-US" sz="3600" b="1" dirty="0" err="1"/>
              <a:t>Greenpark</a:t>
            </a:r>
            <a:r>
              <a:rPr lang="en-US" sz="3600" b="1" dirty="0"/>
              <a:t> CEO’s agency problem </a:t>
            </a:r>
            <a:br>
              <a:rPr lang="en-US" sz="3600" b="1" dirty="0"/>
            </a:br>
            <a:r>
              <a:rPr lang="en-US" sz="3600" b="1" dirty="0"/>
              <a:t>with Coach Knight?</a:t>
            </a:r>
            <a:endParaRPr lang="en-SG" sz="3600" b="1" dirty="0"/>
          </a:p>
        </p:txBody>
      </p:sp>
      <p:sp>
        <p:nvSpPr>
          <p:cNvPr id="3" name="Content Placeholder 2"/>
          <p:cNvSpPr>
            <a:spLocks noGrp="1"/>
          </p:cNvSpPr>
          <p:nvPr>
            <p:ph idx="1"/>
          </p:nvPr>
        </p:nvSpPr>
        <p:spPr>
          <a:xfrm>
            <a:off x="457200" y="1855365"/>
            <a:ext cx="8229600" cy="4525963"/>
          </a:xfrm>
        </p:spPr>
        <p:txBody>
          <a:bodyPr>
            <a:normAutofit lnSpcReduction="10000"/>
          </a:bodyPr>
          <a:lstStyle/>
          <a:p>
            <a:r>
              <a:rPr lang="en-US" sz="2400" dirty="0"/>
              <a:t>The Coach (Adam Knight) has different interests from the CEO (Anna Smith)</a:t>
            </a:r>
          </a:p>
          <a:p>
            <a:endParaRPr lang="en-US" sz="2400" dirty="0"/>
          </a:p>
          <a:p>
            <a:r>
              <a:rPr lang="en-US" sz="2400" dirty="0"/>
              <a:t>No motivation to keep David’s salary low (even though that is in the club’s financial best interest)</a:t>
            </a:r>
          </a:p>
          <a:p>
            <a:endParaRPr lang="en-US" sz="2400" dirty="0"/>
          </a:p>
          <a:p>
            <a:r>
              <a:rPr lang="en-US" sz="2400" dirty="0"/>
              <a:t>Does not want David to play as a striker (even though that what the club wants for marketing purposes)</a:t>
            </a:r>
          </a:p>
          <a:p>
            <a:endParaRPr lang="en-US" sz="2400" dirty="0"/>
          </a:p>
          <a:p>
            <a:r>
              <a:rPr lang="en-US" sz="2400" dirty="0"/>
              <a:t>Wants the club to make major investments in new players (costs him nothing, and helps him win games)</a:t>
            </a:r>
          </a:p>
          <a:p>
            <a:endParaRPr lang="en-US" sz="2400" dirty="0"/>
          </a:p>
          <a:p>
            <a:endParaRPr lang="en-US" sz="2400" dirty="0"/>
          </a:p>
          <a:p>
            <a:endParaRPr lang="en-US" sz="2400" dirty="0"/>
          </a:p>
          <a:p>
            <a:endParaRPr lang="en-SG" sz="2400" dirty="0"/>
          </a:p>
        </p:txBody>
      </p:sp>
    </p:spTree>
    <p:extLst>
      <p:ext uri="{BB962C8B-B14F-4D97-AF65-F5344CB8AC3E}">
        <p14:creationId xmlns:p14="http://schemas.microsoft.com/office/powerpoint/2010/main" val="4175670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498178"/>
          </a:xfrm>
        </p:spPr>
        <p:txBody>
          <a:bodyPr>
            <a:normAutofit/>
          </a:bodyPr>
          <a:lstStyle/>
          <a:p>
            <a:r>
              <a:rPr lang="en-US" sz="3600" b="1" dirty="0"/>
              <a:t>More examples of </a:t>
            </a:r>
            <a:br>
              <a:rPr lang="en-US" sz="3600" b="1" dirty="0"/>
            </a:br>
            <a:r>
              <a:rPr lang="en-US" sz="3600" b="1" dirty="0"/>
              <a:t>Agent-Principal Problems?</a:t>
            </a:r>
            <a:endParaRPr lang="en-SG" sz="3600" b="1" dirty="0"/>
          </a:p>
        </p:txBody>
      </p:sp>
    </p:spTree>
    <p:extLst>
      <p:ext uri="{BB962C8B-B14F-4D97-AF65-F5344CB8AC3E}">
        <p14:creationId xmlns:p14="http://schemas.microsoft.com/office/powerpoint/2010/main" val="4858922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1498178"/>
          </a:xfrm>
        </p:spPr>
        <p:txBody>
          <a:bodyPr>
            <a:normAutofit/>
          </a:bodyPr>
          <a:lstStyle/>
          <a:p>
            <a:r>
              <a:rPr lang="en-US" sz="3600" b="1" dirty="0"/>
              <a:t>More examples of </a:t>
            </a:r>
            <a:br>
              <a:rPr lang="en-US" sz="3600" b="1" dirty="0"/>
            </a:br>
            <a:r>
              <a:rPr lang="en-US" sz="3600" b="1" dirty="0"/>
              <a:t>Agent-Principal Problems?</a:t>
            </a:r>
            <a:endParaRPr lang="en-SG" sz="3600" b="1" dirty="0"/>
          </a:p>
        </p:txBody>
      </p:sp>
      <p:sp>
        <p:nvSpPr>
          <p:cNvPr id="3" name="Content Placeholder 2"/>
          <p:cNvSpPr>
            <a:spLocks noGrp="1"/>
          </p:cNvSpPr>
          <p:nvPr>
            <p:ph idx="1"/>
          </p:nvPr>
        </p:nvSpPr>
        <p:spPr>
          <a:xfrm>
            <a:off x="457200" y="2204864"/>
            <a:ext cx="8229600" cy="4525963"/>
          </a:xfrm>
        </p:spPr>
        <p:txBody>
          <a:bodyPr>
            <a:noAutofit/>
          </a:bodyPr>
          <a:lstStyle/>
          <a:p>
            <a:r>
              <a:rPr lang="en-SG" sz="2400" dirty="0"/>
              <a:t>Real estate agents leave their own house on the market much longer than their clients’ (Rutherford et al., 2005)</a:t>
            </a:r>
          </a:p>
          <a:p>
            <a:pPr lvl="1"/>
            <a:r>
              <a:rPr lang="en-SG" sz="2400" dirty="0"/>
              <a:t>Perverse incentive to complete deals for their clients quickly and collect more commissions</a:t>
            </a:r>
          </a:p>
          <a:p>
            <a:endParaRPr lang="en-SG" sz="2400" dirty="0"/>
          </a:p>
          <a:p>
            <a:r>
              <a:rPr lang="en-SG" sz="2400" dirty="0"/>
              <a:t>CEOs inflate their own pay when governance is weak (Bertrand &amp; Mullainathan, 2001)</a:t>
            </a:r>
          </a:p>
          <a:p>
            <a:endParaRPr lang="en-SG" sz="2400" dirty="0"/>
          </a:p>
          <a:p>
            <a:r>
              <a:rPr lang="en-SG" sz="2400" dirty="0"/>
              <a:t>Your lawyer may advocate for litigation</a:t>
            </a:r>
          </a:p>
          <a:p>
            <a:endParaRPr lang="en-SG" sz="2400" i="1" dirty="0"/>
          </a:p>
          <a:p>
            <a:endParaRPr lang="en-US" sz="2400" dirty="0"/>
          </a:p>
          <a:p>
            <a:endParaRPr lang="en-SG" sz="2400" dirty="0"/>
          </a:p>
        </p:txBody>
      </p:sp>
    </p:spTree>
    <p:extLst>
      <p:ext uri="{BB962C8B-B14F-4D97-AF65-F5344CB8AC3E}">
        <p14:creationId xmlns:p14="http://schemas.microsoft.com/office/powerpoint/2010/main" val="15471233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SG" dirty="0"/>
            </a:br>
            <a:r>
              <a:rPr lang="en-SG" sz="4000" b="1" dirty="0"/>
              <a:t>How to address agency problems?</a:t>
            </a:r>
            <a:br>
              <a:rPr lang="en-SG" sz="4000" b="1" dirty="0"/>
            </a:br>
            <a:endParaRPr lang="en-SG" sz="4000" b="1" dirty="0"/>
          </a:p>
        </p:txBody>
      </p:sp>
    </p:spTree>
    <p:extLst>
      <p:ext uri="{BB962C8B-B14F-4D97-AF65-F5344CB8AC3E}">
        <p14:creationId xmlns:p14="http://schemas.microsoft.com/office/powerpoint/2010/main" val="424358192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SG" dirty="0"/>
            </a:br>
            <a:r>
              <a:rPr lang="en-SG" sz="4000" b="1" dirty="0"/>
              <a:t>How to address agency problems?</a:t>
            </a:r>
            <a:br>
              <a:rPr lang="en-SG" sz="4000" b="1" dirty="0"/>
            </a:br>
            <a:endParaRPr lang="en-SG" sz="4000" b="1" dirty="0"/>
          </a:p>
        </p:txBody>
      </p:sp>
      <p:sp>
        <p:nvSpPr>
          <p:cNvPr id="3" name="Content Placeholder 2"/>
          <p:cNvSpPr>
            <a:spLocks noGrp="1"/>
          </p:cNvSpPr>
          <p:nvPr>
            <p:ph idx="1"/>
          </p:nvPr>
        </p:nvSpPr>
        <p:spPr>
          <a:xfrm>
            <a:off x="457200" y="1783357"/>
            <a:ext cx="8229600" cy="4525963"/>
          </a:xfrm>
        </p:spPr>
        <p:txBody>
          <a:bodyPr>
            <a:normAutofit/>
          </a:bodyPr>
          <a:lstStyle/>
          <a:p>
            <a:r>
              <a:rPr lang="en-SG" sz="2400" dirty="0"/>
              <a:t>Commissions</a:t>
            </a:r>
          </a:p>
          <a:p>
            <a:endParaRPr lang="en-SG" sz="2400" dirty="0"/>
          </a:p>
          <a:p>
            <a:r>
              <a:rPr lang="en-SG" sz="2400" dirty="0"/>
              <a:t>Profit sharing</a:t>
            </a:r>
          </a:p>
          <a:p>
            <a:endParaRPr lang="en-SG" sz="2400" dirty="0"/>
          </a:p>
          <a:p>
            <a:r>
              <a:rPr lang="en-SG" sz="2400" dirty="0"/>
              <a:t>Performance evaluations</a:t>
            </a:r>
          </a:p>
          <a:p>
            <a:endParaRPr lang="en-SG" sz="2400" dirty="0"/>
          </a:p>
          <a:p>
            <a:r>
              <a:rPr lang="en-SG" sz="2400" dirty="0"/>
              <a:t>Threat of termination</a:t>
            </a:r>
          </a:p>
          <a:p>
            <a:endParaRPr lang="en-SG" sz="2400" dirty="0"/>
          </a:p>
          <a:p>
            <a:r>
              <a:rPr lang="en-SG" sz="2400" dirty="0"/>
              <a:t>Awareness!</a:t>
            </a:r>
            <a:br>
              <a:rPr lang="en-SG" sz="2400" dirty="0"/>
            </a:br>
            <a:endParaRPr lang="en-SG" sz="24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95936" y="1417638"/>
            <a:ext cx="4603650" cy="4603650"/>
          </a:xfrm>
          <a:prstGeom prst="rect">
            <a:avLst/>
          </a:prstGeom>
        </p:spPr>
      </p:pic>
    </p:spTree>
    <p:extLst>
      <p:ext uri="{BB962C8B-B14F-4D97-AF65-F5344CB8AC3E}">
        <p14:creationId xmlns:p14="http://schemas.microsoft.com/office/powerpoint/2010/main" val="408129773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Value of Trustworthiness</a:t>
            </a:r>
            <a:endParaRPr lang="en-SG" sz="3600" b="1" dirty="0"/>
          </a:p>
        </p:txBody>
      </p:sp>
      <p:sp>
        <p:nvSpPr>
          <p:cNvPr id="3" name="Content Placeholder 2"/>
          <p:cNvSpPr>
            <a:spLocks noGrp="1"/>
          </p:cNvSpPr>
          <p:nvPr>
            <p:ph idx="1"/>
          </p:nvPr>
        </p:nvSpPr>
        <p:spPr>
          <a:xfrm>
            <a:off x="457200" y="1772816"/>
            <a:ext cx="8229600" cy="4525963"/>
          </a:xfrm>
        </p:spPr>
        <p:txBody>
          <a:bodyPr>
            <a:normAutofit/>
          </a:bodyPr>
          <a:lstStyle/>
          <a:p>
            <a:pPr lvl="0"/>
            <a:r>
              <a:rPr lang="en-US" sz="2400" dirty="0"/>
              <a:t>Deception and non-cooperation is a rational short-term strategy in social dilemmas</a:t>
            </a:r>
          </a:p>
          <a:p>
            <a:pPr lvl="0"/>
            <a:endParaRPr lang="en-US" sz="2400" dirty="0"/>
          </a:p>
          <a:p>
            <a:pPr lvl="0"/>
            <a:r>
              <a:rPr lang="en-US" sz="2400" dirty="0"/>
              <a:t>In the long term, fairness finishes first</a:t>
            </a:r>
            <a:r>
              <a:rPr lang="en-SG" sz="2400" dirty="0"/>
              <a:t> (</a:t>
            </a:r>
            <a:r>
              <a:rPr lang="en-US" sz="2400" dirty="0"/>
              <a:t>Rand et al., 2013</a:t>
            </a:r>
            <a:r>
              <a:rPr lang="en-SG" sz="2400" dirty="0"/>
              <a:t>)</a:t>
            </a:r>
          </a:p>
          <a:p>
            <a:endParaRPr lang="en-SG" sz="2400" dirty="0"/>
          </a:p>
          <a:p>
            <a:r>
              <a:rPr lang="en-SG" sz="2400" dirty="0"/>
              <a:t>Inspiring trust in in those who work with you is the best long term predictor of professional success (</a:t>
            </a:r>
            <a:r>
              <a:rPr lang="en-GB" sz="2400" dirty="0"/>
              <a:t>Fisher, 1998; Howard &amp; Bray, 1988; Manzoni and </a:t>
            </a:r>
            <a:r>
              <a:rPr lang="en-GB" sz="2400" dirty="0" err="1"/>
              <a:t>Barsoux</a:t>
            </a:r>
            <a:r>
              <a:rPr lang="en-GB" sz="2400" dirty="0"/>
              <a:t>, 2007; Taylor et al., 2000</a:t>
            </a:r>
            <a:r>
              <a:rPr lang="en-SG" sz="2400" dirty="0"/>
              <a:t>)</a:t>
            </a:r>
          </a:p>
        </p:txBody>
      </p:sp>
    </p:spTree>
    <p:extLst>
      <p:ext uri="{BB962C8B-B14F-4D97-AF65-F5344CB8AC3E}">
        <p14:creationId xmlns:p14="http://schemas.microsoft.com/office/powerpoint/2010/main" val="2036500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Content Placeholder 2"/>
          <p:cNvSpPr>
            <a:spLocks noGrp="1"/>
          </p:cNvSpPr>
          <p:nvPr>
            <p:ph idx="1"/>
          </p:nvPr>
        </p:nvSpPr>
        <p:spPr>
          <a:xfrm>
            <a:off x="457200" y="1772816"/>
            <a:ext cx="4690864" cy="4752528"/>
          </a:xfrm>
        </p:spPr>
        <p:txBody>
          <a:bodyPr>
            <a:normAutofit/>
          </a:bodyPr>
          <a:lstStyle/>
          <a:p>
            <a:pPr eaLnBrk="1" hangingPunct="1"/>
            <a:r>
              <a:rPr lang="en-US" altLang="en-US" sz="2400" dirty="0"/>
              <a:t>Read your role materials and plan with your teammate </a:t>
            </a:r>
            <a:r>
              <a:rPr lang="en-US" altLang="en-US" sz="2400" b="1" dirty="0"/>
              <a:t>(max 45 minutes)</a:t>
            </a:r>
          </a:p>
          <a:p>
            <a:pPr lvl="1"/>
            <a:r>
              <a:rPr lang="en-US" altLang="en-US" sz="2400" dirty="0"/>
              <a:t>CEO and Coach together</a:t>
            </a:r>
          </a:p>
          <a:p>
            <a:pPr lvl="1"/>
            <a:r>
              <a:rPr lang="en-US" altLang="en-US" sz="2400" dirty="0"/>
              <a:t>Player and Agent together</a:t>
            </a:r>
          </a:p>
          <a:p>
            <a:pPr lvl="1"/>
            <a:endParaRPr lang="en-US" altLang="en-US" sz="2400" dirty="0"/>
          </a:p>
          <a:p>
            <a:pPr eaLnBrk="1" hangingPunct="1"/>
            <a:r>
              <a:rPr lang="en-US" altLang="en-US" sz="2400" dirty="0"/>
              <a:t>Negotiate with the other team (</a:t>
            </a:r>
            <a:r>
              <a:rPr lang="en-US" altLang="en-US" sz="2400" b="1" dirty="0"/>
              <a:t>max 1 hour 15 minutes</a:t>
            </a:r>
            <a:r>
              <a:rPr lang="en-US" altLang="en-US" sz="2400" dirty="0"/>
              <a:t>)</a:t>
            </a:r>
          </a:p>
          <a:p>
            <a:pPr eaLnBrk="1" hangingPunct="1"/>
            <a:endParaRPr lang="en-US" altLang="en-US" sz="2400" dirty="0"/>
          </a:p>
          <a:p>
            <a:pPr eaLnBrk="1" hangingPunct="1"/>
            <a:r>
              <a:rPr lang="en-US" altLang="en-US" sz="2400" b="1" dirty="0"/>
              <a:t>Turn in your points totals</a:t>
            </a:r>
            <a:r>
              <a:rPr lang="en-US" altLang="en-US" sz="2400" dirty="0"/>
              <a:t>, then take a 20 minute break </a:t>
            </a:r>
          </a:p>
          <a:p>
            <a:pPr eaLnBrk="1" hangingPunct="1"/>
            <a:endParaRPr lang="en-US" altLang="en-US" sz="2400" dirty="0"/>
          </a:p>
          <a:p>
            <a:pPr lvl="1" eaLnBrk="1" hangingPunct="1"/>
            <a:endParaRPr lang="en-US" altLang="en-US" sz="2400" dirty="0">
              <a:solidFill>
                <a:srgbClr val="003399"/>
              </a:solidFill>
            </a:endParaRPr>
          </a:p>
          <a:p>
            <a:pPr lvl="1" eaLnBrk="1" hangingPunct="1"/>
            <a:endParaRPr lang="en-US" altLang="en-US" sz="2400" dirty="0">
              <a:solidFill>
                <a:srgbClr val="003399"/>
              </a:solidFill>
            </a:endParaRPr>
          </a:p>
          <a:p>
            <a:pPr lvl="1" eaLnBrk="1" hangingPunct="1"/>
            <a:endParaRPr lang="en-US" altLang="en-US" sz="2400" dirty="0">
              <a:solidFill>
                <a:srgbClr val="003399"/>
              </a:solidFill>
            </a:endParaRPr>
          </a:p>
          <a:p>
            <a:pPr lvl="1" eaLnBrk="1" hangingPunct="1"/>
            <a:endParaRPr lang="en-US" altLang="en-US" sz="2400" dirty="0">
              <a:solidFill>
                <a:srgbClr val="003399"/>
              </a:solidFill>
            </a:endParaRPr>
          </a:p>
          <a:p>
            <a:pPr eaLnBrk="1" hangingPunct="1"/>
            <a:endParaRPr lang="en-US" altLang="en-US" sz="2400" dirty="0">
              <a:solidFill>
                <a:srgbClr val="003399"/>
              </a:solidFill>
            </a:endParaRPr>
          </a:p>
          <a:p>
            <a:pPr eaLnBrk="1" hangingPunct="1"/>
            <a:endParaRPr lang="en-US" altLang="en-US" sz="2400" dirty="0"/>
          </a:p>
        </p:txBody>
      </p:sp>
      <p:sp>
        <p:nvSpPr>
          <p:cNvPr id="4" name="Rectangle 41"/>
          <p:cNvSpPr txBox="1">
            <a:spLocks noChangeArrowheads="1"/>
          </p:cNvSpPr>
          <p:nvPr/>
        </p:nvSpPr>
        <p:spPr>
          <a:xfrm>
            <a:off x="533400" y="269776"/>
            <a:ext cx="8229600" cy="1143000"/>
          </a:xfrm>
          <a:prstGeom prst="rect">
            <a:avLst/>
          </a:prstGeom>
          <a:noFill/>
          <a:ln/>
        </p:spPr>
        <p:txBody>
          <a:bodyPr anchor="ctr"/>
          <a:lstStyle/>
          <a:p>
            <a:pPr algn="ctr" fontAlgn="auto">
              <a:spcBef>
                <a:spcPts val="0"/>
              </a:spcBef>
              <a:spcAft>
                <a:spcPts val="0"/>
              </a:spcAft>
              <a:defRPr/>
            </a:pPr>
            <a:r>
              <a:rPr lang="en-US" sz="3600" b="1" dirty="0">
                <a:latin typeface="+mn-lt"/>
                <a:cs typeface="+mn-cs"/>
              </a:rPr>
              <a:t>Team Negotiation Exercise: </a:t>
            </a:r>
          </a:p>
          <a:p>
            <a:pPr algn="ctr" fontAlgn="auto">
              <a:spcBef>
                <a:spcPts val="0"/>
              </a:spcBef>
              <a:spcAft>
                <a:spcPts val="0"/>
              </a:spcAft>
              <a:defRPr/>
            </a:pPr>
            <a:r>
              <a:rPr lang="en-US" sz="3600" b="1" dirty="0">
                <a:latin typeface="+mn-lt"/>
                <a:cs typeface="+mn-cs"/>
              </a:rPr>
              <a:t>The Football Transfer</a:t>
            </a:r>
            <a:endParaRPr lang="en-US" sz="3600" dirty="0">
              <a:latin typeface="+mj-lt"/>
              <a:ea typeface="+mj-ea"/>
              <a:cs typeface="+mj-cs"/>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9657" y="2492896"/>
            <a:ext cx="3452783" cy="3024336"/>
          </a:xfrm>
          <a:prstGeom prst="rect">
            <a:avLst/>
          </a:prstGeom>
        </p:spPr>
      </p:pic>
    </p:spTree>
    <p:extLst>
      <p:ext uri="{BB962C8B-B14F-4D97-AF65-F5344CB8AC3E}">
        <p14:creationId xmlns:p14="http://schemas.microsoft.com/office/powerpoint/2010/main" val="2718113963"/>
      </p:ext>
    </p:extLst>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SG" sz="3600" b="1" dirty="0"/>
              <a:t>Take-</a:t>
            </a:r>
            <a:r>
              <a:rPr lang="en-SG" sz="3600" b="1" dirty="0" err="1"/>
              <a:t>Aways</a:t>
            </a:r>
            <a:endParaRPr lang="en-SG" sz="3600" b="1" dirty="0"/>
          </a:p>
        </p:txBody>
      </p:sp>
      <p:sp>
        <p:nvSpPr>
          <p:cNvPr id="3" name="Content Placeholder 2"/>
          <p:cNvSpPr>
            <a:spLocks noGrp="1"/>
          </p:cNvSpPr>
          <p:nvPr>
            <p:ph idx="1"/>
          </p:nvPr>
        </p:nvSpPr>
        <p:spPr>
          <a:xfrm>
            <a:off x="457200" y="1783357"/>
            <a:ext cx="8229600" cy="4525963"/>
          </a:xfrm>
        </p:spPr>
        <p:txBody>
          <a:bodyPr>
            <a:normAutofit/>
          </a:bodyPr>
          <a:lstStyle/>
          <a:p>
            <a:r>
              <a:rPr lang="en-US" sz="2400" dirty="0"/>
              <a:t>Agent-principal problems: Your interests and the interests of those who represent you may not always be aligned... watch out for this!</a:t>
            </a:r>
          </a:p>
          <a:p>
            <a:endParaRPr lang="en-US" sz="2400" dirty="0"/>
          </a:p>
          <a:p>
            <a:r>
              <a:rPr lang="en-US" sz="2400" dirty="0"/>
              <a:t>In the long run, developing sustainable relationships and a reputation for trustworthiness is your best professional strategy</a:t>
            </a:r>
            <a:endParaRPr lang="en-SG" sz="2400" dirty="0"/>
          </a:p>
        </p:txBody>
      </p:sp>
    </p:spTree>
    <p:extLst>
      <p:ext uri="{BB962C8B-B14F-4D97-AF65-F5344CB8AC3E}">
        <p14:creationId xmlns:p14="http://schemas.microsoft.com/office/powerpoint/2010/main" val="928347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7" name="Group 76"/>
          <p:cNvGraphicFramePr>
            <a:graphicFrameLocks/>
          </p:cNvGraphicFramePr>
          <p:nvPr>
            <p:extLst>
              <p:ext uri="{D42A27DB-BD31-4B8C-83A1-F6EECF244321}">
                <p14:modId xmlns:p14="http://schemas.microsoft.com/office/powerpoint/2010/main" val="4062386465"/>
              </p:ext>
            </p:extLst>
          </p:nvPr>
        </p:nvGraphicFramePr>
        <p:xfrm>
          <a:off x="250825" y="1099966"/>
          <a:ext cx="8713663" cy="5713410"/>
        </p:xfrm>
        <a:graphic>
          <a:graphicData uri="http://schemas.openxmlformats.org/drawingml/2006/table">
            <a:tbl>
              <a:tblPr/>
              <a:tblGrid>
                <a:gridCol w="1048543">
                  <a:extLst>
                    <a:ext uri="{9D8B030D-6E8A-4147-A177-3AD203B41FA5}">
                      <a16:colId xmlns:a16="http://schemas.microsoft.com/office/drawing/2014/main" val="20000"/>
                    </a:ext>
                  </a:extLst>
                </a:gridCol>
                <a:gridCol w="1596391">
                  <a:extLst>
                    <a:ext uri="{9D8B030D-6E8A-4147-A177-3AD203B41FA5}">
                      <a16:colId xmlns:a16="http://schemas.microsoft.com/office/drawing/2014/main" val="20001"/>
                    </a:ext>
                  </a:extLst>
                </a:gridCol>
                <a:gridCol w="1824093">
                  <a:extLst>
                    <a:ext uri="{9D8B030D-6E8A-4147-A177-3AD203B41FA5}">
                      <a16:colId xmlns:a16="http://schemas.microsoft.com/office/drawing/2014/main" val="20002"/>
                    </a:ext>
                  </a:extLst>
                </a:gridCol>
                <a:gridCol w="1641685">
                  <a:extLst>
                    <a:ext uri="{9D8B030D-6E8A-4147-A177-3AD203B41FA5}">
                      <a16:colId xmlns:a16="http://schemas.microsoft.com/office/drawing/2014/main" val="20003"/>
                    </a:ext>
                  </a:extLst>
                </a:gridCol>
                <a:gridCol w="1417291">
                  <a:extLst>
                    <a:ext uri="{9D8B030D-6E8A-4147-A177-3AD203B41FA5}">
                      <a16:colId xmlns:a16="http://schemas.microsoft.com/office/drawing/2014/main" val="20004"/>
                    </a:ext>
                  </a:extLst>
                </a:gridCol>
                <a:gridCol w="1185660">
                  <a:extLst>
                    <a:ext uri="{9D8B030D-6E8A-4147-A177-3AD203B41FA5}">
                      <a16:colId xmlns:a16="http://schemas.microsoft.com/office/drawing/2014/main" val="20007"/>
                    </a:ext>
                  </a:extLst>
                </a:gridCol>
              </a:tblGrid>
              <a:tr h="106826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000000"/>
                          </a:solidFill>
                          <a:effectLst/>
                          <a:latin typeface="+mj-lt"/>
                          <a:cs typeface="Arial" charset="0"/>
                        </a:rPr>
                        <a:t>Group</a:t>
                      </a:r>
                      <a:endParaRPr kumimoji="0" lang="en-US" sz="2400" b="0" i="0" u="none" strike="noStrike" cap="none" normalizeH="0" baseline="0" dirty="0">
                        <a:ln>
                          <a:noFill/>
                        </a:ln>
                        <a:solidFill>
                          <a:srgbClr val="000000"/>
                        </a:solidFill>
                        <a:effectLst/>
                        <a:latin typeface="+mj-lt"/>
                      </a:endParaRP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000000"/>
                          </a:solidFill>
                          <a:effectLst/>
                          <a:latin typeface="+mj-lt"/>
                        </a:rPr>
                        <a:t>Player</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000000"/>
                          </a:solidFill>
                          <a:effectLst/>
                          <a:latin typeface="+mj-lt"/>
                        </a:rPr>
                        <a:t>Agent</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000000"/>
                          </a:solidFill>
                          <a:effectLst/>
                          <a:latin typeface="+mj-lt"/>
                        </a:rPr>
                        <a:t>Coach</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rgbClr val="000000"/>
                          </a:solidFill>
                          <a:effectLst/>
                          <a:latin typeface="+mj-lt"/>
                        </a:rPr>
                        <a:t>CEO</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00"/>
                          </a:solidFill>
                          <a:effectLst/>
                          <a:latin typeface="+mj-lt"/>
                        </a:rPr>
                        <a:t>Breakout Room</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1612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300" b="0" i="0" u="none" strike="noStrike" cap="none" normalizeH="0" baseline="0" dirty="0">
                          <a:ln>
                            <a:noFill/>
                          </a:ln>
                          <a:solidFill>
                            <a:srgbClr val="262626"/>
                          </a:solidFill>
                          <a:effectLst/>
                          <a:latin typeface="+mj-lt"/>
                          <a:cs typeface="Arial" charset="0"/>
                        </a:rPr>
                        <a:t>Group 1</a:t>
                      </a:r>
                      <a:endParaRPr kumimoji="0" lang="en-US" sz="1300" b="0" i="0" u="none" strike="noStrike" cap="none" normalizeH="0" baseline="0" dirty="0">
                        <a:ln>
                          <a:noFill/>
                        </a:ln>
                        <a:solidFill>
                          <a:srgbClr val="262626"/>
                        </a:solidFill>
                        <a:effectLst/>
                        <a:latin typeface="+mj-lt"/>
                      </a:endParaRP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endParaRPr lang="en-US" sz="16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1612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300" b="0" i="0" u="none" strike="noStrike" cap="none" normalizeH="0" baseline="0" dirty="0">
                          <a:ln>
                            <a:noFill/>
                          </a:ln>
                          <a:solidFill>
                            <a:srgbClr val="262626"/>
                          </a:solidFill>
                          <a:effectLst/>
                          <a:latin typeface="+mj-lt"/>
                        </a:rPr>
                        <a:t>Group 2</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1612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300" b="0" i="0" u="none" strike="noStrike" cap="none" normalizeH="0" baseline="0" dirty="0">
                          <a:ln>
                            <a:noFill/>
                          </a:ln>
                          <a:solidFill>
                            <a:srgbClr val="262626"/>
                          </a:solidFill>
                          <a:effectLst/>
                          <a:latin typeface="+mj-lt"/>
                        </a:rPr>
                        <a:t>Group 3</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1612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300" b="0" i="0" u="none" strike="noStrike" cap="none" normalizeH="0" baseline="0" dirty="0">
                          <a:ln>
                            <a:noFill/>
                          </a:ln>
                          <a:solidFill>
                            <a:srgbClr val="262626"/>
                          </a:solidFill>
                          <a:effectLst/>
                          <a:latin typeface="+mj-lt"/>
                        </a:rPr>
                        <a:t>Group 4</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1612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300" b="0" i="0" u="none" strike="noStrike" cap="none" normalizeH="0" baseline="0" dirty="0">
                          <a:ln>
                            <a:noFill/>
                          </a:ln>
                          <a:solidFill>
                            <a:srgbClr val="262626"/>
                          </a:solidFill>
                          <a:effectLst/>
                          <a:latin typeface="+mj-lt"/>
                        </a:rPr>
                        <a:t>Group 5</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1612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300" b="0" i="0" u="none" strike="noStrike" cap="none" normalizeH="0" baseline="0" dirty="0">
                          <a:ln>
                            <a:noFill/>
                          </a:ln>
                          <a:solidFill>
                            <a:srgbClr val="262626"/>
                          </a:solidFill>
                          <a:effectLst/>
                          <a:latin typeface="+mj-lt"/>
                        </a:rPr>
                        <a:t>Group 6</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1612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300" b="0" i="0" u="none" strike="noStrike" cap="none" normalizeH="0" baseline="0" dirty="0">
                          <a:ln>
                            <a:noFill/>
                          </a:ln>
                          <a:solidFill>
                            <a:srgbClr val="262626"/>
                          </a:solidFill>
                          <a:effectLst/>
                          <a:latin typeface="+mj-lt"/>
                        </a:rPr>
                        <a:t>Group 7</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51612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300" b="0" i="0" u="none" strike="noStrike" cap="none" normalizeH="0" baseline="0" dirty="0">
                          <a:ln>
                            <a:noFill/>
                          </a:ln>
                          <a:solidFill>
                            <a:srgbClr val="262626"/>
                          </a:solidFill>
                          <a:effectLst/>
                          <a:latin typeface="+mj-lt"/>
                        </a:rPr>
                        <a:t>Group 8</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endParaRPr lang="en-US" sz="180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51612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300" b="0" i="0" u="none" strike="noStrike" cap="none" normalizeH="0" baseline="0" dirty="0">
                          <a:ln>
                            <a:noFill/>
                          </a:ln>
                          <a:solidFill>
                            <a:srgbClr val="262626"/>
                          </a:solidFill>
                          <a:effectLst/>
                          <a:latin typeface="+mj-lt"/>
                        </a:rPr>
                        <a:t>Group 9</a:t>
                      </a:r>
                    </a:p>
                  </a:txBody>
                  <a:tcPr marL="91455" marR="91455" marT="45726" marB="45726" anchor="b"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3">
                        <a:lumMod val="60000"/>
                        <a:lumOff val="4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p>
                      <a:endParaRPr lang="en-US" sz="1800" dirty="0"/>
                    </a:p>
                  </a:txBody>
                  <a:tcPr marL="7621" marR="7621" marT="7621"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8295" name="TextBox 1"/>
          <p:cNvSpPr txBox="1">
            <a:spLocks noChangeArrowheads="1"/>
          </p:cNvSpPr>
          <p:nvPr/>
        </p:nvSpPr>
        <p:spPr bwMode="auto">
          <a:xfrm>
            <a:off x="9859963" y="2159000"/>
            <a:ext cx="1857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1800"/>
          </a:p>
        </p:txBody>
      </p:sp>
      <p:sp>
        <p:nvSpPr>
          <p:cNvPr id="8296" name="TextBox 2"/>
          <p:cNvSpPr txBox="1">
            <a:spLocks noChangeArrowheads="1"/>
          </p:cNvSpPr>
          <p:nvPr/>
        </p:nvSpPr>
        <p:spPr bwMode="auto">
          <a:xfrm>
            <a:off x="0" y="160338"/>
            <a:ext cx="9144000"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fr-FR" altLang="en-US" sz="2800" b="1" dirty="0">
                <a:latin typeface="Ubuntu"/>
                <a:ea typeface="Ubuntu"/>
                <a:cs typeface="Ubuntu"/>
              </a:rPr>
              <a:t>The Football Transfer</a:t>
            </a:r>
          </a:p>
          <a:p>
            <a:pPr algn="ctr">
              <a:spcBef>
                <a:spcPct val="0"/>
              </a:spcBef>
              <a:buFontTx/>
              <a:buNone/>
            </a:pPr>
            <a:r>
              <a:rPr lang="fr-FR" altLang="en-US" sz="2400" b="1" i="1" dirty="0" err="1">
                <a:solidFill>
                  <a:srgbClr val="FF0000"/>
                </a:solidFill>
                <a:latin typeface="Ubuntu"/>
                <a:ea typeface="Ubuntu"/>
                <a:cs typeface="Ubuntu"/>
              </a:rPr>
              <a:t>Please</a:t>
            </a:r>
            <a:r>
              <a:rPr lang="fr-FR" altLang="en-US" sz="2400" b="1" i="1" dirty="0">
                <a:solidFill>
                  <a:srgbClr val="FF0000"/>
                </a:solidFill>
                <a:latin typeface="Ubuntu"/>
                <a:ea typeface="Ubuntu"/>
                <a:cs typeface="Ubuntu"/>
              </a:rPr>
              <a:t> tell me if </a:t>
            </a:r>
            <a:r>
              <a:rPr lang="fr-FR" altLang="en-US" sz="2400" b="1" i="1" dirty="0" err="1">
                <a:solidFill>
                  <a:srgbClr val="FF0000"/>
                </a:solidFill>
                <a:latin typeface="Ubuntu"/>
                <a:ea typeface="Ubuntu"/>
                <a:cs typeface="Ubuntu"/>
              </a:rPr>
              <a:t>your</a:t>
            </a:r>
            <a:r>
              <a:rPr lang="fr-FR" altLang="en-US" sz="2400" b="1" i="1" dirty="0">
                <a:solidFill>
                  <a:srgbClr val="FF0000"/>
                </a:solidFill>
                <a:latin typeface="Ubuntu"/>
                <a:ea typeface="Ubuntu"/>
                <a:cs typeface="Ubuntu"/>
              </a:rPr>
              <a:t> group </a:t>
            </a:r>
            <a:r>
              <a:rPr lang="fr-FR" altLang="en-US" sz="2400" b="1" i="1" dirty="0" err="1">
                <a:solidFill>
                  <a:srgbClr val="FF0000"/>
                </a:solidFill>
                <a:latin typeface="Ubuntu"/>
                <a:ea typeface="Ubuntu"/>
                <a:cs typeface="Ubuntu"/>
              </a:rPr>
              <a:t>is</a:t>
            </a:r>
            <a:r>
              <a:rPr lang="fr-FR" altLang="en-US" sz="2400" b="1" i="1" dirty="0">
                <a:solidFill>
                  <a:srgbClr val="FF0000"/>
                </a:solidFill>
                <a:latin typeface="Ubuntu"/>
                <a:ea typeface="Ubuntu"/>
                <a:cs typeface="Ubuntu"/>
              </a:rPr>
              <a:t> </a:t>
            </a:r>
            <a:r>
              <a:rPr lang="fr-FR" altLang="en-US" sz="2400" b="1" i="1" dirty="0" err="1">
                <a:solidFill>
                  <a:srgbClr val="FF0000"/>
                </a:solidFill>
                <a:latin typeface="Ubuntu"/>
                <a:ea typeface="Ubuntu"/>
                <a:cs typeface="Ubuntu"/>
              </a:rPr>
              <a:t>missing</a:t>
            </a:r>
            <a:r>
              <a:rPr lang="fr-FR" altLang="en-US" sz="2400" b="1" i="1" dirty="0">
                <a:solidFill>
                  <a:srgbClr val="FF0000"/>
                </a:solidFill>
                <a:latin typeface="Ubuntu"/>
                <a:ea typeface="Ubuntu"/>
                <a:cs typeface="Ubuntu"/>
              </a:rPr>
              <a:t> </a:t>
            </a:r>
            <a:r>
              <a:rPr lang="fr-FR" altLang="en-US" sz="2400" b="1" i="1" dirty="0" err="1">
                <a:solidFill>
                  <a:srgbClr val="FF0000"/>
                </a:solidFill>
                <a:latin typeface="Ubuntu"/>
                <a:ea typeface="Ubuntu"/>
                <a:cs typeface="Ubuntu"/>
              </a:rPr>
              <a:t>someone</a:t>
            </a:r>
            <a:r>
              <a:rPr lang="fr-FR" altLang="en-US" sz="2400" b="1" i="1" dirty="0">
                <a:solidFill>
                  <a:srgbClr val="FF0000"/>
                </a:solidFill>
                <a:latin typeface="Ubuntu"/>
                <a:ea typeface="Ubuntu"/>
                <a:cs typeface="Ubuntu"/>
              </a:rPr>
              <a:t>!</a:t>
            </a:r>
          </a:p>
        </p:txBody>
      </p:sp>
    </p:spTree>
    <p:extLst>
      <p:ext uri="{BB962C8B-B14F-4D97-AF65-F5344CB8AC3E}">
        <p14:creationId xmlns:p14="http://schemas.microsoft.com/office/powerpoint/2010/main" val="154053258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a:xfrm>
            <a:off x="914400" y="4365104"/>
            <a:ext cx="6969968" cy="4678362"/>
          </a:xfrm>
        </p:spPr>
        <p:txBody>
          <a:bodyPr/>
          <a:lstStyle/>
          <a:p>
            <a:pPr marL="0" indent="0" eaLnBrk="1" hangingPunct="1">
              <a:buFont typeface="Arial" panose="020B0604020202020204" pitchFamily="34" charset="0"/>
              <a:buNone/>
              <a:defRPr/>
            </a:pPr>
            <a:r>
              <a:rPr lang="en-US" altLang="en-US" sz="2400" dirty="0"/>
              <a:t>Take 3 minutes and share with the person next to you: </a:t>
            </a:r>
          </a:p>
          <a:p>
            <a:pPr eaLnBrk="1" hangingPunct="1">
              <a:defRPr/>
            </a:pPr>
            <a:r>
              <a:rPr lang="en-US" altLang="en-US" sz="2400" dirty="0"/>
              <a:t>One thing in your negotiation </a:t>
            </a:r>
            <a:r>
              <a:rPr lang="en-US" altLang="en-US" sz="2400" u="sng" dirty="0"/>
              <a:t>within your team</a:t>
            </a:r>
            <a:r>
              <a:rPr lang="en-US" altLang="en-US" sz="2400" dirty="0"/>
              <a:t> that you did well (agent and player, CEO and coach)</a:t>
            </a:r>
          </a:p>
          <a:p>
            <a:pPr>
              <a:defRPr/>
            </a:pPr>
            <a:r>
              <a:rPr lang="en-US" altLang="en-US" sz="2400" dirty="0"/>
              <a:t>One thing in your negotiation </a:t>
            </a:r>
            <a:r>
              <a:rPr lang="en-US" altLang="en-US" sz="2400" u="sng" dirty="0"/>
              <a:t>within your team</a:t>
            </a:r>
            <a:r>
              <a:rPr lang="en-US" altLang="en-US" sz="2400" dirty="0"/>
              <a:t> that you could have done differently</a:t>
            </a:r>
          </a:p>
          <a:p>
            <a:pPr algn="ctr" eaLnBrk="1" hangingPunct="1">
              <a:defRPr/>
            </a:pPr>
            <a:endParaRPr lang="en-US" altLang="en-US" sz="2400" dirty="0"/>
          </a:p>
          <a:p>
            <a:pPr algn="ctr" eaLnBrk="1" hangingPunct="1">
              <a:defRPr/>
            </a:pPr>
            <a:endParaRPr lang="en-US" altLang="en-US" sz="2400" dirty="0"/>
          </a:p>
          <a:p>
            <a:pPr lvl="1" algn="ctr" eaLnBrk="1" hangingPunct="1">
              <a:defRPr/>
            </a:pPr>
            <a:endParaRPr lang="en-US" altLang="en-US" sz="2400" dirty="0">
              <a:solidFill>
                <a:srgbClr val="003399"/>
              </a:solidFill>
            </a:endParaRPr>
          </a:p>
          <a:p>
            <a:pPr lvl="1" algn="ctr" eaLnBrk="1" hangingPunct="1">
              <a:defRPr/>
            </a:pPr>
            <a:endParaRPr lang="en-US" altLang="en-US" sz="2400" dirty="0">
              <a:solidFill>
                <a:srgbClr val="003399"/>
              </a:solidFill>
            </a:endParaRPr>
          </a:p>
          <a:p>
            <a:pPr lvl="1" algn="ctr" eaLnBrk="1" hangingPunct="1">
              <a:defRPr/>
            </a:pPr>
            <a:endParaRPr lang="en-US" altLang="en-US" sz="2400" dirty="0">
              <a:solidFill>
                <a:srgbClr val="003399"/>
              </a:solidFill>
            </a:endParaRPr>
          </a:p>
          <a:p>
            <a:pPr lvl="1" algn="ctr" eaLnBrk="1" hangingPunct="1">
              <a:defRPr/>
            </a:pPr>
            <a:endParaRPr lang="en-US" altLang="en-US" sz="2400" dirty="0">
              <a:solidFill>
                <a:srgbClr val="003399"/>
              </a:solidFill>
            </a:endParaRPr>
          </a:p>
          <a:p>
            <a:pPr algn="ctr" eaLnBrk="1" hangingPunct="1">
              <a:defRPr/>
            </a:pPr>
            <a:endParaRPr lang="en-US" altLang="en-US" sz="2400" dirty="0">
              <a:solidFill>
                <a:srgbClr val="003399"/>
              </a:solidFill>
            </a:endParaRPr>
          </a:p>
          <a:p>
            <a:pPr algn="ctr" eaLnBrk="1" hangingPunct="1">
              <a:defRPr/>
            </a:pPr>
            <a:endParaRPr lang="en-US" altLang="en-US" sz="24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27784" y="888221"/>
            <a:ext cx="3805023" cy="3332867"/>
          </a:xfrm>
          <a:prstGeom prst="rect">
            <a:avLst/>
          </a:prstGeom>
        </p:spPr>
      </p:pic>
    </p:spTree>
    <p:extLst>
      <p:ext uri="{BB962C8B-B14F-4D97-AF65-F5344CB8AC3E}">
        <p14:creationId xmlns:p14="http://schemas.microsoft.com/office/powerpoint/2010/main" val="372785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26170"/>
          </a:xfrm>
        </p:spPr>
        <p:txBody>
          <a:bodyPr>
            <a:normAutofit/>
          </a:bodyPr>
          <a:lstStyle/>
          <a:p>
            <a:r>
              <a:rPr lang="en-SG" sz="3600" b="1" dirty="0"/>
              <a:t>What are the key issues </a:t>
            </a:r>
            <a:br>
              <a:rPr lang="en-SG" sz="3600" b="1" dirty="0"/>
            </a:br>
            <a:r>
              <a:rPr lang="en-SG" sz="3600" b="1" dirty="0"/>
              <a:t>in the negotiation?</a:t>
            </a:r>
          </a:p>
        </p:txBody>
      </p:sp>
    </p:spTree>
    <p:extLst>
      <p:ext uri="{BB962C8B-B14F-4D97-AF65-F5344CB8AC3E}">
        <p14:creationId xmlns:p14="http://schemas.microsoft.com/office/powerpoint/2010/main" val="287677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26170"/>
          </a:xfrm>
        </p:spPr>
        <p:txBody>
          <a:bodyPr>
            <a:normAutofit/>
          </a:bodyPr>
          <a:lstStyle/>
          <a:p>
            <a:r>
              <a:rPr lang="en-SG" sz="3600" b="1" dirty="0"/>
              <a:t>What are the key issues </a:t>
            </a:r>
            <a:br>
              <a:rPr lang="en-SG" sz="3600" b="1" dirty="0"/>
            </a:br>
            <a:r>
              <a:rPr lang="en-SG" sz="3600" b="1" dirty="0"/>
              <a:t>in the negotiation?</a:t>
            </a:r>
          </a:p>
        </p:txBody>
      </p:sp>
      <p:sp>
        <p:nvSpPr>
          <p:cNvPr id="3" name="Content Placeholder 2"/>
          <p:cNvSpPr>
            <a:spLocks noGrp="1"/>
          </p:cNvSpPr>
          <p:nvPr>
            <p:ph idx="1"/>
          </p:nvPr>
        </p:nvSpPr>
        <p:spPr>
          <a:xfrm>
            <a:off x="457200" y="1639341"/>
            <a:ext cx="8229600" cy="4525963"/>
          </a:xfrm>
        </p:spPr>
        <p:txBody>
          <a:bodyPr>
            <a:normAutofit/>
          </a:bodyPr>
          <a:lstStyle/>
          <a:p>
            <a:endParaRPr lang="en-US" sz="2400" dirty="0"/>
          </a:p>
          <a:p>
            <a:r>
              <a:rPr lang="en-US" sz="2400" dirty="0"/>
              <a:t>David’s weekly salary</a:t>
            </a:r>
          </a:p>
          <a:p>
            <a:endParaRPr lang="en-US" sz="2400" dirty="0"/>
          </a:p>
          <a:p>
            <a:r>
              <a:rPr lang="en-US" sz="2400" dirty="0"/>
              <a:t>David’s playing position </a:t>
            </a:r>
          </a:p>
          <a:p>
            <a:endParaRPr lang="en-US" sz="2400" dirty="0"/>
          </a:p>
          <a:p>
            <a:r>
              <a:rPr lang="en-US" sz="2400" dirty="0"/>
              <a:t>Level of club investment in new players</a:t>
            </a:r>
          </a:p>
          <a:p>
            <a:endParaRPr lang="en-US" sz="2400" dirty="0"/>
          </a:p>
          <a:p>
            <a:r>
              <a:rPr lang="en-US" sz="2400" dirty="0"/>
              <a:t>Does David’s girlfriend Marina gets the design job in London?</a:t>
            </a:r>
          </a:p>
          <a:p>
            <a:endParaRPr lang="en-US" sz="2400" dirty="0"/>
          </a:p>
          <a:p>
            <a:r>
              <a:rPr lang="en-US" sz="2400" dirty="0"/>
              <a:t>Does Jeremy continue to represent David?</a:t>
            </a:r>
            <a:endParaRPr lang="en-SG" sz="2400" dirty="0"/>
          </a:p>
        </p:txBody>
      </p:sp>
    </p:spTree>
    <p:extLst>
      <p:ext uri="{BB962C8B-B14F-4D97-AF65-F5344CB8AC3E}">
        <p14:creationId xmlns:p14="http://schemas.microsoft.com/office/powerpoint/2010/main" val="25203349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90264"/>
            <a:ext cx="5760640" cy="1143000"/>
          </a:xfrm>
        </p:spPr>
        <p:txBody>
          <a:bodyPr>
            <a:normAutofit/>
          </a:bodyPr>
          <a:lstStyle/>
          <a:p>
            <a:r>
              <a:rPr lang="en-US" sz="3600" b="1" dirty="0"/>
              <a:t>Points Payoffs: Weekly Salary</a:t>
            </a:r>
            <a:endParaRPr lang="en-SG" sz="3600" b="1" dirty="0"/>
          </a:p>
        </p:txBody>
      </p:sp>
      <p:sp>
        <p:nvSpPr>
          <p:cNvPr id="5" name="Title 1"/>
          <p:cNvSpPr txBox="1">
            <a:spLocks/>
          </p:cNvSpPr>
          <p:nvPr/>
        </p:nvSpPr>
        <p:spPr>
          <a:xfrm>
            <a:off x="6602588" y="2132856"/>
            <a:ext cx="2326275"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1800" b="1" i="1" dirty="0"/>
              <a:t>Stake*: Highest – Lowest attainable score</a:t>
            </a:r>
          </a:p>
        </p:txBody>
      </p:sp>
      <p:graphicFrame>
        <p:nvGraphicFramePr>
          <p:cNvPr id="9" name="Table 8"/>
          <p:cNvGraphicFramePr>
            <a:graphicFrameLocks noGrp="1"/>
          </p:cNvGraphicFramePr>
          <p:nvPr>
            <p:extLst>
              <p:ext uri="{D42A27DB-BD31-4B8C-83A1-F6EECF244321}">
                <p14:modId xmlns:p14="http://schemas.microsoft.com/office/powerpoint/2010/main" val="726363482"/>
              </p:ext>
            </p:extLst>
          </p:nvPr>
        </p:nvGraphicFramePr>
        <p:xfrm>
          <a:off x="394778" y="1052736"/>
          <a:ext cx="6121439" cy="2239010"/>
        </p:xfrm>
        <a:graphic>
          <a:graphicData uri="http://schemas.openxmlformats.org/drawingml/2006/table">
            <a:tbl>
              <a:tblPr/>
              <a:tblGrid>
                <a:gridCol w="1759914">
                  <a:extLst>
                    <a:ext uri="{9D8B030D-6E8A-4147-A177-3AD203B41FA5}">
                      <a16:colId xmlns:a16="http://schemas.microsoft.com/office/drawing/2014/main" val="20000"/>
                    </a:ext>
                  </a:extLst>
                </a:gridCol>
                <a:gridCol w="1300805">
                  <a:extLst>
                    <a:ext uri="{9D8B030D-6E8A-4147-A177-3AD203B41FA5}">
                      <a16:colId xmlns:a16="http://schemas.microsoft.com/office/drawing/2014/main" val="20001"/>
                    </a:ext>
                  </a:extLst>
                </a:gridCol>
                <a:gridCol w="994734">
                  <a:extLst>
                    <a:ext uri="{9D8B030D-6E8A-4147-A177-3AD203B41FA5}">
                      <a16:colId xmlns:a16="http://schemas.microsoft.com/office/drawing/2014/main" val="20002"/>
                    </a:ext>
                  </a:extLst>
                </a:gridCol>
                <a:gridCol w="1071252">
                  <a:extLst>
                    <a:ext uri="{9D8B030D-6E8A-4147-A177-3AD203B41FA5}">
                      <a16:colId xmlns:a16="http://schemas.microsoft.com/office/drawing/2014/main" val="20003"/>
                    </a:ext>
                  </a:extLst>
                </a:gridCol>
                <a:gridCol w="994734">
                  <a:extLst>
                    <a:ext uri="{9D8B030D-6E8A-4147-A177-3AD203B41FA5}">
                      <a16:colId xmlns:a16="http://schemas.microsoft.com/office/drawing/2014/main" val="20004"/>
                    </a:ext>
                  </a:extLst>
                </a:gridCol>
              </a:tblGrid>
              <a:tr h="554990">
                <a:tc>
                  <a:txBody>
                    <a:bodyPr/>
                    <a:lstStyle/>
                    <a:p>
                      <a:pPr algn="l" fontAlgn="b"/>
                      <a:r>
                        <a:rPr lang="en-US" sz="1800" b="1" i="0" u="none" strike="noStrike" dirty="0">
                          <a:solidFill>
                            <a:srgbClr val="000000"/>
                          </a:solidFill>
                          <a:effectLst/>
                          <a:latin typeface="Calibri" panose="020F0502020204030204" pitchFamily="34" charset="0"/>
                        </a:rPr>
                        <a:t>Salary</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a:solidFill>
                            <a:srgbClr val="000000"/>
                          </a:solidFill>
                          <a:effectLst/>
                          <a:latin typeface="Calibri" panose="020F0502020204030204" pitchFamily="34" charset="0"/>
                        </a:rPr>
                        <a:t>Jeremy Manuel</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a:solidFill>
                            <a:srgbClr val="000000"/>
                          </a:solidFill>
                          <a:effectLst/>
                          <a:latin typeface="Calibri" panose="020F0502020204030204" pitchFamily="34" charset="0"/>
                        </a:rPr>
                        <a:t>David Sosa</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800" b="1" i="0" u="none" strike="noStrike">
                          <a:solidFill>
                            <a:srgbClr val="000000"/>
                          </a:solidFill>
                          <a:effectLst/>
                          <a:latin typeface="Calibri" panose="020F0502020204030204" pitchFamily="34" charset="0"/>
                        </a:rPr>
                        <a:t>Adam Knight</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a:solidFill>
                            <a:srgbClr val="000000"/>
                          </a:solidFill>
                          <a:effectLst/>
                          <a:latin typeface="Calibri" panose="020F0502020204030204" pitchFamily="34" charset="0"/>
                        </a:rPr>
                        <a:t>Anna Smith</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80670">
                <a:tc>
                  <a:txBody>
                    <a:bodyPr/>
                    <a:lstStyle/>
                    <a:p>
                      <a:pPr algn="l" fontAlgn="b"/>
                      <a:r>
                        <a:rPr lang="en-US" sz="1800" b="1" i="0" u="none" strike="noStrike">
                          <a:solidFill>
                            <a:srgbClr val="000000"/>
                          </a:solidFill>
                          <a:effectLst/>
                          <a:latin typeface="Calibri" panose="020F0502020204030204" pitchFamily="34" charset="0"/>
                        </a:rPr>
                        <a:t>£125,000</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Times New Roman" panose="02020603050405020304" pitchFamily="18" charset="0"/>
                        </a:rPr>
                        <a:t>-25</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80670">
                <a:tc>
                  <a:txBody>
                    <a:bodyPr/>
                    <a:lstStyle/>
                    <a:p>
                      <a:pPr algn="l" fontAlgn="b"/>
                      <a:r>
                        <a:rPr lang="en-US" sz="1800" b="1" i="0" u="none" strike="noStrike">
                          <a:solidFill>
                            <a:srgbClr val="000000"/>
                          </a:solidFill>
                          <a:effectLst/>
                          <a:latin typeface="Calibri" panose="020F0502020204030204" pitchFamily="34" charset="0"/>
                        </a:rPr>
                        <a:t>£200,000</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80670">
                <a:tc>
                  <a:txBody>
                    <a:bodyPr/>
                    <a:lstStyle/>
                    <a:p>
                      <a:pPr algn="l" fontAlgn="b"/>
                      <a:r>
                        <a:rPr lang="en-US" sz="1800" b="1" i="0" u="none" strike="noStrike" dirty="0">
                          <a:solidFill>
                            <a:srgbClr val="000000"/>
                          </a:solidFill>
                          <a:effectLst/>
                          <a:latin typeface="Calibri" panose="020F0502020204030204" pitchFamily="34" charset="0"/>
                        </a:rPr>
                        <a:t>£250,000</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Times New Roman" panose="02020603050405020304" pitchFamily="18" charset="0"/>
                        </a:rPr>
                        <a:t>5</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Times New Roman" panose="02020603050405020304" pitchFamily="18" charset="0"/>
                        </a:rPr>
                        <a:t>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80670">
                <a:tc>
                  <a:txBody>
                    <a:bodyPr/>
                    <a:lstStyle/>
                    <a:p>
                      <a:pPr algn="l" fontAlgn="b"/>
                      <a:r>
                        <a:rPr lang="en-US" sz="1800" b="1" i="0" u="none" strike="noStrike">
                          <a:solidFill>
                            <a:srgbClr val="000000"/>
                          </a:solidFill>
                          <a:effectLst/>
                          <a:latin typeface="Calibri" panose="020F0502020204030204" pitchFamily="34" charset="0"/>
                        </a:rPr>
                        <a:t>£275,000</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6</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3.5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80670">
                <a:tc>
                  <a:txBody>
                    <a:bodyPr/>
                    <a:lstStyle/>
                    <a:p>
                      <a:pPr algn="l" fontAlgn="b"/>
                      <a:r>
                        <a:rPr lang="en-US" sz="1800" b="1" i="0" u="none" strike="noStrike" dirty="0">
                          <a:solidFill>
                            <a:srgbClr val="000000"/>
                          </a:solidFill>
                          <a:effectLst/>
                          <a:latin typeface="Calibri" panose="020F0502020204030204" pitchFamily="34" charset="0"/>
                        </a:rPr>
                        <a:t>£300,000</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10</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 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Times New Roman" panose="02020603050405020304" pitchFamily="18" charset="0"/>
                        </a:rPr>
                        <a:t>-3</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80670">
                <a:tc>
                  <a:txBody>
                    <a:bodyPr/>
                    <a:lstStyle/>
                    <a:p>
                      <a:pPr algn="l" fontAlgn="b"/>
                      <a:r>
                        <a:rPr lang="en-US" sz="1800" b="1" i="0" u="none" strike="noStrike" dirty="0">
                          <a:solidFill>
                            <a:srgbClr val="000000"/>
                          </a:solidFill>
                          <a:effectLst/>
                          <a:latin typeface="Calibri" panose="020F0502020204030204" pitchFamily="34" charset="0"/>
                        </a:rPr>
                        <a:t>Stake*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35</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5</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3</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Times New Roman" panose="02020603050405020304" pitchFamily="18" charset="0"/>
                        </a:rPr>
                        <a:t>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10" name="Title 1"/>
          <p:cNvSpPr txBox="1">
            <a:spLocks/>
          </p:cNvSpPr>
          <p:nvPr/>
        </p:nvSpPr>
        <p:spPr>
          <a:xfrm>
            <a:off x="179512" y="4662264"/>
            <a:ext cx="9073008"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dirty="0"/>
              <a:t>JM: Cares the most about salary. Receives a points penalty for a stagnating salary and bonus for a high salary increase, especially for the top salary in the world. </a:t>
            </a:r>
          </a:p>
          <a:p>
            <a:pPr algn="l"/>
            <a:endParaRPr lang="en-US" sz="1800" b="1" dirty="0"/>
          </a:p>
          <a:p>
            <a:pPr algn="l"/>
            <a:r>
              <a:rPr lang="en-US" sz="2000" b="1" dirty="0"/>
              <a:t>DS: Wants a salary increase to match outside offer but beyond that is diminishing returns. </a:t>
            </a:r>
          </a:p>
          <a:p>
            <a:pPr algn="l"/>
            <a:endParaRPr lang="en-US" sz="1800" b="1" dirty="0"/>
          </a:p>
          <a:p>
            <a:pPr algn="l"/>
            <a:r>
              <a:rPr lang="en-US" sz="2000" b="1" dirty="0"/>
              <a:t>AK: Wants a raise for David, but not too much. Wants all players to be paid at a similar level to avoid conflict within the team.</a:t>
            </a:r>
          </a:p>
          <a:p>
            <a:pPr algn="l"/>
            <a:endParaRPr lang="en-US" sz="1800" b="1" dirty="0"/>
          </a:p>
          <a:p>
            <a:pPr algn="l"/>
            <a:r>
              <a:rPr lang="en-US" sz="2000" b="1" dirty="0"/>
              <a:t>AS: As CEO, wants to pay David as little as possible.</a:t>
            </a:r>
          </a:p>
          <a:p>
            <a:pPr algn="l"/>
            <a:r>
              <a:rPr lang="en-US" sz="2000" b="1" dirty="0"/>
              <a:t> </a:t>
            </a:r>
            <a:endParaRPr lang="en-SG" sz="2000" b="1" dirty="0"/>
          </a:p>
        </p:txBody>
      </p:sp>
    </p:spTree>
    <p:extLst>
      <p:ext uri="{BB962C8B-B14F-4D97-AF65-F5344CB8AC3E}">
        <p14:creationId xmlns:p14="http://schemas.microsoft.com/office/powerpoint/2010/main" val="1743135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7280" y="-90264"/>
            <a:ext cx="8229600" cy="1143000"/>
          </a:xfrm>
        </p:spPr>
        <p:txBody>
          <a:bodyPr>
            <a:normAutofit/>
          </a:bodyPr>
          <a:lstStyle/>
          <a:p>
            <a:r>
              <a:rPr lang="en-US" sz="3600" b="1" dirty="0"/>
              <a:t>Points Payoffs: Playing Position</a:t>
            </a:r>
          </a:p>
        </p:txBody>
      </p:sp>
      <p:graphicFrame>
        <p:nvGraphicFramePr>
          <p:cNvPr id="6" name="Table 5"/>
          <p:cNvGraphicFramePr>
            <a:graphicFrameLocks noGrp="1"/>
          </p:cNvGraphicFramePr>
          <p:nvPr>
            <p:extLst>
              <p:ext uri="{D42A27DB-BD31-4B8C-83A1-F6EECF244321}">
                <p14:modId xmlns:p14="http://schemas.microsoft.com/office/powerpoint/2010/main" val="3974109149"/>
              </p:ext>
            </p:extLst>
          </p:nvPr>
        </p:nvGraphicFramePr>
        <p:xfrm>
          <a:off x="395536" y="1052736"/>
          <a:ext cx="8280920" cy="2764085"/>
        </p:xfrm>
        <a:graphic>
          <a:graphicData uri="http://schemas.openxmlformats.org/drawingml/2006/table">
            <a:tbl>
              <a:tblPr/>
              <a:tblGrid>
                <a:gridCol w="4294850">
                  <a:extLst>
                    <a:ext uri="{9D8B030D-6E8A-4147-A177-3AD203B41FA5}">
                      <a16:colId xmlns:a16="http://schemas.microsoft.com/office/drawing/2014/main" val="20000"/>
                    </a:ext>
                  </a:extLst>
                </a:gridCol>
                <a:gridCol w="1122836">
                  <a:extLst>
                    <a:ext uri="{9D8B030D-6E8A-4147-A177-3AD203B41FA5}">
                      <a16:colId xmlns:a16="http://schemas.microsoft.com/office/drawing/2014/main" val="20001"/>
                    </a:ext>
                  </a:extLst>
                </a:gridCol>
                <a:gridCol w="898270">
                  <a:extLst>
                    <a:ext uri="{9D8B030D-6E8A-4147-A177-3AD203B41FA5}">
                      <a16:colId xmlns:a16="http://schemas.microsoft.com/office/drawing/2014/main" val="20002"/>
                    </a:ext>
                  </a:extLst>
                </a:gridCol>
                <a:gridCol w="954412">
                  <a:extLst>
                    <a:ext uri="{9D8B030D-6E8A-4147-A177-3AD203B41FA5}">
                      <a16:colId xmlns:a16="http://schemas.microsoft.com/office/drawing/2014/main" val="20003"/>
                    </a:ext>
                  </a:extLst>
                </a:gridCol>
                <a:gridCol w="1010552">
                  <a:extLst>
                    <a:ext uri="{9D8B030D-6E8A-4147-A177-3AD203B41FA5}">
                      <a16:colId xmlns:a16="http://schemas.microsoft.com/office/drawing/2014/main" val="20004"/>
                    </a:ext>
                  </a:extLst>
                </a:gridCol>
              </a:tblGrid>
              <a:tr h="554990">
                <a:tc>
                  <a:txBody>
                    <a:bodyPr/>
                    <a:lstStyle/>
                    <a:p>
                      <a:pPr algn="l" fontAlgn="b"/>
                      <a:r>
                        <a:rPr lang="en-US" sz="1800" b="1" i="0" u="none" strike="noStrike" dirty="0">
                          <a:solidFill>
                            <a:srgbClr val="000000"/>
                          </a:solidFill>
                          <a:effectLst/>
                          <a:latin typeface="Calibri" panose="020F0502020204030204" pitchFamily="34" charset="0"/>
                        </a:rPr>
                        <a:t>Proportion of games in position</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800" b="1" i="0" u="none" strike="noStrike">
                          <a:solidFill>
                            <a:srgbClr val="000000"/>
                          </a:solidFill>
                          <a:effectLst/>
                          <a:latin typeface="Calibri" panose="020F0502020204030204" pitchFamily="34" charset="0"/>
                        </a:rPr>
                        <a:t>Jeremy Manuel</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800" b="1" i="0" u="none" strike="noStrike">
                          <a:solidFill>
                            <a:srgbClr val="000000"/>
                          </a:solidFill>
                          <a:effectLst/>
                          <a:latin typeface="Calibri" panose="020F0502020204030204" pitchFamily="34" charset="0"/>
                        </a:rPr>
                        <a:t>David Sosa</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800" b="1" i="0" u="none" strike="noStrike">
                          <a:solidFill>
                            <a:srgbClr val="000000"/>
                          </a:solidFill>
                          <a:effectLst/>
                          <a:latin typeface="Calibri" panose="020F0502020204030204" pitchFamily="34" charset="0"/>
                        </a:rPr>
                        <a:t>Adam Knight</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n-US" sz="1800" b="1" i="0" u="none" strike="noStrike">
                          <a:solidFill>
                            <a:srgbClr val="000000"/>
                          </a:solidFill>
                          <a:effectLst/>
                          <a:latin typeface="Calibri" panose="020F0502020204030204" pitchFamily="34" charset="0"/>
                        </a:rPr>
                        <a:t>Anna Smith</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80670">
                <a:tc>
                  <a:txBody>
                    <a:bodyPr/>
                    <a:lstStyle/>
                    <a:p>
                      <a:pPr algn="l" fontAlgn="b"/>
                      <a:r>
                        <a:rPr lang="en-US" sz="1800" b="1" i="0" u="none" strike="noStrike">
                          <a:solidFill>
                            <a:srgbClr val="000000"/>
                          </a:solidFill>
                          <a:effectLst/>
                          <a:latin typeface="Calibri" panose="020F0502020204030204" pitchFamily="34" charset="0"/>
                        </a:rPr>
                        <a:t>Plays as striker in all games</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5</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33782">
                <a:tc>
                  <a:txBody>
                    <a:bodyPr/>
                    <a:lstStyle/>
                    <a:p>
                      <a:pPr algn="l" fontAlgn="b"/>
                      <a:r>
                        <a:rPr lang="en-US" sz="1800" b="1" i="0" u="none" strike="noStrike" dirty="0">
                          <a:solidFill>
                            <a:srgbClr val="000000"/>
                          </a:solidFill>
                          <a:effectLst/>
                          <a:latin typeface="Calibri" panose="020F0502020204030204" pitchFamily="34" charset="0"/>
                        </a:rPr>
                        <a:t>Plays 75% of games as striker</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3</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33782">
                <a:tc>
                  <a:txBody>
                    <a:bodyPr/>
                    <a:lstStyle/>
                    <a:p>
                      <a:pPr algn="l" fontAlgn="b"/>
                      <a:r>
                        <a:rPr lang="en-US" sz="1800" b="1" i="0" u="none" strike="noStrike" dirty="0">
                          <a:solidFill>
                            <a:srgbClr val="000000"/>
                          </a:solidFill>
                          <a:effectLst/>
                          <a:latin typeface="Calibri" panose="020F0502020204030204" pitchFamily="34" charset="0"/>
                        </a:rPr>
                        <a:t>Plays 50% of games as striker</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33782">
                <a:tc>
                  <a:txBody>
                    <a:bodyPr/>
                    <a:lstStyle/>
                    <a:p>
                      <a:pPr algn="l" fontAlgn="b"/>
                      <a:r>
                        <a:rPr lang="en-US" sz="1800" b="1" i="0" u="none" strike="noStrike" dirty="0">
                          <a:solidFill>
                            <a:srgbClr val="000000"/>
                          </a:solidFill>
                          <a:effectLst/>
                          <a:latin typeface="Calibri" panose="020F0502020204030204" pitchFamily="34" charset="0"/>
                        </a:rPr>
                        <a:t>Plays 25% of games as striker</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0</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46409">
                <a:tc>
                  <a:txBody>
                    <a:bodyPr/>
                    <a:lstStyle/>
                    <a:p>
                      <a:pPr algn="l" fontAlgn="b"/>
                      <a:r>
                        <a:rPr lang="en-US" sz="1800" b="1" i="0" u="none" strike="noStrike" dirty="0">
                          <a:solidFill>
                            <a:srgbClr val="000000"/>
                          </a:solidFill>
                          <a:effectLst/>
                          <a:latin typeface="Calibri" panose="020F0502020204030204" pitchFamily="34" charset="0"/>
                        </a:rPr>
                        <a:t>Stays as midfielder in</a:t>
                      </a:r>
                      <a:r>
                        <a:rPr lang="en-US" sz="1800" b="1" i="0" u="none" strike="noStrike" baseline="0" dirty="0">
                          <a:solidFill>
                            <a:srgbClr val="000000"/>
                          </a:solidFill>
                          <a:effectLst/>
                          <a:latin typeface="Calibri" panose="020F0502020204030204" pitchFamily="34" charset="0"/>
                        </a:rPr>
                        <a:t> all games</a:t>
                      </a:r>
                      <a:endParaRPr lang="en-US" sz="1800" b="1" i="0" u="none" strike="noStrike" dirty="0">
                        <a:solidFill>
                          <a:srgbClr val="000000"/>
                        </a:solidFill>
                        <a:effectLst/>
                        <a:latin typeface="Calibri" panose="020F0502020204030204" pitchFamily="34" charset="0"/>
                      </a:endParaRP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0</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Times New Roman" panose="02020603050405020304" pitchFamily="18" charset="0"/>
                        </a:rPr>
                        <a:t>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1</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-2</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80670">
                <a:tc>
                  <a:txBody>
                    <a:bodyPr/>
                    <a:lstStyle/>
                    <a:p>
                      <a:pPr algn="l" fontAlgn="b"/>
                      <a:r>
                        <a:rPr lang="en-US" sz="1800" b="1" i="0" u="none" strike="noStrike" dirty="0">
                          <a:solidFill>
                            <a:srgbClr val="000000"/>
                          </a:solidFill>
                          <a:effectLst/>
                          <a:latin typeface="Calibri" panose="020F0502020204030204" pitchFamily="34" charset="0"/>
                        </a:rPr>
                        <a:t>Stake</a:t>
                      </a:r>
                    </a:p>
                  </a:txBody>
                  <a:tcPr marL="6350" marR="6350" marT="635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Times New Roman" panose="02020603050405020304" pitchFamily="18" charset="0"/>
                        </a:rPr>
                        <a:t>5</a:t>
                      </a:r>
                    </a:p>
                  </a:txBody>
                  <a:tcPr marL="6350" marR="6350" marT="635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a:solidFill>
                            <a:srgbClr val="000000"/>
                          </a:solidFill>
                          <a:effectLst/>
                          <a:latin typeface="Times New Roman" panose="02020603050405020304" pitchFamily="18" charset="0"/>
                        </a:rPr>
                        <a:t>4</a:t>
                      </a:r>
                    </a:p>
                  </a:txBody>
                  <a:tcPr marL="6350" marR="6350" marT="63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800" b="0" i="0" u="none" strike="noStrike" dirty="0">
                          <a:solidFill>
                            <a:srgbClr val="000000"/>
                          </a:solidFill>
                          <a:effectLst/>
                          <a:latin typeface="Times New Roman" panose="02020603050405020304" pitchFamily="18" charset="0"/>
                        </a:rPr>
                        <a:t>4</a:t>
                      </a:r>
                    </a:p>
                  </a:txBody>
                  <a:tcPr marL="6350" marR="6350" marT="635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7" name="Title 1"/>
          <p:cNvSpPr txBox="1">
            <a:spLocks/>
          </p:cNvSpPr>
          <p:nvPr/>
        </p:nvSpPr>
        <p:spPr>
          <a:xfrm>
            <a:off x="241913" y="4869160"/>
            <a:ext cx="8434543" cy="122413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000" b="1" dirty="0"/>
              <a:t>JM &amp; AS: Want David to always play as striker for increased marketability.</a:t>
            </a:r>
          </a:p>
          <a:p>
            <a:pPr algn="l"/>
            <a:endParaRPr lang="en-US" sz="2000" b="1" dirty="0"/>
          </a:p>
          <a:p>
            <a:pPr algn="l"/>
            <a:r>
              <a:rPr lang="en-US" sz="2000" b="1" dirty="0"/>
              <a:t>DS: Strongly prefers to continue in present role as midfielder or at least specialize in one position or the other. </a:t>
            </a:r>
          </a:p>
          <a:p>
            <a:pPr algn="l"/>
            <a:endParaRPr lang="en-US" sz="2000" b="1" dirty="0"/>
          </a:p>
          <a:p>
            <a:pPr algn="l"/>
            <a:r>
              <a:rPr lang="en-US" sz="2000" b="1" dirty="0"/>
              <a:t>AK: Keen to try out David as a striker part time but not full time.</a:t>
            </a:r>
          </a:p>
        </p:txBody>
      </p:sp>
      <p:sp>
        <p:nvSpPr>
          <p:cNvPr id="5" name="Title 1"/>
          <p:cNvSpPr txBox="1">
            <a:spLocks/>
          </p:cNvSpPr>
          <p:nvPr/>
        </p:nvSpPr>
        <p:spPr>
          <a:xfrm>
            <a:off x="313921" y="3501008"/>
            <a:ext cx="8290527"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1800" b="1" i="1" dirty="0"/>
              <a:t>Stake*: Highest – Lowest attainable score</a:t>
            </a:r>
          </a:p>
        </p:txBody>
      </p:sp>
    </p:spTree>
    <p:extLst>
      <p:ext uri="{BB962C8B-B14F-4D97-AF65-F5344CB8AC3E}">
        <p14:creationId xmlns:p14="http://schemas.microsoft.com/office/powerpoint/2010/main" val="11012215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5064</Words>
  <Application>Microsoft Office PowerPoint</Application>
  <PresentationFormat>On-screen Show (4:3)</PresentationFormat>
  <Paragraphs>571</Paragraphs>
  <Slides>30</Slides>
  <Notes>30</Notes>
  <HiddenSlides>1</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30</vt:i4>
      </vt:variant>
    </vt:vector>
  </HeadingPairs>
  <TitlesOfParts>
    <vt:vector size="39" baseType="lpstr">
      <vt:lpstr>Arial</vt:lpstr>
      <vt:lpstr>Calibri</vt:lpstr>
      <vt:lpstr>Cambria</vt:lpstr>
      <vt:lpstr>Roboto</vt:lpstr>
      <vt:lpstr>Roboto Slab</vt:lpstr>
      <vt:lpstr>Times New Roman</vt:lpstr>
      <vt:lpstr>Ubuntu</vt:lpstr>
      <vt:lpstr>Office Theme</vt:lpstr>
      <vt:lpstr>Conception personnalisée</vt:lpstr>
      <vt:lpstr>The Football Transfer</vt:lpstr>
      <vt:lpstr>PowerPoint Presentation</vt:lpstr>
      <vt:lpstr>PowerPoint Presentation</vt:lpstr>
      <vt:lpstr>PowerPoint Presentation</vt:lpstr>
      <vt:lpstr>PowerPoint Presentation</vt:lpstr>
      <vt:lpstr>What are the key issues  in the negotiation?</vt:lpstr>
      <vt:lpstr>What are the key issues  in the negotiation?</vt:lpstr>
      <vt:lpstr>Points Payoffs: Weekly Salary</vt:lpstr>
      <vt:lpstr>Points Payoffs: Playing Position</vt:lpstr>
      <vt:lpstr>Points Payoffs: Investment in New Players</vt:lpstr>
      <vt:lpstr>Point Payoffs: Marina and London job</vt:lpstr>
      <vt:lpstr>Point Payoffs: Does Jeremy get fired?  </vt:lpstr>
      <vt:lpstr>Points Payoffs:  What if David goes to FC Garcia? </vt:lpstr>
      <vt:lpstr>Points Payoffs:  What if David goes to FC Garcia? </vt:lpstr>
      <vt:lpstr>The Deal that Maximizes Total Value</vt:lpstr>
      <vt:lpstr>Your results: The Football Transfer</vt:lpstr>
      <vt:lpstr>PowerPoint Presentation</vt:lpstr>
      <vt:lpstr>Team Coordination</vt:lpstr>
      <vt:lpstr>PowerPoint Presentation</vt:lpstr>
      <vt:lpstr>Agent-Principal Problems</vt:lpstr>
      <vt:lpstr>David’s agency problem with Jeremy?</vt:lpstr>
      <vt:lpstr>David’s agency problem with Jeremy?</vt:lpstr>
      <vt:lpstr>Greenpark CEO’s agency problem  with Coach Knight?</vt:lpstr>
      <vt:lpstr>Greenpark CEO’s agency problem  with Coach Knight?</vt:lpstr>
      <vt:lpstr>More examples of  Agent-Principal Problems?</vt:lpstr>
      <vt:lpstr>More examples of  Agent-Principal Problems?</vt:lpstr>
      <vt:lpstr> How to address agency problems? </vt:lpstr>
      <vt:lpstr> How to address agency problems? </vt:lpstr>
      <vt:lpstr>Value of Trustworthiness</vt:lpstr>
      <vt:lpstr>Take-Aways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Joint Bid Debrief</dc:title>
  <dc:creator>faidah.rahmad@insead.edu</dc:creator>
  <cp:lastModifiedBy>SHIKHOVA Larisa</cp:lastModifiedBy>
  <cp:revision>197</cp:revision>
  <dcterms:created xsi:type="dcterms:W3CDTF">2016-05-20T07:19:31Z</dcterms:created>
  <dcterms:modified xsi:type="dcterms:W3CDTF">2024-06-20T14:24:49Z</dcterms:modified>
</cp:coreProperties>
</file>