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8"/>
  </p:notesMasterIdLst>
  <p:sldIdLst>
    <p:sldId id="386" r:id="rId3"/>
    <p:sldId id="330" r:id="rId4"/>
    <p:sldId id="456" r:id="rId5"/>
    <p:sldId id="431" r:id="rId6"/>
    <p:sldId id="399" r:id="rId7"/>
    <p:sldId id="405" r:id="rId8"/>
    <p:sldId id="387" r:id="rId9"/>
    <p:sldId id="401" r:id="rId10"/>
    <p:sldId id="398" r:id="rId11"/>
    <p:sldId id="397" r:id="rId12"/>
    <p:sldId id="394" r:id="rId13"/>
    <p:sldId id="419" r:id="rId14"/>
    <p:sldId id="420" r:id="rId15"/>
    <p:sldId id="391" r:id="rId16"/>
    <p:sldId id="421" r:id="rId17"/>
    <p:sldId id="422" r:id="rId18"/>
    <p:sldId id="416" r:id="rId19"/>
    <p:sldId id="417" r:id="rId20"/>
    <p:sldId id="407" r:id="rId21"/>
    <p:sldId id="428" r:id="rId22"/>
    <p:sldId id="408" r:id="rId23"/>
    <p:sldId id="409" r:id="rId24"/>
    <p:sldId id="410" r:id="rId25"/>
    <p:sldId id="427" r:id="rId26"/>
    <p:sldId id="453" r:id="rId27"/>
    <p:sldId id="432" r:id="rId28"/>
    <p:sldId id="433" r:id="rId29"/>
    <p:sldId id="478" r:id="rId30"/>
    <p:sldId id="429" r:id="rId31"/>
    <p:sldId id="452" r:id="rId32"/>
    <p:sldId id="470" r:id="rId33"/>
    <p:sldId id="454" r:id="rId34"/>
    <p:sldId id="424" r:id="rId35"/>
    <p:sldId id="413" r:id="rId36"/>
    <p:sldId id="477"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8552A2F-4C4D-4025-9422-7E93B00EE3C4}" v="2" dt="2024-06-10T08:14:37.51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391" autoAdjust="0"/>
    <p:restoredTop sz="84908" autoAdjust="0"/>
  </p:normalViewPr>
  <p:slideViewPr>
    <p:cSldViewPr>
      <p:cViewPr varScale="1">
        <p:scale>
          <a:sx n="66" d="100"/>
          <a:sy n="66" d="100"/>
        </p:scale>
        <p:origin x="1776" y="6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microsoft.com/office/2016/11/relationships/changesInfo" Target="changesInfos/changesInfo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SCALLIER TRAQUET Emilie" userId="ab01feba-5c92-4a33-8ccf-08c553084b8f" providerId="ADAL" clId="{38552A2F-4C4D-4025-9422-7E93B00EE3C4}"/>
    <pc:docChg chg="addSld delSld modSld sldOrd">
      <pc:chgData name="LESCALLIER TRAQUET Emilie" userId="ab01feba-5c92-4a33-8ccf-08c553084b8f" providerId="ADAL" clId="{38552A2F-4C4D-4025-9422-7E93B00EE3C4}" dt="2024-06-10T08:21:53.451" v="62" actId="20577"/>
      <pc:docMkLst>
        <pc:docMk/>
      </pc:docMkLst>
      <pc:sldChg chg="modSp add mod">
        <pc:chgData name="LESCALLIER TRAQUET Emilie" userId="ab01feba-5c92-4a33-8ccf-08c553084b8f" providerId="ADAL" clId="{38552A2F-4C4D-4025-9422-7E93B00EE3C4}" dt="2024-06-10T08:21:53.451" v="62" actId="20577"/>
        <pc:sldMkLst>
          <pc:docMk/>
          <pc:sldMk cId="1409809371" sldId="386"/>
        </pc:sldMkLst>
        <pc:spChg chg="mod">
          <ac:chgData name="LESCALLIER TRAQUET Emilie" userId="ab01feba-5c92-4a33-8ccf-08c553084b8f" providerId="ADAL" clId="{38552A2F-4C4D-4025-9422-7E93B00EE3C4}" dt="2024-06-10T08:14:51.261" v="52" actId="20577"/>
          <ac:spMkLst>
            <pc:docMk/>
            <pc:sldMk cId="1409809371" sldId="386"/>
            <ac:spMk id="5" creationId="{95B59985-71BB-39B0-A25D-A79F4455D554}"/>
          </ac:spMkLst>
        </pc:spChg>
        <pc:spChg chg="mod">
          <ac:chgData name="LESCALLIER TRAQUET Emilie" userId="ab01feba-5c92-4a33-8ccf-08c553084b8f" providerId="ADAL" clId="{38552A2F-4C4D-4025-9422-7E93B00EE3C4}" dt="2024-06-10T08:21:53.451" v="62" actId="20577"/>
          <ac:spMkLst>
            <pc:docMk/>
            <pc:sldMk cId="1409809371" sldId="386"/>
            <ac:spMk id="7" creationId="{A8F4ADC1-E06A-AFED-D132-7A0D134CB25A}"/>
          </ac:spMkLst>
        </pc:spChg>
      </pc:sldChg>
      <pc:sldChg chg="new del ord">
        <pc:chgData name="LESCALLIER TRAQUET Emilie" userId="ab01feba-5c92-4a33-8ccf-08c553084b8f" providerId="ADAL" clId="{38552A2F-4C4D-4025-9422-7E93B00EE3C4}" dt="2024-06-10T08:13:37.241" v="4" actId="47"/>
        <pc:sldMkLst>
          <pc:docMk/>
          <pc:sldMk cId="3647007929" sldId="479"/>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E:\M5.Communication\M5_Results_Template_Castaways_Oct_19_2016.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chemeClr val="tx1">
                    <a:lumMod val="65000"/>
                    <a:lumOff val="35000"/>
                  </a:schemeClr>
                </a:solidFill>
                <a:latin typeface="Georgia" panose="02040502050405020303" pitchFamily="18" charset="0"/>
                <a:ea typeface="+mn-ea"/>
                <a:cs typeface="+mn-cs"/>
              </a:defRPr>
            </a:pPr>
            <a:r>
              <a:rPr lang="en-IE" sz="2000" b="1">
                <a:latin typeface="Georgia" panose="02040502050405020303" pitchFamily="18" charset="0"/>
              </a:rPr>
              <a:t>The Castaways</a:t>
            </a:r>
          </a:p>
        </c:rich>
      </c:tx>
      <c:layout>
        <c:manualLayout>
          <c:xMode val="edge"/>
          <c:yMode val="edge"/>
          <c:x val="0.38970424212236321"/>
          <c:y val="2.5992441293378684E-2"/>
        </c:manualLayout>
      </c:layout>
      <c:overlay val="0"/>
      <c:spPr>
        <a:noFill/>
        <a:ln>
          <a:noFill/>
        </a:ln>
        <a:effectLst/>
      </c:spPr>
      <c:txPr>
        <a:bodyPr rot="0" spcFirstLastPara="1" vertOverflow="ellipsis" vert="horz" wrap="square" anchor="ctr" anchorCtr="1"/>
        <a:lstStyle/>
        <a:p>
          <a:pPr>
            <a:defRPr sz="2000" b="1" i="0" u="none" strike="noStrike" kern="1200" spc="0" baseline="0">
              <a:solidFill>
                <a:schemeClr val="tx1">
                  <a:lumMod val="65000"/>
                  <a:lumOff val="35000"/>
                </a:schemeClr>
              </a:solidFill>
              <a:latin typeface="Georgia" panose="02040502050405020303" pitchFamily="18" charset="0"/>
              <a:ea typeface="+mn-ea"/>
              <a:cs typeface="+mn-cs"/>
            </a:defRPr>
          </a:pPr>
          <a:endParaRPr lang="fr-FR"/>
        </a:p>
      </c:txPr>
    </c:title>
    <c:autoTitleDeleted val="0"/>
    <c:plotArea>
      <c:layout>
        <c:manualLayout>
          <c:layoutTarget val="inner"/>
          <c:xMode val="edge"/>
          <c:yMode val="edge"/>
          <c:x val="3.4052270279654094E-2"/>
          <c:y val="0.13613806022633415"/>
          <c:w val="0.96463056454761331"/>
          <c:h val="0.8056792906432293"/>
        </c:manualLayout>
      </c:layout>
      <c:barChart>
        <c:barDir val="col"/>
        <c:grouping val="stacked"/>
        <c:varyColors val="0"/>
        <c:ser>
          <c:idx val="0"/>
          <c:order val="0"/>
          <c:tx>
            <c:strRef>
              <c:f>Graph!$C$4</c:f>
              <c:strCache>
                <c:ptCount val="1"/>
                <c:pt idx="0">
                  <c:v>Islander</c:v>
                </c:pt>
              </c:strCache>
            </c:strRef>
          </c:tx>
          <c:spPr>
            <a:solidFill>
              <a:schemeClr val="accent3">
                <a:lumMod val="75000"/>
              </a:schemeClr>
            </a:solidFill>
            <a:ln>
              <a:noFill/>
            </a:ln>
            <a:effectLst/>
          </c:spPr>
          <c:invertIfNegative val="0"/>
          <c:val>
            <c:numRef>
              <c:f>Graph!$C$5:$C$16</c:f>
              <c:numCache>
                <c:formatCode>General</c:formatCode>
                <c:ptCount val="12"/>
                <c:pt idx="0">
                  <c:v>1510</c:v>
                </c:pt>
                <c:pt idx="1">
                  <c:v>1490</c:v>
                </c:pt>
                <c:pt idx="2">
                  <c:v>1520</c:v>
                </c:pt>
                <c:pt idx="3">
                  <c:v>1420</c:v>
                </c:pt>
                <c:pt idx="4">
                  <c:v>1395</c:v>
                </c:pt>
                <c:pt idx="5">
                  <c:v>1280</c:v>
                </c:pt>
                <c:pt idx="6">
                  <c:v>1880</c:v>
                </c:pt>
                <c:pt idx="7">
                  <c:v>2017</c:v>
                </c:pt>
                <c:pt idx="8">
                  <c:v>1925</c:v>
                </c:pt>
                <c:pt idx="9">
                  <c:v>1420</c:v>
                </c:pt>
                <c:pt idx="10">
                  <c:v>1500</c:v>
                </c:pt>
                <c:pt idx="11">
                  <c:v>1780</c:v>
                </c:pt>
              </c:numCache>
            </c:numRef>
          </c:val>
          <c:extLst>
            <c:ext xmlns:c16="http://schemas.microsoft.com/office/drawing/2014/chart" uri="{C3380CC4-5D6E-409C-BE32-E72D297353CC}">
              <c16:uniqueId val="{00000000-08F9-4A2A-A0FC-5A974FBF59A7}"/>
            </c:ext>
          </c:extLst>
        </c:ser>
        <c:ser>
          <c:idx val="1"/>
          <c:order val="1"/>
          <c:tx>
            <c:strRef>
              <c:f>Graph!$D$4</c:f>
              <c:strCache>
                <c:ptCount val="1"/>
                <c:pt idx="0">
                  <c:v>Student</c:v>
                </c:pt>
              </c:strCache>
            </c:strRef>
          </c:tx>
          <c:spPr>
            <a:solidFill>
              <a:schemeClr val="accent4">
                <a:lumMod val="60000"/>
                <a:lumOff val="40000"/>
              </a:schemeClr>
            </a:solidFill>
            <a:ln>
              <a:noFill/>
            </a:ln>
            <a:effectLst/>
          </c:spPr>
          <c:invertIfNegative val="0"/>
          <c:val>
            <c:numRef>
              <c:f>Graph!$D$5:$D$16</c:f>
              <c:numCache>
                <c:formatCode>General</c:formatCode>
                <c:ptCount val="12"/>
                <c:pt idx="0">
                  <c:v>3025</c:v>
                </c:pt>
                <c:pt idx="1">
                  <c:v>2650</c:v>
                </c:pt>
                <c:pt idx="2">
                  <c:v>2780</c:v>
                </c:pt>
                <c:pt idx="3">
                  <c:v>3475</c:v>
                </c:pt>
                <c:pt idx="4">
                  <c:v>3185</c:v>
                </c:pt>
                <c:pt idx="5">
                  <c:v>2950</c:v>
                </c:pt>
                <c:pt idx="6">
                  <c:v>3050</c:v>
                </c:pt>
                <c:pt idx="7">
                  <c:v>2820</c:v>
                </c:pt>
                <c:pt idx="8">
                  <c:v>2135</c:v>
                </c:pt>
                <c:pt idx="9">
                  <c:v>3050</c:v>
                </c:pt>
                <c:pt idx="10">
                  <c:v>3000</c:v>
                </c:pt>
                <c:pt idx="11">
                  <c:v>2165</c:v>
                </c:pt>
              </c:numCache>
            </c:numRef>
          </c:val>
          <c:extLst>
            <c:ext xmlns:c16="http://schemas.microsoft.com/office/drawing/2014/chart" uri="{C3380CC4-5D6E-409C-BE32-E72D297353CC}">
              <c16:uniqueId val="{00000001-08F9-4A2A-A0FC-5A974FBF59A7}"/>
            </c:ext>
          </c:extLst>
        </c:ser>
        <c:dLbls>
          <c:showLegendKey val="0"/>
          <c:showVal val="0"/>
          <c:showCatName val="0"/>
          <c:showSerName val="0"/>
          <c:showPercent val="0"/>
          <c:showBubbleSize val="0"/>
        </c:dLbls>
        <c:gapWidth val="150"/>
        <c:overlap val="100"/>
        <c:axId val="1223674128"/>
        <c:axId val="1223669136"/>
      </c:barChart>
      <c:catAx>
        <c:axId val="1223674128"/>
        <c:scaling>
          <c:orientation val="minMax"/>
        </c:scaling>
        <c:delete val="0"/>
        <c:axPos val="b"/>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223669136"/>
        <c:crosses val="autoZero"/>
        <c:auto val="1"/>
        <c:lblAlgn val="ctr"/>
        <c:lblOffset val="100"/>
        <c:noMultiLvlLbl val="0"/>
      </c:catAx>
      <c:valAx>
        <c:axId val="1223669136"/>
        <c:scaling>
          <c:orientation val="minMax"/>
          <c:max val="50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223674128"/>
        <c:crosses val="autoZero"/>
        <c:crossBetween val="between"/>
      </c:valAx>
      <c:spPr>
        <a:noFill/>
        <a:ln>
          <a:noFill/>
        </a:ln>
        <a:effectLst/>
      </c:spPr>
    </c:plotArea>
    <c:legend>
      <c:legendPos val="b"/>
      <c:layout>
        <c:manualLayout>
          <c:xMode val="edge"/>
          <c:yMode val="edge"/>
          <c:x val="0.83490776966622759"/>
          <c:y val="3.2227152242838446E-2"/>
          <c:w val="0.15453973114097483"/>
          <c:h val="5.0256733847763829E-2"/>
        </c:manualLayout>
      </c:layout>
      <c:overlay val="0"/>
      <c:spPr>
        <a:noFill/>
        <a:ln>
          <a:noFill/>
        </a:ln>
        <a:effectLst/>
      </c:spPr>
      <c:txPr>
        <a:bodyPr rot="0" spcFirstLastPara="1" vertOverflow="ellipsis" vert="horz" wrap="square" anchor="ctr" anchorCtr="1"/>
        <a:lstStyle/>
        <a:p>
          <a:pPr>
            <a:defRPr sz="1050" b="1" i="0" u="none" strike="noStrike" kern="1200" baseline="0">
              <a:solidFill>
                <a:schemeClr val="tx1">
                  <a:lumMod val="65000"/>
                  <a:lumOff val="35000"/>
                </a:schemeClr>
              </a:solidFill>
              <a:latin typeface="Georgia" panose="02040502050405020303" pitchFamily="18" charset="0"/>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5657130-C7C3-4DF8-96A6-84DE5EDEEEE5}" type="datetimeFigureOut">
              <a:rPr lang="en-GB" smtClean="0"/>
              <a:t>20/06/2024</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SG"/>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F3D1EF9-5CC1-4238-AAAD-E9DC1B1191CD}" type="slidenum">
              <a:rPr lang="en-GB" smtClean="0"/>
              <a:t>‹#›</a:t>
            </a:fld>
            <a:endParaRPr lang="en-GB" dirty="0"/>
          </a:p>
        </p:txBody>
      </p:sp>
    </p:spTree>
    <p:extLst>
      <p:ext uri="{BB962C8B-B14F-4D97-AF65-F5344CB8AC3E}">
        <p14:creationId xmlns:p14="http://schemas.microsoft.com/office/powerpoint/2010/main" val="41304397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ED7BE2-A96B-4E9D-A1D5-8D1855B13D4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7119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 second is </a:t>
            </a:r>
            <a:r>
              <a:rPr lang="en-US" sz="1200" dirty="0" err="1"/>
              <a:t>paraverbal</a:t>
            </a:r>
            <a:r>
              <a:rPr lang="en-US" sz="1200" dirty="0"/>
              <a:t>-- tone and volume of voice</a:t>
            </a:r>
          </a:p>
          <a:p>
            <a:endParaRPr lang="en-US" dirty="0"/>
          </a:p>
          <a:p>
            <a:r>
              <a:rPr lang="en-US" dirty="0"/>
              <a:t>Source of photos</a:t>
            </a:r>
          </a:p>
          <a:p>
            <a:r>
              <a:rPr lang="en-US" dirty="0"/>
              <a:t>https://pixabay.com/en/logos-brain-smart-thought-profile-990390/</a:t>
            </a:r>
          </a:p>
          <a:p>
            <a:r>
              <a:rPr lang="en-US" dirty="0"/>
              <a:t>https://pixabay.com/en/singer-singing-audio-sound-wave-29259/</a:t>
            </a:r>
          </a:p>
          <a:p>
            <a:r>
              <a:rPr lang="en-US" dirty="0"/>
              <a:t>https://pixabay.com/en/guy-fashion-eyeglasses-crossed-arms-699195/</a:t>
            </a:r>
          </a:p>
          <a:p>
            <a:endParaRPr lang="en-US" dirty="0"/>
          </a:p>
        </p:txBody>
      </p:sp>
      <p:sp>
        <p:nvSpPr>
          <p:cNvPr id="4" name="Slide Number Placeholder 3"/>
          <p:cNvSpPr>
            <a:spLocks noGrp="1"/>
          </p:cNvSpPr>
          <p:nvPr>
            <p:ph type="sldNum" sz="quarter" idx="10"/>
          </p:nvPr>
        </p:nvSpPr>
        <p:spPr/>
        <p:txBody>
          <a:bodyPr/>
          <a:lstStyle/>
          <a:p>
            <a:fld id="{7F3D1EF9-5CC1-4238-AAAD-E9DC1B1191CD}" type="slidenum">
              <a:rPr lang="en-GB" smtClean="0"/>
              <a:t>10</a:t>
            </a:fld>
            <a:endParaRPr lang="en-GB" dirty="0"/>
          </a:p>
        </p:txBody>
      </p:sp>
    </p:spTree>
    <p:extLst>
      <p:ext uri="{BB962C8B-B14F-4D97-AF65-F5344CB8AC3E}">
        <p14:creationId xmlns:p14="http://schemas.microsoft.com/office/powerpoint/2010/main" val="36802921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third is </a:t>
            </a:r>
            <a:r>
              <a:rPr lang="en-US" sz="1200" dirty="0"/>
              <a:t>nonverbal: facial expressions and body posture. </a:t>
            </a:r>
            <a:r>
              <a:rPr lang="en-US" sz="1200" b="0" dirty="0"/>
              <a:t>How do you think meaning is most often communicated? </a:t>
            </a:r>
            <a:r>
              <a:rPr lang="en-US" sz="1200" baseline="0" dirty="0"/>
              <a:t>[</a:t>
            </a:r>
            <a:r>
              <a:rPr lang="en-US" sz="1200" i="1" baseline="0" dirty="0"/>
              <a:t>Students answer</a:t>
            </a:r>
            <a:r>
              <a:rPr lang="en-US" sz="1200" baseline="0" dirty="0"/>
              <a:t>].</a:t>
            </a:r>
            <a:endParaRPr lang="en-US" sz="1200" b="1" dirty="0"/>
          </a:p>
          <a:p>
            <a:endParaRPr lang="en-US" dirty="0"/>
          </a:p>
          <a:p>
            <a:r>
              <a:rPr lang="en-US" dirty="0"/>
              <a:t>Source of photos</a:t>
            </a:r>
          </a:p>
          <a:p>
            <a:r>
              <a:rPr lang="en-US" dirty="0"/>
              <a:t>https://pixabay.com/en/logos-brain-smart-thought-profile-990390/</a:t>
            </a:r>
          </a:p>
          <a:p>
            <a:r>
              <a:rPr lang="en-US" dirty="0"/>
              <a:t>https://pixabay.com/en/singer-singing-audio-sound-wave-29259/</a:t>
            </a:r>
          </a:p>
          <a:p>
            <a:r>
              <a:rPr lang="en-US" dirty="0"/>
              <a:t>https://pixabay.com/en/guy-fashion-eyeglasses-crossed-arms-699195/</a:t>
            </a:r>
          </a:p>
          <a:p>
            <a:endParaRPr lang="en-US" dirty="0"/>
          </a:p>
        </p:txBody>
      </p:sp>
      <p:sp>
        <p:nvSpPr>
          <p:cNvPr id="4" name="Slide Number Placeholder 3"/>
          <p:cNvSpPr>
            <a:spLocks noGrp="1"/>
          </p:cNvSpPr>
          <p:nvPr>
            <p:ph type="sldNum" sz="quarter" idx="10"/>
          </p:nvPr>
        </p:nvSpPr>
        <p:spPr/>
        <p:txBody>
          <a:bodyPr/>
          <a:lstStyle/>
          <a:p>
            <a:fld id="{7F3D1EF9-5CC1-4238-AAAD-E9DC1B1191CD}" type="slidenum">
              <a:rPr lang="en-GB" smtClean="0"/>
              <a:t>11</a:t>
            </a:fld>
            <a:endParaRPr lang="en-GB" dirty="0"/>
          </a:p>
        </p:txBody>
      </p:sp>
    </p:spTree>
    <p:extLst>
      <p:ext uri="{BB962C8B-B14F-4D97-AF65-F5344CB8AC3E}">
        <p14:creationId xmlns:p14="http://schemas.microsoft.com/office/powerpoint/2010/main" val="35739575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US" sz="1200" dirty="0"/>
              <a:t>When cues are misaligned, 93%</a:t>
            </a:r>
            <a:r>
              <a:rPr lang="en-US" sz="1200" baseline="0" dirty="0"/>
              <a:t> of the meaning of our communication is not in the words. </a:t>
            </a:r>
            <a:r>
              <a:rPr lang="en-US" sz="1200" dirty="0"/>
              <a:t>55% of meaning is communicated nonverbally, using</a:t>
            </a:r>
            <a:r>
              <a:rPr lang="en-US" sz="1200" baseline="0" dirty="0"/>
              <a:t> the </a:t>
            </a:r>
            <a:r>
              <a:rPr lang="en-US" sz="1200" dirty="0"/>
              <a:t>face and body.</a:t>
            </a:r>
            <a:r>
              <a:rPr lang="en-US" sz="1200" baseline="0" dirty="0"/>
              <a:t> Next important is </a:t>
            </a:r>
            <a:r>
              <a:rPr lang="en-US" sz="1200" dirty="0"/>
              <a:t>paraverbal, with 38% of meaning conveyed</a:t>
            </a:r>
            <a:r>
              <a:rPr lang="en-US" sz="1200" baseline="0" dirty="0"/>
              <a:t> through </a:t>
            </a:r>
            <a:r>
              <a:rPr lang="en-US" sz="1200" dirty="0"/>
              <a:t>tone of voice.</a:t>
            </a:r>
            <a:r>
              <a:rPr lang="en-US" sz="1200" baseline="0" dirty="0"/>
              <a:t> Again under conditions of cue misalignment, only</a:t>
            </a:r>
            <a:r>
              <a:rPr lang="en-US" sz="1200" dirty="0">
                <a:cs typeface="Times New Roman" pitchFamily="18" charset="0"/>
              </a:rPr>
              <a:t> 7% of meaning is communicated through words. </a:t>
            </a:r>
          </a:p>
          <a:p>
            <a:endParaRPr lang="en-US" altLang="en-US" dirty="0"/>
          </a:p>
          <a:p>
            <a:r>
              <a:rPr lang="en-US" altLang="en-US" dirty="0"/>
              <a:t>Source of photo:</a:t>
            </a:r>
          </a:p>
          <a:p>
            <a:r>
              <a:rPr lang="en-US" altLang="en-US" dirty="0"/>
              <a:t>https://pixabay.com/en/internet-usage-rights-e-mail-at-1013673/</a:t>
            </a:r>
          </a:p>
          <a:p>
            <a:endParaRPr lang="en-US" altLang="en-US" dirty="0"/>
          </a:p>
          <a:p>
            <a:r>
              <a:rPr lang="en-US" altLang="en-US" dirty="0"/>
              <a:t>References</a:t>
            </a:r>
          </a:p>
          <a:p>
            <a:endParaRPr lang="en-US" altLang="en-US" dirty="0"/>
          </a:p>
          <a:p>
            <a:r>
              <a:rPr lang="en-US" sz="1200" b="0" dirty="0" err="1">
                <a:cs typeface="Times New Roman" pitchFamily="18" charset="0"/>
              </a:rPr>
              <a:t>Mehrabian</a:t>
            </a:r>
            <a:r>
              <a:rPr lang="en-US" sz="1200" b="0" dirty="0">
                <a:cs typeface="Times New Roman" pitchFamily="18" charset="0"/>
              </a:rPr>
              <a:t>, A. (1971). Nonverbal betrayal of feeling. Journal of Experimental Research in Personality, 5,64-73.</a:t>
            </a:r>
            <a:endParaRPr lang="en-US" altLang="en-US" b="0" dirty="0"/>
          </a:p>
        </p:txBody>
      </p:sp>
      <p:sp>
        <p:nvSpPr>
          <p:cNvPr id="1034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8FD03697-D391-46FD-9BC5-2CA2209C514F}" type="slidenum">
              <a:rPr lang="en-GB" altLang="en-US" smtClean="0"/>
              <a:pPr/>
              <a:t>12</a:t>
            </a:fld>
            <a:endParaRPr lang="en-GB" altLang="en-US"/>
          </a:p>
        </p:txBody>
      </p:sp>
    </p:spTree>
    <p:extLst>
      <p:ext uri="{BB962C8B-B14F-4D97-AF65-F5344CB8AC3E}">
        <p14:creationId xmlns:p14="http://schemas.microsoft.com/office/powerpoint/2010/main" val="36369998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t>Who here has sent a work email that was totally misinterpreted? [</a:t>
            </a:r>
            <a:r>
              <a:rPr lang="en-US" altLang="en-US" sz="1200" i="1" dirty="0"/>
              <a:t>Students raise hands</a:t>
            </a:r>
            <a:r>
              <a:rPr lang="en-US" altLang="en-US" sz="1200" i="1" baseline="0" dirty="0"/>
              <a:t> and share experiences</a:t>
            </a:r>
            <a:r>
              <a:rPr lang="en-US" altLang="en-US" sz="1200" baseline="0"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200" baseline="0" dirty="0"/>
          </a:p>
          <a:p>
            <a:r>
              <a:rPr lang="en-US" altLang="en-US" dirty="0"/>
              <a:t>Source of photo:</a:t>
            </a:r>
          </a:p>
          <a:p>
            <a:r>
              <a:rPr lang="en-US" altLang="en-US" dirty="0"/>
              <a:t>https://pixabay.com/en/internet-usage-rights-e-mail-at-1013673/</a:t>
            </a:r>
          </a:p>
          <a:p>
            <a:endParaRPr lang="en-US" altLang="en-US" dirty="0"/>
          </a:p>
        </p:txBody>
      </p:sp>
      <p:sp>
        <p:nvSpPr>
          <p:cNvPr id="1034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8FD03697-D391-46FD-9BC5-2CA2209C514F}" type="slidenum">
              <a:rPr lang="en-GB" altLang="en-US" smtClean="0"/>
              <a:pPr/>
              <a:t>13</a:t>
            </a:fld>
            <a:endParaRPr lang="en-GB" altLang="en-US"/>
          </a:p>
        </p:txBody>
      </p:sp>
    </p:spTree>
    <p:extLst>
      <p:ext uri="{BB962C8B-B14F-4D97-AF65-F5344CB8AC3E}">
        <p14:creationId xmlns:p14="http://schemas.microsoft.com/office/powerpoint/2010/main" val="16538293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US" sz="1200" kern="1200" dirty="0">
                <a:solidFill>
                  <a:schemeClr val="tx1"/>
                </a:solidFill>
                <a:latin typeface="+mn-lt"/>
                <a:ea typeface="+mn-ea"/>
                <a:cs typeface="Times New Roman" pitchFamily="18" charset="0"/>
              </a:rPr>
              <a:t>People grossly overestimate extent to which intended tone of their emails comes across.</a:t>
            </a:r>
            <a:r>
              <a:rPr lang="en-US" sz="1100" kern="1200" baseline="0" dirty="0">
                <a:solidFill>
                  <a:schemeClr val="tx1"/>
                </a:solidFill>
                <a:latin typeface="+mn-lt"/>
                <a:ea typeface="+mn-ea"/>
                <a:cs typeface="Times New Roman" pitchFamily="18" charset="0"/>
              </a:rPr>
              <a:t> </a:t>
            </a:r>
            <a:r>
              <a:rPr lang="en-US" sz="1200" kern="1200" dirty="0">
                <a:solidFill>
                  <a:schemeClr val="tx1"/>
                </a:solidFill>
                <a:latin typeface="+mn-lt"/>
                <a:ea typeface="+mn-ea"/>
                <a:cs typeface="Times New Roman" pitchFamily="18" charset="0"/>
              </a:rPr>
              <a:t>The curse of knowledge is even stronger</a:t>
            </a:r>
            <a:r>
              <a:rPr lang="en-US" sz="1200" kern="1200" baseline="0" dirty="0">
                <a:solidFill>
                  <a:schemeClr val="tx1"/>
                </a:solidFill>
                <a:latin typeface="+mn-lt"/>
                <a:ea typeface="+mn-ea"/>
                <a:cs typeface="Times New Roman" pitchFamily="18" charset="0"/>
              </a:rPr>
              <a:t> </a:t>
            </a:r>
            <a:r>
              <a:rPr lang="en-US" sz="1200" kern="1200" dirty="0">
                <a:solidFill>
                  <a:schemeClr val="tx1"/>
                </a:solidFill>
                <a:latin typeface="+mn-lt"/>
                <a:ea typeface="+mn-ea"/>
                <a:cs typeface="Times New Roman" pitchFamily="18" charset="0"/>
              </a:rPr>
              <a:t>over email. </a:t>
            </a:r>
          </a:p>
          <a:p>
            <a:endParaRPr lang="en-US" altLang="en-US" dirty="0"/>
          </a:p>
          <a:p>
            <a:r>
              <a:rPr lang="en-US" altLang="en-US" dirty="0"/>
              <a:t>Source of photo:</a:t>
            </a:r>
          </a:p>
          <a:p>
            <a:r>
              <a:rPr lang="en-US" altLang="en-US" dirty="0"/>
              <a:t>https://pixabay.com/en/internet-usage-rights-e-mail-at-1013673/</a:t>
            </a:r>
          </a:p>
          <a:p>
            <a:endParaRPr lang="en-US" altLang="en-US" dirty="0"/>
          </a:p>
          <a:p>
            <a:r>
              <a:rPr lang="en-US" altLang="en-US" dirty="0"/>
              <a:t>References</a:t>
            </a:r>
          </a:p>
          <a:p>
            <a:endParaRPr lang="en-US" altLang="en-US" dirty="0"/>
          </a:p>
          <a:p>
            <a:r>
              <a:rPr lang="en-US" dirty="0"/>
              <a:t>Egocentrism over e-mail: Can we communicate as well as we think? </a:t>
            </a:r>
          </a:p>
          <a:p>
            <a:r>
              <a:rPr lang="en-US" dirty="0"/>
              <a:t>Kruger, Justin; </a:t>
            </a:r>
            <a:r>
              <a:rPr lang="en-US" dirty="0" err="1"/>
              <a:t>Epley</a:t>
            </a:r>
            <a:r>
              <a:rPr lang="en-US" dirty="0"/>
              <a:t>, Nicholas; Parker, Jason; Ng, </a:t>
            </a:r>
            <a:r>
              <a:rPr lang="en-US" dirty="0" err="1"/>
              <a:t>Zhi</a:t>
            </a:r>
            <a:r>
              <a:rPr lang="en-US" dirty="0"/>
              <a:t>-Wen </a:t>
            </a:r>
          </a:p>
          <a:p>
            <a:r>
              <a:rPr lang="en-US" dirty="0"/>
              <a:t>Journal of Personality and Social Psychology, Vol 89(6), Dec 2005, 925-936. </a:t>
            </a:r>
          </a:p>
          <a:p>
            <a:r>
              <a:rPr lang="en-US" sz="1200" b="0" kern="1200" dirty="0">
                <a:solidFill>
                  <a:schemeClr val="tx1"/>
                </a:solidFill>
                <a:effectLst/>
                <a:latin typeface="+mn-lt"/>
                <a:ea typeface="+mn-ea"/>
                <a:cs typeface="+mn-cs"/>
              </a:rPr>
              <a:t>http://psycnet.apa.org/journals/psp/89/6/925/</a:t>
            </a:r>
          </a:p>
          <a:p>
            <a:endParaRPr lang="en-US" sz="1200" b="0" kern="1200" dirty="0">
              <a:solidFill>
                <a:schemeClr val="tx1"/>
              </a:solidFill>
              <a:effectLst/>
              <a:latin typeface="+mn-lt"/>
              <a:ea typeface="+mn-ea"/>
              <a:cs typeface="+mn-cs"/>
            </a:endParaRPr>
          </a:p>
        </p:txBody>
      </p:sp>
      <p:sp>
        <p:nvSpPr>
          <p:cNvPr id="1034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8FD03697-D391-46FD-9BC5-2CA2209C514F}" type="slidenum">
              <a:rPr lang="en-GB" altLang="en-US" smtClean="0"/>
              <a:pPr/>
              <a:t>14</a:t>
            </a:fld>
            <a:endParaRPr lang="en-GB" altLang="en-US"/>
          </a:p>
        </p:txBody>
      </p:sp>
    </p:spTree>
    <p:extLst>
      <p:ext uri="{BB962C8B-B14F-4D97-AF65-F5344CB8AC3E}">
        <p14:creationId xmlns:p14="http://schemas.microsoft.com/office/powerpoint/2010/main" val="3076879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200" b="0" dirty="0"/>
              <a:t>Given</a:t>
            </a:r>
            <a:r>
              <a:rPr lang="en-US" altLang="en-US" sz="1200" b="0" baseline="0" dirty="0"/>
              <a:t> all of this, </a:t>
            </a:r>
            <a:r>
              <a:rPr lang="en-US" altLang="en-US" sz="1200" b="0" dirty="0"/>
              <a:t>what communication channel should you use to negotiate?</a:t>
            </a:r>
            <a:r>
              <a:rPr lang="en-US" altLang="en-US" sz="1200" dirty="0"/>
              <a:t> [</a:t>
            </a:r>
            <a:r>
              <a:rPr lang="en-US" altLang="en-US" sz="1200" i="1" dirty="0"/>
              <a:t>Students answer</a:t>
            </a:r>
            <a:r>
              <a:rPr lang="en-US" altLang="en-US" sz="1200" baseline="0" dirty="0"/>
              <a:t>].</a:t>
            </a:r>
            <a:endParaRPr lang="en-US" altLang="en-US" sz="1200" b="0" dirty="0"/>
          </a:p>
          <a:p>
            <a:endParaRPr lang="en-US" sz="1200" b="1" dirty="0"/>
          </a:p>
          <a:p>
            <a:r>
              <a:rPr lang="en-US" dirty="0"/>
              <a:t>Source of photos:</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a:t>https://pixabay.com/en/internet-usage-rights-e-mail-at-1013673/</a:t>
            </a:r>
          </a:p>
          <a:p>
            <a:r>
              <a:rPr lang="en-US" dirty="0"/>
              <a:t>https://pixabay.com/en/phone-red-vintage-vectors-388838/</a:t>
            </a:r>
          </a:p>
          <a:p>
            <a:r>
              <a:rPr lang="en-US" dirty="0"/>
              <a:t>https://pixabay.com/en/icons-symbols-skype-button-turn-on-847262/</a:t>
            </a:r>
          </a:p>
          <a:p>
            <a:r>
              <a:rPr lang="en-US" dirty="0"/>
              <a:t>https://pixabay.com/en/man-avator-person-admin-161282/</a:t>
            </a:r>
          </a:p>
        </p:txBody>
      </p:sp>
      <p:sp>
        <p:nvSpPr>
          <p:cNvPr id="4" name="Slide Number Placeholder 3"/>
          <p:cNvSpPr>
            <a:spLocks noGrp="1"/>
          </p:cNvSpPr>
          <p:nvPr>
            <p:ph type="sldNum" sz="quarter" idx="10"/>
          </p:nvPr>
        </p:nvSpPr>
        <p:spPr/>
        <p:txBody>
          <a:bodyPr/>
          <a:lstStyle/>
          <a:p>
            <a:fld id="{7F3D1EF9-5CC1-4238-AAAD-E9DC1B1191CD}" type="slidenum">
              <a:rPr lang="en-GB" smtClean="0"/>
              <a:t>15</a:t>
            </a:fld>
            <a:endParaRPr lang="en-GB" dirty="0"/>
          </a:p>
        </p:txBody>
      </p:sp>
    </p:spTree>
    <p:extLst>
      <p:ext uri="{BB962C8B-B14F-4D97-AF65-F5344CB8AC3E}">
        <p14:creationId xmlns:p14="http://schemas.microsoft.com/office/powerpoint/2010/main" val="21612506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Although different channels each have their strengths, as a general principle it</a:t>
            </a:r>
            <a:r>
              <a:rPr lang="en-US" baseline="0" dirty="0"/>
              <a:t> is better to avoid </a:t>
            </a:r>
            <a:r>
              <a:rPr lang="en-US" altLang="en-US" sz="1200" dirty="0"/>
              <a:t>negotiating using impoverished communication channels like email.</a:t>
            </a:r>
            <a:r>
              <a:rPr lang="en-US" altLang="en-US" sz="1200" baseline="0" dirty="0"/>
              <a:t> Email communication leads to </a:t>
            </a:r>
            <a:r>
              <a:rPr lang="en-US" altLang="en-US" sz="1200" dirty="0"/>
              <a:t>more failed deals, less value creation, and more conflict. </a:t>
            </a:r>
          </a:p>
          <a:p>
            <a:endParaRPr lang="en-US" dirty="0"/>
          </a:p>
          <a:p>
            <a:r>
              <a:rPr lang="en-US" dirty="0"/>
              <a:t>References</a:t>
            </a:r>
          </a:p>
          <a:p>
            <a:endParaRPr lang="en-US" dirty="0"/>
          </a:p>
          <a:p>
            <a:r>
              <a:rPr lang="en-US" dirty="0" err="1"/>
              <a:t>Swaab</a:t>
            </a:r>
            <a:r>
              <a:rPr lang="en-US" dirty="0"/>
              <a:t>, R.I., </a:t>
            </a:r>
            <a:r>
              <a:rPr lang="en-US" dirty="0" err="1"/>
              <a:t>Galinsky</a:t>
            </a:r>
            <a:r>
              <a:rPr lang="en-US" dirty="0"/>
              <a:t>, A.D., </a:t>
            </a:r>
            <a:r>
              <a:rPr lang="en-US" dirty="0" err="1"/>
              <a:t>Medvec</a:t>
            </a:r>
            <a:r>
              <a:rPr lang="en-US" dirty="0"/>
              <a:t>, V., &amp; </a:t>
            </a:r>
            <a:r>
              <a:rPr lang="en-US" dirty="0" err="1"/>
              <a:t>Diermeier</a:t>
            </a:r>
            <a:r>
              <a:rPr lang="en-US" dirty="0"/>
              <a:t>, D.A. (2012). The communication orientation model: Explaining the diverse effects of sight, sound, and synchronicity on negotiation and group decision-making outcomes. Personality and Social Psychology Review, 16, 25-53. </a:t>
            </a:r>
          </a:p>
        </p:txBody>
      </p:sp>
      <p:sp>
        <p:nvSpPr>
          <p:cNvPr id="4" name="Slide Number Placeholder 3"/>
          <p:cNvSpPr>
            <a:spLocks noGrp="1"/>
          </p:cNvSpPr>
          <p:nvPr>
            <p:ph type="sldNum" sz="quarter" idx="10"/>
          </p:nvPr>
        </p:nvSpPr>
        <p:spPr/>
        <p:txBody>
          <a:bodyPr/>
          <a:lstStyle/>
          <a:p>
            <a:fld id="{7F3D1EF9-5CC1-4238-AAAD-E9DC1B1191CD}" type="slidenum">
              <a:rPr lang="en-GB" smtClean="0"/>
              <a:t>16</a:t>
            </a:fld>
            <a:endParaRPr lang="en-GB" dirty="0"/>
          </a:p>
        </p:txBody>
      </p:sp>
    </p:spTree>
    <p:extLst>
      <p:ext uri="{BB962C8B-B14F-4D97-AF65-F5344CB8AC3E}">
        <p14:creationId xmlns:p14="http://schemas.microsoft.com/office/powerpoint/2010/main" val="28558523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dirty="0"/>
              <a:t>When should you </a:t>
            </a:r>
            <a:r>
              <a:rPr lang="en-US" sz="1200" b="0" u="sng" dirty="0"/>
              <a:t>not</a:t>
            </a:r>
            <a:r>
              <a:rPr lang="en-US" sz="1200" b="0" dirty="0"/>
              <a:t> negotiate face to face? </a:t>
            </a:r>
            <a:r>
              <a:rPr lang="en-US" altLang="en-US" sz="1200" b="0" dirty="0"/>
              <a:t>[</a:t>
            </a:r>
            <a:r>
              <a:rPr lang="en-US" altLang="en-US" sz="1200" b="0" i="1" dirty="0"/>
              <a:t>Students answer</a:t>
            </a:r>
            <a:r>
              <a:rPr lang="en-US" altLang="en-US" sz="1200" b="0" baseline="0" dirty="0"/>
              <a:t>].</a:t>
            </a:r>
          </a:p>
          <a:p>
            <a:endParaRPr lang="en-US" sz="1200" b="0" baseline="0" dirty="0"/>
          </a:p>
          <a:p>
            <a:r>
              <a:rPr lang="en-US" sz="1200" b="0" baseline="0" dirty="0"/>
              <a:t>Source of photo</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https://pixabay.com/en/pc-computer-hardware-calculator-1595125/</a:t>
            </a:r>
          </a:p>
          <a:p>
            <a:endParaRPr lang="en-US" b="0" dirty="0"/>
          </a:p>
          <a:p>
            <a:endParaRPr lang="en-US" dirty="0"/>
          </a:p>
        </p:txBody>
      </p:sp>
      <p:sp>
        <p:nvSpPr>
          <p:cNvPr id="4" name="Slide Number Placeholder 3"/>
          <p:cNvSpPr>
            <a:spLocks noGrp="1"/>
          </p:cNvSpPr>
          <p:nvPr>
            <p:ph type="sldNum" sz="quarter" idx="10"/>
          </p:nvPr>
        </p:nvSpPr>
        <p:spPr/>
        <p:txBody>
          <a:bodyPr/>
          <a:lstStyle/>
          <a:p>
            <a:fld id="{7F3D1EF9-5CC1-4238-AAAD-E9DC1B1191CD}" type="slidenum">
              <a:rPr lang="en-GB" smtClean="0"/>
              <a:t>17</a:t>
            </a:fld>
            <a:endParaRPr lang="en-GB" dirty="0"/>
          </a:p>
        </p:txBody>
      </p:sp>
    </p:spTree>
    <p:extLst>
      <p:ext uri="{BB962C8B-B14F-4D97-AF65-F5344CB8AC3E}">
        <p14:creationId xmlns:p14="http://schemas.microsoft.com/office/powerpoint/2010/main" val="10480048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None/>
            </a:pPr>
            <a:r>
              <a:rPr lang="en-US" sz="1200" dirty="0"/>
              <a:t>When you really, really, hate each other. In this situation, you should consider an impersonal form of communication, or even an intermediary. </a:t>
            </a:r>
          </a:p>
          <a:p>
            <a:endParaRPr lang="en-US" dirty="0"/>
          </a:p>
          <a:p>
            <a:r>
              <a:rPr lang="en-US" dirty="0"/>
              <a:t>Source for photo:</a:t>
            </a:r>
          </a:p>
          <a:p>
            <a:r>
              <a:rPr lang="en-US" dirty="0"/>
              <a:t>https://pixabay.com/en/pointing-gun-arm-military-war-gun-1632373/</a:t>
            </a:r>
          </a:p>
          <a:p>
            <a:endParaRPr lang="en-US" dirty="0"/>
          </a:p>
          <a:p>
            <a:r>
              <a:rPr lang="en-US" dirty="0"/>
              <a:t>References</a:t>
            </a:r>
          </a:p>
          <a:p>
            <a:endParaRPr lang="en-US" dirty="0"/>
          </a:p>
          <a:p>
            <a:r>
              <a:rPr lang="en-US" dirty="0" err="1"/>
              <a:t>Swaab</a:t>
            </a:r>
            <a:r>
              <a:rPr lang="en-US" dirty="0"/>
              <a:t>, R.I., </a:t>
            </a:r>
            <a:r>
              <a:rPr lang="en-US" dirty="0" err="1"/>
              <a:t>Galinsky</a:t>
            </a:r>
            <a:r>
              <a:rPr lang="en-US" dirty="0"/>
              <a:t>, A.D., </a:t>
            </a:r>
            <a:r>
              <a:rPr lang="en-US" dirty="0" err="1"/>
              <a:t>Medvec</a:t>
            </a:r>
            <a:r>
              <a:rPr lang="en-US" dirty="0"/>
              <a:t>, V., &amp; </a:t>
            </a:r>
            <a:r>
              <a:rPr lang="en-US" dirty="0" err="1"/>
              <a:t>Diermeier</a:t>
            </a:r>
            <a:r>
              <a:rPr lang="en-US" dirty="0"/>
              <a:t>, D.A. (2012). The communication orientation model: Explaining the diverse effects of sight, sound, and synchronicity on negotiation and group decision-making outcomes. Personality and Social Psychology Review, 16, 25-53. </a:t>
            </a:r>
          </a:p>
          <a:p>
            <a:endParaRPr lang="en-US" dirty="0"/>
          </a:p>
        </p:txBody>
      </p:sp>
      <p:sp>
        <p:nvSpPr>
          <p:cNvPr id="4" name="Slide Number Placeholder 3"/>
          <p:cNvSpPr>
            <a:spLocks noGrp="1"/>
          </p:cNvSpPr>
          <p:nvPr>
            <p:ph type="sldNum" sz="quarter" idx="10"/>
          </p:nvPr>
        </p:nvSpPr>
        <p:spPr/>
        <p:txBody>
          <a:bodyPr/>
          <a:lstStyle/>
          <a:p>
            <a:fld id="{7F3D1EF9-5CC1-4238-AAAD-E9DC1B1191CD}" type="slidenum">
              <a:rPr lang="en-GB" smtClean="0"/>
              <a:t>18</a:t>
            </a:fld>
            <a:endParaRPr lang="en-GB" dirty="0"/>
          </a:p>
        </p:txBody>
      </p:sp>
    </p:spTree>
    <p:extLst>
      <p:ext uri="{BB962C8B-B14F-4D97-AF65-F5344CB8AC3E}">
        <p14:creationId xmlns:p14="http://schemas.microsoft.com/office/powerpoint/2010/main" val="21126643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i="0" dirty="0"/>
              <a:t>Ok now let’s talk about the Castaways. Please take 3 minutes and share with the person sitting next to you,</a:t>
            </a:r>
            <a:r>
              <a:rPr lang="en-US" altLang="en-US" sz="1200" i="0" baseline="0" dirty="0"/>
              <a:t> who is </a:t>
            </a:r>
            <a:r>
              <a:rPr lang="en-US" altLang="en-US" sz="1200" i="0" dirty="0"/>
              <a:t>not necessarily your</a:t>
            </a:r>
            <a:r>
              <a:rPr lang="en-US" altLang="en-US" sz="1200" i="0" baseline="0" dirty="0"/>
              <a:t> negotiation partner.</a:t>
            </a:r>
            <a:r>
              <a:rPr lang="en-US" altLang="en-US" sz="1200" i="0" dirty="0"/>
              <a:t> One thing that your</a:t>
            </a:r>
            <a:r>
              <a:rPr lang="en-US" altLang="en-US" sz="1200" i="0" baseline="0" dirty="0"/>
              <a:t> counterpart did well, and one thing you could have done better in The Castaways, from a communication perspective. [</a:t>
            </a:r>
            <a:r>
              <a:rPr lang="en-US" altLang="en-US" sz="1200" i="1" baseline="0" dirty="0"/>
              <a:t>Students share with others sitting next to them for a few minutes</a:t>
            </a:r>
            <a:r>
              <a:rPr lang="en-US" altLang="en-US" sz="1200" i="0" baseline="0" dirty="0"/>
              <a:t>]. Ok, let’s get started again. </a:t>
            </a:r>
            <a:endParaRPr lang="en-US" alt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sz="1200" i="0" dirty="0"/>
          </a:p>
          <a:p>
            <a:r>
              <a:rPr lang="en-US" dirty="0"/>
              <a:t>Source</a:t>
            </a:r>
            <a:r>
              <a:rPr lang="en-US" baseline="0" dirty="0"/>
              <a:t> for photo</a:t>
            </a:r>
          </a:p>
          <a:p>
            <a:r>
              <a:rPr lang="en-US" baseline="0" dirty="0"/>
              <a:t>https://pixabay.com/en/palm-trees-the-island-of-koh-kood-966602/</a:t>
            </a:r>
          </a:p>
        </p:txBody>
      </p:sp>
      <p:sp>
        <p:nvSpPr>
          <p:cNvPr id="4" name="Slide Number Placeholder 3"/>
          <p:cNvSpPr>
            <a:spLocks noGrp="1"/>
          </p:cNvSpPr>
          <p:nvPr>
            <p:ph type="sldNum" sz="quarter" idx="10"/>
          </p:nvPr>
        </p:nvSpPr>
        <p:spPr/>
        <p:txBody>
          <a:bodyPr/>
          <a:lstStyle/>
          <a:p>
            <a:fld id="{77C6E43D-BE4C-4A01-9BBF-F3CBDAFB7B5E}" type="slidenum">
              <a:rPr lang="en-US" smtClean="0"/>
              <a:t>19</a:t>
            </a:fld>
            <a:endParaRPr lang="en-US"/>
          </a:p>
        </p:txBody>
      </p:sp>
    </p:spTree>
    <p:extLst>
      <p:ext uri="{BB962C8B-B14F-4D97-AF65-F5344CB8AC3E}">
        <p14:creationId xmlns:p14="http://schemas.microsoft.com/office/powerpoint/2010/main" val="18258414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06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u="sng" kern="1200" dirty="0">
                <a:solidFill>
                  <a:schemeClr val="tx1"/>
                </a:solidFill>
                <a:effectLst/>
                <a:latin typeface="+mn-lt"/>
                <a:ea typeface="+mn-ea"/>
                <a:cs typeface="+mn-cs"/>
              </a:rPr>
              <a:t>*Important note</a:t>
            </a:r>
            <a:r>
              <a:rPr lang="en-US" sz="1200" kern="1200" dirty="0">
                <a:solidFill>
                  <a:schemeClr val="tx1"/>
                </a:solidFill>
                <a:effectLst/>
                <a:latin typeface="+mn-lt"/>
                <a:ea typeface="+mn-ea"/>
                <a:cs typeface="+mn-cs"/>
              </a:rPr>
              <a:t>: This exercise</a:t>
            </a:r>
            <a:r>
              <a:rPr lang="en-US" sz="1200" kern="1200" baseline="0" dirty="0">
                <a:solidFill>
                  <a:schemeClr val="tx1"/>
                </a:solidFill>
                <a:effectLst/>
                <a:latin typeface="+mn-lt"/>
                <a:ea typeface="+mn-ea"/>
                <a:cs typeface="+mn-cs"/>
              </a:rPr>
              <a:t> requires additional supplies, for each student 1) a pair of scissors, 2) a thick pen, and 3) some blank sheets of white paper. It is also important to print the role materials single-sided so that students can cut out the pictures on the last pages and use trade them with their negotiation partner. </a:t>
            </a: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Our</a:t>
            </a:r>
            <a:r>
              <a:rPr lang="en-US" sz="1200" kern="1200" baseline="0" dirty="0">
                <a:solidFill>
                  <a:schemeClr val="tx1"/>
                </a:solidFill>
                <a:effectLst/>
                <a:latin typeface="+mn-lt"/>
                <a:ea typeface="+mn-ea"/>
                <a:cs typeface="+mn-cs"/>
              </a:rPr>
              <a:t> in class lecture for today i</a:t>
            </a:r>
            <a:r>
              <a:rPr lang="en-US" sz="1200" kern="1200" dirty="0">
                <a:solidFill>
                  <a:schemeClr val="tx1"/>
                </a:solidFill>
                <a:effectLst/>
                <a:latin typeface="+mn-lt"/>
                <a:ea typeface="+mn-ea"/>
                <a:cs typeface="+mn-cs"/>
              </a:rPr>
              <a:t>s called The Castaways. You will have 20 minutes to read your role materials and plan your strategy, then 40 minutes to negotiate with your partner. At the point please share your individua</a:t>
            </a:r>
            <a:r>
              <a:rPr lang="en-US" sz="1200" kern="1200" baseline="0" dirty="0">
                <a:solidFill>
                  <a:schemeClr val="tx1"/>
                </a:solidFill>
                <a:effectLst/>
                <a:latin typeface="+mn-lt"/>
                <a:ea typeface="+mn-ea"/>
                <a:cs typeface="+mn-cs"/>
              </a:rPr>
              <a:t>l points totals </a:t>
            </a:r>
            <a:r>
              <a:rPr lang="en-US" sz="1200" kern="1200" dirty="0">
                <a:solidFill>
                  <a:schemeClr val="tx1"/>
                </a:solidFill>
                <a:effectLst/>
                <a:latin typeface="+mn-lt"/>
                <a:ea typeface="+mn-ea"/>
                <a:cs typeface="+mn-cs"/>
              </a:rPr>
              <a:t>with me and take a 20 minute break. </a:t>
            </a:r>
            <a:r>
              <a:rPr lang="en-US" altLang="en-US" sz="2400" b="0" dirty="0">
                <a:solidFill>
                  <a:srgbClr val="7030A0"/>
                </a:solidFill>
              </a:rPr>
              <a:t>Please calculate your points totals yourselves, each counterpart</a:t>
            </a:r>
            <a:r>
              <a:rPr lang="en-US" altLang="en-US" sz="2400" b="0" baseline="0" dirty="0">
                <a:solidFill>
                  <a:srgbClr val="7030A0"/>
                </a:solidFill>
              </a:rPr>
              <a:t> should</a:t>
            </a:r>
            <a:r>
              <a:rPr lang="en-US" altLang="en-US" sz="2400" b="0" dirty="0">
                <a:solidFill>
                  <a:srgbClr val="7030A0"/>
                </a:solidFill>
              </a:rPr>
              <a:t> add up their points separately. </a:t>
            </a:r>
            <a:r>
              <a:rPr lang="en-US" sz="1200" kern="1200" dirty="0">
                <a:solidFill>
                  <a:schemeClr val="tx1"/>
                </a:solidFill>
                <a:effectLst/>
                <a:latin typeface="+mn-lt"/>
                <a:ea typeface="+mn-ea"/>
                <a:cs typeface="+mn-cs"/>
              </a:rPr>
              <a:t>The lecture will begin again in 1 hour and forty minutes.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Please</a:t>
            </a:r>
            <a:r>
              <a:rPr lang="en-US" sz="1200" kern="1200" baseline="0" dirty="0">
                <a:solidFill>
                  <a:schemeClr val="tx1"/>
                </a:solidFill>
                <a:effectLst/>
                <a:latin typeface="+mn-lt"/>
                <a:ea typeface="+mn-ea"/>
                <a:cs typeface="+mn-cs"/>
              </a:rPr>
              <a:t> read the communication rules in your role very carefully. Two I want to emphasize. First and foremost, your character does not know the same language as your partner’s character, so n</a:t>
            </a:r>
            <a:r>
              <a:rPr lang="en-US" altLang="en-US" sz="1200" dirty="0"/>
              <a:t>o talking in a language you</a:t>
            </a:r>
            <a:r>
              <a:rPr lang="en-US" altLang="en-US" sz="1200" baseline="0" dirty="0"/>
              <a:t> </a:t>
            </a:r>
            <a:r>
              <a:rPr lang="en-US" altLang="en-US" sz="1200" dirty="0"/>
              <a:t>both understand. You can gesture and grunt.</a:t>
            </a:r>
            <a:r>
              <a:rPr lang="en-US" altLang="en-US" sz="1200" baseline="0" dirty="0"/>
              <a:t> [</a:t>
            </a:r>
            <a:r>
              <a:rPr lang="en-US" altLang="en-US" sz="1200" i="1" baseline="0" dirty="0"/>
              <a:t>Instructor demonstrates grunted communication and students laugh</a:t>
            </a:r>
            <a:r>
              <a:rPr lang="en-US" altLang="en-US" sz="1200" baseline="0" dirty="0"/>
              <a:t>]. You can also draw in the sand to communicate using a piece of paper and pen. I have paper and pens for you here, please use these [</a:t>
            </a:r>
            <a:r>
              <a:rPr lang="en-US" altLang="en-US" sz="1200" i="1" baseline="0" dirty="0"/>
              <a:t>Instructor indicates stack of white paper and thick pens</a:t>
            </a:r>
            <a:r>
              <a:rPr lang="en-US" altLang="en-US" sz="1200" baseline="0" dirty="0"/>
              <a:t>]. You will also need a pair of scissors, to cut out the photos of your property on the last page of the case [</a:t>
            </a:r>
            <a:r>
              <a:rPr lang="en-US" altLang="en-US" sz="1200" i="1" baseline="0" dirty="0"/>
              <a:t>Instructor indicates box of scissors</a:t>
            </a:r>
            <a:r>
              <a:rPr lang="en-US" altLang="en-US" sz="1200" i="0" baseline="0" dirty="0"/>
              <a:t>]. </a:t>
            </a:r>
            <a:endParaRPr lang="en-US" altLang="en-US" sz="1200" i="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As always, please partner up with someone</a:t>
            </a:r>
            <a:r>
              <a:rPr lang="en-US" sz="1200" kern="1200" baseline="0" dirty="0">
                <a:solidFill>
                  <a:schemeClr val="tx1"/>
                </a:solidFill>
                <a:effectLst/>
                <a:latin typeface="+mn-lt"/>
                <a:ea typeface="+mn-ea"/>
                <a:cs typeface="+mn-cs"/>
              </a:rPr>
              <a:t> you know less well than the others, and if at all possible a different person from your previous negotiations. [</a:t>
            </a:r>
            <a:r>
              <a:rPr lang="en-US" sz="1200" i="1" kern="1200" baseline="0" dirty="0">
                <a:solidFill>
                  <a:schemeClr val="tx1"/>
                </a:solidFill>
                <a:effectLst/>
                <a:latin typeface="+mn-lt"/>
                <a:ea typeface="+mn-ea"/>
                <a:cs typeface="+mn-cs"/>
              </a:rPr>
              <a:t>Students partner up, the instructor hands out role materials, and the students negotiate</a:t>
            </a:r>
            <a:r>
              <a:rPr lang="en-US" sz="1200" kern="1200" baseline="0" dirty="0">
                <a:solidFill>
                  <a:schemeClr val="tx1"/>
                </a:solidFill>
                <a:effectLst/>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i="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a:t>
            </a:r>
            <a:r>
              <a:rPr lang="en-US" i="1" baseline="0" dirty="0"/>
              <a:t>During the negotiations, the instructor should walk around and take mental or written notes on some of the negotiations, highlighting tactics and reactions that can be brought up later during the debriefs when students are asked to share their experiences or when key teaching points are made</a:t>
            </a:r>
            <a:r>
              <a:rPr lang="en-US" i="0" baseline="0" dirty="0"/>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i="0"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i="0" kern="1200" baseline="0" dirty="0">
                <a:solidFill>
                  <a:schemeClr val="tx1"/>
                </a:solidFill>
                <a:effectLst/>
                <a:latin typeface="+mn-lt"/>
                <a:ea typeface="+mn-ea"/>
                <a:cs typeface="+mn-cs"/>
              </a:rPr>
              <a:t>[</a:t>
            </a:r>
            <a:r>
              <a:rPr lang="en-US" sz="1200" i="1" kern="1200" baseline="0" dirty="0">
                <a:solidFill>
                  <a:schemeClr val="tx1"/>
                </a:solidFill>
                <a:effectLst/>
                <a:latin typeface="+mn-lt"/>
                <a:ea typeface="+mn-ea"/>
                <a:cs typeface="+mn-cs"/>
              </a:rPr>
              <a:t>The instructor should take photos of some of the more amusing drawings students used to try to communicate and include them in the “Some of your drawings in the sand’ slides later in this deck</a:t>
            </a:r>
            <a:r>
              <a:rPr lang="en-US" sz="1200" i="0" kern="1200" baseline="0" dirty="0">
                <a:solidFill>
                  <a:schemeClr val="tx1"/>
                </a:solidFill>
                <a:effectLst/>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baseline="0" dirty="0">
                <a:solidFill>
                  <a:schemeClr val="tx1"/>
                </a:solidFill>
                <a:effectLst/>
                <a:latin typeface="+mn-lt"/>
                <a:ea typeface="+mn-ea"/>
                <a:cs typeface="+mn-cs"/>
              </a:rPr>
              <a:t>[</a:t>
            </a:r>
            <a:r>
              <a:rPr lang="en-US" sz="1200" b="0" i="1" kern="1200" baseline="0" dirty="0">
                <a:solidFill>
                  <a:schemeClr val="tx1"/>
                </a:solidFill>
                <a:effectLst/>
                <a:latin typeface="+mn-lt"/>
                <a:ea typeface="+mn-ea"/>
                <a:cs typeface="+mn-cs"/>
              </a:rPr>
              <a:t>As the students come back with their points totals, the instructor creates the results slide for the class using the excel spreadsheet called “</a:t>
            </a:r>
            <a:r>
              <a:rPr lang="en-US" sz="1200" b="0" i="1" kern="1200" baseline="0" dirty="0" err="1">
                <a:solidFill>
                  <a:schemeClr val="tx1"/>
                </a:solidFill>
                <a:effectLst/>
                <a:latin typeface="+mn-lt"/>
                <a:ea typeface="+mn-ea"/>
                <a:cs typeface="+mn-cs"/>
              </a:rPr>
              <a:t>Results_Template_Castaways</a:t>
            </a:r>
            <a:r>
              <a:rPr lang="en-US" sz="1200" b="0" i="1" kern="1200" baseline="0" dirty="0">
                <a:solidFill>
                  <a:schemeClr val="tx1"/>
                </a:solidFill>
                <a:effectLst/>
                <a:latin typeface="+mn-lt"/>
                <a:ea typeface="+mn-ea"/>
                <a:cs typeface="+mn-cs"/>
              </a:rPr>
              <a:t>” and pastes it into the PowerPoint slide called “</a:t>
            </a:r>
            <a:r>
              <a:rPr lang="en-US" sz="1200" b="0" i="1" dirty="0"/>
              <a:t>Your results: The Castaways” later in this</a:t>
            </a:r>
            <a:r>
              <a:rPr lang="en-US" sz="1200" b="0" i="1" baseline="0" dirty="0"/>
              <a:t> deck. The pairs of students are given their negotiation group number as they turn in their results and are asked to remember it for the debrief</a:t>
            </a:r>
            <a:r>
              <a:rPr lang="en-US" sz="1200" b="0" i="0" baseline="0" dirty="0"/>
              <a:t>]. </a:t>
            </a:r>
            <a:r>
              <a:rPr lang="en-US" sz="1200" b="1" baseline="0" dirty="0"/>
              <a:t> </a:t>
            </a:r>
            <a:endParaRPr lang="en-US" sz="1200"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u="sng" kern="1200" baseline="0" dirty="0">
                <a:solidFill>
                  <a:schemeClr val="tx1"/>
                </a:solidFill>
                <a:effectLst/>
                <a:latin typeface="+mn-lt"/>
                <a:ea typeface="+mn-ea"/>
                <a:cs typeface="+mn-cs"/>
              </a:rPr>
              <a:t>Note</a:t>
            </a:r>
            <a:r>
              <a:rPr lang="en-US" sz="1200" kern="1200" baseline="0" dirty="0">
                <a:solidFill>
                  <a:schemeClr val="tx1"/>
                </a:solidFill>
                <a:effectLst/>
                <a:latin typeface="+mn-lt"/>
                <a:ea typeface="+mn-ea"/>
                <a:cs typeface="+mn-cs"/>
              </a:rPr>
              <a:t>: An alternative approach to creating the pairings is for the instructor to pair students up himself/herself, either by creating pairings before class begins or ad-hoc now during the lecture.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r>
              <a:rPr lang="en-US" dirty="0"/>
              <a:t>Source</a:t>
            </a:r>
            <a:r>
              <a:rPr lang="en-US" baseline="0" dirty="0"/>
              <a:t> for photo</a:t>
            </a:r>
          </a:p>
          <a:p>
            <a:r>
              <a:rPr lang="en-US" baseline="0" dirty="0"/>
              <a:t>https://pixabay.com/en/palm-trees-the-island-of-koh-kood-966602/</a:t>
            </a:r>
          </a:p>
        </p:txBody>
      </p:sp>
      <p:sp>
        <p:nvSpPr>
          <p:cNvPr id="4" name="Slide Number Placeholder 3"/>
          <p:cNvSpPr>
            <a:spLocks noGrp="1"/>
          </p:cNvSpPr>
          <p:nvPr>
            <p:ph type="sldNum" sz="quarter" idx="5"/>
          </p:nvPr>
        </p:nvSpPr>
        <p:spPr/>
        <p:txBody>
          <a:bodyPr/>
          <a:lstStyle/>
          <a:p>
            <a:pPr>
              <a:defRPr/>
            </a:pPr>
            <a:fld id="{7B8928A0-A706-4BA6-9A4E-81B676E7F25E}" type="slidenum">
              <a:rPr lang="en-US" smtClean="0"/>
              <a:pPr>
                <a:defRPr/>
              </a:pPr>
              <a:t>2</a:t>
            </a:fld>
            <a:endParaRPr lang="en-US"/>
          </a:p>
        </p:txBody>
      </p:sp>
    </p:spTree>
    <p:extLst>
      <p:ext uri="{BB962C8B-B14F-4D97-AF65-F5344CB8AC3E}">
        <p14:creationId xmlns:p14="http://schemas.microsoft.com/office/powerpoint/2010/main" val="34093759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t>What did you learn about your counterpart? </a:t>
            </a:r>
            <a:r>
              <a:rPr lang="en-US" altLang="en-US" sz="1200" b="0" dirty="0"/>
              <a:t>[</a:t>
            </a:r>
            <a:r>
              <a:rPr lang="en-US" altLang="en-US" sz="1200" b="0" i="1" dirty="0"/>
              <a:t>Students answer</a:t>
            </a:r>
            <a:r>
              <a:rPr lang="en-US" altLang="en-US" sz="1200" b="0" baseline="0" dirty="0"/>
              <a:t>].</a:t>
            </a:r>
            <a:endParaRPr lang="en-US" b="0" dirty="0"/>
          </a:p>
          <a:p>
            <a:endParaRPr lang="en-US" b="0" dirty="0"/>
          </a:p>
        </p:txBody>
      </p:sp>
      <p:sp>
        <p:nvSpPr>
          <p:cNvPr id="4" name="Slide Number Placeholder 3"/>
          <p:cNvSpPr>
            <a:spLocks noGrp="1"/>
          </p:cNvSpPr>
          <p:nvPr>
            <p:ph type="sldNum" sz="quarter" idx="10"/>
          </p:nvPr>
        </p:nvSpPr>
        <p:spPr/>
        <p:txBody>
          <a:bodyPr/>
          <a:lstStyle/>
          <a:p>
            <a:fld id="{7F3D1EF9-5CC1-4238-AAAD-E9DC1B1191CD}" type="slidenum">
              <a:rPr lang="en-GB" smtClean="0"/>
              <a:t>20</a:t>
            </a:fld>
            <a:endParaRPr lang="en-GB" dirty="0"/>
          </a:p>
        </p:txBody>
      </p:sp>
    </p:spTree>
    <p:extLst>
      <p:ext uri="{BB962C8B-B14F-4D97-AF65-F5344CB8AC3E}">
        <p14:creationId xmlns:p14="http://schemas.microsoft.com/office/powerpoint/2010/main" val="13964126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u="none" dirty="0"/>
              <a:t>The students are</a:t>
            </a:r>
            <a:r>
              <a:rPr lang="en-US" b="0" u="none" baseline="0" dirty="0"/>
              <a:t> stranded and desperately need to get off the island. They are willing to trade their personal belongings, practically everything if necessary, </a:t>
            </a:r>
            <a:r>
              <a:rPr lang="en-US" sz="1200" dirty="0"/>
              <a:t>to build their own raft and sail back.  The islander is a hermit</a:t>
            </a:r>
            <a:r>
              <a:rPr lang="en-US" sz="1200" kern="0" dirty="0">
                <a:latin typeface="+mn-lt"/>
              </a:rPr>
              <a:t> living alone on an almost deserted island.</a:t>
            </a:r>
            <a:r>
              <a:rPr lang="en-US" sz="1200" kern="0" baseline="0" dirty="0">
                <a:latin typeface="+mn-lt"/>
              </a:rPr>
              <a:t> The islander is intrigued by some of </a:t>
            </a:r>
            <a:r>
              <a:rPr lang="en-US" sz="1200" kern="0" dirty="0">
                <a:latin typeface="+mn-lt"/>
              </a:rPr>
              <a:t>the students’ items but mostly interested in getting them to leave the island as soon as possible. </a:t>
            </a:r>
          </a:p>
          <a:p>
            <a:endParaRPr lang="en-US" sz="1200" dirty="0"/>
          </a:p>
          <a:p>
            <a:endParaRPr lang="en-US" b="1" u="sng" dirty="0"/>
          </a:p>
        </p:txBody>
      </p:sp>
      <p:sp>
        <p:nvSpPr>
          <p:cNvPr id="4" name="Slide Number Placeholder 3"/>
          <p:cNvSpPr>
            <a:spLocks noGrp="1"/>
          </p:cNvSpPr>
          <p:nvPr>
            <p:ph type="sldNum" sz="quarter" idx="10"/>
          </p:nvPr>
        </p:nvSpPr>
        <p:spPr/>
        <p:txBody>
          <a:bodyPr/>
          <a:lstStyle/>
          <a:p>
            <a:fld id="{7F3D1EF9-5CC1-4238-AAAD-E9DC1B1191CD}" type="slidenum">
              <a:rPr lang="en-GB" smtClean="0"/>
              <a:t>21</a:t>
            </a:fld>
            <a:endParaRPr lang="en-GB" dirty="0"/>
          </a:p>
        </p:txBody>
      </p:sp>
    </p:spTree>
    <p:extLst>
      <p:ext uri="{BB962C8B-B14F-4D97-AF65-F5344CB8AC3E}">
        <p14:creationId xmlns:p14="http://schemas.microsoft.com/office/powerpoint/2010/main" val="16151155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a:t>
            </a:r>
            <a:r>
              <a:rPr lang="en-CA" sz="1200" dirty="0"/>
              <a:t>Islander’s resources are generally more valuable to the Students than they are to him, </a:t>
            </a:r>
            <a:r>
              <a:rPr lang="en-CA" sz="1200" b="0" dirty="0"/>
              <a:t>especially the minimal amount</a:t>
            </a:r>
            <a:r>
              <a:rPr lang="en-CA" sz="1200" b="1" dirty="0"/>
              <a:t> </a:t>
            </a:r>
            <a:r>
              <a:rPr lang="en-CA" sz="1200" dirty="0"/>
              <a:t>required to build the raft, those</a:t>
            </a:r>
            <a:r>
              <a:rPr lang="en-CA" sz="1200" baseline="0" dirty="0"/>
              <a:t> items in combination are worth 2,000 points to the Students and only 150 to the Islander.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aseline="0" dirty="0">
              <a:latin typeface="Aria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t>At the same time, the Islander’s resources are valued more highly by the Students that their own belongings. The Islander’s belongings are worth more</a:t>
            </a:r>
            <a:r>
              <a:rPr lang="en-CA" sz="1200" baseline="0" dirty="0"/>
              <a:t> to the students than their own belongings at only </a:t>
            </a:r>
            <a:r>
              <a:rPr lang="en-CA" sz="1200" dirty="0"/>
              <a:t>850pts</a:t>
            </a:r>
            <a:r>
              <a:rPr lang="en-CA" sz="1200" baseline="0" dirty="0"/>
              <a:t>. The point system captures the Students’ desperation to get off the island. </a:t>
            </a:r>
            <a:endParaRPr lang="en-CA"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t>The Islander’s help building the raft,</a:t>
            </a:r>
            <a:r>
              <a:rPr lang="en-CA" sz="1200" baseline="0" dirty="0"/>
              <a:t> if they can reach this understanding, </a:t>
            </a:r>
            <a:r>
              <a:rPr lang="en-CA" sz="1200" dirty="0"/>
              <a:t>is entirely value creating--</a:t>
            </a:r>
            <a:r>
              <a:rPr lang="en-CA" sz="1200" baseline="0" dirty="0"/>
              <a:t> </a:t>
            </a:r>
            <a:r>
              <a:rPr lang="en-CA" sz="1200" dirty="0"/>
              <a:t>it costs nothing for the Islander to give it</a:t>
            </a:r>
            <a:r>
              <a:rPr lang="en-CA" sz="1200" baseline="0" dirty="0"/>
              <a:t> and his expert help is worth 200 points to the Students. </a:t>
            </a:r>
            <a:endParaRPr lang="en-CA"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t>One thing the Students don’t want at all is the Islander’s large stones, since they are trying to build a raft. The Islander</a:t>
            </a:r>
            <a:r>
              <a:rPr lang="en-CA" sz="1200" baseline="0" dirty="0"/>
              <a:t> thinks his stones are valuable because he needs them for his hut.  </a:t>
            </a:r>
            <a:endParaRPr lang="en-CA"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dirty="0">
              <a:latin typeface="Arial" charset="0"/>
            </a:endParaRPr>
          </a:p>
          <a:p>
            <a:endParaRPr lang="en-US" dirty="0"/>
          </a:p>
        </p:txBody>
      </p:sp>
      <p:sp>
        <p:nvSpPr>
          <p:cNvPr id="4" name="Slide Number Placeholder 3"/>
          <p:cNvSpPr>
            <a:spLocks noGrp="1"/>
          </p:cNvSpPr>
          <p:nvPr>
            <p:ph type="sldNum" sz="quarter" idx="10"/>
          </p:nvPr>
        </p:nvSpPr>
        <p:spPr/>
        <p:txBody>
          <a:bodyPr/>
          <a:lstStyle/>
          <a:p>
            <a:fld id="{7F3D1EF9-5CC1-4238-AAAD-E9DC1B1191CD}" type="slidenum">
              <a:rPr lang="en-GB" smtClean="0"/>
              <a:t>22</a:t>
            </a:fld>
            <a:endParaRPr lang="en-GB" dirty="0"/>
          </a:p>
        </p:txBody>
      </p:sp>
    </p:spTree>
    <p:extLst>
      <p:ext uri="{BB962C8B-B14F-4D97-AF65-F5344CB8AC3E}">
        <p14:creationId xmlns:p14="http://schemas.microsoft.com/office/powerpoint/2010/main" val="8050169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Now let’s take a look at the valu</a:t>
            </a:r>
            <a:r>
              <a:rPr lang="en-US" baseline="0" dirty="0"/>
              <a:t>e placed on the </a:t>
            </a:r>
            <a:r>
              <a:rPr lang="en-CA" sz="1200" b="0" dirty="0"/>
              <a:t>Students’ belongings.</a:t>
            </a:r>
            <a:r>
              <a:rPr lang="en-CA" sz="1200" b="1" dirty="0"/>
              <a:t> </a:t>
            </a:r>
            <a:r>
              <a:rPr lang="en-CA" sz="1200" dirty="0"/>
              <a:t>Some items,</a:t>
            </a:r>
            <a:r>
              <a:rPr lang="en-CA" sz="1200" baseline="0" dirty="0"/>
              <a:t> like the cash which the Islander knows can be used to purchase things from visitors or the wetsuit for staying warm underwater,</a:t>
            </a:r>
            <a:r>
              <a:rPr lang="en-CA" sz="1200" dirty="0"/>
              <a:t> are valued the same by both parties.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t>Others present differing</a:t>
            </a:r>
            <a:r>
              <a:rPr lang="en-CA" sz="1200" baseline="0" dirty="0"/>
              <a:t> preferences</a:t>
            </a:r>
            <a:r>
              <a:rPr lang="en-CA" sz="1200" dirty="0"/>
              <a:t>– the Islander values the backpack, shoes, and sunscreen much more than the Students do.</a:t>
            </a:r>
            <a:r>
              <a:rPr lang="en-CA" sz="1200" baseline="0" dirty="0"/>
              <a:t> He also really wants their </a:t>
            </a:r>
            <a:r>
              <a:rPr lang="en-US" sz="1200" dirty="0">
                <a:effectLst/>
                <a:latin typeface="+mn-lt"/>
                <a:ea typeface="Calibri" charset="0"/>
                <a:cs typeface="Times New Roman" charset="0"/>
              </a:rPr>
              <a:t>cans</a:t>
            </a:r>
            <a:r>
              <a:rPr lang="en-US" sz="1200" baseline="0" dirty="0">
                <a:effectLst/>
                <a:latin typeface="+mn-lt"/>
                <a:ea typeface="Calibri" charset="0"/>
                <a:cs typeface="Times New Roman" charset="0"/>
              </a:rPr>
              <a:t> and beer bottles to catch water, and the students want to get rid of those items if possible, its negative 50 points to them if they keep them.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a:effectLst/>
              <a:latin typeface="+mn-lt"/>
              <a:ea typeface="Calibri" charset="0"/>
              <a:cs typeface="Times New Roman"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effectLst/>
                <a:latin typeface="+mn-lt"/>
                <a:ea typeface="Calibri" charset="0"/>
                <a:cs typeface="Times New Roman" charset="0"/>
              </a:rPr>
              <a:t>The </a:t>
            </a:r>
            <a:r>
              <a:rPr lang="en-CA" sz="1200" dirty="0"/>
              <a:t>Individual parts of parts of the diving equipment are valued differently, the</a:t>
            </a:r>
            <a:r>
              <a:rPr lang="en-CA" sz="1200" baseline="0" dirty="0"/>
              <a:t> Students generally value the expensive items like the oxygen bottle and harpoon, whereas the Islander want items like the </a:t>
            </a:r>
            <a:r>
              <a:rPr lang="en-CA" sz="1200" dirty="0"/>
              <a:t>diving mask</a:t>
            </a:r>
            <a:r>
              <a:rPr lang="en-CA" sz="1200" baseline="0" dirty="0"/>
              <a:t> and fins that will make his everyday life easier.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aseline="0" dirty="0">
              <a:latin typeface="Aria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Here we also see that while the Students are more desperate, a deal is indeed possible, since there are items the Islander values quite highly and should</a:t>
            </a:r>
            <a:r>
              <a:rPr lang="en-US" sz="1200" kern="1200" baseline="0" dirty="0">
                <a:solidFill>
                  <a:schemeClr val="tx1"/>
                </a:solidFill>
                <a:effectLst/>
                <a:latin typeface="+mn-lt"/>
                <a:ea typeface="+mn-ea"/>
                <a:cs typeface="+mn-cs"/>
              </a:rPr>
              <a:t> be willing to barter for.  </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dirty="0">
              <a:latin typeface="Aria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mn-lt"/>
              <a:ea typeface="Calibri" charset="0"/>
              <a:cs typeface="Times New Roman"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dirty="0">
              <a:latin typeface="Aria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dirty="0"/>
          </a:p>
          <a:p>
            <a:endParaRPr lang="en-US" dirty="0"/>
          </a:p>
        </p:txBody>
      </p:sp>
      <p:sp>
        <p:nvSpPr>
          <p:cNvPr id="4" name="Slide Number Placeholder 3"/>
          <p:cNvSpPr>
            <a:spLocks noGrp="1"/>
          </p:cNvSpPr>
          <p:nvPr>
            <p:ph type="sldNum" sz="quarter" idx="10"/>
          </p:nvPr>
        </p:nvSpPr>
        <p:spPr/>
        <p:txBody>
          <a:bodyPr/>
          <a:lstStyle/>
          <a:p>
            <a:fld id="{7F3D1EF9-5CC1-4238-AAAD-E9DC1B1191CD}" type="slidenum">
              <a:rPr lang="en-GB" smtClean="0"/>
              <a:t>23</a:t>
            </a:fld>
            <a:endParaRPr lang="en-GB" dirty="0"/>
          </a:p>
        </p:txBody>
      </p:sp>
    </p:spTree>
    <p:extLst>
      <p:ext uri="{BB962C8B-B14F-4D97-AF65-F5344CB8AC3E}">
        <p14:creationId xmlns:p14="http://schemas.microsoft.com/office/powerpoint/2010/main" val="42219672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70C0"/>
              </a:buClr>
              <a:buSzTx/>
              <a:buFontTx/>
              <a:buNone/>
              <a:tabLst/>
              <a:defRPr/>
            </a:pPr>
            <a:r>
              <a:rPr lang="en-US" sz="1200" b="0" dirty="0"/>
              <a:t>What strategies</a:t>
            </a:r>
            <a:r>
              <a:rPr lang="en-US" sz="1200" b="0" baseline="0" dirty="0"/>
              <a:t> </a:t>
            </a:r>
            <a:r>
              <a:rPr lang="en-US" sz="1200" b="0" dirty="0"/>
              <a:t>did you use to overcome the “no-speaking” rule</a:t>
            </a:r>
            <a:r>
              <a:rPr lang="en-US" sz="1200" b="0" baseline="0" dirty="0"/>
              <a:t> in your negotiations? </a:t>
            </a:r>
            <a:r>
              <a:rPr lang="en-US" altLang="en-US" sz="1200" b="0" dirty="0"/>
              <a:t>[</a:t>
            </a:r>
            <a:r>
              <a:rPr lang="en-US" altLang="en-US" sz="1200" b="0" i="1" dirty="0"/>
              <a:t>Students answer</a:t>
            </a:r>
            <a:r>
              <a:rPr lang="en-US" altLang="en-US" sz="1200" b="0" baseline="0" dirty="0"/>
              <a:t>].</a:t>
            </a:r>
            <a:endParaRPr lang="en-US" b="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sz="1200" i="0" dirty="0"/>
          </a:p>
          <a:p>
            <a:r>
              <a:rPr lang="en-US" dirty="0"/>
              <a:t>Source</a:t>
            </a:r>
            <a:r>
              <a:rPr lang="en-US" baseline="0" dirty="0"/>
              <a:t> for photo</a:t>
            </a:r>
          </a:p>
          <a:p>
            <a:r>
              <a:rPr lang="en-US" baseline="0" dirty="0"/>
              <a:t>https://pixabay.com/en/palm-trees-the-island-of-koh-kood-966602/</a:t>
            </a:r>
          </a:p>
        </p:txBody>
      </p:sp>
      <p:sp>
        <p:nvSpPr>
          <p:cNvPr id="4" name="Slide Number Placeholder 3"/>
          <p:cNvSpPr>
            <a:spLocks noGrp="1"/>
          </p:cNvSpPr>
          <p:nvPr>
            <p:ph type="sldNum" sz="quarter" idx="10"/>
          </p:nvPr>
        </p:nvSpPr>
        <p:spPr/>
        <p:txBody>
          <a:bodyPr/>
          <a:lstStyle/>
          <a:p>
            <a:fld id="{77C6E43D-BE4C-4A01-9BBF-F3CBDAFB7B5E}" type="slidenum">
              <a:rPr lang="en-US" smtClean="0"/>
              <a:t>24</a:t>
            </a:fld>
            <a:endParaRPr lang="en-US"/>
          </a:p>
        </p:txBody>
      </p:sp>
    </p:spTree>
    <p:extLst>
      <p:ext uri="{BB962C8B-B14F-4D97-AF65-F5344CB8AC3E}">
        <p14:creationId xmlns:p14="http://schemas.microsoft.com/office/powerpoint/2010/main" val="17455030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70C0"/>
              </a:buClr>
              <a:buSzTx/>
              <a:buFontTx/>
              <a:buNone/>
              <a:tabLst/>
              <a:defRPr/>
            </a:pPr>
            <a:r>
              <a:rPr lang="en-US" sz="1200" b="0" baseline="0" dirty="0"/>
              <a:t>Did anybody use gestures to communicate? </a:t>
            </a:r>
            <a:r>
              <a:rPr lang="en-US" dirty="0"/>
              <a:t>[</a:t>
            </a:r>
            <a:r>
              <a:rPr lang="en-US" i="1" dirty="0"/>
              <a:t>Students all nod yes</a:t>
            </a:r>
            <a:r>
              <a:rPr lang="en-US" dirty="0"/>
              <a:t>]. </a:t>
            </a:r>
            <a:r>
              <a:rPr lang="en-US" sz="1200" b="0" baseline="0" dirty="0"/>
              <a:t>What kinds of gestures? [</a:t>
            </a:r>
            <a:r>
              <a:rPr lang="en-US" sz="1200" b="0" i="1" baseline="0" dirty="0"/>
              <a:t>Students demonstrate gestures they used in The Castaways</a:t>
            </a:r>
            <a:r>
              <a:rPr lang="en-US" sz="1200" b="0" baseline="0" dirty="0"/>
              <a:t>]. What did you mean when you used that gesture? </a:t>
            </a:r>
            <a:r>
              <a:rPr lang="en-US" dirty="0"/>
              <a:t>[</a:t>
            </a:r>
            <a:r>
              <a:rPr lang="en-US" i="1" dirty="0"/>
              <a:t>Students answer</a:t>
            </a:r>
            <a:r>
              <a:rPr lang="en-US" dirty="0"/>
              <a:t>]. </a:t>
            </a:r>
            <a:r>
              <a:rPr lang="en-US" sz="1200" b="0" baseline="0" dirty="0"/>
              <a:t>Does it mean something different in anyone else’s culture? </a:t>
            </a:r>
            <a:r>
              <a:rPr lang="en-US" dirty="0"/>
              <a:t>[</a:t>
            </a:r>
            <a:r>
              <a:rPr lang="en-US" i="1" dirty="0"/>
              <a:t>Students answer</a:t>
            </a:r>
            <a:r>
              <a:rPr lang="en-US" dirty="0"/>
              <a:t>]. </a:t>
            </a:r>
            <a:endParaRPr lang="en-US" b="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sz="1200" i="0" dirty="0"/>
          </a:p>
          <a:p>
            <a:r>
              <a:rPr lang="en-US" dirty="0"/>
              <a:t>One thing to watch out for is the different meaning of gestures across cultures. What do these hand gestures on the slide mean in your cultures? [</a:t>
            </a:r>
            <a:r>
              <a:rPr lang="en-US" i="1" dirty="0"/>
              <a:t>Students answer</a:t>
            </a:r>
            <a:r>
              <a:rPr lang="en-US" dirty="0"/>
              <a:t>]. Thumbs up is a positive gesture in the United States and some other cultures, but in parts of the Middle East thumbs up means “up your butt”! In Brazil and Turkey the second hand gesture, which means “Ok” in the U.S. and some other countries, is quite rude and could get you into a lot of trouble too– it means butthole.  </a:t>
            </a:r>
          </a:p>
          <a:p>
            <a:endParaRPr lang="en-US" dirty="0"/>
          </a:p>
          <a:p>
            <a:r>
              <a:rPr lang="en-US" dirty="0"/>
              <a:t>In the Philippines and Qatar, gesturing to someone by extending your hand palm up and moving your fingers backward [</a:t>
            </a:r>
            <a:r>
              <a:rPr lang="en-US" i="1" dirty="0"/>
              <a:t>instructor demonstrates</a:t>
            </a:r>
            <a:r>
              <a:rPr lang="en-US" dirty="0"/>
              <a:t>] is very rude.</a:t>
            </a:r>
          </a:p>
          <a:p>
            <a:endParaRPr lang="en-US" dirty="0"/>
          </a:p>
          <a:p>
            <a:r>
              <a:rPr lang="en-US" dirty="0"/>
              <a:t>So be careful with your gestures when communicating across cultures. Don’t assume that the meaning of a gesture to you or in your culture is the same everywhere. We will talk more about culture in later lectures. </a:t>
            </a:r>
          </a:p>
          <a:p>
            <a:endParaRPr lang="en-US" dirty="0"/>
          </a:p>
          <a:p>
            <a:r>
              <a:rPr lang="en-US" dirty="0"/>
              <a:t>Source of photo</a:t>
            </a:r>
          </a:p>
          <a:p>
            <a:r>
              <a:rPr lang="en-US" dirty="0"/>
              <a:t>https://pixabay.com/en/fingers-gesture-hand-thumbs-up-1867478/</a:t>
            </a:r>
          </a:p>
        </p:txBody>
      </p:sp>
      <p:sp>
        <p:nvSpPr>
          <p:cNvPr id="4" name="Slide Number Placeholder 3"/>
          <p:cNvSpPr>
            <a:spLocks noGrp="1"/>
          </p:cNvSpPr>
          <p:nvPr>
            <p:ph type="sldNum" sz="quarter" idx="10"/>
          </p:nvPr>
        </p:nvSpPr>
        <p:spPr/>
        <p:txBody>
          <a:bodyPr/>
          <a:lstStyle/>
          <a:p>
            <a:fld id="{7F3D1EF9-5CC1-4238-AAAD-E9DC1B1191CD}" type="slidenum">
              <a:rPr lang="en-GB" smtClean="0"/>
              <a:t>25</a:t>
            </a:fld>
            <a:endParaRPr lang="en-GB" dirty="0"/>
          </a:p>
        </p:txBody>
      </p:sp>
    </p:spTree>
    <p:extLst>
      <p:ext uri="{BB962C8B-B14F-4D97-AF65-F5344CB8AC3E}">
        <p14:creationId xmlns:p14="http://schemas.microsoft.com/office/powerpoint/2010/main" val="16021003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some of your drawings in the sand.</a:t>
            </a:r>
            <a:r>
              <a:rPr lang="en-US" baseline="0" dirty="0"/>
              <a:t> Which team is this? What were you trying to communicate and was it understood? Walk us through this. [</a:t>
            </a:r>
            <a:r>
              <a:rPr lang="en-US" i="1" baseline="0" dirty="0"/>
              <a:t>The students whose negotiation the drawing is from answer</a:t>
            </a:r>
            <a:r>
              <a:rPr lang="en-US" baseline="0" dirty="0"/>
              <a:t>].</a:t>
            </a:r>
          </a:p>
          <a:p>
            <a:endParaRPr lang="en-US" baseline="0" dirty="0"/>
          </a:p>
          <a:p>
            <a:r>
              <a:rPr lang="en-US" u="sng" baseline="0" dirty="0"/>
              <a:t>Note</a:t>
            </a:r>
            <a:r>
              <a:rPr lang="en-US" baseline="0" dirty="0"/>
              <a:t>: These are example drawings from a pilot course at INSEAD. The instructor should paste in examples from her/his own class. </a:t>
            </a:r>
            <a:endParaRPr lang="en-US" dirty="0"/>
          </a:p>
        </p:txBody>
      </p:sp>
      <p:sp>
        <p:nvSpPr>
          <p:cNvPr id="4" name="Slide Number Placeholder 3"/>
          <p:cNvSpPr>
            <a:spLocks noGrp="1"/>
          </p:cNvSpPr>
          <p:nvPr>
            <p:ph type="sldNum" sz="quarter" idx="10"/>
          </p:nvPr>
        </p:nvSpPr>
        <p:spPr/>
        <p:txBody>
          <a:bodyPr/>
          <a:lstStyle/>
          <a:p>
            <a:fld id="{7F3D1EF9-5CC1-4238-AAAD-E9DC1B1191CD}" type="slidenum">
              <a:rPr lang="en-GB" smtClean="0"/>
              <a:t>26</a:t>
            </a:fld>
            <a:endParaRPr lang="en-GB" dirty="0"/>
          </a:p>
        </p:txBody>
      </p:sp>
    </p:spTree>
    <p:extLst>
      <p:ext uri="{BB962C8B-B14F-4D97-AF65-F5344CB8AC3E}">
        <p14:creationId xmlns:p14="http://schemas.microsoft.com/office/powerpoint/2010/main" val="15897031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Walk us through this page [</a:t>
            </a:r>
            <a:r>
              <a:rPr lang="en-US" i="1" baseline="0" dirty="0"/>
              <a:t>The students whose negotiation the drawing is from answer</a:t>
            </a:r>
            <a:r>
              <a:rPr lang="en-US" baseline="0" dirty="0"/>
              <a:t>]. Did this help you communicate? Were there any lapses or gaps in communication? [</a:t>
            </a:r>
            <a:r>
              <a:rPr lang="en-US" i="1" baseline="0" dirty="0"/>
              <a:t>The students whose negotiation the drawing is from answer</a:t>
            </a:r>
            <a:r>
              <a:rPr lang="en-US" baseline="0" dirty="0"/>
              <a:t>]. So in some cases you can see the curse of knowledge in action, in these drawings, what makes perfect sense to the person who drew them can be very hard for others to understand, it isn’t necessarily obvious to them. </a:t>
            </a:r>
          </a:p>
          <a:p>
            <a:endParaRPr lang="en-US" u="sng" baseline="0" dirty="0"/>
          </a:p>
          <a:p>
            <a:r>
              <a:rPr lang="en-US" u="sng" baseline="0" dirty="0"/>
              <a:t>Note</a:t>
            </a:r>
            <a:r>
              <a:rPr lang="en-US" baseline="0" dirty="0"/>
              <a:t>: These are example drawings from a pilot course at INSEAD. The instructor should paste in examples from her/his own class. We recommend using more than two examples, time allowing, so students feel included. </a:t>
            </a:r>
            <a:endParaRPr lang="en-US" dirty="0"/>
          </a:p>
        </p:txBody>
      </p:sp>
      <p:sp>
        <p:nvSpPr>
          <p:cNvPr id="4" name="Slide Number Placeholder 3"/>
          <p:cNvSpPr>
            <a:spLocks noGrp="1"/>
          </p:cNvSpPr>
          <p:nvPr>
            <p:ph type="sldNum" sz="quarter" idx="10"/>
          </p:nvPr>
        </p:nvSpPr>
        <p:spPr/>
        <p:txBody>
          <a:bodyPr/>
          <a:lstStyle/>
          <a:p>
            <a:fld id="{7F3D1EF9-5CC1-4238-AAAD-E9DC1B1191CD}" type="slidenum">
              <a:rPr lang="en-GB" smtClean="0"/>
              <a:t>27</a:t>
            </a:fld>
            <a:endParaRPr lang="en-GB" dirty="0"/>
          </a:p>
        </p:txBody>
      </p:sp>
    </p:spTree>
    <p:extLst>
      <p:ext uri="{BB962C8B-B14F-4D97-AF65-F5344CB8AC3E}">
        <p14:creationId xmlns:p14="http://schemas.microsoft.com/office/powerpoint/2010/main" val="26147500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dirty="0"/>
              <a:t>Who was the more powerful party in The Castaways?</a:t>
            </a:r>
            <a:r>
              <a:rPr lang="en-CA" sz="1200" b="0" baseline="0" dirty="0"/>
              <a:t> </a:t>
            </a:r>
            <a:r>
              <a:rPr lang="en-CA" sz="1200" b="0" dirty="0"/>
              <a:t>Why? </a:t>
            </a:r>
            <a:r>
              <a:rPr lang="en-US" altLang="en-US" sz="1200" b="0" dirty="0"/>
              <a:t>[</a:t>
            </a:r>
            <a:r>
              <a:rPr lang="en-US" altLang="en-US" sz="1200" b="0" i="1" dirty="0"/>
              <a:t>Students answer</a:t>
            </a:r>
            <a:r>
              <a:rPr lang="en-US" altLang="en-US" sz="1200" b="0" baseline="0" dirty="0"/>
              <a:t>].</a:t>
            </a:r>
            <a:endParaRPr lang="en-US" b="0" dirty="0"/>
          </a:p>
          <a:p>
            <a:endParaRPr lang="en-US" b="0" dirty="0"/>
          </a:p>
        </p:txBody>
      </p:sp>
      <p:sp>
        <p:nvSpPr>
          <p:cNvPr id="4" name="Slide Number Placeholder 3"/>
          <p:cNvSpPr>
            <a:spLocks noGrp="1"/>
          </p:cNvSpPr>
          <p:nvPr>
            <p:ph type="sldNum" sz="quarter" idx="10"/>
          </p:nvPr>
        </p:nvSpPr>
        <p:spPr/>
        <p:txBody>
          <a:bodyPr/>
          <a:lstStyle/>
          <a:p>
            <a:fld id="{7F3D1EF9-5CC1-4238-AAAD-E9DC1B1191CD}" type="slidenum">
              <a:rPr lang="en-GB" smtClean="0"/>
              <a:t>28</a:t>
            </a:fld>
            <a:endParaRPr lang="en-GB" dirty="0"/>
          </a:p>
        </p:txBody>
      </p:sp>
    </p:spTree>
    <p:extLst>
      <p:ext uri="{BB962C8B-B14F-4D97-AF65-F5344CB8AC3E}">
        <p14:creationId xmlns:p14="http://schemas.microsoft.com/office/powerpoint/2010/main" val="17445341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a:t>
            </a:r>
            <a:r>
              <a:rPr lang="en-US" baseline="0" dirty="0"/>
              <a:t> islander is poor and uneducated and the MBA students are comparatively wealthy and well-educated. But y</a:t>
            </a:r>
            <a:r>
              <a:rPr lang="en-US" b="0" baseline="0" dirty="0"/>
              <a:t>our </a:t>
            </a:r>
            <a:r>
              <a:rPr lang="en-US" b="0" kern="0" dirty="0">
                <a:latin typeface="+mn-lt"/>
              </a:rPr>
              <a:t>power in a negotiation is based on your Best Alternative to a Negotiated Agreement or BATNA, not by your status. If</a:t>
            </a:r>
            <a:r>
              <a:rPr lang="en-US" b="0" kern="0" baseline="0" dirty="0">
                <a:latin typeface="+mn-lt"/>
              </a:rPr>
              <a:t> there is not deal, the Islander loses some value points but is still comfortable. The Students are stranded on an island with no way to get home. </a:t>
            </a:r>
            <a:endParaRPr lang="en-US" b="0" kern="0" dirty="0">
              <a:latin typeface="+mn-lt"/>
            </a:endParaRPr>
          </a:p>
          <a:p>
            <a:endParaRPr lang="en-US" dirty="0"/>
          </a:p>
        </p:txBody>
      </p:sp>
      <p:sp>
        <p:nvSpPr>
          <p:cNvPr id="4" name="Slide Number Placeholder 3"/>
          <p:cNvSpPr>
            <a:spLocks noGrp="1"/>
          </p:cNvSpPr>
          <p:nvPr>
            <p:ph type="sldNum" sz="quarter" idx="10"/>
          </p:nvPr>
        </p:nvSpPr>
        <p:spPr/>
        <p:txBody>
          <a:bodyPr/>
          <a:lstStyle/>
          <a:p>
            <a:fld id="{7F3D1EF9-5CC1-4238-AAAD-E9DC1B1191CD}" type="slidenum">
              <a:rPr lang="en-GB" smtClean="0"/>
              <a:t>29</a:t>
            </a:fld>
            <a:endParaRPr lang="en-GB" dirty="0"/>
          </a:p>
        </p:txBody>
      </p:sp>
    </p:spTree>
    <p:extLst>
      <p:ext uri="{BB962C8B-B14F-4D97-AF65-F5344CB8AC3E}">
        <p14:creationId xmlns:p14="http://schemas.microsoft.com/office/powerpoint/2010/main" val="38637320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Here are your breakout room slides for this exercise. Please grab your role materials– they are printed in the color that matches the color of the column your name is listed in on the slide. Then pair up with your partner, and enjoy the exercise! [</a:t>
            </a:r>
            <a:r>
              <a:rPr lang="en-US" altLang="en-US" i="1" dirty="0"/>
              <a:t>Students get their role materials and go to negotiate</a:t>
            </a:r>
            <a:r>
              <a:rPr lang="en-US" altLang="en-US" dirty="0"/>
              <a:t>]. </a:t>
            </a:r>
          </a:p>
          <a:p>
            <a:endParaRPr lang="en-US" alt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u="sng" dirty="0"/>
              <a:t>Note</a:t>
            </a:r>
            <a:r>
              <a:rPr lang="en-US" altLang="en-US" dirty="0"/>
              <a:t>: This templ</a:t>
            </a:r>
            <a:r>
              <a:rPr lang="en-US" altLang="en-US" u="none" dirty="0"/>
              <a:t>ate students pairings slide is for if the</a:t>
            </a:r>
            <a:r>
              <a:rPr lang="en-US" altLang="en-US" u="none" baseline="0" dirty="0"/>
              <a:t> instructor sorts students into negotiating teams beforehand. Student names are added in the respective columns beneath </a:t>
            </a:r>
            <a:r>
              <a:rPr lang="en-US" altLang="en-US" b="0" u="none" baseline="0" dirty="0"/>
              <a:t>their role</a:t>
            </a:r>
            <a:r>
              <a:rPr lang="en-SG" sz="1200" b="0" i="0" u="none" strike="noStrike" dirty="0">
                <a:solidFill>
                  <a:srgbClr val="000000"/>
                </a:solidFill>
                <a:effectLst/>
                <a:latin typeface="Cambria"/>
              </a:rPr>
              <a:t>.</a:t>
            </a:r>
            <a:r>
              <a:rPr lang="en-US" sz="1200" b="0" i="0" u="none" strike="noStrike" baseline="0" dirty="0">
                <a:solidFill>
                  <a:schemeClr val="tx1"/>
                </a:solidFill>
                <a:effectLst/>
                <a:latin typeface="+mn-lt"/>
              </a:rPr>
              <a:t> </a:t>
            </a:r>
            <a:r>
              <a:rPr lang="en-US" altLang="en-US" u="none" dirty="0"/>
              <a:t>If this slide</a:t>
            </a:r>
            <a:r>
              <a:rPr lang="en-US" altLang="en-US" u="none" baseline="0" dirty="0"/>
              <a:t> is used</a:t>
            </a:r>
            <a:r>
              <a:rPr lang="en-US" altLang="en-US" u="none" dirty="0"/>
              <a:t>,</a:t>
            </a:r>
            <a:r>
              <a:rPr lang="en-US" altLang="en-US" u="none" baseline="0" dirty="0"/>
              <a:t> </a:t>
            </a:r>
            <a:r>
              <a:rPr lang="en-US" altLang="en-US" u="none" dirty="0"/>
              <a:t>the</a:t>
            </a:r>
            <a:r>
              <a:rPr lang="en-US" altLang="en-US" dirty="0"/>
              <a:t> color background for each role on the slide above</a:t>
            </a:r>
            <a:r>
              <a:rPr lang="en-US" altLang="en-US" baseline="0" dirty="0"/>
              <a:t> should match the color paper of the role materials that are handed out to students</a:t>
            </a:r>
            <a:r>
              <a:rPr lang="en-SG" sz="1200" b="0" i="0" u="none" strike="noStrike" dirty="0">
                <a:solidFill>
                  <a:srgbClr val="000000"/>
                </a:solidFill>
                <a:effectLst/>
                <a:latin typeface="Cambria"/>
              </a:rPr>
              <a:t>, to avoid confusion</a:t>
            </a:r>
            <a:r>
              <a:rPr lang="en-US" altLang="en-US" baseline="0" dirty="0"/>
              <a:t>. The “BOR” column refers to “Breakout Room” and only applies if the instructor has special rooms for the students to negotiate in.  “PAIR” refers to negotiation group number, in other words each pair of students who negotiate with each other. </a:t>
            </a:r>
            <a:endParaRPr lang="en-US" altLang="en-US" dirty="0"/>
          </a:p>
          <a:p>
            <a:endParaRPr lang="en-US" altLang="en-US" dirty="0"/>
          </a:p>
          <a:p>
            <a:endParaRPr lang="en-US" altLang="en-US" dirty="0"/>
          </a:p>
          <a:p>
            <a:endParaRPr lang="en-US" altLang="en-US" dirty="0"/>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A4B835D0-1B3D-4677-B13B-3473C6142D4C}" type="slidenum">
              <a:rPr lang="en-US" altLang="en-US" smtClean="0"/>
              <a:pPr/>
              <a:t>3</a:t>
            </a:fld>
            <a:endParaRPr lang="en-US" altLang="en-US"/>
          </a:p>
        </p:txBody>
      </p:sp>
    </p:spTree>
    <p:extLst>
      <p:ext uri="{BB962C8B-B14F-4D97-AF65-F5344CB8AC3E}">
        <p14:creationId xmlns:p14="http://schemas.microsoft.com/office/powerpoint/2010/main" val="3508498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kern="0" dirty="0">
                <a:latin typeface="+mn-lt"/>
              </a:rPr>
              <a:t>How should you negotiate with someone who has more power than you do? </a:t>
            </a:r>
            <a:r>
              <a:rPr lang="en-US" altLang="en-US" sz="1200" b="0" dirty="0"/>
              <a:t>[</a:t>
            </a:r>
            <a:r>
              <a:rPr lang="en-US" altLang="en-US" sz="1200" b="0" i="1" dirty="0"/>
              <a:t>Students answer</a:t>
            </a:r>
            <a:r>
              <a:rPr lang="en-US" altLang="en-US" sz="1200" b="0" baseline="0" dirty="0"/>
              <a:t>].</a:t>
            </a:r>
            <a:r>
              <a:rPr lang="en-US" altLang="en-US" sz="1200" b="0" kern="0" baseline="0" dirty="0">
                <a:solidFill>
                  <a:schemeClr val="bg1"/>
                </a:solidFill>
                <a:latin typeface="+mn-lt"/>
              </a:rPr>
              <a:t> </a:t>
            </a:r>
            <a:r>
              <a:rPr lang="en-US" dirty="0"/>
              <a:t>You</a:t>
            </a:r>
            <a:r>
              <a:rPr lang="en-US" baseline="0" dirty="0"/>
              <a:t> should not use win-lose, power-based tactics if you are the low-power party. If the interaction turns into a win-lose negotiation it is you who will get stepped on. </a:t>
            </a:r>
          </a:p>
          <a:p>
            <a:endParaRPr lang="en-US" dirty="0"/>
          </a:p>
          <a:p>
            <a:r>
              <a:rPr lang="en-US" dirty="0"/>
              <a:t>Source of photo </a:t>
            </a:r>
          </a:p>
          <a:p>
            <a:r>
              <a:rPr lang="en-US" dirty="0"/>
              <a:t>https://pixabay.com/en/trample-push-shoe-shoe-sole-784060/</a:t>
            </a:r>
          </a:p>
        </p:txBody>
      </p:sp>
      <p:sp>
        <p:nvSpPr>
          <p:cNvPr id="4" name="Slide Number Placeholder 3"/>
          <p:cNvSpPr>
            <a:spLocks noGrp="1"/>
          </p:cNvSpPr>
          <p:nvPr>
            <p:ph type="sldNum" sz="quarter" idx="10"/>
          </p:nvPr>
        </p:nvSpPr>
        <p:spPr/>
        <p:txBody>
          <a:bodyPr/>
          <a:lstStyle/>
          <a:p>
            <a:fld id="{9BE1DD1D-0BD5-4E4F-ABDD-53ED947792F1}" type="slidenum">
              <a:rPr lang="en-US" smtClean="0"/>
              <a:t>30</a:t>
            </a:fld>
            <a:endParaRPr lang="en-US"/>
          </a:p>
        </p:txBody>
      </p:sp>
    </p:spTree>
    <p:extLst>
      <p:ext uri="{BB962C8B-B14F-4D97-AF65-F5344CB8AC3E}">
        <p14:creationId xmlns:p14="http://schemas.microsoft.com/office/powerpoint/2010/main" val="98009428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aseline="0" dirty="0"/>
              <a:t>Did any of you agree the Islander would come on the raft with the Students and then row back? Then he can keep the Students’ property and his resources too, its one of the most value-maximizing solution to The Castaways, but also a difficult agreement to reach because of the language barrier.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u="sng"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baseline="0" dirty="0"/>
              <a:t>Note</a:t>
            </a:r>
            <a:r>
              <a:rPr lang="en-US" sz="1200" baseline="0" dirty="0"/>
              <a:t>: Only a small percentage of groups come to the optimal solution, which is for the Islander to come on the raft with the Students and then row back. If they do this the Islander can keep the points from any of the students’ belongings he obtained, plus the points from his materials from the raft which revert to him. These extra points are awarded by the instructor if both students describe an agreement along these lines under “shared understandings” in their outcome forms. </a:t>
            </a:r>
            <a:endParaRPr lang="en-US" sz="1200" b="0" i="0" kern="1200" baseline="0" dirty="0">
              <a:solidFill>
                <a:schemeClr val="tx1"/>
              </a:solidFill>
              <a:effectLst/>
              <a:latin typeface="+mn-lt"/>
              <a:ea typeface="+mn-ea"/>
              <a:cs typeface="+mn-cs"/>
            </a:endParaRPr>
          </a:p>
          <a:p>
            <a:endParaRPr lang="en-US" b="0" dirty="0"/>
          </a:p>
        </p:txBody>
      </p:sp>
      <p:sp>
        <p:nvSpPr>
          <p:cNvPr id="4" name="Slide Number Placeholder 3"/>
          <p:cNvSpPr>
            <a:spLocks noGrp="1"/>
          </p:cNvSpPr>
          <p:nvPr>
            <p:ph type="sldNum" sz="quarter" idx="10"/>
          </p:nvPr>
        </p:nvSpPr>
        <p:spPr/>
        <p:txBody>
          <a:bodyPr/>
          <a:lstStyle/>
          <a:p>
            <a:fld id="{7F3D1EF9-5CC1-4238-AAAD-E9DC1B1191CD}" type="slidenum">
              <a:rPr lang="en-GB" smtClean="0"/>
              <a:t>31</a:t>
            </a:fld>
            <a:endParaRPr lang="en-GB" dirty="0"/>
          </a:p>
        </p:txBody>
      </p:sp>
    </p:spTree>
    <p:extLst>
      <p:ext uri="{BB962C8B-B14F-4D97-AF65-F5344CB8AC3E}">
        <p14:creationId xmlns:p14="http://schemas.microsoft.com/office/powerpoint/2010/main" val="339220397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baseline="0" dirty="0">
                <a:solidFill>
                  <a:schemeClr val="tx1"/>
                </a:solidFill>
                <a:effectLst/>
                <a:latin typeface="+mn-lt"/>
                <a:ea typeface="+mn-ea"/>
                <a:cs typeface="+mn-cs"/>
              </a:rPr>
              <a:t>And here are your agreements for The Castaways! [</a:t>
            </a:r>
            <a:r>
              <a:rPr lang="en-US" sz="1200" b="0" i="1" kern="1200" baseline="0" dirty="0">
                <a:solidFill>
                  <a:schemeClr val="tx1"/>
                </a:solidFill>
                <a:effectLst/>
                <a:latin typeface="+mn-lt"/>
                <a:ea typeface="+mn-ea"/>
                <a:cs typeface="+mn-cs"/>
              </a:rPr>
              <a:t>Students react</a:t>
            </a:r>
            <a:r>
              <a:rPr lang="en-US" sz="1200" b="0" i="0" kern="1200" baseline="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t>So tell me a bit about your deals. [</a:t>
            </a:r>
            <a:r>
              <a:rPr lang="en-US" sz="1200" i="1" baseline="0" dirty="0"/>
              <a:t>Students share their experiences in the negotiation. If not enough students are speaking, the instructor can choose extreme results– high and low scores, bars with very fair and very disproportionate divisions of value– and ask that negotiating team to share how their negotiation went</a:t>
            </a:r>
            <a:r>
              <a:rPr lang="en-US" sz="1200" baseline="0" dirty="0"/>
              <a:t>]. Here’s some of the shared understandings you reached [</a:t>
            </a:r>
            <a:r>
              <a:rPr lang="en-US" sz="1200" i="1" baseline="0" dirty="0"/>
              <a:t>Instructor shares these– they only count if both sides indicate the same thing despite being unable to converse using words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t>Who generally got more value, the Students or the Islander? [</a:t>
            </a:r>
            <a:r>
              <a:rPr lang="en-US" sz="1200" i="1" baseline="0" dirty="0"/>
              <a:t>Students say: Islander!</a:t>
            </a:r>
            <a:r>
              <a:rPr lang="en-US" sz="1200" baseline="0" dirty="0"/>
              <a:t>]. Ironic isn’t it, given that he was in the power position? Why would that be? [</a:t>
            </a:r>
            <a:r>
              <a:rPr lang="en-US" sz="1200" i="1" baseline="0" dirty="0"/>
              <a:t>Students answer</a:t>
            </a:r>
            <a:r>
              <a:rPr lang="en-US" sz="1200" baseline="0" dirty="0"/>
              <a:t>].  It is sometimes like this in a negotiation when one person has more power than the other, like a boss and subordinate. The high-power party is better off without a deal than the low-power party is, in other words he or she has the better BATNA. Power comes from your BATNA. But the low-power party may benefit more from actually getting to a deal. If the boss says yes, that could be huge for the employee and cost the boss little. So the low-power party’s range of possible outcomes, from worst to best, may be greater than for the high-power party.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sng" kern="1200" baseline="0" dirty="0">
                <a:solidFill>
                  <a:schemeClr val="tx1"/>
                </a:solidFill>
                <a:effectLst/>
                <a:latin typeface="+mn-lt"/>
                <a:ea typeface="+mn-ea"/>
                <a:cs typeface="+mn-cs"/>
              </a:rPr>
              <a:t>Note</a:t>
            </a:r>
            <a:r>
              <a:rPr lang="en-US" sz="1200" b="0" i="0" kern="1200" baseline="0" dirty="0">
                <a:solidFill>
                  <a:schemeClr val="tx1"/>
                </a:solidFill>
                <a:effectLst/>
                <a:latin typeface="+mn-lt"/>
                <a:ea typeface="+mn-ea"/>
                <a:cs typeface="+mn-cs"/>
              </a:rPr>
              <a:t>: This is an example figure based on a pilot lecture at INSEAD. During the break, the instructor should have created the results slide for the class using the excel spreadsheet called “</a:t>
            </a:r>
            <a:r>
              <a:rPr lang="en-US" sz="1200" b="0" i="0" kern="1200" baseline="0" dirty="0" err="1">
                <a:solidFill>
                  <a:schemeClr val="tx1"/>
                </a:solidFill>
                <a:effectLst/>
                <a:latin typeface="+mn-lt"/>
                <a:ea typeface="+mn-ea"/>
                <a:cs typeface="+mn-cs"/>
              </a:rPr>
              <a:t>Results_Template_Castaways</a:t>
            </a:r>
            <a:r>
              <a:rPr lang="en-US" sz="1200" b="0" i="0" kern="1200" baseline="0" dirty="0">
                <a:solidFill>
                  <a:schemeClr val="tx1"/>
                </a:solidFill>
                <a:effectLst/>
                <a:latin typeface="+mn-lt"/>
                <a:ea typeface="+mn-ea"/>
                <a:cs typeface="+mn-cs"/>
              </a:rPr>
              <a:t>” and past it into this PowerPoint slide</a:t>
            </a:r>
          </a:p>
          <a:p>
            <a:endParaRPr lang="en-US" dirty="0"/>
          </a:p>
        </p:txBody>
      </p:sp>
      <p:sp>
        <p:nvSpPr>
          <p:cNvPr id="4" name="Slide Number Placeholder 3"/>
          <p:cNvSpPr>
            <a:spLocks noGrp="1"/>
          </p:cNvSpPr>
          <p:nvPr>
            <p:ph type="sldNum" sz="quarter" idx="10"/>
          </p:nvPr>
        </p:nvSpPr>
        <p:spPr/>
        <p:txBody>
          <a:bodyPr/>
          <a:lstStyle/>
          <a:p>
            <a:fld id="{7F3D1EF9-5CC1-4238-AAAD-E9DC1B1191CD}" type="slidenum">
              <a:rPr lang="en-GB" smtClean="0"/>
              <a:t>32</a:t>
            </a:fld>
            <a:endParaRPr lang="en-GB" dirty="0"/>
          </a:p>
        </p:txBody>
      </p:sp>
    </p:spTree>
    <p:extLst>
      <p:ext uri="{BB962C8B-B14F-4D97-AF65-F5344CB8AC3E}">
        <p14:creationId xmlns:p14="http://schemas.microsoft.com/office/powerpoint/2010/main" val="182536677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baseline="0" dirty="0">
                <a:solidFill>
                  <a:schemeClr val="tx1"/>
                </a:solidFill>
                <a:effectLst/>
                <a:latin typeface="+mn-lt"/>
                <a:ea typeface="+mn-ea"/>
                <a:cs typeface="+mn-cs"/>
              </a:rPr>
              <a:t>And here are your agreements in the form of a figure. The total height of the bars reflects the joint value you created together. Higher bars mean more value creation. The purple bars reflect the value claimed by the Students and green is the value claimed by the Islander.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sng" kern="1200" baseline="0" dirty="0">
                <a:solidFill>
                  <a:schemeClr val="tx1"/>
                </a:solidFill>
                <a:effectLst/>
                <a:latin typeface="+mn-lt"/>
                <a:ea typeface="+mn-ea"/>
                <a:cs typeface="+mn-cs"/>
              </a:rPr>
              <a:t>Note</a:t>
            </a:r>
            <a:r>
              <a:rPr lang="en-US" sz="1200" b="0" i="0" kern="1200" baseline="0" dirty="0">
                <a:solidFill>
                  <a:schemeClr val="tx1"/>
                </a:solidFill>
                <a:effectLst/>
                <a:latin typeface="+mn-lt"/>
                <a:ea typeface="+mn-ea"/>
                <a:cs typeface="+mn-cs"/>
              </a:rPr>
              <a:t>: This is an example figure based on a pilot lecture at INSEAD. During the break, the instructor should have created the results slide for the class using the excel spreadsheet called “</a:t>
            </a:r>
            <a:r>
              <a:rPr lang="en-US" sz="1200" b="0" i="0" kern="1200" baseline="0" dirty="0" err="1">
                <a:solidFill>
                  <a:schemeClr val="tx1"/>
                </a:solidFill>
                <a:effectLst/>
                <a:latin typeface="+mn-lt"/>
                <a:ea typeface="+mn-ea"/>
                <a:cs typeface="+mn-cs"/>
              </a:rPr>
              <a:t>Results_Template_Castaways</a:t>
            </a:r>
            <a:r>
              <a:rPr lang="en-US" sz="1200" b="0" i="0" kern="1200" baseline="0" dirty="0">
                <a:solidFill>
                  <a:schemeClr val="tx1"/>
                </a:solidFill>
                <a:effectLst/>
                <a:latin typeface="+mn-lt"/>
                <a:ea typeface="+mn-ea"/>
                <a:cs typeface="+mn-cs"/>
              </a:rPr>
              <a:t>” and pasted it into this PowerPoint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sng" kern="1200" baseline="0" dirty="0">
                <a:solidFill>
                  <a:schemeClr val="tx1"/>
                </a:solidFill>
                <a:effectLst/>
                <a:latin typeface="+mn-lt"/>
                <a:ea typeface="+mn-ea"/>
                <a:cs typeface="+mn-cs"/>
              </a:rPr>
              <a:t>Note</a:t>
            </a:r>
            <a:r>
              <a:rPr lang="en-US" sz="1200" b="0" i="0" kern="1200" baseline="0" dirty="0">
                <a:solidFill>
                  <a:schemeClr val="tx1"/>
                </a:solidFill>
                <a:effectLst/>
                <a:latin typeface="+mn-lt"/>
                <a:ea typeface="+mn-ea"/>
                <a:cs typeface="+mn-cs"/>
              </a:rPr>
              <a:t>: This slide is less interesting than the preceding one, which shows details and special agreements, and could also just be dropped from the presentation.  </a:t>
            </a:r>
          </a:p>
        </p:txBody>
      </p:sp>
      <p:sp>
        <p:nvSpPr>
          <p:cNvPr id="4" name="Slide Number Placeholder 3"/>
          <p:cNvSpPr>
            <a:spLocks noGrp="1"/>
          </p:cNvSpPr>
          <p:nvPr>
            <p:ph type="sldNum" sz="quarter" idx="10"/>
          </p:nvPr>
        </p:nvSpPr>
        <p:spPr/>
        <p:txBody>
          <a:bodyPr/>
          <a:lstStyle/>
          <a:p>
            <a:fld id="{7F3D1EF9-5CC1-4238-AAAD-E9DC1B1191CD}" type="slidenum">
              <a:rPr lang="en-GB" smtClean="0"/>
              <a:t>33</a:t>
            </a:fld>
            <a:endParaRPr lang="en-GB" dirty="0"/>
          </a:p>
        </p:txBody>
      </p:sp>
    </p:spTree>
    <p:extLst>
      <p:ext uri="{BB962C8B-B14F-4D97-AF65-F5344CB8AC3E}">
        <p14:creationId xmlns:p14="http://schemas.microsoft.com/office/powerpoint/2010/main" val="234117161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0" dirty="0"/>
              <a:t>The Castaways is based very loosely on the story of a group of INSEAD MBA students from the class of December 2016 who were stranded on a nearly deserted island and had to negotiate with a local for</a:t>
            </a:r>
            <a:r>
              <a:rPr lang="en-CA" sz="1800" b="0" baseline="0" dirty="0"/>
              <a:t> passage off without sharing the same language. The real Islander made them give up their personal possessions and they agreed due to their poor alternative. </a:t>
            </a:r>
            <a:r>
              <a:rPr lang="en-US" sz="1800" b="0" dirty="0"/>
              <a:t>The situation in the role play is a</a:t>
            </a:r>
            <a:r>
              <a:rPr lang="en-US" sz="1800" b="0" baseline="0" dirty="0"/>
              <a:t> huge </a:t>
            </a:r>
            <a:r>
              <a:rPr lang="en-US" sz="1800" b="0" dirty="0"/>
              <a:t>exaggeration,</a:t>
            </a:r>
            <a:r>
              <a:rPr lang="en-US" sz="1800" b="0" baseline="0" dirty="0"/>
              <a:t> but there is some truth to it.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baseline="0" dirty="0"/>
          </a:p>
          <a:p>
            <a:endParaRPr lang="en-CA" sz="1800" b="0" dirty="0"/>
          </a:p>
          <a:p>
            <a:br>
              <a:rPr lang="en-CA" b="1" dirty="0"/>
            </a:br>
            <a:endParaRPr lang="en-US" dirty="0"/>
          </a:p>
        </p:txBody>
      </p:sp>
      <p:sp>
        <p:nvSpPr>
          <p:cNvPr id="4" name="Slide Number Placeholder 3"/>
          <p:cNvSpPr>
            <a:spLocks noGrp="1"/>
          </p:cNvSpPr>
          <p:nvPr>
            <p:ph type="sldNum" sz="quarter" idx="10"/>
          </p:nvPr>
        </p:nvSpPr>
        <p:spPr/>
        <p:txBody>
          <a:bodyPr/>
          <a:lstStyle/>
          <a:p>
            <a:fld id="{7F3D1EF9-5CC1-4238-AAAD-E9DC1B1191CD}" type="slidenum">
              <a:rPr lang="en-GB" smtClean="0"/>
              <a:t>34</a:t>
            </a:fld>
            <a:endParaRPr lang="en-GB" dirty="0"/>
          </a:p>
        </p:txBody>
      </p:sp>
    </p:spTree>
    <p:extLst>
      <p:ext uri="{BB962C8B-B14F-4D97-AF65-F5344CB8AC3E}">
        <p14:creationId xmlns:p14="http://schemas.microsoft.com/office/powerpoint/2010/main" val="286804250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Some</a:t>
            </a:r>
            <a:r>
              <a:rPr lang="en-US" altLang="en-US" baseline="0" dirty="0"/>
              <a:t> of the major </a:t>
            </a:r>
            <a:r>
              <a:rPr lang="en-US" altLang="en-US" sz="1200" b="0" dirty="0">
                <a:cs typeface="Times New Roman" panose="02020603050405020304" pitchFamily="18" charset="0"/>
              </a:rPr>
              <a:t>take-aways from today. Really watch</a:t>
            </a:r>
            <a:r>
              <a:rPr lang="en-US" altLang="en-US" sz="1200" b="0" baseline="0" dirty="0">
                <a:cs typeface="Times New Roman" panose="02020603050405020304" pitchFamily="18" charset="0"/>
              </a:rPr>
              <a:t> out for </a:t>
            </a:r>
            <a:r>
              <a:rPr lang="en-US" sz="2400" kern="1200" dirty="0">
                <a:solidFill>
                  <a:schemeClr val="tx1"/>
                </a:solidFill>
                <a:latin typeface="+mn-lt"/>
                <a:ea typeface="+mn-ea"/>
                <a:cs typeface="Times New Roman" pitchFamily="18" charset="0"/>
              </a:rPr>
              <a:t>the curse of knowledge in communication.</a:t>
            </a:r>
            <a:r>
              <a:rPr lang="en-US" sz="2400" kern="1200" baseline="0" dirty="0">
                <a:solidFill>
                  <a:schemeClr val="tx1"/>
                </a:solidFill>
                <a:latin typeface="+mn-lt"/>
                <a:ea typeface="+mn-ea"/>
                <a:cs typeface="Times New Roman" pitchFamily="18" charset="0"/>
              </a:rPr>
              <a:t> </a:t>
            </a:r>
            <a:r>
              <a:rPr lang="en-US" sz="2400" kern="1200" dirty="0">
                <a:solidFill>
                  <a:schemeClr val="tx1"/>
                </a:solidFill>
                <a:latin typeface="+mn-lt"/>
                <a:ea typeface="+mn-ea"/>
                <a:cs typeface="Times New Roman" pitchFamily="18" charset="0"/>
              </a:rPr>
              <a:t>Do not assume the other person knows what you know or understand what you mean, this false assumption is a fundamental and powerful psychological bias. And as a general</a:t>
            </a:r>
            <a:r>
              <a:rPr lang="en-US" sz="2400" kern="1200" baseline="0" dirty="0">
                <a:solidFill>
                  <a:schemeClr val="tx1"/>
                </a:solidFill>
                <a:latin typeface="+mn-lt"/>
                <a:ea typeface="+mn-ea"/>
                <a:cs typeface="Times New Roman" pitchFamily="18" charset="0"/>
              </a:rPr>
              <a:t> principle</a:t>
            </a:r>
            <a:r>
              <a:rPr lang="en-US" sz="2400" kern="1200" dirty="0">
                <a:solidFill>
                  <a:schemeClr val="tx1"/>
                </a:solidFill>
                <a:latin typeface="+mn-lt"/>
                <a:ea typeface="+mn-ea"/>
                <a:cs typeface="Times New Roman" pitchFamily="18" charset="0"/>
              </a:rPr>
              <a:t>, leverage rich communication channels as much as you can. Most of the meaning of what we say is communicated through tone of voice and our nonverbal behavior. </a:t>
            </a:r>
          </a:p>
          <a:p>
            <a:endParaRPr lang="en-US" altLang="en-US" baseline="0" dirty="0"/>
          </a:p>
          <a:p>
            <a:endParaRPr lang="en-US" altLang="en-US" dirty="0"/>
          </a:p>
        </p:txBody>
      </p:sp>
      <p:sp>
        <p:nvSpPr>
          <p:cNvPr id="1034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8FD03697-D391-46FD-9BC5-2CA2209C514F}" type="slidenum">
              <a:rPr lang="en-GB" altLang="en-US" smtClean="0"/>
              <a:pPr/>
              <a:t>35</a:t>
            </a:fld>
            <a:endParaRPr lang="en-GB" altLang="en-US"/>
          </a:p>
        </p:txBody>
      </p:sp>
    </p:spTree>
    <p:extLst>
      <p:ext uri="{BB962C8B-B14F-4D97-AF65-F5344CB8AC3E}">
        <p14:creationId xmlns:p14="http://schemas.microsoft.com/office/powerpoint/2010/main" val="22827522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0" dirty="0"/>
              <a:t>[</a:t>
            </a:r>
            <a:r>
              <a:rPr lang="en-US" b="0" i="1" dirty="0"/>
              <a:t>Note: Students are now back after doing the Castaways exercise</a:t>
            </a:r>
            <a:r>
              <a:rPr lang="en-US" b="0" dirty="0"/>
              <a:t>]. Welcome back! We will now do </a:t>
            </a:r>
            <a:r>
              <a:rPr lang="en-US" sz="1200" b="0" dirty="0"/>
              <a:t>The Tapping Exercise. Pair up with another student. You are not allowed to speak to one another.</a:t>
            </a:r>
            <a:r>
              <a:rPr lang="en-US" sz="1200" b="0" baseline="0" dirty="0"/>
              <a:t> </a:t>
            </a:r>
            <a:r>
              <a:rPr lang="en-US" sz="1200" b="0" dirty="0"/>
              <a:t>The </a:t>
            </a:r>
            <a:r>
              <a:rPr lang="en-US" sz="1200" dirty="0"/>
              <a:t>tapper will pick a very famous song you both probably know and tap it out on the table, without telling the</a:t>
            </a:r>
            <a:r>
              <a:rPr lang="en-US" sz="1200" baseline="0" dirty="0"/>
              <a:t> listener the name of the song. </a:t>
            </a:r>
            <a:r>
              <a:rPr lang="en-US" sz="1200" dirty="0"/>
              <a:t>The listener tries to guess the name of the song and writes</a:t>
            </a:r>
            <a:r>
              <a:rPr lang="en-US" sz="1200" baseline="0" dirty="0"/>
              <a:t> it down quietly. [</a:t>
            </a:r>
            <a:r>
              <a:rPr lang="en-US" sz="1200" i="1" baseline="0" dirty="0"/>
              <a:t>Students do the exercise in pairs</a:t>
            </a:r>
            <a:r>
              <a:rPr lang="en-US" sz="1200" baseline="0" dirty="0"/>
              <a:t>]. Listeners, how many of you guessed it right? [</a:t>
            </a:r>
            <a:r>
              <a:rPr lang="en-US" sz="1200" i="1" baseline="0" dirty="0"/>
              <a:t>Students raise hands</a:t>
            </a:r>
            <a:r>
              <a:rPr lang="en-US" sz="1200" baseline="0" dirty="0"/>
              <a:t>] Who got the song wrong? [</a:t>
            </a:r>
            <a:r>
              <a:rPr lang="en-US" sz="1200" i="1" baseline="0" dirty="0"/>
              <a:t>Students raise hands</a:t>
            </a:r>
            <a:r>
              <a:rPr lang="en-US" sz="1200" baseline="0" dirty="0"/>
              <a:t>]. </a:t>
            </a:r>
          </a:p>
          <a:p>
            <a:endParaRPr lang="en-US" sz="1200" b="1" dirty="0"/>
          </a:p>
          <a:p>
            <a:r>
              <a:rPr lang="en-US" dirty="0"/>
              <a:t>Source of photo:</a:t>
            </a:r>
          </a:p>
          <a:p>
            <a:r>
              <a:rPr lang="en-US" dirty="0"/>
              <a:t>https://pixabay.com/en/sign-language-hand-gesture-28717/</a:t>
            </a:r>
          </a:p>
        </p:txBody>
      </p:sp>
      <p:sp>
        <p:nvSpPr>
          <p:cNvPr id="4" name="Slide Number Placeholder 3"/>
          <p:cNvSpPr>
            <a:spLocks noGrp="1"/>
          </p:cNvSpPr>
          <p:nvPr>
            <p:ph type="sldNum" sz="quarter" idx="10"/>
          </p:nvPr>
        </p:nvSpPr>
        <p:spPr/>
        <p:txBody>
          <a:bodyPr/>
          <a:lstStyle/>
          <a:p>
            <a:fld id="{7F3D1EF9-5CC1-4238-AAAD-E9DC1B1191CD}" type="slidenum">
              <a:rPr lang="en-GB" smtClean="0"/>
              <a:t>4</a:t>
            </a:fld>
            <a:endParaRPr lang="en-GB" dirty="0"/>
          </a:p>
        </p:txBody>
      </p:sp>
    </p:spTree>
    <p:extLst>
      <p:ext uri="{BB962C8B-B14F-4D97-AF65-F5344CB8AC3E}">
        <p14:creationId xmlns:p14="http://schemas.microsoft.com/office/powerpoint/2010/main" val="25536179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None/>
            </a:pPr>
            <a:r>
              <a:rPr lang="en-US" sz="1200" dirty="0"/>
              <a:t>[</a:t>
            </a:r>
            <a:r>
              <a:rPr lang="en-US" sz="1200" i="1" dirty="0"/>
              <a:t>At this point in the course, students do a lot better</a:t>
            </a:r>
            <a:r>
              <a:rPr lang="en-US" sz="1200" i="1" baseline="0" dirty="0"/>
              <a:t> than the average person on this task</a:t>
            </a:r>
            <a:r>
              <a:rPr lang="en-US" sz="1200" baseline="0" dirty="0"/>
              <a:t>]. </a:t>
            </a:r>
            <a:r>
              <a:rPr lang="en-US" sz="1200" dirty="0"/>
              <a:t>Wow, you guys did really well! In scientific studies,</a:t>
            </a:r>
            <a:r>
              <a:rPr lang="en-US" sz="1200" baseline="0" dirty="0"/>
              <a:t> </a:t>
            </a:r>
            <a:r>
              <a:rPr lang="en-US" sz="1200" dirty="0"/>
              <a:t>50% of tappers believe the listeners will recognize the song, but only 2.5% of listeners actually do. </a:t>
            </a:r>
            <a:endParaRPr lang="en-US" sz="1200" b="1" dirty="0"/>
          </a:p>
          <a:p>
            <a:endParaRPr lang="en-US" dirty="0"/>
          </a:p>
          <a:p>
            <a:r>
              <a:rPr lang="en-US" dirty="0"/>
              <a:t>Source of photo:</a:t>
            </a:r>
          </a:p>
          <a:p>
            <a:r>
              <a:rPr lang="en-US" dirty="0"/>
              <a:t>https://pixabay.com/en/sign-language-hand-gesture-28717/</a:t>
            </a:r>
          </a:p>
          <a:p>
            <a:endParaRPr lang="en-US" dirty="0"/>
          </a:p>
          <a:p>
            <a:r>
              <a:rPr lang="en-US" dirty="0"/>
              <a:t>References:</a:t>
            </a:r>
          </a:p>
          <a:p>
            <a:endParaRPr lang="en-US" dirty="0"/>
          </a:p>
          <a:p>
            <a:r>
              <a:rPr lang="en-US" sz="1200" dirty="0"/>
              <a:t>Newton, L. (1990). Overconﬁdence in the communication of intent: Heard and unheard melodies. Unpublished doctoral dissertation, Stanford University, Stanford, CA. </a:t>
            </a:r>
            <a:endParaRPr lang="en-US" dirty="0"/>
          </a:p>
        </p:txBody>
      </p:sp>
      <p:sp>
        <p:nvSpPr>
          <p:cNvPr id="4" name="Slide Number Placeholder 3"/>
          <p:cNvSpPr>
            <a:spLocks noGrp="1"/>
          </p:cNvSpPr>
          <p:nvPr>
            <p:ph type="sldNum" sz="quarter" idx="10"/>
          </p:nvPr>
        </p:nvSpPr>
        <p:spPr/>
        <p:txBody>
          <a:bodyPr/>
          <a:lstStyle/>
          <a:p>
            <a:fld id="{7F3D1EF9-5CC1-4238-AAAD-E9DC1B1191CD}" type="slidenum">
              <a:rPr lang="en-GB" smtClean="0"/>
              <a:t>5</a:t>
            </a:fld>
            <a:endParaRPr lang="en-GB" dirty="0"/>
          </a:p>
        </p:txBody>
      </p:sp>
    </p:spTree>
    <p:extLst>
      <p:ext uri="{BB962C8B-B14F-4D97-AF65-F5344CB8AC3E}">
        <p14:creationId xmlns:p14="http://schemas.microsoft.com/office/powerpoint/2010/main" val="30972866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effectLst/>
              </a:rPr>
              <a:t>Gaps</a:t>
            </a:r>
            <a:r>
              <a:rPr lang="en-US" i="0" baseline="0" dirty="0">
                <a:effectLst/>
              </a:rPr>
              <a:t> in communication like this are a result of what is called </a:t>
            </a:r>
            <a:r>
              <a:rPr lang="en-US" sz="1200" b="0" dirty="0"/>
              <a:t>The Curse of Knowledge</a:t>
            </a:r>
            <a:r>
              <a:rPr lang="en-US" sz="1200" b="1" dirty="0"/>
              <a:t>. </a:t>
            </a:r>
            <a:r>
              <a:rPr lang="en-US" sz="1200" dirty="0"/>
              <a:t>We fail to fully take into account that others do not know what we know. What are some</a:t>
            </a:r>
            <a:r>
              <a:rPr lang="en-US" sz="1200" baseline="0" dirty="0"/>
              <a:t> examples of this you can think of? [</a:t>
            </a:r>
            <a:r>
              <a:rPr lang="en-US" sz="1200" i="1" baseline="0" dirty="0"/>
              <a:t>Students answer</a:t>
            </a:r>
            <a:r>
              <a:rPr lang="en-US" sz="1200" baseline="0" dirty="0"/>
              <a:t>].</a:t>
            </a:r>
            <a:endParaRPr lang="en-US" sz="1200" b="1" dirty="0"/>
          </a:p>
          <a:p>
            <a:endParaRPr lang="en-US" i="0" dirty="0">
              <a:effectLst/>
            </a:endParaRPr>
          </a:p>
          <a:p>
            <a:r>
              <a:rPr lang="en-US" i="0" dirty="0">
                <a:effectLst/>
              </a:rPr>
              <a:t>Reference</a:t>
            </a:r>
          </a:p>
          <a:p>
            <a:r>
              <a:rPr lang="en-US" i="0" dirty="0" err="1">
                <a:effectLst/>
              </a:rPr>
              <a:t>Camerer</a:t>
            </a:r>
            <a:r>
              <a:rPr lang="en-US" i="0" dirty="0">
                <a:effectLst/>
              </a:rPr>
              <a:t>, Colin; </a:t>
            </a:r>
            <a:r>
              <a:rPr lang="en-US" i="0" dirty="0" err="1">
                <a:effectLst/>
              </a:rPr>
              <a:t>Loewenstein</a:t>
            </a:r>
            <a:r>
              <a:rPr lang="en-US" i="0" dirty="0">
                <a:effectLst/>
              </a:rPr>
              <a:t>, George; Weber, Martin (1989). The Curse of Knowledge in Economic Settings: An Experimental Analysis. Journal of Political Economy. </a:t>
            </a:r>
            <a:r>
              <a:rPr lang="en-US" b="0" i="0" dirty="0">
                <a:effectLst/>
              </a:rPr>
              <a:t>97 </a:t>
            </a:r>
            <a:r>
              <a:rPr lang="en-US" i="0" dirty="0">
                <a:effectLst/>
              </a:rPr>
              <a:t>(5): 1232–1254.</a:t>
            </a:r>
            <a:endParaRPr lang="en-US" i="0" dirty="0"/>
          </a:p>
        </p:txBody>
      </p:sp>
      <p:sp>
        <p:nvSpPr>
          <p:cNvPr id="4" name="Slide Number Placeholder 3"/>
          <p:cNvSpPr>
            <a:spLocks noGrp="1"/>
          </p:cNvSpPr>
          <p:nvPr>
            <p:ph type="sldNum" sz="quarter" idx="10"/>
          </p:nvPr>
        </p:nvSpPr>
        <p:spPr/>
        <p:txBody>
          <a:bodyPr/>
          <a:lstStyle/>
          <a:p>
            <a:fld id="{7F3D1EF9-5CC1-4238-AAAD-E9DC1B1191CD}" type="slidenum">
              <a:rPr lang="en-GB" smtClean="0"/>
              <a:t>6</a:t>
            </a:fld>
            <a:endParaRPr lang="en-GB" dirty="0"/>
          </a:p>
        </p:txBody>
      </p:sp>
    </p:spTree>
    <p:extLst>
      <p:ext uri="{BB962C8B-B14F-4D97-AF65-F5344CB8AC3E}">
        <p14:creationId xmlns:p14="http://schemas.microsoft.com/office/powerpoint/2010/main" val="32338573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a:cs typeface="Times New Roman" pitchFamily="18" charset="0"/>
              </a:rPr>
              <a:t>Directions to someone unfamiliar with the area often incomplete and confusing</a:t>
            </a:r>
            <a:r>
              <a:rPr lang="en-US" sz="2400" baseline="0" dirty="0">
                <a:cs typeface="Times New Roman" pitchFamily="18" charset="0"/>
              </a:rPr>
              <a:t> because the direction-giver is not taking the other person’s perspective. Have your ever been getting a ride home from a friend and forgot to tell them where to turn? You forget they don’t know what you know. Another example is mentorship situations. </a:t>
            </a:r>
            <a:r>
              <a:rPr lang="en-US" sz="2400" dirty="0">
                <a:cs typeface="Times New Roman" pitchFamily="18" charset="0"/>
              </a:rPr>
              <a:t>Mentors have difficulty putting themselves in the position of a student, even</a:t>
            </a:r>
            <a:r>
              <a:rPr lang="en-US" sz="2400" baseline="0" dirty="0">
                <a:cs typeface="Times New Roman" pitchFamily="18" charset="0"/>
              </a:rPr>
              <a:t> though they themselves used to be a student,</a:t>
            </a:r>
            <a:r>
              <a:rPr lang="en-US" sz="2400" dirty="0">
                <a:cs typeface="Times New Roman" pitchFamily="18" charset="0"/>
              </a:rPr>
              <a:t> and therefore don’t explain things properly</a:t>
            </a:r>
            <a:r>
              <a:rPr lang="en-US" sz="2400" baseline="0" dirty="0">
                <a:cs typeface="Times New Roman" pitchFamily="18" charset="0"/>
              </a:rPr>
              <a:t> or use too many technical terms. </a:t>
            </a:r>
            <a:endParaRPr lang="en-US" sz="2400" dirty="0">
              <a:cs typeface="Times New Roman" pitchFamily="18" charset="0"/>
            </a:endParaRPr>
          </a:p>
          <a:p>
            <a:endParaRPr lang="en-US" i="0" dirty="0">
              <a:effectLst/>
            </a:endParaRPr>
          </a:p>
          <a:p>
            <a:r>
              <a:rPr lang="en-US" i="0" dirty="0">
                <a:effectLst/>
              </a:rPr>
              <a:t>Reference</a:t>
            </a:r>
          </a:p>
          <a:p>
            <a:r>
              <a:rPr lang="en-US" i="0" dirty="0" err="1">
                <a:effectLst/>
              </a:rPr>
              <a:t>Camerer</a:t>
            </a:r>
            <a:r>
              <a:rPr lang="en-US" i="0" dirty="0">
                <a:effectLst/>
              </a:rPr>
              <a:t>, Colin; </a:t>
            </a:r>
            <a:r>
              <a:rPr lang="en-US" i="0" dirty="0" err="1">
                <a:effectLst/>
              </a:rPr>
              <a:t>Loewenstein</a:t>
            </a:r>
            <a:r>
              <a:rPr lang="en-US" i="0" dirty="0">
                <a:effectLst/>
              </a:rPr>
              <a:t>, George; Weber, Martin (1989). The Curse of Knowledge in Economic Settings: An Experimental Analysis. Journal of Political Economy. </a:t>
            </a:r>
            <a:r>
              <a:rPr lang="en-US" b="0" i="0" dirty="0">
                <a:effectLst/>
              </a:rPr>
              <a:t>97 </a:t>
            </a:r>
            <a:r>
              <a:rPr lang="en-US" i="0" dirty="0">
                <a:effectLst/>
              </a:rPr>
              <a:t>(5): 1232–1254.</a:t>
            </a:r>
            <a:endParaRPr lang="en-US" i="0" dirty="0"/>
          </a:p>
        </p:txBody>
      </p:sp>
      <p:sp>
        <p:nvSpPr>
          <p:cNvPr id="4" name="Slide Number Placeholder 3"/>
          <p:cNvSpPr>
            <a:spLocks noGrp="1"/>
          </p:cNvSpPr>
          <p:nvPr>
            <p:ph type="sldNum" sz="quarter" idx="10"/>
          </p:nvPr>
        </p:nvSpPr>
        <p:spPr/>
        <p:txBody>
          <a:bodyPr/>
          <a:lstStyle/>
          <a:p>
            <a:fld id="{7F3D1EF9-5CC1-4238-AAAD-E9DC1B1191CD}" type="slidenum">
              <a:rPr lang="en-GB" smtClean="0"/>
              <a:t>7</a:t>
            </a:fld>
            <a:endParaRPr lang="en-GB" dirty="0"/>
          </a:p>
        </p:txBody>
      </p:sp>
    </p:spTree>
    <p:extLst>
      <p:ext uri="{BB962C8B-B14F-4D97-AF65-F5344CB8AC3E}">
        <p14:creationId xmlns:p14="http://schemas.microsoft.com/office/powerpoint/2010/main" val="33408492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lecture is about communication</a:t>
            </a:r>
            <a:r>
              <a:rPr lang="en-US" baseline="0" dirty="0"/>
              <a:t> and </a:t>
            </a:r>
            <a:r>
              <a:rPr lang="en-US" dirty="0"/>
              <a:t>miscommunication</a:t>
            </a:r>
            <a:r>
              <a:rPr lang="en-US" baseline="0" dirty="0"/>
              <a:t> across different types of communication channels. </a:t>
            </a:r>
          </a:p>
          <a:p>
            <a:endParaRPr lang="en-US" dirty="0"/>
          </a:p>
          <a:p>
            <a:r>
              <a:rPr lang="en-US" dirty="0"/>
              <a:t>Source</a:t>
            </a:r>
            <a:r>
              <a:rPr lang="en-US" baseline="0" dirty="0"/>
              <a:t> for photo</a:t>
            </a:r>
          </a:p>
          <a:p>
            <a:r>
              <a:rPr lang="en-US" baseline="0" dirty="0"/>
              <a:t>https://pixabay.com/en/communication-phone-call-message-1015376/</a:t>
            </a:r>
          </a:p>
          <a:p>
            <a:endParaRPr lang="en-US" baseline="0" dirty="0"/>
          </a:p>
        </p:txBody>
      </p:sp>
      <p:sp>
        <p:nvSpPr>
          <p:cNvPr id="4" name="Slide Number Placeholder 3"/>
          <p:cNvSpPr>
            <a:spLocks noGrp="1"/>
          </p:cNvSpPr>
          <p:nvPr>
            <p:ph type="sldNum" sz="quarter" idx="10"/>
          </p:nvPr>
        </p:nvSpPr>
        <p:spPr/>
        <p:txBody>
          <a:bodyPr/>
          <a:lstStyle/>
          <a:p>
            <a:fld id="{7F3D1EF9-5CC1-4238-AAAD-E9DC1B1191CD}" type="slidenum">
              <a:rPr lang="en-GB" smtClean="0"/>
              <a:t>8</a:t>
            </a:fld>
            <a:endParaRPr lang="en-GB" dirty="0"/>
          </a:p>
        </p:txBody>
      </p:sp>
    </p:spTree>
    <p:extLst>
      <p:ext uri="{BB962C8B-B14F-4D97-AF65-F5344CB8AC3E}">
        <p14:creationId xmlns:p14="http://schemas.microsoft.com/office/powerpoint/2010/main" val="4951109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t>There are three forms of human communication. The first</a:t>
            </a:r>
            <a:r>
              <a:rPr lang="en-US" sz="1200" b="0" baseline="0" dirty="0"/>
              <a:t> is </a:t>
            </a:r>
            <a:r>
              <a:rPr lang="en-US" sz="1200" b="0" dirty="0"/>
              <a:t>verbal– words and language. </a:t>
            </a:r>
          </a:p>
          <a:p>
            <a:endParaRPr lang="en-US" dirty="0"/>
          </a:p>
          <a:p>
            <a:r>
              <a:rPr lang="en-US" dirty="0"/>
              <a:t>Source of photos</a:t>
            </a:r>
          </a:p>
          <a:p>
            <a:r>
              <a:rPr lang="en-US" dirty="0"/>
              <a:t>https://pixabay.com/en/logos-brain-smart-thought-profile-990390/</a:t>
            </a:r>
          </a:p>
          <a:p>
            <a:r>
              <a:rPr lang="en-US" dirty="0"/>
              <a:t>https://pixabay.com/en/singer-singing-audio-sound-wave-29259/</a:t>
            </a:r>
          </a:p>
          <a:p>
            <a:r>
              <a:rPr lang="en-US" dirty="0"/>
              <a:t>https://pixabay.com/en/guy-fashion-eyeglasses-crossed-arms-699195/</a:t>
            </a:r>
          </a:p>
        </p:txBody>
      </p:sp>
      <p:sp>
        <p:nvSpPr>
          <p:cNvPr id="4" name="Slide Number Placeholder 3"/>
          <p:cNvSpPr>
            <a:spLocks noGrp="1"/>
          </p:cNvSpPr>
          <p:nvPr>
            <p:ph type="sldNum" sz="quarter" idx="10"/>
          </p:nvPr>
        </p:nvSpPr>
        <p:spPr/>
        <p:txBody>
          <a:bodyPr/>
          <a:lstStyle/>
          <a:p>
            <a:fld id="{7F3D1EF9-5CC1-4238-AAAD-E9DC1B1191CD}" type="slidenum">
              <a:rPr lang="en-GB" smtClean="0"/>
              <a:t>9</a:t>
            </a:fld>
            <a:endParaRPr lang="en-GB" dirty="0"/>
          </a:p>
        </p:txBody>
      </p:sp>
    </p:spTree>
    <p:extLst>
      <p:ext uri="{BB962C8B-B14F-4D97-AF65-F5344CB8AC3E}">
        <p14:creationId xmlns:p14="http://schemas.microsoft.com/office/powerpoint/2010/main" val="12609331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 style</a:t>
            </a:r>
          </a:p>
        </p:txBody>
      </p:sp>
      <p:sp>
        <p:nvSpPr>
          <p:cNvPr id="4" name="Date Placeholder 3"/>
          <p:cNvSpPr>
            <a:spLocks noGrp="1"/>
          </p:cNvSpPr>
          <p:nvPr>
            <p:ph type="dt" sz="half" idx="10"/>
          </p:nvPr>
        </p:nvSpPr>
        <p:spPr/>
        <p:txBody>
          <a:bodyPr/>
          <a:lstStyle/>
          <a:p>
            <a:fld id="{2238949D-A23C-4DF8-9125-9EFA9125B4A1}" type="datetimeFigureOut">
              <a:rPr lang="en-GB" smtClean="0"/>
              <a:t>20/06/2024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C5BF412-85F0-4EE5-B3DD-DDC94FFA9B06}" type="slidenum">
              <a:rPr lang="en-GB" smtClean="0"/>
              <a:t>‹#›</a:t>
            </a:fld>
            <a:endParaRPr lang="en-GB" dirty="0"/>
          </a:p>
        </p:txBody>
      </p:sp>
    </p:spTree>
    <p:extLst>
      <p:ext uri="{BB962C8B-B14F-4D97-AF65-F5344CB8AC3E}">
        <p14:creationId xmlns:p14="http://schemas.microsoft.com/office/powerpoint/2010/main" val="32817677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Click to edit Master title style</a:t>
            </a:r>
          </a:p>
        </p:txBody>
      </p:sp>
      <p:sp>
        <p:nvSpPr>
          <p:cNvPr id="3" name="Vertical Text Placeholder 2"/>
          <p:cNvSpPr>
            <a:spLocks noGrp="1"/>
          </p:cNvSpPr>
          <p:nvPr>
            <p:ph type="body" orient="vert" idx="1"/>
          </p:nvPr>
        </p:nvSpPr>
        <p:spPr/>
        <p:txBody>
          <a:bodyPr vert="eaVert"/>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Date Placeholder 3"/>
          <p:cNvSpPr>
            <a:spLocks noGrp="1"/>
          </p:cNvSpPr>
          <p:nvPr>
            <p:ph type="dt" sz="half" idx="10"/>
          </p:nvPr>
        </p:nvSpPr>
        <p:spPr/>
        <p:txBody>
          <a:bodyPr/>
          <a:lstStyle/>
          <a:p>
            <a:fld id="{2238949D-A23C-4DF8-9125-9EFA9125B4A1}" type="datetimeFigureOut">
              <a:rPr lang="en-GB" smtClean="0"/>
              <a:t>20/06/2024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C5BF412-85F0-4EE5-B3DD-DDC94FFA9B06}" type="slidenum">
              <a:rPr lang="en-GB" smtClean="0"/>
              <a:t>‹#›</a:t>
            </a:fld>
            <a:endParaRPr lang="en-GB" dirty="0"/>
          </a:p>
        </p:txBody>
      </p:sp>
    </p:spTree>
    <p:extLst>
      <p:ext uri="{BB962C8B-B14F-4D97-AF65-F5344CB8AC3E}">
        <p14:creationId xmlns:p14="http://schemas.microsoft.com/office/powerpoint/2010/main" val="37740061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dirty="0"/>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Date Placeholder 3"/>
          <p:cNvSpPr>
            <a:spLocks noGrp="1"/>
          </p:cNvSpPr>
          <p:nvPr>
            <p:ph type="dt" sz="half" idx="10"/>
          </p:nvPr>
        </p:nvSpPr>
        <p:spPr/>
        <p:txBody>
          <a:bodyPr/>
          <a:lstStyle/>
          <a:p>
            <a:fld id="{2238949D-A23C-4DF8-9125-9EFA9125B4A1}" type="datetimeFigureOut">
              <a:rPr lang="en-GB" smtClean="0"/>
              <a:t>20/06/2024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C5BF412-85F0-4EE5-B3DD-DDC94FFA9B06}" type="slidenum">
              <a:rPr lang="en-GB" smtClean="0"/>
              <a:t>‹#›</a:t>
            </a:fld>
            <a:endParaRPr lang="en-GB" dirty="0"/>
          </a:p>
        </p:txBody>
      </p:sp>
    </p:spTree>
    <p:extLst>
      <p:ext uri="{BB962C8B-B14F-4D97-AF65-F5344CB8AC3E}">
        <p14:creationId xmlns:p14="http://schemas.microsoft.com/office/powerpoint/2010/main" val="29550622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4" name="Title Placeholder 4">
            <a:extLst>
              <a:ext uri="{FF2B5EF4-FFF2-40B4-BE49-F238E27FC236}">
                <a16:creationId xmlns:a16="http://schemas.microsoft.com/office/drawing/2014/main" id="{C2A2F298-39D2-753E-8FFC-B46E3365CED3}"/>
              </a:ext>
            </a:extLst>
          </p:cNvPr>
          <p:cNvSpPr>
            <a:spLocks noGrp="1"/>
          </p:cNvSpPr>
          <p:nvPr>
            <p:ph type="title"/>
          </p:nvPr>
        </p:nvSpPr>
        <p:spPr>
          <a:xfrm>
            <a:off x="262294" y="2516451"/>
            <a:ext cx="7886700" cy="1325563"/>
          </a:xfrm>
          <a:prstGeom prst="rect">
            <a:avLst/>
          </a:prstGeom>
        </p:spPr>
        <p:txBody>
          <a:bodyPr vert="horz" lIns="91440" tIns="45720" rIns="91440" bIns="45720" rtlCol="0" anchor="ctr">
            <a:normAutofit/>
          </a:bodyPr>
          <a:lstStyle/>
          <a:p>
            <a:r>
              <a:rPr lang="en-US" dirty="0"/>
              <a:t>Click to edit Master title style</a:t>
            </a:r>
            <a:endParaRPr lang="fr-FR" dirty="0"/>
          </a:p>
        </p:txBody>
      </p:sp>
    </p:spTree>
    <p:extLst>
      <p:ext uri="{BB962C8B-B14F-4D97-AF65-F5344CB8AC3E}">
        <p14:creationId xmlns:p14="http://schemas.microsoft.com/office/powerpoint/2010/main" val="33129455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Click to edit Master title style</a:t>
            </a:r>
          </a:p>
        </p:txBody>
      </p:sp>
      <p:sp>
        <p:nvSpPr>
          <p:cNvPr id="3" name="Content Placeholder 2"/>
          <p:cNvSpPr>
            <a:spLocks noGrp="1"/>
          </p:cNvSpPr>
          <p:nvPr>
            <p:ph idx="1"/>
          </p:nvPr>
        </p:nvSpPr>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Date Placeholder 3"/>
          <p:cNvSpPr>
            <a:spLocks noGrp="1"/>
          </p:cNvSpPr>
          <p:nvPr>
            <p:ph type="dt" sz="half" idx="10"/>
          </p:nvPr>
        </p:nvSpPr>
        <p:spPr/>
        <p:txBody>
          <a:bodyPr/>
          <a:lstStyle/>
          <a:p>
            <a:fld id="{2238949D-A23C-4DF8-9125-9EFA9125B4A1}" type="datetimeFigureOut">
              <a:rPr lang="en-GB" smtClean="0"/>
              <a:t>20/06/2024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C5BF412-85F0-4EE5-B3DD-DDC94FFA9B06}" type="slidenum">
              <a:rPr lang="en-GB" smtClean="0"/>
              <a:t>‹#›</a:t>
            </a:fld>
            <a:endParaRPr lang="en-GB" dirty="0"/>
          </a:p>
        </p:txBody>
      </p:sp>
    </p:spTree>
    <p:extLst>
      <p:ext uri="{BB962C8B-B14F-4D97-AF65-F5344CB8AC3E}">
        <p14:creationId xmlns:p14="http://schemas.microsoft.com/office/powerpoint/2010/main" val="2372218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dirty="0"/>
              <a:t>Click to edit Master text styles</a:t>
            </a:r>
          </a:p>
        </p:txBody>
      </p:sp>
      <p:sp>
        <p:nvSpPr>
          <p:cNvPr id="4" name="Date Placeholder 3"/>
          <p:cNvSpPr>
            <a:spLocks noGrp="1"/>
          </p:cNvSpPr>
          <p:nvPr>
            <p:ph type="dt" sz="half" idx="10"/>
          </p:nvPr>
        </p:nvSpPr>
        <p:spPr/>
        <p:txBody>
          <a:bodyPr/>
          <a:lstStyle/>
          <a:p>
            <a:fld id="{2238949D-A23C-4DF8-9125-9EFA9125B4A1}" type="datetimeFigureOut">
              <a:rPr lang="en-GB" smtClean="0"/>
              <a:t>20/06/2024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C5BF412-85F0-4EE5-B3DD-DDC94FFA9B06}" type="slidenum">
              <a:rPr lang="en-GB" smtClean="0"/>
              <a:t>‹#›</a:t>
            </a:fld>
            <a:endParaRPr lang="en-GB" dirty="0"/>
          </a:p>
        </p:txBody>
      </p:sp>
    </p:spTree>
    <p:extLst>
      <p:ext uri="{BB962C8B-B14F-4D97-AF65-F5344CB8AC3E}">
        <p14:creationId xmlns:p14="http://schemas.microsoft.com/office/powerpoint/2010/main" val="42329232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5" name="Date Placeholder 4"/>
          <p:cNvSpPr>
            <a:spLocks noGrp="1"/>
          </p:cNvSpPr>
          <p:nvPr>
            <p:ph type="dt" sz="half" idx="10"/>
          </p:nvPr>
        </p:nvSpPr>
        <p:spPr/>
        <p:txBody>
          <a:bodyPr/>
          <a:lstStyle/>
          <a:p>
            <a:fld id="{2238949D-A23C-4DF8-9125-9EFA9125B4A1}" type="datetimeFigureOut">
              <a:rPr lang="en-GB" smtClean="0"/>
              <a:t>20/06/2024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2C5BF412-85F0-4EE5-B3DD-DDC94FFA9B06}" type="slidenum">
              <a:rPr lang="en-GB" smtClean="0"/>
              <a:t>‹#›</a:t>
            </a:fld>
            <a:endParaRPr lang="en-GB" dirty="0"/>
          </a:p>
        </p:txBody>
      </p:sp>
    </p:spTree>
    <p:extLst>
      <p:ext uri="{BB962C8B-B14F-4D97-AF65-F5344CB8AC3E}">
        <p14:creationId xmlns:p14="http://schemas.microsoft.com/office/powerpoint/2010/main" val="32183818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7" name="Date Placeholder 6"/>
          <p:cNvSpPr>
            <a:spLocks noGrp="1"/>
          </p:cNvSpPr>
          <p:nvPr>
            <p:ph type="dt" sz="half" idx="10"/>
          </p:nvPr>
        </p:nvSpPr>
        <p:spPr/>
        <p:txBody>
          <a:bodyPr/>
          <a:lstStyle/>
          <a:p>
            <a:fld id="{2238949D-A23C-4DF8-9125-9EFA9125B4A1}" type="datetimeFigureOut">
              <a:rPr lang="en-GB" smtClean="0"/>
              <a:t>20/06/2024</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2C5BF412-85F0-4EE5-B3DD-DDC94FFA9B06}" type="slidenum">
              <a:rPr lang="en-GB" smtClean="0"/>
              <a:t>‹#›</a:t>
            </a:fld>
            <a:endParaRPr lang="en-GB" dirty="0"/>
          </a:p>
        </p:txBody>
      </p:sp>
    </p:spTree>
    <p:extLst>
      <p:ext uri="{BB962C8B-B14F-4D97-AF65-F5344CB8AC3E}">
        <p14:creationId xmlns:p14="http://schemas.microsoft.com/office/powerpoint/2010/main" val="28181479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Click to edit Master title style</a:t>
            </a:r>
          </a:p>
        </p:txBody>
      </p:sp>
      <p:sp>
        <p:nvSpPr>
          <p:cNvPr id="3" name="Date Placeholder 2"/>
          <p:cNvSpPr>
            <a:spLocks noGrp="1"/>
          </p:cNvSpPr>
          <p:nvPr>
            <p:ph type="dt" sz="half" idx="10"/>
          </p:nvPr>
        </p:nvSpPr>
        <p:spPr/>
        <p:txBody>
          <a:bodyPr/>
          <a:lstStyle/>
          <a:p>
            <a:fld id="{2238949D-A23C-4DF8-9125-9EFA9125B4A1}" type="datetimeFigureOut">
              <a:rPr lang="en-GB" smtClean="0"/>
              <a:t>20/06/2024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2C5BF412-85F0-4EE5-B3DD-DDC94FFA9B06}" type="slidenum">
              <a:rPr lang="en-GB" smtClean="0"/>
              <a:t>‹#›</a:t>
            </a:fld>
            <a:endParaRPr lang="en-GB" dirty="0"/>
          </a:p>
        </p:txBody>
      </p:sp>
    </p:spTree>
    <p:extLst>
      <p:ext uri="{BB962C8B-B14F-4D97-AF65-F5344CB8AC3E}">
        <p14:creationId xmlns:p14="http://schemas.microsoft.com/office/powerpoint/2010/main" val="4415808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38949D-A23C-4DF8-9125-9EFA9125B4A1}" type="datetimeFigureOut">
              <a:rPr lang="en-GB" smtClean="0"/>
              <a:t>20/06/2024</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2C5BF412-85F0-4EE5-B3DD-DDC94FFA9B06}" type="slidenum">
              <a:rPr lang="en-GB" smtClean="0"/>
              <a:t>‹#›</a:t>
            </a:fld>
            <a:endParaRPr lang="en-GB" dirty="0"/>
          </a:p>
        </p:txBody>
      </p:sp>
    </p:spTree>
    <p:extLst>
      <p:ext uri="{BB962C8B-B14F-4D97-AF65-F5344CB8AC3E}">
        <p14:creationId xmlns:p14="http://schemas.microsoft.com/office/powerpoint/2010/main" val="41311447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dirty="0"/>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a:t>Click to edit Master text styles</a:t>
            </a:r>
          </a:p>
        </p:txBody>
      </p:sp>
      <p:sp>
        <p:nvSpPr>
          <p:cNvPr id="5" name="Date Placeholder 4"/>
          <p:cNvSpPr>
            <a:spLocks noGrp="1"/>
          </p:cNvSpPr>
          <p:nvPr>
            <p:ph type="dt" sz="half" idx="10"/>
          </p:nvPr>
        </p:nvSpPr>
        <p:spPr/>
        <p:txBody>
          <a:bodyPr/>
          <a:lstStyle/>
          <a:p>
            <a:fld id="{2238949D-A23C-4DF8-9125-9EFA9125B4A1}" type="datetimeFigureOut">
              <a:rPr lang="en-GB" smtClean="0"/>
              <a:t>20/06/2024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2C5BF412-85F0-4EE5-B3DD-DDC94FFA9B06}" type="slidenum">
              <a:rPr lang="en-GB" smtClean="0"/>
              <a:t>‹#›</a:t>
            </a:fld>
            <a:endParaRPr lang="en-GB" dirty="0"/>
          </a:p>
        </p:txBody>
      </p:sp>
    </p:spTree>
    <p:extLst>
      <p:ext uri="{BB962C8B-B14F-4D97-AF65-F5344CB8AC3E}">
        <p14:creationId xmlns:p14="http://schemas.microsoft.com/office/powerpoint/2010/main" val="3229730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dirty="0"/>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SG"/>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a:t>Click to edit Master text styles</a:t>
            </a:r>
          </a:p>
        </p:txBody>
      </p:sp>
      <p:sp>
        <p:nvSpPr>
          <p:cNvPr id="5" name="Date Placeholder 4"/>
          <p:cNvSpPr>
            <a:spLocks noGrp="1"/>
          </p:cNvSpPr>
          <p:nvPr>
            <p:ph type="dt" sz="half" idx="10"/>
          </p:nvPr>
        </p:nvSpPr>
        <p:spPr/>
        <p:txBody>
          <a:bodyPr/>
          <a:lstStyle/>
          <a:p>
            <a:fld id="{2238949D-A23C-4DF8-9125-9EFA9125B4A1}" type="datetimeFigureOut">
              <a:rPr lang="en-GB" smtClean="0"/>
              <a:t>20/06/2024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2C5BF412-85F0-4EE5-B3DD-DDC94FFA9B06}" type="slidenum">
              <a:rPr lang="en-GB" smtClean="0"/>
              <a:t>‹#›</a:t>
            </a:fld>
            <a:endParaRPr lang="en-GB" dirty="0"/>
          </a:p>
        </p:txBody>
      </p:sp>
    </p:spTree>
    <p:extLst>
      <p:ext uri="{BB962C8B-B14F-4D97-AF65-F5344CB8AC3E}">
        <p14:creationId xmlns:p14="http://schemas.microsoft.com/office/powerpoint/2010/main" val="9045779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38949D-A23C-4DF8-9125-9EFA9125B4A1}" type="datetimeFigureOut">
              <a:rPr lang="en-GB" smtClean="0"/>
              <a:t>20/06/2024</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5BF412-85F0-4EE5-B3DD-DDC94FFA9B06}" type="slidenum">
              <a:rPr lang="en-GB" smtClean="0"/>
              <a:t>‹#›</a:t>
            </a:fld>
            <a:endParaRPr lang="en-GB" dirty="0"/>
          </a:p>
        </p:txBody>
      </p:sp>
    </p:spTree>
    <p:extLst>
      <p:ext uri="{BB962C8B-B14F-4D97-AF65-F5344CB8AC3E}">
        <p14:creationId xmlns:p14="http://schemas.microsoft.com/office/powerpoint/2010/main" val="41269105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Zone de texte 5">
            <a:extLst>
              <a:ext uri="{FF2B5EF4-FFF2-40B4-BE49-F238E27FC236}">
                <a16:creationId xmlns:a16="http://schemas.microsoft.com/office/drawing/2014/main" id="{CEE01135-CA2C-3E73-E6B2-DE4C1B8B786B}"/>
              </a:ext>
            </a:extLst>
          </p:cNvPr>
          <p:cNvSpPr txBox="1"/>
          <p:nvPr userDrawn="1"/>
        </p:nvSpPr>
        <p:spPr>
          <a:xfrm>
            <a:off x="7254000" y="1618875"/>
            <a:ext cx="1890000" cy="360000"/>
          </a:xfrm>
          <a:prstGeom prst="rect">
            <a:avLst/>
          </a:prstGeom>
          <a:solidFill>
            <a:srgbClr val="1F7DBC"/>
          </a:solidFill>
          <a:ln w="6350">
            <a:noFill/>
          </a:ln>
        </p:spPr>
        <p:txBody>
          <a:bodyPr rot="0" spcFirstLastPara="0" vert="horz" wrap="square" lIns="68580" tIns="34290" rIns="68580" bIns="34290" numCol="1" spcCol="0" rtlCol="0" fromWordArt="0" anchor="ctr" anchorCtr="0" forceAA="0" compatLnSpc="1">
            <a:prstTxWarp prst="textNoShape">
              <a:avLst/>
            </a:prstTxWarp>
            <a:noAutofit/>
          </a:bodyPr>
          <a:lstStyle/>
          <a:p>
            <a:r>
              <a:rPr lang="fr-FR" sz="1350" b="1" dirty="0">
                <a:solidFill>
                  <a:srgbClr val="FFFFFF"/>
                </a:solidFill>
                <a:effectLst/>
                <a:latin typeface="Arial" panose="020B0604020202020204" pitchFamily="34" charset="0"/>
                <a:ea typeface="Roboto Medium" panose="02000000000000000000" pitchFamily="2" charset="0"/>
                <a:cs typeface="Arial" panose="020B0604020202020204" pitchFamily="34" charset="0"/>
              </a:rPr>
              <a:t>Slides</a:t>
            </a:r>
            <a:endParaRPr lang="fr-FR" sz="1350" b="1" dirty="0">
              <a:effectLst/>
              <a:latin typeface="Arial" panose="020B0604020202020204" pitchFamily="34" charset="0"/>
              <a:ea typeface="Roboto Medium" panose="02000000000000000000" pitchFamily="2" charset="0"/>
              <a:cs typeface="Arial" panose="020B0604020202020204" pitchFamily="34" charset="0"/>
            </a:endParaRPr>
          </a:p>
        </p:txBody>
      </p:sp>
      <p:sp>
        <p:nvSpPr>
          <p:cNvPr id="5" name="Title Placeholder 4">
            <a:extLst>
              <a:ext uri="{FF2B5EF4-FFF2-40B4-BE49-F238E27FC236}">
                <a16:creationId xmlns:a16="http://schemas.microsoft.com/office/drawing/2014/main" id="{02BE9ADE-48F4-87E1-87C4-37F2B59229D0}"/>
              </a:ext>
            </a:extLst>
          </p:cNvPr>
          <p:cNvSpPr>
            <a:spLocks noGrp="1"/>
          </p:cNvSpPr>
          <p:nvPr>
            <p:ph type="title"/>
          </p:nvPr>
        </p:nvSpPr>
        <p:spPr>
          <a:xfrm>
            <a:off x="262294" y="2516451"/>
            <a:ext cx="7886700" cy="1325563"/>
          </a:xfrm>
          <a:prstGeom prst="rect">
            <a:avLst/>
          </a:prstGeom>
        </p:spPr>
        <p:txBody>
          <a:bodyPr vert="horz" lIns="91440" tIns="45720" rIns="91440" bIns="45720" rtlCol="0" anchor="ctr">
            <a:normAutofit/>
          </a:bodyPr>
          <a:lstStyle/>
          <a:p>
            <a:r>
              <a:rPr lang="en-US" dirty="0"/>
              <a:t>Click to edit Master title style</a:t>
            </a:r>
            <a:endParaRPr lang="fr-FR" dirty="0"/>
          </a:p>
        </p:txBody>
      </p:sp>
      <p:pic>
        <p:nvPicPr>
          <p:cNvPr id="2" name="Picture 1" descr="A black background with green text&#10;&#10;Description automatically generated">
            <a:extLst>
              <a:ext uri="{FF2B5EF4-FFF2-40B4-BE49-F238E27FC236}">
                <a16:creationId xmlns:a16="http://schemas.microsoft.com/office/drawing/2014/main" id="{EB1AC81B-FB90-19B9-E762-95098AA2565B}"/>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57200" y="457200"/>
            <a:ext cx="3525520" cy="827405"/>
          </a:xfrm>
          <a:prstGeom prst="rect">
            <a:avLst/>
          </a:prstGeom>
          <a:noFill/>
          <a:ln>
            <a:noFill/>
          </a:ln>
        </p:spPr>
      </p:pic>
    </p:spTree>
    <p:extLst>
      <p:ext uri="{BB962C8B-B14F-4D97-AF65-F5344CB8AC3E}">
        <p14:creationId xmlns:p14="http://schemas.microsoft.com/office/powerpoint/2010/main" val="3798725555"/>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2400" b="1" kern="1200">
          <a:solidFill>
            <a:srgbClr val="00684B"/>
          </a:solidFill>
          <a:latin typeface="Roboto Slab" pitchFamily="2" charset="0"/>
          <a:ea typeface="Roboto Slab" pitchFamily="2"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publishing.insead.edu/" TargetMode="External"/><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ubtitle 2">
            <a:extLst>
              <a:ext uri="{FF2B5EF4-FFF2-40B4-BE49-F238E27FC236}">
                <a16:creationId xmlns:a16="http://schemas.microsoft.com/office/drawing/2014/main" id="{A91B3043-78BA-5414-CFC1-EA8E3DBC9B0D}"/>
              </a:ext>
            </a:extLst>
          </p:cNvPr>
          <p:cNvSpPr txBox="1">
            <a:spLocks/>
          </p:cNvSpPr>
          <p:nvPr/>
        </p:nvSpPr>
        <p:spPr>
          <a:xfrm>
            <a:off x="334090" y="3029818"/>
            <a:ext cx="8315057" cy="362819"/>
          </a:xfrm>
          <a:prstGeom prst="rect">
            <a:avLst/>
          </a:prstGeom>
        </p:spPr>
        <p:txBody>
          <a:bodyPr vert="horz" lIns="0" tIns="0" rIns="0" bIns="0" rtlCol="0" anchor="t" anchorCtr="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rgbClr val="00684B"/>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r-FR" sz="2100" b="1" i="0" u="none" strike="noStrike" kern="1200" cap="none" spc="0" normalizeH="0" baseline="0" noProof="0" dirty="0">
              <a:ln>
                <a:noFill/>
              </a:ln>
              <a:solidFill>
                <a:srgbClr val="00684B"/>
              </a:solidFill>
              <a:effectLst/>
              <a:uLnTx/>
              <a:uFillTx/>
              <a:latin typeface="Roboto Slab" pitchFamily="2" charset="0"/>
              <a:ea typeface="Roboto Slab" pitchFamily="2" charset="0"/>
              <a:cs typeface="+mn-cs"/>
            </a:endParaRPr>
          </a:p>
        </p:txBody>
      </p:sp>
      <p:sp>
        <p:nvSpPr>
          <p:cNvPr id="4" name="Text Placeholder 3">
            <a:extLst>
              <a:ext uri="{FF2B5EF4-FFF2-40B4-BE49-F238E27FC236}">
                <a16:creationId xmlns:a16="http://schemas.microsoft.com/office/drawing/2014/main" id="{804FABF2-BFBF-3295-22DB-AD158BFF06A4}"/>
              </a:ext>
            </a:extLst>
          </p:cNvPr>
          <p:cNvSpPr txBox="1">
            <a:spLocks/>
          </p:cNvSpPr>
          <p:nvPr/>
        </p:nvSpPr>
        <p:spPr>
          <a:xfrm>
            <a:off x="358295" y="4576707"/>
            <a:ext cx="8177899" cy="10650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300"/>
              </a:spcBef>
              <a:spcAft>
                <a:spcPts val="450"/>
              </a:spcAft>
              <a:buClrTx/>
              <a:buSzTx/>
              <a:buFont typeface="Arial" panose="020B0604020202020204" pitchFamily="34" charset="0"/>
              <a:buNone/>
              <a:tabLst/>
              <a:defRPr/>
            </a:pPr>
            <a:endParaRPr kumimoji="0" lang="en-US" sz="75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endParaRPr>
          </a:p>
        </p:txBody>
      </p:sp>
      <p:sp>
        <p:nvSpPr>
          <p:cNvPr id="5" name="Title Placeholder 4">
            <a:extLst>
              <a:ext uri="{FF2B5EF4-FFF2-40B4-BE49-F238E27FC236}">
                <a16:creationId xmlns:a16="http://schemas.microsoft.com/office/drawing/2014/main" id="{95B59985-71BB-39B0-A25D-A79F4455D554}"/>
              </a:ext>
            </a:extLst>
          </p:cNvPr>
          <p:cNvSpPr>
            <a:spLocks noGrp="1"/>
          </p:cNvSpPr>
          <p:nvPr>
            <p:ph type="title"/>
          </p:nvPr>
        </p:nvSpPr>
        <p:spPr>
          <a:xfrm>
            <a:off x="261938" y="2744391"/>
            <a:ext cx="7886700" cy="994172"/>
          </a:xfrm>
          <a:prstGeom prst="rect">
            <a:avLst/>
          </a:prstGeom>
        </p:spPr>
        <p:txBody>
          <a:bodyPr vert="horz" lIns="68580" tIns="34290" rIns="68580" bIns="34290" rtlCol="0" anchor="ctr">
            <a:normAutofit/>
          </a:bodyPr>
          <a:lstStyle/>
          <a:p>
            <a:r>
              <a:rPr lang="en-US"/>
              <a:t>The Castaways</a:t>
            </a:r>
            <a:endParaRPr lang="fr-FR" dirty="0"/>
          </a:p>
        </p:txBody>
      </p:sp>
      <p:sp>
        <p:nvSpPr>
          <p:cNvPr id="7" name="Text Placeholder 3">
            <a:extLst>
              <a:ext uri="{FF2B5EF4-FFF2-40B4-BE49-F238E27FC236}">
                <a16:creationId xmlns:a16="http://schemas.microsoft.com/office/drawing/2014/main" id="{A8F4ADC1-E06A-AFED-D132-7A0D134CB25A}"/>
              </a:ext>
            </a:extLst>
          </p:cNvPr>
          <p:cNvSpPr txBox="1">
            <a:spLocks/>
          </p:cNvSpPr>
          <p:nvPr/>
        </p:nvSpPr>
        <p:spPr>
          <a:xfrm>
            <a:off x="261938" y="4576706"/>
            <a:ext cx="8177899" cy="10650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300"/>
              </a:spcBef>
              <a:spcAft>
                <a:spcPts val="450"/>
              </a:spcAft>
              <a:buClrTx/>
              <a:buSzTx/>
              <a:buFont typeface="Arial" panose="020B0604020202020204" pitchFamily="34" charset="0"/>
              <a:buNone/>
              <a:tabLst/>
              <a:defRPr/>
            </a:pPr>
            <a:r>
              <a:rPr kumimoji="0" lang="en-US" sz="75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rPr>
              <a:t>06/2024-6918</a:t>
            </a:r>
          </a:p>
          <a:p>
            <a:pPr marL="0" lvl="0" indent="0" algn="just">
              <a:lnSpc>
                <a:spcPct val="100000"/>
              </a:lnSpc>
              <a:spcBef>
                <a:spcPts val="300"/>
              </a:spcBef>
              <a:spcAft>
                <a:spcPts val="450"/>
              </a:spcAft>
              <a:buNone/>
              <a:defRPr/>
            </a:pPr>
            <a:r>
              <a:rPr kumimoji="0" lang="en-US" sz="75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rPr>
              <a:t>This slide deck was prepared </a:t>
            </a:r>
            <a:r>
              <a:rPr kumimoji="0" lang="en-GB" sz="75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rPr>
              <a:t>by</a:t>
            </a:r>
            <a:r>
              <a:rPr lang="en-US" sz="750" dirty="0">
                <a:solidFill>
                  <a:prstClr val="black"/>
                </a:solidFill>
                <a:latin typeface="Roboto" panose="02000000000000000000" pitchFamily="2" charset="0"/>
                <a:ea typeface="Roboto" panose="02000000000000000000" pitchFamily="2" charset="0"/>
              </a:rPr>
              <a:t> </a:t>
            </a:r>
            <a:r>
              <a:rPr lang="en-GB" sz="750" dirty="0">
                <a:solidFill>
                  <a:prstClr val="black"/>
                </a:solidFill>
                <a:latin typeface="Roboto" panose="02000000000000000000" pitchFamily="2" charset="0"/>
                <a:ea typeface="Roboto" panose="02000000000000000000" pitchFamily="2" charset="0"/>
              </a:rPr>
              <a:t>Austin </a:t>
            </a:r>
            <a:r>
              <a:rPr lang="en-GB" sz="750" dirty="0" err="1">
                <a:solidFill>
                  <a:prstClr val="black"/>
                </a:solidFill>
                <a:latin typeface="Roboto" panose="02000000000000000000" pitchFamily="2" charset="0"/>
                <a:ea typeface="Roboto" panose="02000000000000000000" pitchFamily="2" charset="0"/>
              </a:rPr>
              <a:t>Dcosta</a:t>
            </a:r>
            <a:r>
              <a:rPr lang="en-GB" sz="750" dirty="0">
                <a:solidFill>
                  <a:prstClr val="black"/>
                </a:solidFill>
                <a:latin typeface="Roboto" panose="02000000000000000000" pitchFamily="2" charset="0"/>
                <a:ea typeface="Roboto" panose="02000000000000000000" pitchFamily="2" charset="0"/>
              </a:rPr>
              <a:t>, Byron </a:t>
            </a:r>
            <a:r>
              <a:rPr lang="en-GB" sz="750" dirty="0" err="1">
                <a:solidFill>
                  <a:prstClr val="black"/>
                </a:solidFill>
                <a:latin typeface="Roboto" panose="02000000000000000000" pitchFamily="2" charset="0"/>
                <a:ea typeface="Roboto" panose="02000000000000000000" pitchFamily="2" charset="0"/>
              </a:rPr>
              <a:t>Ascott</a:t>
            </a:r>
            <a:r>
              <a:rPr lang="en-GB" sz="750" dirty="0">
                <a:solidFill>
                  <a:prstClr val="black"/>
                </a:solidFill>
                <a:latin typeface="Roboto" panose="02000000000000000000" pitchFamily="2" charset="0"/>
                <a:ea typeface="Roboto" panose="02000000000000000000" pitchFamily="2" charset="0"/>
              </a:rPr>
              <a:t>-Evans, Emmanuele </a:t>
            </a:r>
            <a:r>
              <a:rPr lang="en-GB" sz="750" dirty="0" err="1">
                <a:solidFill>
                  <a:prstClr val="black"/>
                </a:solidFill>
                <a:latin typeface="Roboto" panose="02000000000000000000" pitchFamily="2" charset="0"/>
                <a:ea typeface="Roboto" panose="02000000000000000000" pitchFamily="2" charset="0"/>
              </a:rPr>
              <a:t>Benatti</a:t>
            </a:r>
            <a:r>
              <a:rPr lang="en-GB" sz="750" dirty="0">
                <a:solidFill>
                  <a:prstClr val="black"/>
                </a:solidFill>
                <a:latin typeface="Roboto" panose="02000000000000000000" pitchFamily="2" charset="0"/>
                <a:ea typeface="Roboto" panose="02000000000000000000" pitchFamily="2" charset="0"/>
              </a:rPr>
              <a:t>, Fernanda Antunes, Laura Foo, Sam Kaye, and Eric Sullivan, INSEAD MBA Alumni, and Rui Ling, Research Assistant, under the supervision of Martin Schweinsberg, Associate Professor of Organisational Behaviour at ESMT Berlin, Horacio </a:t>
            </a:r>
            <a:r>
              <a:rPr lang="en-GB" sz="750" dirty="0" err="1">
                <a:solidFill>
                  <a:prstClr val="black"/>
                </a:solidFill>
                <a:latin typeface="Roboto" panose="02000000000000000000" pitchFamily="2" charset="0"/>
                <a:ea typeface="Roboto" panose="02000000000000000000" pitchFamily="2" charset="0"/>
              </a:rPr>
              <a:t>Falcão</a:t>
            </a:r>
            <a:r>
              <a:rPr lang="en-GB" sz="750" dirty="0">
                <a:solidFill>
                  <a:prstClr val="black"/>
                </a:solidFill>
                <a:latin typeface="Roboto" panose="02000000000000000000" pitchFamily="2" charset="0"/>
                <a:ea typeface="Roboto" panose="02000000000000000000" pitchFamily="2" charset="0"/>
              </a:rPr>
              <a:t>, Professor of Management Practice of Decision Sciences at INSEAD, and Eric Uhlmann, Professor of Organisational Behaviour at INSEAD, </a:t>
            </a:r>
            <a:r>
              <a:rPr kumimoji="0" lang="en-US" sz="75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rPr>
              <a:t>as additional material to the role play</a:t>
            </a:r>
            <a:r>
              <a:rPr lang="en-GB" sz="750" dirty="0">
                <a:solidFill>
                  <a:prstClr val="black"/>
                </a:solidFill>
                <a:latin typeface="Roboto" panose="02000000000000000000" pitchFamily="2" charset="0"/>
                <a:ea typeface="Roboto" panose="02000000000000000000" pitchFamily="2" charset="0"/>
              </a:rPr>
              <a:t> </a:t>
            </a:r>
            <a:r>
              <a:rPr kumimoji="0" lang="en-US" sz="75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rPr>
              <a:t>“</a:t>
            </a:r>
            <a:r>
              <a:rPr kumimoji="0" lang="en-US" sz="750" b="0" i="1"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rPr>
              <a:t>The </a:t>
            </a:r>
            <a:r>
              <a:rPr lang="en-US" sz="750" i="1" dirty="0">
                <a:solidFill>
                  <a:prstClr val="black"/>
                </a:solidFill>
                <a:latin typeface="Roboto" panose="02000000000000000000" pitchFamily="2" charset="0"/>
                <a:ea typeface="Roboto" panose="02000000000000000000" pitchFamily="2" charset="0"/>
              </a:rPr>
              <a:t>Castaways</a:t>
            </a:r>
            <a:r>
              <a:rPr kumimoji="0" lang="en-US" sz="750" b="0"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mn-cs"/>
              </a:rPr>
              <a:t>”.</a:t>
            </a:r>
            <a:endParaRPr kumimoji="0" lang="en-US" sz="75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endParaRPr>
          </a:p>
          <a:p>
            <a:pPr marL="0" marR="0" lvl="0" indent="0" algn="l" defTabSz="914400" rtl="0" eaLnBrk="1" fontAlgn="auto" latinLnBrk="0" hangingPunct="1">
              <a:lnSpc>
                <a:spcPct val="100000"/>
              </a:lnSpc>
              <a:spcBef>
                <a:spcPts val="300"/>
              </a:spcBef>
              <a:spcAft>
                <a:spcPts val="450"/>
              </a:spcAft>
              <a:buClrTx/>
              <a:buSzTx/>
              <a:buFont typeface="Arial" panose="020B0604020202020204" pitchFamily="34" charset="0"/>
              <a:buNone/>
              <a:tabLst/>
              <a:defRPr/>
            </a:pPr>
            <a:r>
              <a:rPr kumimoji="0" lang="en-US" sz="75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rPr>
              <a:t>To access INSEAD teaching materials, go to </a:t>
            </a:r>
            <a:r>
              <a:rPr kumimoji="0" lang="en-US" sz="75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hlinkClick r:id="rId3"/>
              </a:rPr>
              <a:t>https://publishing.insead.edu/</a:t>
            </a:r>
            <a:r>
              <a:rPr kumimoji="0" lang="en-US" sz="75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rPr>
              <a:t>. </a:t>
            </a:r>
          </a:p>
          <a:p>
            <a:pPr marL="0" marR="0" lvl="0" indent="0" algn="l" defTabSz="914400" rtl="0" eaLnBrk="1" fontAlgn="auto" latinLnBrk="0" hangingPunct="1">
              <a:lnSpc>
                <a:spcPct val="100000"/>
              </a:lnSpc>
              <a:spcBef>
                <a:spcPts val="300"/>
              </a:spcBef>
              <a:spcAft>
                <a:spcPts val="450"/>
              </a:spcAft>
              <a:buClrTx/>
              <a:buSzTx/>
              <a:buFont typeface="Arial" panose="020B0604020202020204" pitchFamily="34" charset="0"/>
              <a:buNone/>
              <a:tabLst/>
              <a:defRPr/>
            </a:pPr>
            <a:r>
              <a:rPr kumimoji="0" lang="en-US" sz="75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rPr>
              <a:t>Copyright © 2024 </a:t>
            </a:r>
            <a:r>
              <a:rPr kumimoji="0" lang="en-GB" sz="75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rPr>
              <a:t>Martin Schweinsberg, Horacio </a:t>
            </a:r>
            <a:r>
              <a:rPr kumimoji="0" lang="en-GB" sz="750" b="0" i="0" u="none" strike="noStrike" kern="1200" cap="none" spc="0" normalizeH="0" baseline="0" noProof="0" dirty="0" err="1">
                <a:ln>
                  <a:noFill/>
                </a:ln>
                <a:solidFill>
                  <a:prstClr val="black"/>
                </a:solidFill>
                <a:effectLst/>
                <a:uLnTx/>
                <a:uFillTx/>
                <a:latin typeface="Roboto" panose="02000000000000000000" pitchFamily="2" charset="0"/>
                <a:ea typeface="Roboto" panose="02000000000000000000" pitchFamily="2" charset="0"/>
                <a:cs typeface="+mn-cs"/>
              </a:rPr>
              <a:t>Falcão</a:t>
            </a:r>
            <a:r>
              <a:rPr kumimoji="0" lang="en-GB" sz="75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rPr>
              <a:t>, Eric Uhlmann.</a:t>
            </a:r>
            <a:endParaRPr kumimoji="0" lang="en-US" sz="75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endParaRPr>
          </a:p>
          <a:p>
            <a:pPr marL="0" marR="0" lvl="0" indent="0" algn="l" defTabSz="914400" rtl="0" eaLnBrk="1" fontAlgn="auto" latinLnBrk="0" hangingPunct="1">
              <a:lnSpc>
                <a:spcPct val="100000"/>
              </a:lnSpc>
              <a:spcBef>
                <a:spcPts val="300"/>
              </a:spcBef>
              <a:spcAft>
                <a:spcPts val="450"/>
              </a:spcAft>
              <a:buClrTx/>
              <a:buSzTx/>
              <a:buFont typeface="Arial" panose="020B0604020202020204" pitchFamily="34" charset="0"/>
              <a:buNone/>
              <a:tabLst/>
              <a:defRPr/>
            </a:pPr>
            <a:r>
              <a:rPr kumimoji="0" lang="en-US" sz="75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rPr>
              <a:t>COPIES MAY NOT BE MADE WITHOUT PERMISSION. NO PART OF THIS PUBLICATION MAY BE, COPIED, STORED, TRANSMITTED, TRANSLATED, REPRODUCED OR DISTRIBUTED IN ANY FORM OR MEDIUM WHATSOEVER WITHOUT THE PERMISSION OF THE COPYRIGHT OWNER.</a:t>
            </a:r>
          </a:p>
        </p:txBody>
      </p:sp>
    </p:spTree>
    <p:extLst>
      <p:ext uri="{BB962C8B-B14F-4D97-AF65-F5344CB8AC3E}">
        <p14:creationId xmlns:p14="http://schemas.microsoft.com/office/powerpoint/2010/main" val="14098093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t> Three Forms of Human Communication</a:t>
            </a:r>
          </a:p>
        </p:txBody>
      </p:sp>
      <p:sp>
        <p:nvSpPr>
          <p:cNvPr id="3" name="Content Placeholder 2"/>
          <p:cNvSpPr>
            <a:spLocks noGrp="1"/>
          </p:cNvSpPr>
          <p:nvPr>
            <p:ph idx="1"/>
          </p:nvPr>
        </p:nvSpPr>
        <p:spPr>
          <a:xfrm>
            <a:off x="457200" y="1844824"/>
            <a:ext cx="8229600" cy="4525963"/>
          </a:xfrm>
        </p:spPr>
        <p:txBody>
          <a:bodyPr>
            <a:normAutofit/>
          </a:bodyPr>
          <a:lstStyle/>
          <a:p>
            <a:r>
              <a:rPr lang="en-US" sz="2400" dirty="0"/>
              <a:t>Verbal: Words/language</a:t>
            </a:r>
          </a:p>
          <a:p>
            <a:endParaRPr lang="en-US" sz="2400" dirty="0"/>
          </a:p>
          <a:p>
            <a:r>
              <a:rPr lang="en-US" sz="2400" dirty="0" err="1"/>
              <a:t>Paraverbal</a:t>
            </a:r>
            <a:r>
              <a:rPr lang="en-US" sz="2400" dirty="0"/>
              <a:t>: Tone and volume of voice</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8024" y="3645024"/>
            <a:ext cx="4032448" cy="2633693"/>
          </a:xfrm>
          <a:prstGeom prst="rect">
            <a:avLst/>
          </a:prstGeom>
        </p:spPr>
      </p:pic>
      <p:pic>
        <p:nvPicPr>
          <p:cNvPr id="6" name="Picture 5">
            <a:extLst>
              <a:ext uri="{FF2B5EF4-FFF2-40B4-BE49-F238E27FC236}">
                <a16:creationId xmlns:a16="http://schemas.microsoft.com/office/drawing/2014/main" id="{FD23A1C0-C233-464A-C20F-31E236E43230}"/>
              </a:ext>
            </a:extLst>
          </p:cNvPr>
          <p:cNvPicPr>
            <a:picLocks noChangeAspect="1"/>
          </p:cNvPicPr>
          <p:nvPr/>
        </p:nvPicPr>
        <p:blipFill rotWithShape="1">
          <a:blip r:embed="rId4">
            <a:extLst>
              <a:ext uri="{28A0092B-C50C-407E-A947-70E740481C1C}">
                <a14:useLocalDpi xmlns:a14="http://schemas.microsoft.com/office/drawing/2010/main" val="0"/>
              </a:ext>
            </a:extLst>
          </a:blip>
          <a:srcRect l="51187"/>
          <a:stretch/>
        </p:blipFill>
        <p:spPr>
          <a:xfrm>
            <a:off x="179512" y="3284984"/>
            <a:ext cx="4463480" cy="3248025"/>
          </a:xfrm>
          <a:prstGeom prst="rect">
            <a:avLst/>
          </a:prstGeom>
        </p:spPr>
      </p:pic>
    </p:spTree>
    <p:extLst>
      <p:ext uri="{BB962C8B-B14F-4D97-AF65-F5344CB8AC3E}">
        <p14:creationId xmlns:p14="http://schemas.microsoft.com/office/powerpoint/2010/main" val="15908063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95936" y="692696"/>
            <a:ext cx="6046553" cy="4815840"/>
          </a:xfrm>
          <a:prstGeom prst="rect">
            <a:avLst/>
          </a:prstGeom>
        </p:spPr>
      </p:pic>
      <p:sp>
        <p:nvSpPr>
          <p:cNvPr id="8" name="Content Placeholder 2"/>
          <p:cNvSpPr txBox="1">
            <a:spLocks/>
          </p:cNvSpPr>
          <p:nvPr/>
        </p:nvSpPr>
        <p:spPr>
          <a:xfrm>
            <a:off x="457200" y="1844824"/>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dirty="0"/>
              <a:t>Verbal: Words/language</a:t>
            </a:r>
          </a:p>
          <a:p>
            <a:endParaRPr lang="en-US" sz="2400" dirty="0"/>
          </a:p>
          <a:p>
            <a:r>
              <a:rPr lang="en-US" sz="2400" dirty="0" err="1"/>
              <a:t>Paraverbal</a:t>
            </a:r>
            <a:r>
              <a:rPr lang="en-US" sz="2400" dirty="0"/>
              <a:t>: Tone and volume of voice</a:t>
            </a:r>
          </a:p>
          <a:p>
            <a:endParaRPr lang="en-US" sz="2400" dirty="0"/>
          </a:p>
          <a:p>
            <a:r>
              <a:rPr lang="en-US" sz="2400" dirty="0"/>
              <a:t>Nonverbal: Facial expressions and                                                            body posture</a:t>
            </a:r>
          </a:p>
        </p:txBody>
      </p:sp>
      <p:sp>
        <p:nvSpPr>
          <p:cNvPr id="10" name="Title 1"/>
          <p:cNvSpPr>
            <a:spLocks noGrp="1"/>
          </p:cNvSpPr>
          <p:nvPr>
            <p:ph type="title"/>
          </p:nvPr>
        </p:nvSpPr>
        <p:spPr>
          <a:xfrm>
            <a:off x="457200" y="274638"/>
            <a:ext cx="8229600" cy="1143000"/>
          </a:xfrm>
        </p:spPr>
        <p:txBody>
          <a:bodyPr>
            <a:normAutofit/>
          </a:bodyPr>
          <a:lstStyle/>
          <a:p>
            <a:r>
              <a:rPr lang="en-US" sz="3600" b="1" dirty="0"/>
              <a:t> Three Forms of Human Communication</a:t>
            </a:r>
          </a:p>
        </p:txBody>
      </p:sp>
      <p:sp>
        <p:nvSpPr>
          <p:cNvPr id="2" name="TextBox 1"/>
          <p:cNvSpPr txBox="1"/>
          <p:nvPr/>
        </p:nvSpPr>
        <p:spPr>
          <a:xfrm>
            <a:off x="0" y="5733256"/>
            <a:ext cx="9144000" cy="461665"/>
          </a:xfrm>
          <a:prstGeom prst="rect">
            <a:avLst/>
          </a:prstGeom>
          <a:noFill/>
        </p:spPr>
        <p:txBody>
          <a:bodyPr wrap="square" rtlCol="0">
            <a:spAutoFit/>
          </a:bodyPr>
          <a:lstStyle/>
          <a:p>
            <a:pPr algn="ctr"/>
            <a:r>
              <a:rPr lang="en-US" sz="2400" b="1" dirty="0"/>
              <a:t>How do you think meaning is most often communicated?</a:t>
            </a:r>
          </a:p>
        </p:txBody>
      </p:sp>
    </p:spTree>
    <p:extLst>
      <p:ext uri="{BB962C8B-B14F-4D97-AF65-F5344CB8AC3E}">
        <p14:creationId xmlns:p14="http://schemas.microsoft.com/office/powerpoint/2010/main" val="11226219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tle 1"/>
          <p:cNvSpPr>
            <a:spLocks noGrp="1"/>
          </p:cNvSpPr>
          <p:nvPr>
            <p:ph type="title"/>
          </p:nvPr>
        </p:nvSpPr>
        <p:spPr>
          <a:xfrm>
            <a:off x="457200" y="620688"/>
            <a:ext cx="8229600" cy="1143000"/>
          </a:xfrm>
        </p:spPr>
        <p:txBody>
          <a:bodyPr>
            <a:normAutofit fontScale="90000"/>
          </a:bodyPr>
          <a:lstStyle/>
          <a:p>
            <a:r>
              <a:rPr lang="en-US" altLang="en-US" sz="4000" b="1" dirty="0">
                <a:cs typeface="Times New Roman" panose="02020603050405020304" pitchFamily="18" charset="0"/>
              </a:rPr>
              <a:t>How do humans communicate?</a:t>
            </a:r>
            <a:br>
              <a:rPr lang="en-US" altLang="en-US" sz="3600" b="1" dirty="0">
                <a:cs typeface="Times New Roman" panose="02020603050405020304" pitchFamily="18" charset="0"/>
              </a:rPr>
            </a:br>
            <a:r>
              <a:rPr lang="en-US" sz="3100" b="1" dirty="0">
                <a:cs typeface="Times New Roman" pitchFamily="18" charset="0"/>
              </a:rPr>
              <a:t> (</a:t>
            </a:r>
            <a:r>
              <a:rPr lang="en-US" sz="3100" b="1" dirty="0" err="1">
                <a:cs typeface="Times New Roman" pitchFamily="18" charset="0"/>
              </a:rPr>
              <a:t>Mehrabian</a:t>
            </a:r>
            <a:r>
              <a:rPr lang="en-US" sz="3100" b="1" dirty="0">
                <a:cs typeface="Times New Roman" pitchFamily="18" charset="0"/>
              </a:rPr>
              <a:t>, 1971)</a:t>
            </a:r>
            <a:br>
              <a:rPr lang="en-US" sz="3100" b="1" dirty="0">
                <a:cs typeface="Times New Roman" pitchFamily="18" charset="0"/>
              </a:rPr>
            </a:br>
            <a:endParaRPr lang="en-US" altLang="en-US" sz="3100" b="1" dirty="0">
              <a:cs typeface="Times New Roman" panose="02020603050405020304" pitchFamily="18" charset="0"/>
            </a:endParaRPr>
          </a:p>
        </p:txBody>
      </p:sp>
      <p:sp>
        <p:nvSpPr>
          <p:cNvPr id="3" name="Content Placeholder 2"/>
          <p:cNvSpPr>
            <a:spLocks noGrp="1"/>
          </p:cNvSpPr>
          <p:nvPr>
            <p:ph idx="1"/>
          </p:nvPr>
        </p:nvSpPr>
        <p:spPr>
          <a:xfrm>
            <a:off x="457200" y="2194446"/>
            <a:ext cx="8229600" cy="4906962"/>
          </a:xfrm>
        </p:spPr>
        <p:txBody>
          <a:bodyPr>
            <a:normAutofit/>
          </a:bodyPr>
          <a:lstStyle/>
          <a:p>
            <a:pPr>
              <a:defRPr/>
            </a:pPr>
            <a:r>
              <a:rPr lang="en-US" sz="2400" dirty="0">
                <a:latin typeface="+mj-lt"/>
              </a:rPr>
              <a:t>When cues are misaligned:</a:t>
            </a:r>
          </a:p>
          <a:p>
            <a:pPr>
              <a:defRPr/>
            </a:pPr>
            <a:endParaRPr lang="en-US" sz="2400" dirty="0">
              <a:latin typeface="+mj-lt"/>
            </a:endParaRPr>
          </a:p>
          <a:p>
            <a:pPr>
              <a:defRPr/>
            </a:pPr>
            <a:r>
              <a:rPr lang="en-US" sz="2400" dirty="0">
                <a:latin typeface="+mj-lt"/>
              </a:rPr>
              <a:t>55% of meaning is communicated nonverbally (face/body</a:t>
            </a:r>
          </a:p>
          <a:p>
            <a:pPr>
              <a:defRPr/>
            </a:pPr>
            <a:endParaRPr lang="en-US" sz="2400" dirty="0">
              <a:latin typeface="+mj-lt"/>
            </a:endParaRPr>
          </a:p>
          <a:p>
            <a:pPr>
              <a:defRPr/>
            </a:pPr>
            <a:r>
              <a:rPr lang="en-US" sz="2400" dirty="0">
                <a:latin typeface="+mj-lt"/>
              </a:rPr>
              <a:t>38% </a:t>
            </a:r>
            <a:r>
              <a:rPr lang="en-US" sz="2400" dirty="0" err="1">
                <a:latin typeface="+mj-lt"/>
              </a:rPr>
              <a:t>paraverbally</a:t>
            </a:r>
            <a:r>
              <a:rPr lang="en-US" sz="2400" dirty="0">
                <a:latin typeface="+mj-lt"/>
              </a:rPr>
              <a:t> (tone of voice)</a:t>
            </a:r>
          </a:p>
          <a:p>
            <a:pPr>
              <a:defRPr/>
            </a:pPr>
            <a:endParaRPr lang="en-US" sz="2400" dirty="0">
              <a:latin typeface="+mj-lt"/>
              <a:cs typeface="Times New Roman" pitchFamily="18" charset="0"/>
            </a:endParaRPr>
          </a:p>
          <a:p>
            <a:pPr>
              <a:defRPr/>
            </a:pPr>
            <a:r>
              <a:rPr lang="en-US" sz="2400" dirty="0">
                <a:latin typeface="+mj-lt"/>
                <a:cs typeface="Times New Roman" pitchFamily="18" charset="0"/>
              </a:rPr>
              <a:t>Only 7% of meaning is communicated through words</a:t>
            </a:r>
          </a:p>
          <a:p>
            <a:pPr>
              <a:defRPr/>
            </a:pPr>
            <a:endParaRPr lang="en-US" sz="2400" dirty="0">
              <a:latin typeface="+mj-lt"/>
            </a:endParaRPr>
          </a:p>
          <a:p>
            <a:pPr>
              <a:defRPr/>
            </a:pPr>
            <a:endParaRPr lang="en-US" sz="2400" dirty="0">
              <a:latin typeface="+mj-lt"/>
              <a:cs typeface="Times New Roman" pitchFamily="18" charset="0"/>
            </a:endParaRPr>
          </a:p>
          <a:p>
            <a:pPr>
              <a:buFont typeface="Arial" panose="020B0604020202020204" pitchFamily="34" charset="0"/>
              <a:buNone/>
              <a:defRPr/>
            </a:pPr>
            <a:endParaRPr lang="en-US" sz="2400" dirty="0">
              <a:latin typeface="+mj-lt"/>
              <a:cs typeface="Times New Roman" pitchFamily="18" charset="0"/>
            </a:endParaRPr>
          </a:p>
        </p:txBody>
      </p:sp>
    </p:spTree>
    <p:extLst>
      <p:ext uri="{BB962C8B-B14F-4D97-AF65-F5344CB8AC3E}">
        <p14:creationId xmlns:p14="http://schemas.microsoft.com/office/powerpoint/2010/main" val="2719917245"/>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98638"/>
            <a:ext cx="8229600" cy="4906962"/>
          </a:xfrm>
        </p:spPr>
        <p:txBody>
          <a:bodyPr>
            <a:normAutofit/>
          </a:bodyPr>
          <a:lstStyle/>
          <a:p>
            <a:pPr>
              <a:defRPr/>
            </a:pPr>
            <a:r>
              <a:rPr lang="en-US" altLang="en-US" sz="2400" dirty="0"/>
              <a:t>Who here has sent an email that was totally misinterpreted?</a:t>
            </a:r>
            <a:br>
              <a:rPr lang="en-US" altLang="en-US" sz="2400" dirty="0"/>
            </a:br>
            <a:endParaRPr lang="en-US" sz="2400" dirty="0">
              <a:latin typeface="Times New Roman" pitchFamily="18" charset="0"/>
              <a:cs typeface="Times New Roman" pitchFamily="18" charset="0"/>
            </a:endParaRPr>
          </a:p>
          <a:p>
            <a:pPr>
              <a:buFont typeface="Arial" panose="020B0604020202020204" pitchFamily="34" charset="0"/>
              <a:buNone/>
              <a:defRPr/>
            </a:pP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2351703550"/>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tle 1"/>
          <p:cNvSpPr>
            <a:spLocks noGrp="1"/>
          </p:cNvSpPr>
          <p:nvPr>
            <p:ph type="title"/>
          </p:nvPr>
        </p:nvSpPr>
        <p:spPr>
          <a:xfrm>
            <a:off x="457200" y="260648"/>
            <a:ext cx="8229600" cy="1143000"/>
          </a:xfrm>
        </p:spPr>
        <p:txBody>
          <a:bodyPr/>
          <a:lstStyle/>
          <a:p>
            <a:r>
              <a:rPr lang="en-US" altLang="en-US" sz="3600" b="1" dirty="0">
                <a:cs typeface="Times New Roman" panose="02020603050405020304" pitchFamily="18" charset="0"/>
              </a:rPr>
              <a:t>Problems with email communication</a:t>
            </a:r>
          </a:p>
        </p:txBody>
      </p:sp>
      <p:sp>
        <p:nvSpPr>
          <p:cNvPr id="3" name="Content Placeholder 2"/>
          <p:cNvSpPr>
            <a:spLocks noGrp="1"/>
          </p:cNvSpPr>
          <p:nvPr>
            <p:ph idx="1"/>
          </p:nvPr>
        </p:nvSpPr>
        <p:spPr>
          <a:xfrm>
            <a:off x="457200" y="1798638"/>
            <a:ext cx="8229600" cy="4906962"/>
          </a:xfrm>
        </p:spPr>
        <p:txBody>
          <a:bodyPr>
            <a:normAutofit/>
          </a:bodyPr>
          <a:lstStyle/>
          <a:p>
            <a:pPr>
              <a:defRPr/>
            </a:pPr>
            <a:r>
              <a:rPr lang="en-US" altLang="en-US" sz="2400" dirty="0"/>
              <a:t>Who here has sent an email that was totally misinterpreted?</a:t>
            </a:r>
            <a:br>
              <a:rPr lang="en-US" altLang="en-US" sz="2400" dirty="0"/>
            </a:br>
            <a:endParaRPr lang="en-US" sz="2400" dirty="0">
              <a:latin typeface="+mj-lt"/>
              <a:cs typeface="Times New Roman" pitchFamily="18" charset="0"/>
            </a:endParaRPr>
          </a:p>
          <a:p>
            <a:pPr>
              <a:defRPr/>
            </a:pPr>
            <a:r>
              <a:rPr lang="en-US" sz="2400" dirty="0">
                <a:latin typeface="+mj-lt"/>
                <a:cs typeface="Times New Roman" pitchFamily="18" charset="0"/>
              </a:rPr>
              <a:t>People overestimate extent to which intended tone of their emails comes across </a:t>
            </a:r>
            <a:r>
              <a:rPr lang="en-US" sz="2000" dirty="0">
                <a:latin typeface="+mj-lt"/>
                <a:cs typeface="Times New Roman" pitchFamily="18" charset="0"/>
              </a:rPr>
              <a:t>(Kruger et al., 2005)</a:t>
            </a:r>
          </a:p>
          <a:p>
            <a:pPr>
              <a:defRPr/>
            </a:pPr>
            <a:endParaRPr lang="en-US" sz="2000" dirty="0">
              <a:latin typeface="+mj-lt"/>
              <a:cs typeface="Times New Roman" pitchFamily="18" charset="0"/>
            </a:endParaRPr>
          </a:p>
          <a:p>
            <a:pPr>
              <a:defRPr/>
            </a:pPr>
            <a:r>
              <a:rPr lang="en-US" sz="2400" dirty="0">
                <a:latin typeface="+mj-lt"/>
                <a:cs typeface="Times New Roman" pitchFamily="18" charset="0"/>
              </a:rPr>
              <a:t>Curse of knowledge even stronger                                                              over email</a:t>
            </a:r>
          </a:p>
          <a:p>
            <a:pPr>
              <a:defRPr/>
            </a:pPr>
            <a:endParaRPr lang="en-US" sz="2400" dirty="0">
              <a:latin typeface="Times New Roman" pitchFamily="18" charset="0"/>
              <a:cs typeface="Times New Roman" pitchFamily="18" charset="0"/>
            </a:endParaRPr>
          </a:p>
          <a:p>
            <a:pPr>
              <a:buFont typeface="Arial" panose="020B0604020202020204" pitchFamily="34" charset="0"/>
              <a:buNone/>
              <a:defRPr/>
            </a:pPr>
            <a:endParaRPr lang="en-US" sz="2400" dirty="0">
              <a:latin typeface="Times New Roman" pitchFamily="18" charset="0"/>
              <a:cs typeface="Times New Roman" pitchFamily="18"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20072" y="3501008"/>
            <a:ext cx="2952328" cy="2952328"/>
          </a:xfrm>
          <a:prstGeom prst="rect">
            <a:avLst/>
          </a:prstGeom>
        </p:spPr>
      </p:pic>
    </p:spTree>
    <p:extLst>
      <p:ext uri="{BB962C8B-B14F-4D97-AF65-F5344CB8AC3E}">
        <p14:creationId xmlns:p14="http://schemas.microsoft.com/office/powerpoint/2010/main" val="48742835"/>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1"/>
          <p:cNvSpPr>
            <a:spLocks noGrp="1"/>
          </p:cNvSpPr>
          <p:nvPr>
            <p:ph type="title"/>
          </p:nvPr>
        </p:nvSpPr>
        <p:spPr>
          <a:xfrm>
            <a:off x="457200" y="332656"/>
            <a:ext cx="8229600" cy="1143000"/>
          </a:xfrm>
        </p:spPr>
        <p:txBody>
          <a:bodyPr>
            <a:noAutofit/>
          </a:bodyPr>
          <a:lstStyle/>
          <a:p>
            <a:r>
              <a:rPr lang="en-US" altLang="en-US" sz="3600" b="1" dirty="0"/>
              <a:t>What communication channel </a:t>
            </a:r>
            <a:br>
              <a:rPr lang="en-US" altLang="en-US" sz="3600" b="1" dirty="0"/>
            </a:br>
            <a:r>
              <a:rPr lang="en-US" altLang="en-US" sz="3600" b="1" dirty="0"/>
              <a:t>should you use to negotiate?</a:t>
            </a:r>
          </a:p>
        </p:txBody>
      </p:sp>
      <p:sp>
        <p:nvSpPr>
          <p:cNvPr id="3" name="Content Placeholder 2"/>
          <p:cNvSpPr>
            <a:spLocks noGrp="1"/>
          </p:cNvSpPr>
          <p:nvPr>
            <p:ph idx="1"/>
          </p:nvPr>
        </p:nvSpPr>
        <p:spPr>
          <a:xfrm>
            <a:off x="1028484" y="4717530"/>
            <a:ext cx="1296144" cy="504056"/>
          </a:xfrm>
        </p:spPr>
        <p:txBody>
          <a:bodyPr>
            <a:normAutofit/>
          </a:bodyPr>
          <a:lstStyle/>
          <a:p>
            <a:pPr marL="0" indent="0" algn="ctr">
              <a:buNone/>
            </a:pPr>
            <a:r>
              <a:rPr lang="en-US" sz="2400" b="1" dirty="0"/>
              <a:t>Email?</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6476" y="3277370"/>
            <a:ext cx="1440160" cy="1440160"/>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55776" y="3376439"/>
            <a:ext cx="2015915" cy="1283046"/>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46850" y="3428999"/>
            <a:ext cx="1230485" cy="1230485"/>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20272" y="3212976"/>
            <a:ext cx="1167252" cy="1446509"/>
          </a:xfrm>
          <a:prstGeom prst="rect">
            <a:avLst/>
          </a:prstGeom>
        </p:spPr>
      </p:pic>
      <p:sp>
        <p:nvSpPr>
          <p:cNvPr id="2" name="Content Placeholder 2">
            <a:extLst>
              <a:ext uri="{FF2B5EF4-FFF2-40B4-BE49-F238E27FC236}">
                <a16:creationId xmlns:a16="http://schemas.microsoft.com/office/drawing/2014/main" id="{A12BFF2B-F2DF-3039-53A1-076B4EB64A9F}"/>
              </a:ext>
            </a:extLst>
          </p:cNvPr>
          <p:cNvSpPr txBox="1">
            <a:spLocks/>
          </p:cNvSpPr>
          <p:nvPr/>
        </p:nvSpPr>
        <p:spPr>
          <a:xfrm>
            <a:off x="3191941" y="4717530"/>
            <a:ext cx="1164432" cy="50405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2400" b="1" dirty="0"/>
              <a:t>Phone?</a:t>
            </a:r>
          </a:p>
        </p:txBody>
      </p:sp>
      <p:sp>
        <p:nvSpPr>
          <p:cNvPr id="8" name="Content Placeholder 2">
            <a:extLst>
              <a:ext uri="{FF2B5EF4-FFF2-40B4-BE49-F238E27FC236}">
                <a16:creationId xmlns:a16="http://schemas.microsoft.com/office/drawing/2014/main" id="{30605EB2-BDEF-9856-5555-CD40CA62BA82}"/>
              </a:ext>
            </a:extLst>
          </p:cNvPr>
          <p:cNvSpPr txBox="1">
            <a:spLocks/>
          </p:cNvSpPr>
          <p:nvPr/>
        </p:nvSpPr>
        <p:spPr>
          <a:xfrm>
            <a:off x="5076056" y="4717530"/>
            <a:ext cx="1372072" cy="50405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2400" b="1" dirty="0"/>
              <a:t>Skype?</a:t>
            </a:r>
          </a:p>
        </p:txBody>
      </p:sp>
      <p:sp>
        <p:nvSpPr>
          <p:cNvPr id="9" name="Content Placeholder 2">
            <a:extLst>
              <a:ext uri="{FF2B5EF4-FFF2-40B4-BE49-F238E27FC236}">
                <a16:creationId xmlns:a16="http://schemas.microsoft.com/office/drawing/2014/main" id="{B9246F57-6A6B-9797-21B9-BF7974013391}"/>
              </a:ext>
            </a:extLst>
          </p:cNvPr>
          <p:cNvSpPr txBox="1">
            <a:spLocks/>
          </p:cNvSpPr>
          <p:nvPr/>
        </p:nvSpPr>
        <p:spPr>
          <a:xfrm>
            <a:off x="6732240" y="4717530"/>
            <a:ext cx="1897360" cy="50405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2400" b="1" dirty="0"/>
              <a:t>Face to face?</a:t>
            </a:r>
          </a:p>
        </p:txBody>
      </p:sp>
    </p:spTree>
    <p:extLst>
      <p:ext uri="{BB962C8B-B14F-4D97-AF65-F5344CB8AC3E}">
        <p14:creationId xmlns:p14="http://schemas.microsoft.com/office/powerpoint/2010/main" val="2702681607"/>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rmAutofit fontScale="90000"/>
          </a:bodyPr>
          <a:lstStyle/>
          <a:p>
            <a:pPr>
              <a:defRPr/>
            </a:pPr>
            <a:r>
              <a:rPr lang="en-US" sz="4000" b="1" dirty="0"/>
              <a:t>Choosing a communication channel</a:t>
            </a:r>
            <a:br>
              <a:rPr lang="en-US" sz="4000" b="1" dirty="0"/>
            </a:br>
            <a:r>
              <a:rPr lang="en-US" sz="2900" b="1" dirty="0"/>
              <a:t>(</a:t>
            </a:r>
            <a:r>
              <a:rPr lang="en-US" sz="2900" b="1" dirty="0" err="1">
                <a:solidFill>
                  <a:srgbClr val="000000"/>
                </a:solidFill>
              </a:rPr>
              <a:t>Swaab</a:t>
            </a:r>
            <a:r>
              <a:rPr lang="en-US" sz="2900" b="1" dirty="0">
                <a:solidFill>
                  <a:srgbClr val="000000"/>
                </a:solidFill>
              </a:rPr>
              <a:t>, </a:t>
            </a:r>
            <a:r>
              <a:rPr lang="en-US" sz="2900" b="1" dirty="0" err="1">
                <a:solidFill>
                  <a:srgbClr val="000000"/>
                </a:solidFill>
              </a:rPr>
              <a:t>Medvec</a:t>
            </a:r>
            <a:r>
              <a:rPr lang="en-US" sz="2900" b="1" dirty="0">
                <a:solidFill>
                  <a:srgbClr val="000000"/>
                </a:solidFill>
              </a:rPr>
              <a:t> &amp; </a:t>
            </a:r>
            <a:r>
              <a:rPr lang="en-US" sz="2900" b="1" dirty="0" err="1">
                <a:solidFill>
                  <a:srgbClr val="000000"/>
                </a:solidFill>
              </a:rPr>
              <a:t>Diermeier</a:t>
            </a:r>
            <a:r>
              <a:rPr lang="en-US" sz="2900" b="1" dirty="0">
                <a:solidFill>
                  <a:srgbClr val="000000"/>
                </a:solidFill>
              </a:rPr>
              <a:t>, 2006)</a:t>
            </a:r>
            <a:br>
              <a:rPr lang="en-US" sz="2900" dirty="0">
                <a:solidFill>
                  <a:srgbClr val="000000"/>
                </a:solidFill>
              </a:rPr>
            </a:br>
            <a:endParaRPr lang="en-US" sz="2900" b="1" dirty="0"/>
          </a:p>
        </p:txBody>
      </p:sp>
      <p:sp>
        <p:nvSpPr>
          <p:cNvPr id="100355" name="Content Placeholder 2"/>
          <p:cNvSpPr>
            <a:spLocks noGrp="1"/>
          </p:cNvSpPr>
          <p:nvPr>
            <p:ph idx="1"/>
          </p:nvPr>
        </p:nvSpPr>
        <p:spPr>
          <a:xfrm>
            <a:off x="457200" y="1981200"/>
            <a:ext cx="8001000" cy="4525963"/>
          </a:xfrm>
        </p:spPr>
        <p:txBody>
          <a:bodyPr/>
          <a:lstStyle/>
          <a:p>
            <a:r>
              <a:rPr lang="en-US" altLang="en-US" sz="2400" dirty="0"/>
              <a:t>Generally avoid negotiating using impoverished communication channels like email</a:t>
            </a:r>
          </a:p>
          <a:p>
            <a:endParaRPr lang="en-US" altLang="en-US" sz="2400" dirty="0"/>
          </a:p>
          <a:p>
            <a:r>
              <a:rPr lang="en-US" altLang="en-US" sz="2400" dirty="0"/>
              <a:t>More failed deals, less value creation, and more conflict</a:t>
            </a:r>
          </a:p>
          <a:p>
            <a:pPr lvl="1"/>
            <a:endParaRPr lang="en-US" altLang="en-US" sz="24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08691" y="4301790"/>
            <a:ext cx="1452661" cy="180020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9422" y="4444381"/>
            <a:ext cx="2604426" cy="1657609"/>
          </a:xfrm>
          <a:prstGeom prst="rect">
            <a:avLst/>
          </a:prstGeom>
        </p:spPr>
      </p:pic>
      <p:pic>
        <p:nvPicPr>
          <p:cNvPr id="3" name="Picture 2">
            <a:extLst>
              <a:ext uri="{FF2B5EF4-FFF2-40B4-BE49-F238E27FC236}">
                <a16:creationId xmlns:a16="http://schemas.microsoft.com/office/drawing/2014/main" id="{D49DB7FF-9CD7-0D37-81B9-B30D221DB93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31018" y="4351486"/>
            <a:ext cx="1750504" cy="1750504"/>
          </a:xfrm>
          <a:prstGeom prst="rect">
            <a:avLst/>
          </a:prstGeom>
        </p:spPr>
      </p:pic>
    </p:spTree>
    <p:extLst>
      <p:ext uri="{BB962C8B-B14F-4D97-AF65-F5344CB8AC3E}">
        <p14:creationId xmlns:p14="http://schemas.microsoft.com/office/powerpoint/2010/main" val="867325012"/>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4664"/>
            <a:ext cx="8229600" cy="1143000"/>
          </a:xfrm>
        </p:spPr>
        <p:txBody>
          <a:bodyPr>
            <a:noAutofit/>
          </a:bodyPr>
          <a:lstStyle/>
          <a:p>
            <a:r>
              <a:rPr lang="en-US" sz="3600" b="1" dirty="0"/>
              <a:t>When should you </a:t>
            </a:r>
            <a:r>
              <a:rPr lang="en-US" sz="3600" b="1" u="sng" dirty="0"/>
              <a:t>not</a:t>
            </a:r>
            <a:r>
              <a:rPr lang="en-US" sz="3600" b="1" dirty="0"/>
              <a:t> </a:t>
            </a:r>
            <a:br>
              <a:rPr lang="en-US" sz="3600" b="1" dirty="0"/>
            </a:br>
            <a:r>
              <a:rPr lang="en-US" sz="3600" b="1" dirty="0"/>
              <a:t>negotiate face to face?</a:t>
            </a:r>
            <a:endParaRPr lang="en-US" sz="3600" b="1" u="sng"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576" y="1988840"/>
            <a:ext cx="7596336" cy="3813994"/>
          </a:xfrm>
          <a:prstGeom prst="rect">
            <a:avLst/>
          </a:prstGeom>
        </p:spPr>
      </p:pic>
    </p:spTree>
    <p:extLst>
      <p:ext uri="{BB962C8B-B14F-4D97-AF65-F5344CB8AC3E}">
        <p14:creationId xmlns:p14="http://schemas.microsoft.com/office/powerpoint/2010/main" val="37678713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4664"/>
            <a:ext cx="8229600" cy="1143000"/>
          </a:xfrm>
        </p:spPr>
        <p:txBody>
          <a:bodyPr>
            <a:noAutofit/>
          </a:bodyPr>
          <a:lstStyle/>
          <a:p>
            <a:r>
              <a:rPr lang="en-US" sz="3600" b="1" dirty="0"/>
              <a:t>When should you </a:t>
            </a:r>
            <a:r>
              <a:rPr lang="en-US" sz="3600" b="1" u="sng" dirty="0"/>
              <a:t>not</a:t>
            </a:r>
            <a:r>
              <a:rPr lang="en-US" sz="3600" b="1" dirty="0"/>
              <a:t> </a:t>
            </a:r>
            <a:br>
              <a:rPr lang="en-US" sz="3600" b="1" dirty="0"/>
            </a:br>
            <a:r>
              <a:rPr lang="en-US" sz="3600" b="1" dirty="0"/>
              <a:t>negotiate face to face?</a:t>
            </a:r>
            <a:endParaRPr lang="en-US" sz="3600" b="1" u="sng" dirty="0"/>
          </a:p>
        </p:txBody>
      </p:sp>
      <p:sp>
        <p:nvSpPr>
          <p:cNvPr id="3" name="Content Placeholder 2"/>
          <p:cNvSpPr>
            <a:spLocks noGrp="1"/>
          </p:cNvSpPr>
          <p:nvPr>
            <p:ph idx="1"/>
          </p:nvPr>
        </p:nvSpPr>
        <p:spPr>
          <a:xfrm>
            <a:off x="457200" y="5085184"/>
            <a:ext cx="8229600" cy="4525963"/>
          </a:xfrm>
        </p:spPr>
        <p:txBody>
          <a:bodyPr>
            <a:normAutofit/>
          </a:bodyPr>
          <a:lstStyle/>
          <a:p>
            <a:pPr marL="0" indent="0" algn="ctr">
              <a:buNone/>
            </a:pPr>
            <a:r>
              <a:rPr lang="en-US" sz="2400" dirty="0"/>
              <a:t>… When you really, really, hate each other. </a:t>
            </a:r>
          </a:p>
          <a:p>
            <a:pPr marL="0" indent="0" algn="ctr">
              <a:buNone/>
            </a:pPr>
            <a:r>
              <a:rPr lang="en-US" sz="2400" dirty="0"/>
              <a:t>In this situation, you should consider an impersonal form of communication, or even an intermediary.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528" y="769962"/>
            <a:ext cx="9144000" cy="5467350"/>
          </a:xfrm>
          <a:prstGeom prst="rect">
            <a:avLst/>
          </a:prstGeom>
        </p:spPr>
      </p:pic>
    </p:spTree>
    <p:extLst>
      <p:ext uri="{BB962C8B-B14F-4D97-AF65-F5344CB8AC3E}">
        <p14:creationId xmlns:p14="http://schemas.microsoft.com/office/powerpoint/2010/main" val="22128309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395536" y="5167733"/>
            <a:ext cx="7992888"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altLang="en-US" sz="2400" dirty="0"/>
              <a:t>Take 3 minutes and share with your neighbor: </a:t>
            </a:r>
          </a:p>
          <a:p>
            <a:r>
              <a:rPr lang="en-US" altLang="en-US" sz="2400" dirty="0"/>
              <a:t>One thing that your counterpart did well in your negotiation</a:t>
            </a:r>
          </a:p>
          <a:p>
            <a:r>
              <a:rPr lang="en-US" altLang="en-US" sz="2400" dirty="0"/>
              <a:t>One thing that you could have done better</a:t>
            </a:r>
          </a:p>
          <a:p>
            <a:pPr marL="0" lvl="0" indent="0" algn="ctr">
              <a:spcBef>
                <a:spcPts val="0"/>
              </a:spcBef>
              <a:buClr>
                <a:srgbClr val="0070C0"/>
              </a:buClr>
              <a:buNone/>
              <a:defRPr/>
            </a:pPr>
            <a:endParaRPr lang="en-US" sz="1000" i="1" dirty="0"/>
          </a:p>
          <a:p>
            <a:pPr marL="0" indent="0" algn="ctr">
              <a:buNone/>
            </a:pPr>
            <a:r>
              <a:rPr lang="en-US" altLang="en-US" sz="2400" i="1" dirty="0"/>
              <a:t> </a:t>
            </a:r>
          </a:p>
          <a:p>
            <a:endParaRPr lang="en-US" altLang="en-US" sz="2400" dirty="0"/>
          </a:p>
          <a:p>
            <a:pPr lvl="1"/>
            <a:endParaRPr lang="en-US" altLang="en-US" sz="2400" dirty="0">
              <a:solidFill>
                <a:srgbClr val="003399"/>
              </a:solidFill>
            </a:endParaRPr>
          </a:p>
          <a:p>
            <a:pPr lvl="1"/>
            <a:endParaRPr lang="en-US" altLang="en-US" sz="2400" dirty="0">
              <a:solidFill>
                <a:srgbClr val="003399"/>
              </a:solidFill>
            </a:endParaRPr>
          </a:p>
          <a:p>
            <a:pPr lvl="1"/>
            <a:endParaRPr lang="en-US" altLang="en-US" sz="2400" dirty="0">
              <a:solidFill>
                <a:srgbClr val="003399"/>
              </a:solidFill>
            </a:endParaRPr>
          </a:p>
          <a:p>
            <a:pPr lvl="1"/>
            <a:endParaRPr lang="en-US" altLang="en-US" sz="2400" dirty="0">
              <a:solidFill>
                <a:srgbClr val="003399"/>
              </a:solidFill>
            </a:endParaRPr>
          </a:p>
          <a:p>
            <a:endParaRPr lang="en-US" altLang="en-US" sz="2400" dirty="0">
              <a:solidFill>
                <a:srgbClr val="003399"/>
              </a:solidFill>
            </a:endParaRPr>
          </a:p>
          <a:p>
            <a:endParaRPr lang="en-US" altLang="en-US" sz="2400" dirty="0"/>
          </a:p>
        </p:txBody>
      </p:sp>
      <p:sp>
        <p:nvSpPr>
          <p:cNvPr id="8" name="Rectangle 41"/>
          <p:cNvSpPr txBox="1">
            <a:spLocks noChangeArrowheads="1"/>
          </p:cNvSpPr>
          <p:nvPr/>
        </p:nvSpPr>
        <p:spPr>
          <a:xfrm>
            <a:off x="533400" y="341784"/>
            <a:ext cx="8229600" cy="1143000"/>
          </a:xfrm>
          <a:prstGeom prst="rect">
            <a:avLst/>
          </a:prstGeom>
          <a:noFill/>
          <a:ln/>
        </p:spPr>
        <p:txBody>
          <a:bodyPr anchor="ctr"/>
          <a:lstStyle/>
          <a:p>
            <a:pPr algn="ctr">
              <a:defRPr/>
            </a:pPr>
            <a:r>
              <a:rPr lang="en-US" sz="3600" b="1" dirty="0">
                <a:latin typeface="+mn-lt"/>
                <a:cs typeface="+mn-cs"/>
              </a:rPr>
              <a:t>Debrief:</a:t>
            </a:r>
            <a:r>
              <a:rPr lang="en-US" sz="3600" b="1" dirty="0"/>
              <a:t> The Castaways</a:t>
            </a:r>
            <a:endParaRPr lang="en-US" sz="3600" dirty="0"/>
          </a:p>
          <a:p>
            <a:pPr algn="ctr" fontAlgn="auto">
              <a:spcBef>
                <a:spcPts val="0"/>
              </a:spcBef>
              <a:spcAft>
                <a:spcPts val="0"/>
              </a:spcAft>
              <a:defRPr/>
            </a:pPr>
            <a:endParaRPr lang="en-US" sz="3600" dirty="0">
              <a:latin typeface="+mj-lt"/>
              <a:ea typeface="+mj-ea"/>
              <a:cs typeface="+mj-cs"/>
            </a:endParaRPr>
          </a:p>
        </p:txBody>
      </p:sp>
      <p:pic>
        <p:nvPicPr>
          <p:cNvPr id="6"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63688" y="1340768"/>
            <a:ext cx="5400600" cy="3600400"/>
          </a:xfrm>
        </p:spPr>
      </p:pic>
    </p:spTree>
    <p:extLst>
      <p:ext uri="{BB962C8B-B14F-4D97-AF65-F5344CB8AC3E}">
        <p14:creationId xmlns:p14="http://schemas.microsoft.com/office/powerpoint/2010/main" val="16013455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Content Placeholder 2"/>
          <p:cNvSpPr>
            <a:spLocks noGrp="1"/>
          </p:cNvSpPr>
          <p:nvPr>
            <p:ph idx="1"/>
          </p:nvPr>
        </p:nvSpPr>
        <p:spPr>
          <a:xfrm>
            <a:off x="332678" y="1412776"/>
            <a:ext cx="8435280" cy="4752528"/>
          </a:xfrm>
        </p:spPr>
        <p:txBody>
          <a:bodyPr>
            <a:normAutofit lnSpcReduction="10000"/>
          </a:bodyPr>
          <a:lstStyle/>
          <a:p>
            <a:pPr eaLnBrk="1" hangingPunct="1"/>
            <a:r>
              <a:rPr lang="en-US" altLang="en-US" sz="2400" dirty="0"/>
              <a:t>Read your role materials and plan your negotiation strategy </a:t>
            </a:r>
            <a:r>
              <a:rPr lang="en-US" altLang="en-US" sz="2400" b="1" dirty="0"/>
              <a:t>(max 20 minutes)</a:t>
            </a:r>
          </a:p>
          <a:p>
            <a:pPr eaLnBrk="1" hangingPunct="1"/>
            <a:endParaRPr lang="en-US" altLang="en-US" sz="2000" dirty="0"/>
          </a:p>
          <a:p>
            <a:pPr eaLnBrk="1" hangingPunct="1"/>
            <a:r>
              <a:rPr lang="en-US" altLang="en-US" sz="2400" dirty="0"/>
              <a:t>Negotiate with your counterpart (</a:t>
            </a:r>
            <a:r>
              <a:rPr lang="en-US" altLang="en-US" sz="2400" b="1" dirty="0"/>
              <a:t>max 40 minutes</a:t>
            </a:r>
            <a:r>
              <a:rPr lang="en-US" altLang="en-US" sz="2400" dirty="0"/>
              <a:t>)</a:t>
            </a:r>
          </a:p>
          <a:p>
            <a:pPr eaLnBrk="1" hangingPunct="1"/>
            <a:endParaRPr lang="en-US" altLang="en-US" sz="2000" dirty="0"/>
          </a:p>
          <a:p>
            <a:pPr eaLnBrk="1" hangingPunct="1"/>
            <a:r>
              <a:rPr lang="en-US" altLang="en-US" sz="2400" dirty="0"/>
              <a:t>Both counterparts </a:t>
            </a:r>
            <a:r>
              <a:rPr lang="en-US" altLang="en-US" sz="2400" b="1" dirty="0"/>
              <a:t>turn in their agreement form </a:t>
            </a:r>
            <a:r>
              <a:rPr lang="en-US" altLang="en-US" sz="2400" dirty="0"/>
              <a:t>from their role materials and take a 20 minute break</a:t>
            </a:r>
          </a:p>
          <a:p>
            <a:pPr eaLnBrk="1" hangingPunct="1"/>
            <a:endParaRPr lang="en-US" altLang="en-US" sz="2400" dirty="0"/>
          </a:p>
          <a:p>
            <a:pPr eaLnBrk="1" hangingPunct="1"/>
            <a:r>
              <a:rPr lang="en-US" altLang="en-US" sz="2400" dirty="0"/>
              <a:t>Communication rules</a:t>
            </a:r>
          </a:p>
          <a:p>
            <a:pPr lvl="1"/>
            <a:r>
              <a:rPr lang="en-US" altLang="en-US" sz="2400" dirty="0"/>
              <a:t>No talking in a language you                                                    both understand</a:t>
            </a:r>
          </a:p>
          <a:p>
            <a:pPr lvl="1"/>
            <a:r>
              <a:rPr lang="en-US" altLang="en-US" sz="2400" dirty="0"/>
              <a:t>Drawing pictures is allowed</a:t>
            </a:r>
          </a:p>
          <a:p>
            <a:pPr eaLnBrk="1" hangingPunct="1"/>
            <a:endParaRPr lang="en-US" altLang="en-US" dirty="0"/>
          </a:p>
          <a:p>
            <a:pPr lvl="1" eaLnBrk="1" hangingPunct="1"/>
            <a:endParaRPr lang="en-US" altLang="en-US" sz="2000" dirty="0">
              <a:solidFill>
                <a:srgbClr val="003399"/>
              </a:solidFill>
            </a:endParaRPr>
          </a:p>
          <a:p>
            <a:pPr lvl="1" eaLnBrk="1" hangingPunct="1"/>
            <a:endParaRPr lang="en-US" altLang="en-US" sz="2000" dirty="0">
              <a:solidFill>
                <a:srgbClr val="003399"/>
              </a:solidFill>
            </a:endParaRPr>
          </a:p>
          <a:p>
            <a:pPr lvl="1" eaLnBrk="1" hangingPunct="1"/>
            <a:endParaRPr lang="en-US" altLang="en-US" sz="2000" dirty="0">
              <a:solidFill>
                <a:srgbClr val="003399"/>
              </a:solidFill>
            </a:endParaRPr>
          </a:p>
          <a:p>
            <a:pPr lvl="1" eaLnBrk="1" hangingPunct="1"/>
            <a:endParaRPr lang="en-US" altLang="en-US" sz="2000" dirty="0">
              <a:solidFill>
                <a:srgbClr val="003399"/>
              </a:solidFill>
            </a:endParaRPr>
          </a:p>
          <a:p>
            <a:pPr eaLnBrk="1" hangingPunct="1"/>
            <a:endParaRPr lang="en-US" altLang="en-US" sz="2000" dirty="0">
              <a:solidFill>
                <a:srgbClr val="003399"/>
              </a:solidFill>
            </a:endParaRPr>
          </a:p>
          <a:p>
            <a:pPr eaLnBrk="1" hangingPunct="1"/>
            <a:endParaRPr lang="en-US" altLang="en-US" dirty="0"/>
          </a:p>
        </p:txBody>
      </p:sp>
      <p:sp>
        <p:nvSpPr>
          <p:cNvPr id="4" name="Rectangle 41"/>
          <p:cNvSpPr txBox="1">
            <a:spLocks noChangeArrowheads="1"/>
          </p:cNvSpPr>
          <p:nvPr/>
        </p:nvSpPr>
        <p:spPr>
          <a:xfrm>
            <a:off x="533400" y="44624"/>
            <a:ext cx="8229600" cy="1143000"/>
          </a:xfrm>
          <a:prstGeom prst="rect">
            <a:avLst/>
          </a:prstGeom>
          <a:noFill/>
          <a:ln/>
        </p:spPr>
        <p:txBody>
          <a:bodyPr anchor="ctr"/>
          <a:lstStyle/>
          <a:p>
            <a:pPr algn="ctr" fontAlgn="auto">
              <a:spcBef>
                <a:spcPts val="0"/>
              </a:spcBef>
              <a:spcAft>
                <a:spcPts val="0"/>
              </a:spcAft>
              <a:defRPr/>
            </a:pPr>
            <a:r>
              <a:rPr lang="en-US" sz="3600" b="1" dirty="0">
                <a:latin typeface="+mn-lt"/>
                <a:cs typeface="+mn-cs"/>
              </a:rPr>
              <a:t>Negotiation Exercise: The Castaways</a:t>
            </a:r>
          </a:p>
        </p:txBody>
      </p:sp>
      <p:pic>
        <p:nvPicPr>
          <p:cNvPr id="6"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32040" y="4221088"/>
            <a:ext cx="3456383" cy="2304256"/>
          </a:xfrm>
          <a:prstGeom prst="rect">
            <a:avLst/>
          </a:prstGeom>
        </p:spPr>
      </p:pic>
    </p:spTree>
    <p:extLst>
      <p:ext uri="{BB962C8B-B14F-4D97-AF65-F5344CB8AC3E}">
        <p14:creationId xmlns:p14="http://schemas.microsoft.com/office/powerpoint/2010/main" val="3977125403"/>
      </p:ext>
    </p:extLst>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b="1" dirty="0"/>
              <a:t>What did you learn about your counterpart?</a:t>
            </a:r>
          </a:p>
        </p:txBody>
      </p:sp>
      <p:sp>
        <p:nvSpPr>
          <p:cNvPr id="6" name="Content Placeholder 2"/>
          <p:cNvSpPr>
            <a:spLocks noGrp="1"/>
          </p:cNvSpPr>
          <p:nvPr>
            <p:ph idx="1"/>
          </p:nvPr>
        </p:nvSpPr>
        <p:spPr>
          <a:xfrm>
            <a:off x="384458" y="1873816"/>
            <a:ext cx="4121073" cy="4014534"/>
          </a:xfrm>
        </p:spPr>
        <p:txBody>
          <a:bodyPr/>
          <a:lstStyle/>
          <a:p>
            <a:pPr marL="0" indent="0" algn="ctr" defTabSz="844083">
              <a:spcBef>
                <a:spcPts val="0"/>
              </a:spcBef>
              <a:buClr>
                <a:srgbClr val="0070C0"/>
              </a:buClr>
              <a:buNone/>
              <a:defRPr/>
            </a:pPr>
            <a:r>
              <a:rPr lang="en-US" sz="2031" b="1" dirty="0">
                <a:solidFill>
                  <a:schemeClr val="accent2"/>
                </a:solidFill>
              </a:rPr>
              <a:t>STUDENTS</a:t>
            </a:r>
          </a:p>
          <a:p>
            <a:pPr defTabSz="844083">
              <a:spcBef>
                <a:spcPts val="0"/>
              </a:spcBef>
              <a:buClr>
                <a:srgbClr val="0070C0"/>
              </a:buClr>
              <a:defRPr/>
            </a:pPr>
            <a:endParaRPr lang="en-US" sz="2031" dirty="0"/>
          </a:p>
          <a:p>
            <a:pPr defTabSz="844083">
              <a:spcBef>
                <a:spcPts val="0"/>
              </a:spcBef>
              <a:buClr>
                <a:srgbClr val="0070C0"/>
              </a:buClr>
              <a:defRPr/>
            </a:pPr>
            <a:endParaRPr lang="en-US" sz="2031" dirty="0"/>
          </a:p>
          <a:p>
            <a:pPr defTabSz="844083">
              <a:spcBef>
                <a:spcPts val="0"/>
              </a:spcBef>
              <a:buClr>
                <a:srgbClr val="0070C0"/>
              </a:buClr>
              <a:defRPr/>
            </a:pPr>
            <a:endParaRPr lang="en-US" sz="2031" dirty="0"/>
          </a:p>
        </p:txBody>
      </p:sp>
      <p:sp>
        <p:nvSpPr>
          <p:cNvPr id="7" name="Content Placeholder 2"/>
          <p:cNvSpPr txBox="1">
            <a:spLocks/>
          </p:cNvSpPr>
          <p:nvPr/>
        </p:nvSpPr>
        <p:spPr>
          <a:xfrm>
            <a:off x="4704938" y="1873816"/>
            <a:ext cx="4121073" cy="4014534"/>
          </a:xfrm>
          <a:prstGeom prst="rect">
            <a:avLst/>
          </a:prstGeom>
        </p:spPr>
        <p:txBody>
          <a:bodyPr vert="horz"/>
          <a:lstStyle>
            <a:lvl1pPr marL="0" indent="0" algn="l" rtl="0" eaLnBrk="0" fontAlgn="base" hangingPunct="0">
              <a:spcBef>
                <a:spcPct val="20000"/>
              </a:spcBef>
              <a:spcAft>
                <a:spcPts val="400"/>
              </a:spcAft>
              <a:buClr>
                <a:srgbClr val="5CA717"/>
              </a:buClr>
              <a:buFontTx/>
              <a:buNone/>
              <a:defRPr sz="2400">
                <a:solidFill>
                  <a:schemeClr val="tx1"/>
                </a:solidFill>
                <a:latin typeface="Rockwell" pitchFamily="18" charset="0"/>
                <a:ea typeface="ＭＳ Ｐゴシック" charset="-128"/>
                <a:cs typeface="ＭＳ Ｐゴシック" charset="-128"/>
              </a:defRPr>
            </a:lvl1pPr>
            <a:lvl2pPr marL="400050" indent="-215900" algn="l" rtl="0" eaLnBrk="0" fontAlgn="base" hangingPunct="0">
              <a:spcBef>
                <a:spcPct val="20000"/>
              </a:spcBef>
              <a:spcAft>
                <a:spcPct val="0"/>
              </a:spcAft>
              <a:buClr>
                <a:srgbClr val="0070C0"/>
              </a:buClr>
              <a:buChar char="•"/>
              <a:defRPr sz="2400">
                <a:solidFill>
                  <a:schemeClr val="tx1"/>
                </a:solidFill>
                <a:latin typeface="Rockwell" pitchFamily="18" charset="0"/>
                <a:ea typeface="ＭＳ Ｐゴシック" charset="-128"/>
              </a:defRPr>
            </a:lvl2pPr>
            <a:lvl3pPr marL="628650" indent="-227013" algn="l" rtl="0" eaLnBrk="0" fontAlgn="base" hangingPunct="0">
              <a:spcBef>
                <a:spcPct val="20000"/>
              </a:spcBef>
              <a:spcAft>
                <a:spcPts val="400"/>
              </a:spcAft>
              <a:buClr>
                <a:srgbClr val="5CA717"/>
              </a:buClr>
              <a:buChar char="•"/>
              <a:defRPr sz="2400">
                <a:solidFill>
                  <a:schemeClr val="tx1"/>
                </a:solidFill>
                <a:latin typeface="Rockwell" pitchFamily="18" charset="0"/>
                <a:ea typeface="ＭＳ Ｐゴシック" charset="-128"/>
              </a:defRPr>
            </a:lvl3pPr>
            <a:lvl4pPr marL="835025" indent="-204788" algn="l" rtl="0" eaLnBrk="0" fontAlgn="base" hangingPunct="0">
              <a:spcBef>
                <a:spcPct val="20000"/>
              </a:spcBef>
              <a:spcAft>
                <a:spcPct val="0"/>
              </a:spcAft>
              <a:buClr>
                <a:srgbClr val="5CA717"/>
              </a:buClr>
              <a:buChar char="•"/>
              <a:defRPr sz="2000">
                <a:solidFill>
                  <a:schemeClr val="tx1"/>
                </a:solidFill>
                <a:latin typeface="Rockwell" pitchFamily="18" charset="0"/>
                <a:ea typeface="ＭＳ Ｐゴシック" charset="-128"/>
              </a:defRPr>
            </a:lvl4pPr>
            <a:lvl5pPr marL="1050925" indent="-214313" algn="l" rtl="0" eaLnBrk="0" fontAlgn="base" hangingPunct="0">
              <a:spcBef>
                <a:spcPct val="20000"/>
              </a:spcBef>
              <a:spcAft>
                <a:spcPct val="0"/>
              </a:spcAft>
              <a:buClr>
                <a:srgbClr val="5CA717"/>
              </a:buClr>
              <a:buChar char="•"/>
              <a:defRPr sz="2000">
                <a:solidFill>
                  <a:schemeClr val="tx1"/>
                </a:solidFill>
                <a:latin typeface="Rockwell" pitchFamily="18" charset="0"/>
                <a:ea typeface="ＭＳ Ｐゴシック" charset="-128"/>
              </a:defRPr>
            </a:lvl5pPr>
            <a:lvl6pPr marL="1508125" indent="-214313" algn="l" rtl="0" fontAlgn="base">
              <a:spcBef>
                <a:spcPct val="20000"/>
              </a:spcBef>
              <a:spcAft>
                <a:spcPct val="0"/>
              </a:spcAft>
              <a:buChar char="•"/>
              <a:defRPr sz="2000">
                <a:solidFill>
                  <a:schemeClr val="tx1"/>
                </a:solidFill>
                <a:latin typeface="+mn-lt"/>
                <a:ea typeface="ＭＳ Ｐゴシック" charset="-128"/>
              </a:defRPr>
            </a:lvl6pPr>
            <a:lvl7pPr marL="1965325" indent="-214313" algn="l" rtl="0" fontAlgn="base">
              <a:spcBef>
                <a:spcPct val="20000"/>
              </a:spcBef>
              <a:spcAft>
                <a:spcPct val="0"/>
              </a:spcAft>
              <a:buChar char="•"/>
              <a:defRPr sz="2000">
                <a:solidFill>
                  <a:schemeClr val="tx1"/>
                </a:solidFill>
                <a:latin typeface="+mn-lt"/>
                <a:ea typeface="ＭＳ Ｐゴシック" charset="-128"/>
              </a:defRPr>
            </a:lvl7pPr>
            <a:lvl8pPr marL="2422525" indent="-214313" algn="l" rtl="0" fontAlgn="base">
              <a:spcBef>
                <a:spcPct val="20000"/>
              </a:spcBef>
              <a:spcAft>
                <a:spcPct val="0"/>
              </a:spcAft>
              <a:buChar char="•"/>
              <a:defRPr sz="2000">
                <a:solidFill>
                  <a:schemeClr val="tx1"/>
                </a:solidFill>
                <a:latin typeface="+mn-lt"/>
                <a:ea typeface="ＭＳ Ｐゴシック" charset="-128"/>
              </a:defRPr>
            </a:lvl8pPr>
            <a:lvl9pPr marL="2879725" indent="-214313" algn="l" rtl="0" fontAlgn="base">
              <a:spcBef>
                <a:spcPct val="20000"/>
              </a:spcBef>
              <a:spcAft>
                <a:spcPct val="0"/>
              </a:spcAft>
              <a:buChar char="•"/>
              <a:defRPr sz="2000">
                <a:solidFill>
                  <a:schemeClr val="tx1"/>
                </a:solidFill>
                <a:latin typeface="+mn-lt"/>
                <a:ea typeface="ＭＳ Ｐゴシック" charset="-128"/>
              </a:defRPr>
            </a:lvl9pPr>
          </a:lstStyle>
          <a:p>
            <a:pPr algn="ctr" eaLnBrk="1" fontAlgn="auto" hangingPunct="1">
              <a:spcBef>
                <a:spcPts val="0"/>
              </a:spcBef>
              <a:spcAft>
                <a:spcPts val="0"/>
              </a:spcAft>
              <a:buClr>
                <a:srgbClr val="0070C0"/>
              </a:buClr>
              <a:defRPr/>
            </a:pPr>
            <a:r>
              <a:rPr lang="en-US" sz="2031" b="1" kern="0" dirty="0">
                <a:solidFill>
                  <a:schemeClr val="accent5">
                    <a:lumMod val="90000"/>
                  </a:schemeClr>
                </a:solidFill>
                <a:latin typeface="+mn-lt"/>
              </a:rPr>
              <a:t>ISLANDER</a:t>
            </a:r>
            <a:r>
              <a:rPr lang="en-US" sz="2031" kern="0" dirty="0">
                <a:solidFill>
                  <a:schemeClr val="accent5">
                    <a:lumMod val="90000"/>
                  </a:schemeClr>
                </a:solidFill>
                <a:latin typeface="+mn-lt"/>
              </a:rPr>
              <a:t> </a:t>
            </a:r>
          </a:p>
          <a:p>
            <a:pPr eaLnBrk="1" fontAlgn="auto" hangingPunct="1">
              <a:spcBef>
                <a:spcPts val="0"/>
              </a:spcBef>
              <a:spcAft>
                <a:spcPts val="0"/>
              </a:spcAft>
              <a:buClr>
                <a:srgbClr val="0070C0"/>
              </a:buClr>
              <a:defRPr/>
            </a:pPr>
            <a:endParaRPr lang="en-US" sz="2031" kern="0" dirty="0">
              <a:latin typeface="+mn-lt"/>
            </a:endParaRPr>
          </a:p>
          <a:p>
            <a:pPr eaLnBrk="1" fontAlgn="auto" hangingPunct="1">
              <a:spcBef>
                <a:spcPts val="0"/>
              </a:spcBef>
              <a:spcAft>
                <a:spcPts val="0"/>
              </a:spcAft>
              <a:buClr>
                <a:srgbClr val="0070C0"/>
              </a:buClr>
              <a:defRPr/>
            </a:pPr>
            <a:endParaRPr lang="en-US" sz="2031" kern="0" dirty="0">
              <a:latin typeface="+mn-lt"/>
            </a:endParaRPr>
          </a:p>
        </p:txBody>
      </p:sp>
      <p:sp>
        <p:nvSpPr>
          <p:cNvPr id="3" name="Rectangle 2"/>
          <p:cNvSpPr/>
          <p:nvPr/>
        </p:nvSpPr>
        <p:spPr bwMode="auto">
          <a:xfrm>
            <a:off x="384458" y="1808451"/>
            <a:ext cx="4054604" cy="4013430"/>
          </a:xfrm>
          <a:prstGeom prst="rect">
            <a:avLst/>
          </a:prstGeom>
          <a:noFill/>
          <a:ln w="9525" cap="flat" cmpd="sng" algn="ctr">
            <a:solidFill>
              <a:schemeClr val="accent2"/>
            </a:solidFill>
            <a:prstDash val="sysDash"/>
            <a:round/>
            <a:headEnd type="none" w="med" len="med"/>
            <a:tailEnd type="none" w="med" len="med"/>
          </a:ln>
          <a:effectLst/>
        </p:spPr>
        <p:txBody>
          <a:bodyPr vert="horz" wrap="square" lIns="0" tIns="0" rIns="0" bIns="0" numCol="1" rtlCol="0" anchor="t" anchorCtr="0" compatLnSpc="1">
            <a:prstTxWarp prst="textNoShape">
              <a:avLst/>
            </a:prstTxWarp>
          </a:bodyPr>
          <a:lstStyle/>
          <a:p>
            <a:pPr defTabSz="844083" fontAlgn="base">
              <a:lnSpc>
                <a:spcPct val="70000"/>
              </a:lnSpc>
              <a:spcBef>
                <a:spcPct val="20000"/>
              </a:spcBef>
              <a:spcAft>
                <a:spcPts val="369"/>
              </a:spcAft>
            </a:pPr>
            <a:endParaRPr lang="en-CA" sz="2308">
              <a:solidFill>
                <a:srgbClr val="5CA717"/>
              </a:solidFill>
              <a:latin typeface="Arial" charset="0"/>
            </a:endParaRPr>
          </a:p>
        </p:txBody>
      </p:sp>
      <p:sp>
        <p:nvSpPr>
          <p:cNvPr id="8" name="Rectangle 7"/>
          <p:cNvSpPr/>
          <p:nvPr/>
        </p:nvSpPr>
        <p:spPr bwMode="auto">
          <a:xfrm>
            <a:off x="4704938" y="1808451"/>
            <a:ext cx="4054604" cy="4013430"/>
          </a:xfrm>
          <a:prstGeom prst="rect">
            <a:avLst/>
          </a:prstGeom>
          <a:noFill/>
          <a:ln w="9525" cap="flat" cmpd="sng" algn="ctr">
            <a:solidFill>
              <a:schemeClr val="accent5">
                <a:lumMod val="90000"/>
              </a:schemeClr>
            </a:solidFill>
            <a:prstDash val="sysDash"/>
            <a:round/>
            <a:headEnd type="none" w="med" len="med"/>
            <a:tailEnd type="none" w="med" len="med"/>
          </a:ln>
          <a:effectLst/>
        </p:spPr>
        <p:txBody>
          <a:bodyPr vert="horz" wrap="square" lIns="0" tIns="0" rIns="0" bIns="0" numCol="1" rtlCol="0" anchor="t" anchorCtr="0" compatLnSpc="1">
            <a:prstTxWarp prst="textNoShape">
              <a:avLst/>
            </a:prstTxWarp>
          </a:bodyPr>
          <a:lstStyle/>
          <a:p>
            <a:pPr defTabSz="844083" fontAlgn="base">
              <a:lnSpc>
                <a:spcPct val="70000"/>
              </a:lnSpc>
              <a:spcBef>
                <a:spcPct val="20000"/>
              </a:spcBef>
              <a:spcAft>
                <a:spcPts val="369"/>
              </a:spcAft>
            </a:pPr>
            <a:endParaRPr lang="en-CA" sz="2308">
              <a:solidFill>
                <a:srgbClr val="5CA717"/>
              </a:solidFill>
              <a:latin typeface="Arial" charset="0"/>
            </a:endParaRPr>
          </a:p>
        </p:txBody>
      </p:sp>
    </p:spTree>
    <p:extLst>
      <p:ext uri="{BB962C8B-B14F-4D97-AF65-F5344CB8AC3E}">
        <p14:creationId xmlns:p14="http://schemas.microsoft.com/office/powerpoint/2010/main" val="41412710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t>Two parties involved in the negotiation</a:t>
            </a:r>
          </a:p>
        </p:txBody>
      </p:sp>
      <p:sp>
        <p:nvSpPr>
          <p:cNvPr id="6" name="Content Placeholder 2"/>
          <p:cNvSpPr>
            <a:spLocks noGrp="1"/>
          </p:cNvSpPr>
          <p:nvPr>
            <p:ph idx="1"/>
          </p:nvPr>
        </p:nvSpPr>
        <p:spPr>
          <a:xfrm>
            <a:off x="384458" y="1873816"/>
            <a:ext cx="4121073" cy="4014534"/>
          </a:xfrm>
        </p:spPr>
        <p:txBody>
          <a:bodyPr/>
          <a:lstStyle/>
          <a:p>
            <a:pPr marL="0" indent="0" algn="ctr" defTabSz="844083">
              <a:spcBef>
                <a:spcPts val="0"/>
              </a:spcBef>
              <a:buClr>
                <a:srgbClr val="0070C0"/>
              </a:buClr>
              <a:buNone/>
              <a:defRPr/>
            </a:pPr>
            <a:r>
              <a:rPr lang="en-US" sz="2031" b="1" dirty="0">
                <a:solidFill>
                  <a:schemeClr val="accent2"/>
                </a:solidFill>
              </a:rPr>
              <a:t>STUDENTS</a:t>
            </a:r>
          </a:p>
          <a:p>
            <a:pPr defTabSz="844083">
              <a:spcBef>
                <a:spcPts val="0"/>
              </a:spcBef>
              <a:buClr>
                <a:srgbClr val="0070C0"/>
              </a:buClr>
              <a:defRPr/>
            </a:pPr>
            <a:endParaRPr lang="en-US" sz="2031" dirty="0"/>
          </a:p>
          <a:p>
            <a:pPr marL="316531" indent="-316531" defTabSz="844083">
              <a:spcBef>
                <a:spcPts val="0"/>
              </a:spcBef>
              <a:buClr>
                <a:srgbClr val="0070C0"/>
              </a:buClr>
              <a:buFont typeface="Arial" charset="0"/>
              <a:buChar char="•"/>
              <a:defRPr/>
            </a:pPr>
            <a:r>
              <a:rPr lang="en-US" sz="2031" dirty="0"/>
              <a:t>Visiting </a:t>
            </a:r>
            <a:r>
              <a:rPr lang="en-US" sz="2031" dirty="0" err="1"/>
              <a:t>Koh</a:t>
            </a:r>
            <a:r>
              <a:rPr lang="en-US" sz="2031" dirty="0"/>
              <a:t> </a:t>
            </a:r>
            <a:r>
              <a:rPr lang="en-US" sz="2031" dirty="0" err="1"/>
              <a:t>Jum</a:t>
            </a:r>
            <a:r>
              <a:rPr lang="en-US" sz="2031" dirty="0"/>
              <a:t> to obtain a diving certification</a:t>
            </a:r>
          </a:p>
          <a:p>
            <a:pPr marL="316531" indent="-316531" defTabSz="844083">
              <a:spcBef>
                <a:spcPts val="0"/>
              </a:spcBef>
              <a:buClr>
                <a:srgbClr val="0070C0"/>
              </a:buClr>
              <a:buFont typeface="Arial" charset="0"/>
              <a:buChar char="•"/>
              <a:defRPr/>
            </a:pPr>
            <a:endParaRPr lang="en-US" sz="2031" dirty="0"/>
          </a:p>
          <a:p>
            <a:pPr marL="316531" indent="-316531" defTabSz="844083">
              <a:spcBef>
                <a:spcPts val="0"/>
              </a:spcBef>
              <a:buClr>
                <a:srgbClr val="0070C0"/>
              </a:buClr>
              <a:buFont typeface="Arial" charset="0"/>
              <a:buChar char="•"/>
              <a:defRPr/>
            </a:pPr>
            <a:r>
              <a:rPr lang="en-US" sz="2031" dirty="0"/>
              <a:t>Are stranded and desperately need to get off the island</a:t>
            </a:r>
          </a:p>
          <a:p>
            <a:pPr marL="316531" indent="-316531" defTabSz="844083">
              <a:spcBef>
                <a:spcPts val="0"/>
              </a:spcBef>
              <a:buClr>
                <a:srgbClr val="0070C0"/>
              </a:buClr>
              <a:buFont typeface="Arial" charset="0"/>
              <a:buChar char="•"/>
              <a:defRPr/>
            </a:pPr>
            <a:endParaRPr lang="en-US" sz="2031" dirty="0"/>
          </a:p>
          <a:p>
            <a:pPr marL="316531" indent="-316531" defTabSz="844083">
              <a:spcBef>
                <a:spcPts val="0"/>
              </a:spcBef>
              <a:buClr>
                <a:srgbClr val="0070C0"/>
              </a:buClr>
              <a:buFont typeface="Arial" charset="0"/>
              <a:buChar char="•"/>
              <a:defRPr/>
            </a:pPr>
            <a:r>
              <a:rPr lang="en-US" sz="2031" dirty="0"/>
              <a:t>Willing to trade personal objects in order to build their own raft and sail back </a:t>
            </a:r>
          </a:p>
          <a:p>
            <a:pPr defTabSz="844083">
              <a:spcBef>
                <a:spcPts val="0"/>
              </a:spcBef>
              <a:buClr>
                <a:srgbClr val="0070C0"/>
              </a:buClr>
              <a:defRPr/>
            </a:pPr>
            <a:endParaRPr lang="en-US" sz="2031" dirty="0"/>
          </a:p>
          <a:p>
            <a:pPr defTabSz="844083">
              <a:spcBef>
                <a:spcPts val="0"/>
              </a:spcBef>
              <a:buClr>
                <a:srgbClr val="0070C0"/>
              </a:buClr>
              <a:defRPr/>
            </a:pPr>
            <a:endParaRPr lang="en-US" sz="2031" dirty="0"/>
          </a:p>
        </p:txBody>
      </p:sp>
      <p:sp>
        <p:nvSpPr>
          <p:cNvPr id="7" name="Content Placeholder 2"/>
          <p:cNvSpPr txBox="1">
            <a:spLocks/>
          </p:cNvSpPr>
          <p:nvPr/>
        </p:nvSpPr>
        <p:spPr>
          <a:xfrm>
            <a:off x="4704938" y="1873816"/>
            <a:ext cx="4121073" cy="4014534"/>
          </a:xfrm>
          <a:prstGeom prst="rect">
            <a:avLst/>
          </a:prstGeom>
        </p:spPr>
        <p:txBody>
          <a:bodyPr vert="horz"/>
          <a:lstStyle>
            <a:lvl1pPr marL="0" indent="0" algn="l" rtl="0" eaLnBrk="0" fontAlgn="base" hangingPunct="0">
              <a:spcBef>
                <a:spcPct val="20000"/>
              </a:spcBef>
              <a:spcAft>
                <a:spcPts val="400"/>
              </a:spcAft>
              <a:buClr>
                <a:srgbClr val="5CA717"/>
              </a:buClr>
              <a:buFontTx/>
              <a:buNone/>
              <a:defRPr sz="2400">
                <a:solidFill>
                  <a:schemeClr val="tx1"/>
                </a:solidFill>
                <a:latin typeface="Rockwell" pitchFamily="18" charset="0"/>
                <a:ea typeface="ＭＳ Ｐゴシック" charset="-128"/>
                <a:cs typeface="ＭＳ Ｐゴシック" charset="-128"/>
              </a:defRPr>
            </a:lvl1pPr>
            <a:lvl2pPr marL="400050" indent="-215900" algn="l" rtl="0" eaLnBrk="0" fontAlgn="base" hangingPunct="0">
              <a:spcBef>
                <a:spcPct val="20000"/>
              </a:spcBef>
              <a:spcAft>
                <a:spcPct val="0"/>
              </a:spcAft>
              <a:buClr>
                <a:srgbClr val="0070C0"/>
              </a:buClr>
              <a:buChar char="•"/>
              <a:defRPr sz="2400">
                <a:solidFill>
                  <a:schemeClr val="tx1"/>
                </a:solidFill>
                <a:latin typeface="Rockwell" pitchFamily="18" charset="0"/>
                <a:ea typeface="ＭＳ Ｐゴシック" charset="-128"/>
              </a:defRPr>
            </a:lvl2pPr>
            <a:lvl3pPr marL="628650" indent="-227013" algn="l" rtl="0" eaLnBrk="0" fontAlgn="base" hangingPunct="0">
              <a:spcBef>
                <a:spcPct val="20000"/>
              </a:spcBef>
              <a:spcAft>
                <a:spcPts val="400"/>
              </a:spcAft>
              <a:buClr>
                <a:srgbClr val="5CA717"/>
              </a:buClr>
              <a:buChar char="•"/>
              <a:defRPr sz="2400">
                <a:solidFill>
                  <a:schemeClr val="tx1"/>
                </a:solidFill>
                <a:latin typeface="Rockwell" pitchFamily="18" charset="0"/>
                <a:ea typeface="ＭＳ Ｐゴシック" charset="-128"/>
              </a:defRPr>
            </a:lvl3pPr>
            <a:lvl4pPr marL="835025" indent="-204788" algn="l" rtl="0" eaLnBrk="0" fontAlgn="base" hangingPunct="0">
              <a:spcBef>
                <a:spcPct val="20000"/>
              </a:spcBef>
              <a:spcAft>
                <a:spcPct val="0"/>
              </a:spcAft>
              <a:buClr>
                <a:srgbClr val="5CA717"/>
              </a:buClr>
              <a:buChar char="•"/>
              <a:defRPr sz="2000">
                <a:solidFill>
                  <a:schemeClr val="tx1"/>
                </a:solidFill>
                <a:latin typeface="Rockwell" pitchFamily="18" charset="0"/>
                <a:ea typeface="ＭＳ Ｐゴシック" charset="-128"/>
              </a:defRPr>
            </a:lvl4pPr>
            <a:lvl5pPr marL="1050925" indent="-214313" algn="l" rtl="0" eaLnBrk="0" fontAlgn="base" hangingPunct="0">
              <a:spcBef>
                <a:spcPct val="20000"/>
              </a:spcBef>
              <a:spcAft>
                <a:spcPct val="0"/>
              </a:spcAft>
              <a:buClr>
                <a:srgbClr val="5CA717"/>
              </a:buClr>
              <a:buChar char="•"/>
              <a:defRPr sz="2000">
                <a:solidFill>
                  <a:schemeClr val="tx1"/>
                </a:solidFill>
                <a:latin typeface="Rockwell" pitchFamily="18" charset="0"/>
                <a:ea typeface="ＭＳ Ｐゴシック" charset="-128"/>
              </a:defRPr>
            </a:lvl5pPr>
            <a:lvl6pPr marL="1508125" indent="-214313" algn="l" rtl="0" fontAlgn="base">
              <a:spcBef>
                <a:spcPct val="20000"/>
              </a:spcBef>
              <a:spcAft>
                <a:spcPct val="0"/>
              </a:spcAft>
              <a:buChar char="•"/>
              <a:defRPr sz="2000">
                <a:solidFill>
                  <a:schemeClr val="tx1"/>
                </a:solidFill>
                <a:latin typeface="+mn-lt"/>
                <a:ea typeface="ＭＳ Ｐゴシック" charset="-128"/>
              </a:defRPr>
            </a:lvl6pPr>
            <a:lvl7pPr marL="1965325" indent="-214313" algn="l" rtl="0" fontAlgn="base">
              <a:spcBef>
                <a:spcPct val="20000"/>
              </a:spcBef>
              <a:spcAft>
                <a:spcPct val="0"/>
              </a:spcAft>
              <a:buChar char="•"/>
              <a:defRPr sz="2000">
                <a:solidFill>
                  <a:schemeClr val="tx1"/>
                </a:solidFill>
                <a:latin typeface="+mn-lt"/>
                <a:ea typeface="ＭＳ Ｐゴシック" charset="-128"/>
              </a:defRPr>
            </a:lvl7pPr>
            <a:lvl8pPr marL="2422525" indent="-214313" algn="l" rtl="0" fontAlgn="base">
              <a:spcBef>
                <a:spcPct val="20000"/>
              </a:spcBef>
              <a:spcAft>
                <a:spcPct val="0"/>
              </a:spcAft>
              <a:buChar char="•"/>
              <a:defRPr sz="2000">
                <a:solidFill>
                  <a:schemeClr val="tx1"/>
                </a:solidFill>
                <a:latin typeface="+mn-lt"/>
                <a:ea typeface="ＭＳ Ｐゴシック" charset="-128"/>
              </a:defRPr>
            </a:lvl8pPr>
            <a:lvl9pPr marL="2879725" indent="-214313" algn="l" rtl="0" fontAlgn="base">
              <a:spcBef>
                <a:spcPct val="20000"/>
              </a:spcBef>
              <a:spcAft>
                <a:spcPct val="0"/>
              </a:spcAft>
              <a:buChar char="•"/>
              <a:defRPr sz="2000">
                <a:solidFill>
                  <a:schemeClr val="tx1"/>
                </a:solidFill>
                <a:latin typeface="+mn-lt"/>
                <a:ea typeface="ＭＳ Ｐゴシック" charset="-128"/>
              </a:defRPr>
            </a:lvl9pPr>
          </a:lstStyle>
          <a:p>
            <a:pPr algn="ctr" eaLnBrk="1" fontAlgn="auto" hangingPunct="1">
              <a:spcBef>
                <a:spcPts val="0"/>
              </a:spcBef>
              <a:spcAft>
                <a:spcPts val="0"/>
              </a:spcAft>
              <a:buClr>
                <a:srgbClr val="0070C0"/>
              </a:buClr>
              <a:defRPr/>
            </a:pPr>
            <a:r>
              <a:rPr lang="en-US" sz="2031" b="1" kern="0" dirty="0">
                <a:solidFill>
                  <a:schemeClr val="accent5">
                    <a:lumMod val="90000"/>
                  </a:schemeClr>
                </a:solidFill>
                <a:latin typeface="+mn-lt"/>
              </a:rPr>
              <a:t>ISLANDER</a:t>
            </a:r>
            <a:r>
              <a:rPr lang="en-US" sz="2031" kern="0" dirty="0">
                <a:solidFill>
                  <a:schemeClr val="accent5">
                    <a:lumMod val="90000"/>
                  </a:schemeClr>
                </a:solidFill>
                <a:latin typeface="+mn-lt"/>
              </a:rPr>
              <a:t> </a:t>
            </a:r>
          </a:p>
          <a:p>
            <a:pPr eaLnBrk="1" fontAlgn="auto" hangingPunct="1">
              <a:spcBef>
                <a:spcPts val="0"/>
              </a:spcBef>
              <a:spcAft>
                <a:spcPts val="0"/>
              </a:spcAft>
              <a:buClr>
                <a:srgbClr val="0070C0"/>
              </a:buClr>
              <a:defRPr/>
            </a:pPr>
            <a:endParaRPr lang="en-US" sz="2031" kern="0" dirty="0">
              <a:latin typeface="+mn-lt"/>
            </a:endParaRPr>
          </a:p>
          <a:p>
            <a:pPr marL="316531" indent="-316531" eaLnBrk="1" fontAlgn="auto" hangingPunct="1">
              <a:spcBef>
                <a:spcPts val="0"/>
              </a:spcBef>
              <a:spcAft>
                <a:spcPts val="0"/>
              </a:spcAft>
              <a:buClr>
                <a:srgbClr val="0070C0"/>
              </a:buClr>
              <a:buFont typeface="Arial" charset="0"/>
              <a:buChar char="•"/>
              <a:defRPr/>
            </a:pPr>
            <a:r>
              <a:rPr lang="en-US" sz="2031" kern="0" dirty="0">
                <a:latin typeface="+mn-lt"/>
              </a:rPr>
              <a:t>From a humble fishing family, speaks a rare dialect</a:t>
            </a:r>
          </a:p>
          <a:p>
            <a:pPr marL="316531" indent="-316531" eaLnBrk="1" fontAlgn="auto" hangingPunct="1">
              <a:spcBef>
                <a:spcPts val="0"/>
              </a:spcBef>
              <a:spcAft>
                <a:spcPts val="0"/>
              </a:spcAft>
              <a:buClr>
                <a:srgbClr val="0070C0"/>
              </a:buClr>
              <a:buFont typeface="Arial" charset="0"/>
              <a:buChar char="•"/>
              <a:defRPr/>
            </a:pPr>
            <a:endParaRPr lang="en-US" sz="2031" kern="0" dirty="0">
              <a:latin typeface="+mn-lt"/>
            </a:endParaRPr>
          </a:p>
          <a:p>
            <a:pPr marL="316531" indent="-316531" eaLnBrk="1" fontAlgn="auto" hangingPunct="1">
              <a:spcBef>
                <a:spcPts val="0"/>
              </a:spcBef>
              <a:spcAft>
                <a:spcPts val="0"/>
              </a:spcAft>
              <a:buClr>
                <a:srgbClr val="0070C0"/>
              </a:buClr>
              <a:buFont typeface="Arial" charset="0"/>
              <a:buChar char="•"/>
              <a:defRPr/>
            </a:pPr>
            <a:r>
              <a:rPr lang="en-US" sz="2031" kern="0" dirty="0">
                <a:latin typeface="+mn-lt"/>
              </a:rPr>
              <a:t>Living alone on an almost deserted island </a:t>
            </a:r>
          </a:p>
          <a:p>
            <a:pPr marL="316531" indent="-316531" eaLnBrk="1" fontAlgn="auto" hangingPunct="1">
              <a:spcBef>
                <a:spcPts val="0"/>
              </a:spcBef>
              <a:spcAft>
                <a:spcPts val="0"/>
              </a:spcAft>
              <a:buClr>
                <a:srgbClr val="0070C0"/>
              </a:buClr>
              <a:buFont typeface="Arial" charset="0"/>
              <a:buChar char="•"/>
              <a:defRPr/>
            </a:pPr>
            <a:endParaRPr lang="en-US" sz="2031" kern="0" dirty="0">
              <a:latin typeface="+mn-lt"/>
            </a:endParaRPr>
          </a:p>
          <a:p>
            <a:pPr marL="316531" indent="-316531" eaLnBrk="1" fontAlgn="auto" hangingPunct="1">
              <a:spcBef>
                <a:spcPts val="0"/>
              </a:spcBef>
              <a:spcAft>
                <a:spcPts val="0"/>
              </a:spcAft>
              <a:buClr>
                <a:srgbClr val="0070C0"/>
              </a:buClr>
              <a:buFont typeface="Arial" charset="0"/>
              <a:buChar char="•"/>
              <a:defRPr/>
            </a:pPr>
            <a:r>
              <a:rPr lang="en-US" sz="2031" kern="0" dirty="0">
                <a:latin typeface="+mn-lt"/>
              </a:rPr>
              <a:t>Interested in acquiring items from the Students and getting them to leave the island as soon as possible</a:t>
            </a:r>
          </a:p>
          <a:p>
            <a:pPr eaLnBrk="1" fontAlgn="auto" hangingPunct="1">
              <a:spcBef>
                <a:spcPts val="0"/>
              </a:spcBef>
              <a:spcAft>
                <a:spcPts val="0"/>
              </a:spcAft>
              <a:buClr>
                <a:srgbClr val="0070C0"/>
              </a:buClr>
              <a:defRPr/>
            </a:pPr>
            <a:endParaRPr lang="en-US" sz="2031" kern="0" dirty="0">
              <a:latin typeface="+mn-lt"/>
            </a:endParaRPr>
          </a:p>
        </p:txBody>
      </p:sp>
      <p:sp>
        <p:nvSpPr>
          <p:cNvPr id="3" name="Rectangle 2"/>
          <p:cNvSpPr/>
          <p:nvPr/>
        </p:nvSpPr>
        <p:spPr bwMode="auto">
          <a:xfrm>
            <a:off x="384458" y="1808451"/>
            <a:ext cx="4054604" cy="4013430"/>
          </a:xfrm>
          <a:prstGeom prst="rect">
            <a:avLst/>
          </a:prstGeom>
          <a:noFill/>
          <a:ln w="9525" cap="flat" cmpd="sng" algn="ctr">
            <a:solidFill>
              <a:schemeClr val="accent2"/>
            </a:solidFill>
            <a:prstDash val="sysDash"/>
            <a:round/>
            <a:headEnd type="none" w="med" len="med"/>
            <a:tailEnd type="none" w="med" len="med"/>
          </a:ln>
          <a:effectLst/>
        </p:spPr>
        <p:txBody>
          <a:bodyPr vert="horz" wrap="square" lIns="0" tIns="0" rIns="0" bIns="0" numCol="1" rtlCol="0" anchor="t" anchorCtr="0" compatLnSpc="1">
            <a:prstTxWarp prst="textNoShape">
              <a:avLst/>
            </a:prstTxWarp>
          </a:bodyPr>
          <a:lstStyle/>
          <a:p>
            <a:pPr defTabSz="844083" fontAlgn="base">
              <a:lnSpc>
                <a:spcPct val="70000"/>
              </a:lnSpc>
              <a:spcBef>
                <a:spcPct val="20000"/>
              </a:spcBef>
              <a:spcAft>
                <a:spcPts val="369"/>
              </a:spcAft>
            </a:pPr>
            <a:endParaRPr lang="en-CA" sz="2308">
              <a:solidFill>
                <a:srgbClr val="5CA717"/>
              </a:solidFill>
              <a:latin typeface="Arial" charset="0"/>
            </a:endParaRPr>
          </a:p>
        </p:txBody>
      </p:sp>
      <p:sp>
        <p:nvSpPr>
          <p:cNvPr id="8" name="Rectangle 7"/>
          <p:cNvSpPr/>
          <p:nvPr/>
        </p:nvSpPr>
        <p:spPr bwMode="auto">
          <a:xfrm>
            <a:off x="4704938" y="1808451"/>
            <a:ext cx="4054604" cy="4013430"/>
          </a:xfrm>
          <a:prstGeom prst="rect">
            <a:avLst/>
          </a:prstGeom>
          <a:noFill/>
          <a:ln w="9525" cap="flat" cmpd="sng" algn="ctr">
            <a:solidFill>
              <a:schemeClr val="accent5">
                <a:lumMod val="90000"/>
              </a:schemeClr>
            </a:solidFill>
            <a:prstDash val="sysDash"/>
            <a:round/>
            <a:headEnd type="none" w="med" len="med"/>
            <a:tailEnd type="none" w="med" len="med"/>
          </a:ln>
          <a:effectLst/>
        </p:spPr>
        <p:txBody>
          <a:bodyPr vert="horz" wrap="square" lIns="0" tIns="0" rIns="0" bIns="0" numCol="1" rtlCol="0" anchor="t" anchorCtr="0" compatLnSpc="1">
            <a:prstTxWarp prst="textNoShape">
              <a:avLst/>
            </a:prstTxWarp>
          </a:bodyPr>
          <a:lstStyle/>
          <a:p>
            <a:pPr defTabSz="844083" fontAlgn="base">
              <a:lnSpc>
                <a:spcPct val="70000"/>
              </a:lnSpc>
              <a:spcBef>
                <a:spcPct val="20000"/>
              </a:spcBef>
              <a:spcAft>
                <a:spcPts val="369"/>
              </a:spcAft>
            </a:pPr>
            <a:endParaRPr lang="en-CA" sz="2308">
              <a:solidFill>
                <a:srgbClr val="5CA717"/>
              </a:solidFill>
              <a:latin typeface="Arial" charset="0"/>
            </a:endParaRPr>
          </a:p>
        </p:txBody>
      </p:sp>
    </p:spTree>
    <p:extLst>
      <p:ext uri="{BB962C8B-B14F-4D97-AF65-F5344CB8AC3E}">
        <p14:creationId xmlns:p14="http://schemas.microsoft.com/office/powerpoint/2010/main" val="32718237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4664"/>
            <a:ext cx="8229600" cy="1143000"/>
          </a:xfrm>
        </p:spPr>
        <p:txBody>
          <a:bodyPr>
            <a:normAutofit fontScale="90000"/>
          </a:bodyPr>
          <a:lstStyle/>
          <a:p>
            <a:r>
              <a:rPr lang="en-CA" sz="4000" b="1" dirty="0"/>
              <a:t>Payoff structure: Islander’s resources</a:t>
            </a:r>
            <a:br>
              <a:rPr lang="en-CA" dirty="0"/>
            </a:br>
            <a:endParaRPr lang="en-CA" dirty="0"/>
          </a:p>
        </p:txBody>
      </p:sp>
      <p:graphicFrame>
        <p:nvGraphicFramePr>
          <p:cNvPr id="3" name="Table 2"/>
          <p:cNvGraphicFramePr>
            <a:graphicFrameLocks noGrp="1"/>
          </p:cNvGraphicFramePr>
          <p:nvPr>
            <p:extLst>
              <p:ext uri="{D42A27DB-BD31-4B8C-83A1-F6EECF244321}">
                <p14:modId xmlns:p14="http://schemas.microsoft.com/office/powerpoint/2010/main" val="834737108"/>
              </p:ext>
            </p:extLst>
          </p:nvPr>
        </p:nvGraphicFramePr>
        <p:xfrm>
          <a:off x="384458" y="1767277"/>
          <a:ext cx="6115140" cy="2408391"/>
        </p:xfrm>
        <a:graphic>
          <a:graphicData uri="http://schemas.openxmlformats.org/drawingml/2006/table">
            <a:tbl>
              <a:tblPr firstRow="1" bandRow="1"/>
              <a:tblGrid>
                <a:gridCol w="3921666">
                  <a:extLst>
                    <a:ext uri="{9D8B030D-6E8A-4147-A177-3AD203B41FA5}">
                      <a16:colId xmlns:a16="http://schemas.microsoft.com/office/drawing/2014/main" val="20000"/>
                    </a:ext>
                  </a:extLst>
                </a:gridCol>
                <a:gridCol w="1096737">
                  <a:extLst>
                    <a:ext uri="{9D8B030D-6E8A-4147-A177-3AD203B41FA5}">
                      <a16:colId xmlns:a16="http://schemas.microsoft.com/office/drawing/2014/main" val="20001"/>
                    </a:ext>
                  </a:extLst>
                </a:gridCol>
                <a:gridCol w="1096737">
                  <a:extLst>
                    <a:ext uri="{9D8B030D-6E8A-4147-A177-3AD203B41FA5}">
                      <a16:colId xmlns:a16="http://schemas.microsoft.com/office/drawing/2014/main" val="20002"/>
                    </a:ext>
                  </a:extLst>
                </a:gridCol>
              </a:tblGrid>
              <a:tr h="602097">
                <a:tc>
                  <a:txBody>
                    <a:bodyPr/>
                    <a:lstStyle/>
                    <a:p>
                      <a:pPr marL="0" algn="ctr">
                        <a:lnSpc>
                          <a:spcPct val="107000"/>
                        </a:lnSpc>
                        <a:spcAft>
                          <a:spcPts val="0"/>
                        </a:spcAft>
                      </a:pPr>
                      <a:r>
                        <a:rPr lang="en-US" sz="1800" b="1" dirty="0">
                          <a:solidFill>
                            <a:sysClr val="windowText" lastClr="000000"/>
                          </a:solidFill>
                          <a:effectLst/>
                          <a:latin typeface="+mn-lt"/>
                          <a:ea typeface="Calibri" charset="0"/>
                          <a:cs typeface="Times New Roman" charset="0"/>
                        </a:rPr>
                        <a:t>Resources</a:t>
                      </a:r>
                      <a:endParaRPr lang="en-US" sz="1800" dirty="0">
                        <a:solidFill>
                          <a:sysClr val="windowText" lastClr="000000"/>
                        </a:solidFill>
                        <a:effectLst/>
                        <a:latin typeface="+mn-lt"/>
                        <a:ea typeface="Calibri" charset="0"/>
                        <a:cs typeface="Times New Roman" charset="0"/>
                      </a:endParaRPr>
                    </a:p>
                  </a:txBody>
                  <a:tcPr marL="63305" marR="63305" marT="0" marB="0" anchor="ctr">
                    <a:lnL w="12700" cap="flat" cmpd="sng" algn="ctr">
                      <a:solidFill>
                        <a:schemeClr val="tx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bg1">
                        <a:lumMod val="95000"/>
                      </a:schemeClr>
                    </a:solidFill>
                  </a:tcPr>
                </a:tc>
                <a:tc>
                  <a:txBody>
                    <a:bodyPr/>
                    <a:lstStyle/>
                    <a:p>
                      <a:pPr marL="0" algn="ctr">
                        <a:lnSpc>
                          <a:spcPct val="107000"/>
                        </a:lnSpc>
                        <a:spcAft>
                          <a:spcPts val="0"/>
                        </a:spcAft>
                      </a:pPr>
                      <a:r>
                        <a:rPr lang="en-US" sz="1800" b="1" dirty="0">
                          <a:solidFill>
                            <a:srgbClr val="FFFFFF"/>
                          </a:solidFill>
                          <a:effectLst/>
                          <a:latin typeface="+mn-lt"/>
                          <a:ea typeface="Calibri" charset="0"/>
                          <a:cs typeface="Times New Roman" charset="0"/>
                        </a:rPr>
                        <a:t>Value to Student</a:t>
                      </a:r>
                      <a:endParaRPr lang="en-US" sz="1800" dirty="0">
                        <a:effectLst/>
                        <a:latin typeface="+mn-lt"/>
                        <a:ea typeface="Calibri" charset="0"/>
                        <a:cs typeface="Times New Roman" charset="0"/>
                      </a:endParaRPr>
                    </a:p>
                  </a:txBody>
                  <a:tcPr marL="63305" marR="6330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accent2"/>
                    </a:solidFill>
                  </a:tcPr>
                </a:tc>
                <a:tc>
                  <a:txBody>
                    <a:bodyPr/>
                    <a:lstStyle/>
                    <a:p>
                      <a:pPr marL="0" algn="ctr">
                        <a:lnSpc>
                          <a:spcPct val="107000"/>
                        </a:lnSpc>
                        <a:spcAft>
                          <a:spcPts val="0"/>
                        </a:spcAft>
                      </a:pPr>
                      <a:r>
                        <a:rPr lang="en-US" sz="1800" b="1" dirty="0">
                          <a:solidFill>
                            <a:schemeClr val="accent3"/>
                          </a:solidFill>
                          <a:effectLst/>
                          <a:latin typeface="+mn-lt"/>
                          <a:ea typeface="Calibri" charset="0"/>
                          <a:cs typeface="Times New Roman" charset="0"/>
                        </a:rPr>
                        <a:t>Value</a:t>
                      </a:r>
                      <a:r>
                        <a:rPr lang="en-US" sz="1800" b="1" baseline="0" dirty="0">
                          <a:solidFill>
                            <a:schemeClr val="accent3"/>
                          </a:solidFill>
                          <a:effectLst/>
                          <a:latin typeface="+mn-lt"/>
                          <a:ea typeface="Calibri" charset="0"/>
                          <a:cs typeface="Times New Roman" charset="0"/>
                        </a:rPr>
                        <a:t> to Islander</a:t>
                      </a:r>
                      <a:endParaRPr lang="en-US" sz="1800" b="1" dirty="0">
                        <a:solidFill>
                          <a:schemeClr val="accent3"/>
                        </a:solidFill>
                        <a:effectLst/>
                        <a:latin typeface="+mn-lt"/>
                        <a:ea typeface="Calibri" charset="0"/>
                        <a:cs typeface="Times New Roman" charset="0"/>
                      </a:endParaRPr>
                    </a:p>
                  </a:txBody>
                  <a:tcPr marL="63305" marR="63305" marT="0" marB="0" anchor="ctr">
                    <a:lnL w="12700" cap="flat" cmpd="sng" algn="ctr">
                      <a:solidFill>
                        <a:srgbClr val="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accent5">
                        <a:lumMod val="90000"/>
                      </a:schemeClr>
                    </a:solidFill>
                  </a:tcPr>
                </a:tc>
                <a:extLst>
                  <a:ext uri="{0D108BD9-81ED-4DB2-BD59-A6C34878D82A}">
                    <a16:rowId xmlns:a16="http://schemas.microsoft.com/office/drawing/2014/main" val="10000"/>
                  </a:ext>
                </a:extLst>
              </a:tr>
              <a:tr h="301049">
                <a:tc>
                  <a:txBody>
                    <a:bodyPr/>
                    <a:lstStyle/>
                    <a:p>
                      <a:pPr marL="0">
                        <a:lnSpc>
                          <a:spcPct val="107000"/>
                        </a:lnSpc>
                        <a:spcAft>
                          <a:spcPts val="0"/>
                        </a:spcAft>
                      </a:pPr>
                      <a:r>
                        <a:rPr lang="en-US" sz="1800" dirty="0">
                          <a:effectLst/>
                          <a:latin typeface="+mn-lt"/>
                          <a:ea typeface="Calibri" charset="0"/>
                          <a:cs typeface="Times New Roman" charset="0"/>
                        </a:rPr>
                        <a:t>4 logs, 1 rope, 2 small pieces of wood</a:t>
                      </a:r>
                    </a:p>
                  </a:txBody>
                  <a:tcPr marL="63305" marR="63305" marT="0" marB="0">
                    <a:lnL w="12700" cap="flat" cmpd="sng" algn="ctr">
                      <a:solidFill>
                        <a:schemeClr val="tx1"/>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c>
                  <a:txBody>
                    <a:bodyPr/>
                    <a:lstStyle/>
                    <a:p>
                      <a:pPr marL="0" algn="ctr">
                        <a:lnSpc>
                          <a:spcPct val="107000"/>
                        </a:lnSpc>
                        <a:spcAft>
                          <a:spcPts val="0"/>
                        </a:spcAft>
                      </a:pPr>
                      <a:r>
                        <a:rPr lang="en-US" sz="1800" dirty="0">
                          <a:solidFill>
                            <a:srgbClr val="000000"/>
                          </a:solidFill>
                          <a:effectLst/>
                          <a:latin typeface="+mn-lt"/>
                          <a:ea typeface="Calibri" charset="0"/>
                          <a:cs typeface="Times New Roman" charset="0"/>
                        </a:rPr>
                        <a:t>2,000</a:t>
                      </a:r>
                      <a:endParaRPr lang="en-US" sz="1800" dirty="0">
                        <a:effectLst/>
                        <a:latin typeface="+mn-lt"/>
                        <a:ea typeface="Calibri" charset="0"/>
                        <a:cs typeface="Times New Roman" charset="0"/>
                      </a:endParaRPr>
                    </a:p>
                  </a:txBody>
                  <a:tcPr marL="63305" marR="6330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c>
                  <a:txBody>
                    <a:bodyPr/>
                    <a:lstStyle/>
                    <a:p>
                      <a:pPr marL="0" algn="ctr">
                        <a:lnSpc>
                          <a:spcPct val="107000"/>
                        </a:lnSpc>
                        <a:spcAft>
                          <a:spcPts val="0"/>
                        </a:spcAft>
                      </a:pPr>
                      <a:r>
                        <a:rPr lang="en-US" sz="1800" dirty="0">
                          <a:effectLst/>
                          <a:latin typeface="+mn-lt"/>
                          <a:ea typeface="Calibri" charset="0"/>
                          <a:cs typeface="Times New Roman" charset="0"/>
                        </a:rPr>
                        <a:t>150</a:t>
                      </a:r>
                    </a:p>
                  </a:txBody>
                  <a:tcPr marL="63305" marR="63305" marT="0" marB="0">
                    <a:lnL w="12700" cap="flat" cmpd="sng" algn="ctr">
                      <a:solidFill>
                        <a:srgbClr val="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10001"/>
                  </a:ext>
                </a:extLst>
              </a:tr>
              <a:tr h="301049">
                <a:tc>
                  <a:txBody>
                    <a:bodyPr/>
                    <a:lstStyle/>
                    <a:p>
                      <a:pPr marL="0">
                        <a:lnSpc>
                          <a:spcPct val="107000"/>
                        </a:lnSpc>
                        <a:spcAft>
                          <a:spcPts val="0"/>
                        </a:spcAft>
                      </a:pPr>
                      <a:r>
                        <a:rPr lang="en-US" sz="1800" dirty="0">
                          <a:effectLst/>
                          <a:latin typeface="+mn-lt"/>
                          <a:ea typeface="Calibri" charset="0"/>
                          <a:cs typeface="Times New Roman" charset="0"/>
                        </a:rPr>
                        <a:t>Islander’s help building the raft</a:t>
                      </a:r>
                    </a:p>
                  </a:txBody>
                  <a:tcPr marL="63305" marR="63305" marT="0" marB="0">
                    <a:lnL w="12700" cap="flat" cmpd="sng" algn="ctr">
                      <a:solidFill>
                        <a:schemeClr val="tx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c>
                  <a:txBody>
                    <a:bodyPr/>
                    <a:lstStyle/>
                    <a:p>
                      <a:pPr marL="0" algn="ctr">
                        <a:lnSpc>
                          <a:spcPct val="107000"/>
                        </a:lnSpc>
                        <a:spcAft>
                          <a:spcPts val="0"/>
                        </a:spcAft>
                      </a:pPr>
                      <a:r>
                        <a:rPr lang="en-US" sz="1800" dirty="0">
                          <a:effectLst/>
                          <a:latin typeface="+mn-lt"/>
                          <a:ea typeface="Calibri" charset="0"/>
                          <a:cs typeface="Times New Roman" charset="0"/>
                        </a:rPr>
                        <a:t>200</a:t>
                      </a:r>
                    </a:p>
                  </a:txBody>
                  <a:tcPr marL="63305" marR="6330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c>
                  <a:txBody>
                    <a:bodyPr/>
                    <a:lstStyle/>
                    <a:p>
                      <a:pPr marL="0" algn="ctr">
                        <a:lnSpc>
                          <a:spcPct val="107000"/>
                        </a:lnSpc>
                        <a:spcAft>
                          <a:spcPts val="0"/>
                        </a:spcAft>
                      </a:pPr>
                      <a:r>
                        <a:rPr lang="en-US" sz="1800" dirty="0">
                          <a:effectLst/>
                          <a:latin typeface="+mn-lt"/>
                          <a:ea typeface="Calibri" charset="0"/>
                          <a:cs typeface="Times New Roman" charset="0"/>
                        </a:rPr>
                        <a:t>0</a:t>
                      </a:r>
                    </a:p>
                  </a:txBody>
                  <a:tcPr marL="63305" marR="63305" marT="0" marB="0">
                    <a:lnL w="12700" cap="flat" cmpd="sng" algn="ctr">
                      <a:solidFill>
                        <a:srgbClr val="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10002"/>
                  </a:ext>
                </a:extLst>
              </a:tr>
              <a:tr h="301049">
                <a:tc>
                  <a:txBody>
                    <a:bodyPr/>
                    <a:lstStyle/>
                    <a:p>
                      <a:pPr marL="0">
                        <a:lnSpc>
                          <a:spcPct val="107000"/>
                        </a:lnSpc>
                        <a:spcAft>
                          <a:spcPts val="0"/>
                        </a:spcAft>
                      </a:pPr>
                      <a:r>
                        <a:rPr lang="en-US" sz="1800" dirty="0">
                          <a:effectLst/>
                          <a:latin typeface="+mn-lt"/>
                          <a:ea typeface="Calibri" charset="0"/>
                          <a:cs typeface="Times New Roman" charset="0"/>
                        </a:rPr>
                        <a:t>Ropes</a:t>
                      </a:r>
                    </a:p>
                  </a:txBody>
                  <a:tcPr marL="63305" marR="63305" marT="0" marB="0">
                    <a:lnL w="12700" cap="flat" cmpd="sng" algn="ctr">
                      <a:solidFill>
                        <a:schemeClr val="tx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c>
                  <a:txBody>
                    <a:bodyPr/>
                    <a:lstStyle/>
                    <a:p>
                      <a:pPr marL="0" algn="ctr">
                        <a:lnSpc>
                          <a:spcPct val="107000"/>
                        </a:lnSpc>
                        <a:spcAft>
                          <a:spcPts val="0"/>
                        </a:spcAft>
                      </a:pPr>
                      <a:r>
                        <a:rPr lang="en-US" sz="1800" dirty="0">
                          <a:effectLst/>
                          <a:latin typeface="+mn-lt"/>
                          <a:ea typeface="Calibri" charset="0"/>
                          <a:cs typeface="Times New Roman" charset="0"/>
                        </a:rPr>
                        <a:t>200</a:t>
                      </a:r>
                    </a:p>
                  </a:txBody>
                  <a:tcPr marL="63305" marR="6330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c>
                  <a:txBody>
                    <a:bodyPr/>
                    <a:lstStyle/>
                    <a:p>
                      <a:pPr marL="0" algn="ctr">
                        <a:lnSpc>
                          <a:spcPct val="107000"/>
                        </a:lnSpc>
                        <a:spcAft>
                          <a:spcPts val="0"/>
                        </a:spcAft>
                      </a:pPr>
                      <a:r>
                        <a:rPr lang="en-US" sz="1800" dirty="0">
                          <a:effectLst/>
                          <a:latin typeface="+mn-lt"/>
                          <a:ea typeface="Calibri" charset="0"/>
                          <a:cs typeface="Times New Roman" charset="0"/>
                        </a:rPr>
                        <a:t>50</a:t>
                      </a:r>
                    </a:p>
                  </a:txBody>
                  <a:tcPr marL="63305" marR="63305" marT="0" marB="0">
                    <a:lnL w="12700" cap="flat" cmpd="sng" algn="ctr">
                      <a:solidFill>
                        <a:srgbClr val="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10003"/>
                  </a:ext>
                </a:extLst>
              </a:tr>
              <a:tr h="301049">
                <a:tc>
                  <a:txBody>
                    <a:bodyPr/>
                    <a:lstStyle/>
                    <a:p>
                      <a:pPr marL="0">
                        <a:lnSpc>
                          <a:spcPct val="107000"/>
                        </a:lnSpc>
                        <a:spcAft>
                          <a:spcPts val="0"/>
                        </a:spcAft>
                      </a:pPr>
                      <a:r>
                        <a:rPr lang="en-US" sz="1800" dirty="0">
                          <a:effectLst/>
                          <a:latin typeface="+mn-lt"/>
                          <a:ea typeface="Calibri" charset="0"/>
                          <a:cs typeface="Times New Roman" charset="0"/>
                        </a:rPr>
                        <a:t>Logs</a:t>
                      </a:r>
                    </a:p>
                  </a:txBody>
                  <a:tcPr marL="63305" marR="63305" marT="0" marB="0">
                    <a:lnL w="12700" cap="flat" cmpd="sng" algn="ctr">
                      <a:solidFill>
                        <a:schemeClr val="tx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c>
                  <a:txBody>
                    <a:bodyPr/>
                    <a:lstStyle/>
                    <a:p>
                      <a:pPr marL="0" algn="ctr">
                        <a:lnSpc>
                          <a:spcPct val="107000"/>
                        </a:lnSpc>
                        <a:spcAft>
                          <a:spcPts val="0"/>
                        </a:spcAft>
                      </a:pPr>
                      <a:r>
                        <a:rPr lang="en-US" sz="1800" dirty="0">
                          <a:effectLst/>
                          <a:latin typeface="+mn-lt"/>
                          <a:ea typeface="Calibri" charset="0"/>
                          <a:cs typeface="Times New Roman" charset="0"/>
                        </a:rPr>
                        <a:t>100</a:t>
                      </a:r>
                    </a:p>
                  </a:txBody>
                  <a:tcPr marL="63305" marR="6330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c>
                  <a:txBody>
                    <a:bodyPr/>
                    <a:lstStyle/>
                    <a:p>
                      <a:pPr marL="0" algn="ctr">
                        <a:lnSpc>
                          <a:spcPct val="107000"/>
                        </a:lnSpc>
                        <a:spcAft>
                          <a:spcPts val="0"/>
                        </a:spcAft>
                      </a:pPr>
                      <a:r>
                        <a:rPr lang="en-US" sz="1800" dirty="0">
                          <a:effectLst/>
                          <a:latin typeface="+mn-lt"/>
                          <a:ea typeface="Calibri" charset="0"/>
                          <a:cs typeface="Times New Roman" charset="0"/>
                        </a:rPr>
                        <a:t>20</a:t>
                      </a:r>
                    </a:p>
                  </a:txBody>
                  <a:tcPr marL="63305" marR="63305" marT="0" marB="0">
                    <a:lnL w="12700" cap="flat" cmpd="sng" algn="ctr">
                      <a:solidFill>
                        <a:srgbClr val="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10004"/>
                  </a:ext>
                </a:extLst>
              </a:tr>
              <a:tr h="301049">
                <a:tc>
                  <a:txBody>
                    <a:bodyPr/>
                    <a:lstStyle/>
                    <a:p>
                      <a:pPr marL="0">
                        <a:lnSpc>
                          <a:spcPct val="107000"/>
                        </a:lnSpc>
                        <a:spcAft>
                          <a:spcPts val="0"/>
                        </a:spcAft>
                      </a:pPr>
                      <a:r>
                        <a:rPr lang="en-US" sz="1800" dirty="0">
                          <a:effectLst/>
                          <a:latin typeface="+mn-lt"/>
                          <a:ea typeface="Calibri" charset="0"/>
                          <a:cs typeface="Times New Roman" charset="0"/>
                        </a:rPr>
                        <a:t>Small</a:t>
                      </a:r>
                      <a:r>
                        <a:rPr lang="en-US" sz="1800" baseline="0" dirty="0">
                          <a:effectLst/>
                          <a:latin typeface="+mn-lt"/>
                          <a:ea typeface="Calibri" charset="0"/>
                          <a:cs typeface="Times New Roman" charset="0"/>
                        </a:rPr>
                        <a:t> </a:t>
                      </a:r>
                      <a:r>
                        <a:rPr lang="en-US" sz="1800" dirty="0">
                          <a:effectLst/>
                          <a:latin typeface="+mn-lt"/>
                          <a:ea typeface="Calibri" charset="0"/>
                          <a:cs typeface="Times New Roman" charset="0"/>
                        </a:rPr>
                        <a:t>piece of wood</a:t>
                      </a:r>
                    </a:p>
                  </a:txBody>
                  <a:tcPr marL="63305" marR="63305" marT="0" marB="0">
                    <a:lnL w="12700" cap="flat" cmpd="sng" algn="ctr">
                      <a:solidFill>
                        <a:schemeClr val="tx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c>
                  <a:txBody>
                    <a:bodyPr/>
                    <a:lstStyle/>
                    <a:p>
                      <a:pPr marL="0" algn="ctr">
                        <a:lnSpc>
                          <a:spcPct val="107000"/>
                        </a:lnSpc>
                        <a:spcAft>
                          <a:spcPts val="0"/>
                        </a:spcAft>
                      </a:pPr>
                      <a:r>
                        <a:rPr lang="en-US" sz="1800" dirty="0">
                          <a:effectLst/>
                          <a:latin typeface="+mn-lt"/>
                          <a:ea typeface="Calibri" charset="0"/>
                          <a:cs typeface="Times New Roman" charset="0"/>
                        </a:rPr>
                        <a:t>50</a:t>
                      </a:r>
                    </a:p>
                  </a:txBody>
                  <a:tcPr marL="63305" marR="6330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c>
                  <a:txBody>
                    <a:bodyPr/>
                    <a:lstStyle/>
                    <a:p>
                      <a:pPr marL="0" algn="ctr">
                        <a:lnSpc>
                          <a:spcPct val="107000"/>
                        </a:lnSpc>
                        <a:spcAft>
                          <a:spcPts val="0"/>
                        </a:spcAft>
                      </a:pPr>
                      <a:r>
                        <a:rPr lang="en-US" sz="1800" dirty="0">
                          <a:effectLst/>
                          <a:latin typeface="+mn-lt"/>
                          <a:ea typeface="Calibri" charset="0"/>
                          <a:cs typeface="Times New Roman" charset="0"/>
                        </a:rPr>
                        <a:t>10</a:t>
                      </a:r>
                    </a:p>
                  </a:txBody>
                  <a:tcPr marL="63305" marR="63305" marT="0" marB="0">
                    <a:lnL w="12700" cap="flat" cmpd="sng" algn="ctr">
                      <a:solidFill>
                        <a:srgbClr val="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10005"/>
                  </a:ext>
                </a:extLst>
              </a:tr>
              <a:tr h="301049">
                <a:tc>
                  <a:txBody>
                    <a:bodyPr/>
                    <a:lstStyle/>
                    <a:p>
                      <a:pPr marL="0">
                        <a:lnSpc>
                          <a:spcPct val="107000"/>
                        </a:lnSpc>
                        <a:spcAft>
                          <a:spcPts val="0"/>
                        </a:spcAft>
                      </a:pPr>
                      <a:r>
                        <a:rPr lang="en-US" sz="1800" dirty="0">
                          <a:effectLst/>
                          <a:latin typeface="+mn-lt"/>
                          <a:ea typeface="Calibri" charset="0"/>
                          <a:cs typeface="Times New Roman" charset="0"/>
                        </a:rPr>
                        <a:t>Stones</a:t>
                      </a:r>
                    </a:p>
                  </a:txBody>
                  <a:tcPr marL="63305" marR="63305" marT="0" marB="0">
                    <a:lnL w="12700" cap="flat" cmpd="sng" algn="ctr">
                      <a:solidFill>
                        <a:schemeClr val="tx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c>
                  <a:txBody>
                    <a:bodyPr/>
                    <a:lstStyle/>
                    <a:p>
                      <a:pPr marL="0" algn="ctr">
                        <a:lnSpc>
                          <a:spcPct val="107000"/>
                        </a:lnSpc>
                        <a:spcAft>
                          <a:spcPts val="0"/>
                        </a:spcAft>
                      </a:pPr>
                      <a:r>
                        <a:rPr lang="en-US" sz="1800" dirty="0">
                          <a:effectLst/>
                          <a:latin typeface="+mn-lt"/>
                          <a:ea typeface="Calibri" charset="0"/>
                          <a:cs typeface="Times New Roman" charset="0"/>
                        </a:rPr>
                        <a:t>0</a:t>
                      </a:r>
                    </a:p>
                  </a:txBody>
                  <a:tcPr marL="63305" marR="6330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c>
                  <a:txBody>
                    <a:bodyPr/>
                    <a:lstStyle/>
                    <a:p>
                      <a:pPr marL="0" algn="ctr">
                        <a:lnSpc>
                          <a:spcPct val="107000"/>
                        </a:lnSpc>
                        <a:spcAft>
                          <a:spcPts val="0"/>
                        </a:spcAft>
                      </a:pPr>
                      <a:r>
                        <a:rPr lang="en-US" sz="1800" dirty="0">
                          <a:effectLst/>
                          <a:latin typeface="+mn-lt"/>
                          <a:ea typeface="Calibri" charset="0"/>
                          <a:cs typeface="Times New Roman" charset="0"/>
                        </a:rPr>
                        <a:t>20</a:t>
                      </a:r>
                    </a:p>
                  </a:txBody>
                  <a:tcPr marL="63305" marR="63305" marT="0" marB="0">
                    <a:lnL w="12700" cap="flat" cmpd="sng" algn="ctr">
                      <a:solidFill>
                        <a:srgbClr val="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10006"/>
                  </a:ext>
                </a:extLst>
              </a:tr>
            </a:tbl>
          </a:graphicData>
        </a:graphic>
      </p:graphicFrame>
      <p:sp>
        <p:nvSpPr>
          <p:cNvPr id="4" name="Rectangle 3"/>
          <p:cNvSpPr/>
          <p:nvPr/>
        </p:nvSpPr>
        <p:spPr bwMode="auto">
          <a:xfrm>
            <a:off x="6898412" y="1767277"/>
            <a:ext cx="1994068" cy="2454203"/>
          </a:xfrm>
          <a:prstGeom prst="rect">
            <a:avLst/>
          </a:prstGeom>
          <a:solidFill>
            <a:srgbClr val="0070C0">
              <a:alpha val="20000"/>
            </a:srgbClr>
          </a:solidFill>
          <a:ln w="9525" cap="flat" cmpd="sng" algn="ctr">
            <a:noFill/>
            <a:prstDash val="solid"/>
            <a:round/>
            <a:headEnd type="none" w="med" len="med"/>
            <a:tailEnd type="none" w="med" len="med"/>
          </a:ln>
          <a:effectLst/>
        </p:spPr>
        <p:txBody>
          <a:bodyPr vert="horz" wrap="square" lIns="83077" tIns="83077" rIns="83077" bIns="83077" numCol="1" rtlCol="0" anchor="ctr" anchorCtr="1" compatLnSpc="1">
            <a:prstTxWarp prst="textNoShape">
              <a:avLst/>
            </a:prstTxWarp>
          </a:bodyPr>
          <a:lstStyle/>
          <a:p>
            <a:pPr algn="ctr" defTabSz="844083" fontAlgn="base">
              <a:spcBef>
                <a:spcPct val="20000"/>
              </a:spcBef>
              <a:spcAft>
                <a:spcPts val="369"/>
              </a:spcAft>
            </a:pPr>
            <a:r>
              <a:rPr lang="en-CA" sz="1846" dirty="0"/>
              <a:t>Islander resources are generally more valuable to the Students, </a:t>
            </a:r>
            <a:r>
              <a:rPr lang="en-CA" sz="1846" b="1" dirty="0"/>
              <a:t>especially the minimal amount </a:t>
            </a:r>
            <a:r>
              <a:rPr lang="en-CA" sz="1846" dirty="0"/>
              <a:t>required to build the raft</a:t>
            </a:r>
            <a:endParaRPr lang="en-CA" sz="1846" dirty="0">
              <a:latin typeface="Arial" charset="0"/>
            </a:endParaRPr>
          </a:p>
        </p:txBody>
      </p:sp>
      <p:sp>
        <p:nvSpPr>
          <p:cNvPr id="7" name="Rectangle 6"/>
          <p:cNvSpPr/>
          <p:nvPr/>
        </p:nvSpPr>
        <p:spPr bwMode="auto">
          <a:xfrm>
            <a:off x="6898412" y="4676121"/>
            <a:ext cx="1994068" cy="1611042"/>
          </a:xfrm>
          <a:prstGeom prst="rect">
            <a:avLst/>
          </a:prstGeom>
          <a:solidFill>
            <a:srgbClr val="0070C0">
              <a:alpha val="20000"/>
            </a:srgbClr>
          </a:solidFill>
          <a:ln w="9525" cap="flat" cmpd="sng" algn="ctr">
            <a:noFill/>
            <a:prstDash val="solid"/>
            <a:round/>
            <a:headEnd type="none" w="med" len="med"/>
            <a:tailEnd type="none" w="med" len="med"/>
          </a:ln>
          <a:effectLst/>
        </p:spPr>
        <p:txBody>
          <a:bodyPr vert="horz" wrap="square" lIns="83077" tIns="83077" rIns="83077" bIns="83077" numCol="1" rtlCol="0" anchor="ctr" anchorCtr="1" compatLnSpc="1">
            <a:prstTxWarp prst="textNoShape">
              <a:avLst/>
            </a:prstTxWarp>
          </a:bodyPr>
          <a:lstStyle/>
          <a:p>
            <a:pPr algn="ctr" defTabSz="844083" fontAlgn="base">
              <a:spcBef>
                <a:spcPct val="20000"/>
              </a:spcBef>
              <a:spcAft>
                <a:spcPts val="369"/>
              </a:spcAft>
            </a:pPr>
            <a:r>
              <a:rPr lang="en-CA" sz="1846" dirty="0"/>
              <a:t>The Islander’s help is entirely value creating</a:t>
            </a:r>
            <a:br>
              <a:rPr lang="en-CA" sz="1846" dirty="0"/>
            </a:br>
            <a:r>
              <a:rPr lang="en-CA" sz="1846" dirty="0"/>
              <a:t>(it costs nothing for him to give it)</a:t>
            </a:r>
          </a:p>
        </p:txBody>
      </p:sp>
      <p:sp>
        <p:nvSpPr>
          <p:cNvPr id="8" name="Rectangle 7"/>
          <p:cNvSpPr/>
          <p:nvPr/>
        </p:nvSpPr>
        <p:spPr bwMode="auto">
          <a:xfrm>
            <a:off x="916209" y="4891317"/>
            <a:ext cx="1994068" cy="1395847"/>
          </a:xfrm>
          <a:prstGeom prst="rect">
            <a:avLst/>
          </a:prstGeom>
          <a:solidFill>
            <a:srgbClr val="0070C0">
              <a:alpha val="20000"/>
            </a:srgbClr>
          </a:solidFill>
          <a:ln w="9525" cap="flat" cmpd="sng" algn="ctr">
            <a:noFill/>
            <a:prstDash val="solid"/>
            <a:round/>
            <a:headEnd type="none" w="med" len="med"/>
            <a:tailEnd type="none" w="med" len="med"/>
          </a:ln>
          <a:effectLst/>
        </p:spPr>
        <p:txBody>
          <a:bodyPr vert="horz" wrap="square" lIns="83077" tIns="83077" rIns="83077" bIns="83077" numCol="1" rtlCol="0" anchor="ctr" anchorCtr="1" compatLnSpc="1">
            <a:prstTxWarp prst="textNoShape">
              <a:avLst/>
            </a:prstTxWarp>
          </a:bodyPr>
          <a:lstStyle/>
          <a:p>
            <a:pPr algn="ctr" defTabSz="844083" fontAlgn="base">
              <a:spcBef>
                <a:spcPct val="20000"/>
              </a:spcBef>
              <a:spcAft>
                <a:spcPts val="369"/>
              </a:spcAft>
            </a:pPr>
            <a:r>
              <a:rPr lang="en-CA" sz="1846" dirty="0"/>
              <a:t>The Students don’t want the Islander’s large stones</a:t>
            </a:r>
          </a:p>
        </p:txBody>
      </p:sp>
      <p:sp>
        <p:nvSpPr>
          <p:cNvPr id="9" name="Rectangle 8"/>
          <p:cNvSpPr/>
          <p:nvPr/>
        </p:nvSpPr>
        <p:spPr bwMode="auto">
          <a:xfrm>
            <a:off x="3309091" y="4891317"/>
            <a:ext cx="3190508" cy="1395847"/>
          </a:xfrm>
          <a:prstGeom prst="rect">
            <a:avLst/>
          </a:prstGeom>
          <a:solidFill>
            <a:srgbClr val="0070C0">
              <a:alpha val="20000"/>
            </a:srgbClr>
          </a:solidFill>
          <a:ln w="9525" cap="flat" cmpd="sng" algn="ctr">
            <a:noFill/>
            <a:prstDash val="solid"/>
            <a:round/>
            <a:headEnd type="none" w="med" len="med"/>
            <a:tailEnd type="none" w="med" len="med"/>
          </a:ln>
          <a:effectLst/>
        </p:spPr>
        <p:txBody>
          <a:bodyPr vert="horz" wrap="square" lIns="83077" tIns="83077" rIns="83077" bIns="83077" numCol="1" rtlCol="0" anchor="ctr" anchorCtr="1" compatLnSpc="1">
            <a:prstTxWarp prst="textNoShape">
              <a:avLst/>
            </a:prstTxWarp>
          </a:bodyPr>
          <a:lstStyle/>
          <a:p>
            <a:pPr algn="ctr" defTabSz="844083" fontAlgn="base">
              <a:spcBef>
                <a:spcPct val="20000"/>
              </a:spcBef>
              <a:spcAft>
                <a:spcPts val="369"/>
              </a:spcAft>
            </a:pPr>
            <a:r>
              <a:rPr lang="en-CA" sz="1846" dirty="0"/>
              <a:t>The Islander’s resources are valued more highly by the Students than their own belongings (worth 850pts) </a:t>
            </a:r>
          </a:p>
        </p:txBody>
      </p:sp>
      <p:cxnSp>
        <p:nvCxnSpPr>
          <p:cNvPr id="11" name="Straight Arrow Connector 10"/>
          <p:cNvCxnSpPr>
            <a:cxnSpLocks/>
          </p:cNvCxnSpPr>
          <p:nvPr/>
        </p:nvCxnSpPr>
        <p:spPr bwMode="auto">
          <a:xfrm flipV="1">
            <a:off x="4832337" y="4221480"/>
            <a:ext cx="27695" cy="669837"/>
          </a:xfrm>
          <a:prstGeom prst="straightConnector1">
            <a:avLst/>
          </a:prstGeom>
          <a:noFill/>
          <a:ln w="9525" cap="flat" cmpd="sng" algn="ctr">
            <a:solidFill>
              <a:srgbClr val="0070C0"/>
            </a:solidFill>
            <a:prstDash val="solid"/>
            <a:round/>
            <a:headEnd type="none" w="med" len="med"/>
            <a:tailEnd type="triangle" w="lg" len="lg"/>
          </a:ln>
          <a:effectLst/>
        </p:spPr>
      </p:cxnSp>
      <p:cxnSp>
        <p:nvCxnSpPr>
          <p:cNvPr id="14" name="Straight Arrow Connector 13"/>
          <p:cNvCxnSpPr/>
          <p:nvPr/>
        </p:nvCxnSpPr>
        <p:spPr bwMode="auto">
          <a:xfrm rot="16200000" flipV="1">
            <a:off x="6699006" y="2291135"/>
            <a:ext cx="0" cy="414602"/>
          </a:xfrm>
          <a:prstGeom prst="straightConnector1">
            <a:avLst/>
          </a:prstGeom>
          <a:noFill/>
          <a:ln w="9525" cap="flat" cmpd="sng" algn="ctr">
            <a:solidFill>
              <a:srgbClr val="0070C0"/>
            </a:solidFill>
            <a:prstDash val="solid"/>
            <a:round/>
            <a:headEnd type="none" w="med" len="med"/>
            <a:tailEnd type="triangle" w="lg" len="lg"/>
          </a:ln>
          <a:effectLst/>
        </p:spPr>
      </p:cxnSp>
      <p:cxnSp>
        <p:nvCxnSpPr>
          <p:cNvPr id="15" name="Straight Arrow Connector 14"/>
          <p:cNvCxnSpPr/>
          <p:nvPr/>
        </p:nvCxnSpPr>
        <p:spPr bwMode="auto">
          <a:xfrm flipH="1" flipV="1">
            <a:off x="6100785" y="2830779"/>
            <a:ext cx="797627" cy="1845342"/>
          </a:xfrm>
          <a:prstGeom prst="straightConnector1">
            <a:avLst/>
          </a:prstGeom>
          <a:noFill/>
          <a:ln w="9525" cap="flat" cmpd="sng" algn="ctr">
            <a:solidFill>
              <a:srgbClr val="0070C0"/>
            </a:solidFill>
            <a:prstDash val="solid"/>
            <a:round/>
            <a:headEnd type="none" w="med" len="med"/>
            <a:tailEnd type="triangle" w="lg" len="lg"/>
          </a:ln>
          <a:effectLst/>
        </p:spPr>
      </p:cxnSp>
      <p:cxnSp>
        <p:nvCxnSpPr>
          <p:cNvPr id="18" name="Straight Arrow Connector 17"/>
          <p:cNvCxnSpPr/>
          <p:nvPr/>
        </p:nvCxnSpPr>
        <p:spPr bwMode="auto">
          <a:xfrm flipV="1">
            <a:off x="2910277" y="4027220"/>
            <a:ext cx="1595254" cy="864096"/>
          </a:xfrm>
          <a:prstGeom prst="straightConnector1">
            <a:avLst/>
          </a:prstGeom>
          <a:noFill/>
          <a:ln w="9525" cap="flat" cmpd="sng" algn="ctr">
            <a:solidFill>
              <a:srgbClr val="0070C0"/>
            </a:solidFill>
            <a:prstDash val="solid"/>
            <a:round/>
            <a:headEnd type="none" w="med" len="med"/>
            <a:tailEnd type="triangle" w="lg" len="lg"/>
          </a:ln>
          <a:effectLst/>
        </p:spPr>
      </p:cxnSp>
    </p:spTree>
    <p:extLst>
      <p:ext uri="{BB962C8B-B14F-4D97-AF65-F5344CB8AC3E}">
        <p14:creationId xmlns:p14="http://schemas.microsoft.com/office/powerpoint/2010/main" val="30643781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4664"/>
            <a:ext cx="8229600" cy="1143000"/>
          </a:xfrm>
        </p:spPr>
        <p:txBody>
          <a:bodyPr>
            <a:noAutofit/>
          </a:bodyPr>
          <a:lstStyle/>
          <a:p>
            <a:r>
              <a:rPr lang="en-CA" sz="3600" b="1" dirty="0"/>
              <a:t>Payoff structure: Students’ belongings</a:t>
            </a:r>
            <a:br>
              <a:rPr lang="en-CA" sz="3600" b="1" dirty="0"/>
            </a:br>
            <a:endParaRPr lang="en-CA" sz="3600" b="1" dirty="0"/>
          </a:p>
        </p:txBody>
      </p:sp>
      <p:graphicFrame>
        <p:nvGraphicFramePr>
          <p:cNvPr id="4" name="Table 3"/>
          <p:cNvGraphicFramePr>
            <a:graphicFrameLocks noGrp="1"/>
          </p:cNvGraphicFramePr>
          <p:nvPr>
            <p:extLst>
              <p:ext uri="{D42A27DB-BD31-4B8C-83A1-F6EECF244321}">
                <p14:modId xmlns:p14="http://schemas.microsoft.com/office/powerpoint/2010/main" val="717138926"/>
              </p:ext>
            </p:extLst>
          </p:nvPr>
        </p:nvGraphicFramePr>
        <p:xfrm>
          <a:off x="384458" y="1767277"/>
          <a:ext cx="6115140" cy="4515734"/>
        </p:xfrm>
        <a:graphic>
          <a:graphicData uri="http://schemas.openxmlformats.org/drawingml/2006/table">
            <a:tbl>
              <a:tblPr firstRow="1" bandRow="1"/>
              <a:tblGrid>
                <a:gridCol w="3921666">
                  <a:extLst>
                    <a:ext uri="{9D8B030D-6E8A-4147-A177-3AD203B41FA5}">
                      <a16:colId xmlns:a16="http://schemas.microsoft.com/office/drawing/2014/main" val="20000"/>
                    </a:ext>
                  </a:extLst>
                </a:gridCol>
                <a:gridCol w="1096737">
                  <a:extLst>
                    <a:ext uri="{9D8B030D-6E8A-4147-A177-3AD203B41FA5}">
                      <a16:colId xmlns:a16="http://schemas.microsoft.com/office/drawing/2014/main" val="20001"/>
                    </a:ext>
                  </a:extLst>
                </a:gridCol>
                <a:gridCol w="1096737">
                  <a:extLst>
                    <a:ext uri="{9D8B030D-6E8A-4147-A177-3AD203B41FA5}">
                      <a16:colId xmlns:a16="http://schemas.microsoft.com/office/drawing/2014/main" val="20002"/>
                    </a:ext>
                  </a:extLst>
                </a:gridCol>
              </a:tblGrid>
              <a:tr h="602097">
                <a:tc>
                  <a:txBody>
                    <a:bodyPr/>
                    <a:lstStyle/>
                    <a:p>
                      <a:pPr marL="0" algn="ctr">
                        <a:lnSpc>
                          <a:spcPct val="107000"/>
                        </a:lnSpc>
                        <a:spcAft>
                          <a:spcPts val="0"/>
                        </a:spcAft>
                      </a:pPr>
                      <a:r>
                        <a:rPr lang="en-US" sz="1800" b="1" dirty="0">
                          <a:solidFill>
                            <a:sysClr val="windowText" lastClr="000000"/>
                          </a:solidFill>
                          <a:effectLst/>
                          <a:latin typeface="+mn-lt"/>
                          <a:ea typeface="Calibri" charset="0"/>
                          <a:cs typeface="Times New Roman" charset="0"/>
                        </a:rPr>
                        <a:t>Belongings</a:t>
                      </a:r>
                      <a:endParaRPr lang="en-US" sz="1800" dirty="0">
                        <a:solidFill>
                          <a:sysClr val="windowText" lastClr="000000"/>
                        </a:solidFill>
                        <a:effectLst/>
                        <a:latin typeface="+mn-lt"/>
                        <a:ea typeface="Calibri" charset="0"/>
                        <a:cs typeface="Times New Roman" charset="0"/>
                      </a:endParaRPr>
                    </a:p>
                  </a:txBody>
                  <a:tcPr marL="63305" marR="63305" marT="0" marB="0" anchor="ctr">
                    <a:lnL w="12700" cap="flat" cmpd="sng" algn="ctr">
                      <a:solidFill>
                        <a:schemeClr val="tx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bg1">
                        <a:lumMod val="95000"/>
                      </a:schemeClr>
                    </a:solidFill>
                  </a:tcPr>
                </a:tc>
                <a:tc>
                  <a:txBody>
                    <a:bodyPr/>
                    <a:lstStyle/>
                    <a:p>
                      <a:pPr marL="0" algn="ctr">
                        <a:lnSpc>
                          <a:spcPct val="107000"/>
                        </a:lnSpc>
                        <a:spcAft>
                          <a:spcPts val="0"/>
                        </a:spcAft>
                      </a:pPr>
                      <a:r>
                        <a:rPr lang="en-US" sz="1800" b="1" dirty="0">
                          <a:solidFill>
                            <a:srgbClr val="FFFFFF"/>
                          </a:solidFill>
                          <a:effectLst/>
                          <a:latin typeface="+mn-lt"/>
                          <a:ea typeface="Calibri" charset="0"/>
                          <a:cs typeface="Times New Roman" charset="0"/>
                        </a:rPr>
                        <a:t>Value to Student</a:t>
                      </a:r>
                      <a:endParaRPr lang="en-US" sz="1800" dirty="0">
                        <a:effectLst/>
                        <a:latin typeface="+mn-lt"/>
                        <a:ea typeface="Calibri" charset="0"/>
                        <a:cs typeface="Times New Roman" charset="0"/>
                      </a:endParaRPr>
                    </a:p>
                  </a:txBody>
                  <a:tcPr marL="63305" marR="6330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accent2"/>
                    </a:solidFill>
                  </a:tcPr>
                </a:tc>
                <a:tc>
                  <a:txBody>
                    <a:bodyPr/>
                    <a:lstStyle/>
                    <a:p>
                      <a:pPr marL="0" algn="ctr">
                        <a:lnSpc>
                          <a:spcPct val="107000"/>
                        </a:lnSpc>
                        <a:spcAft>
                          <a:spcPts val="0"/>
                        </a:spcAft>
                      </a:pPr>
                      <a:r>
                        <a:rPr lang="en-US" sz="1800" b="1" dirty="0">
                          <a:solidFill>
                            <a:schemeClr val="accent3"/>
                          </a:solidFill>
                          <a:effectLst/>
                          <a:latin typeface="+mn-lt"/>
                          <a:ea typeface="Calibri" charset="0"/>
                          <a:cs typeface="Times New Roman" charset="0"/>
                        </a:rPr>
                        <a:t>Value</a:t>
                      </a:r>
                      <a:r>
                        <a:rPr lang="en-US" sz="1800" b="1" baseline="0" dirty="0">
                          <a:solidFill>
                            <a:schemeClr val="accent3"/>
                          </a:solidFill>
                          <a:effectLst/>
                          <a:latin typeface="+mn-lt"/>
                          <a:ea typeface="Calibri" charset="0"/>
                          <a:cs typeface="Times New Roman" charset="0"/>
                        </a:rPr>
                        <a:t> to Islander</a:t>
                      </a:r>
                      <a:endParaRPr lang="en-US" sz="1800" b="1" dirty="0">
                        <a:solidFill>
                          <a:schemeClr val="accent3"/>
                        </a:solidFill>
                        <a:effectLst/>
                        <a:latin typeface="+mn-lt"/>
                        <a:ea typeface="Calibri" charset="0"/>
                        <a:cs typeface="Times New Roman" charset="0"/>
                      </a:endParaRPr>
                    </a:p>
                  </a:txBody>
                  <a:tcPr marL="63305" marR="63305" marT="0" marB="0" anchor="ctr">
                    <a:lnL w="12700" cap="flat" cmpd="sng" algn="ctr">
                      <a:solidFill>
                        <a:srgbClr val="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accent5">
                        <a:lumMod val="90000"/>
                      </a:schemeClr>
                    </a:solidFill>
                  </a:tcPr>
                </a:tc>
                <a:extLst>
                  <a:ext uri="{0D108BD9-81ED-4DB2-BD59-A6C34878D82A}">
                    <a16:rowId xmlns:a16="http://schemas.microsoft.com/office/drawing/2014/main" val="10000"/>
                  </a:ext>
                </a:extLst>
              </a:tr>
              <a:tr h="301049">
                <a:tc>
                  <a:txBody>
                    <a:bodyPr/>
                    <a:lstStyle/>
                    <a:p>
                      <a:pPr marL="0">
                        <a:lnSpc>
                          <a:spcPct val="107000"/>
                        </a:lnSpc>
                        <a:spcAft>
                          <a:spcPts val="0"/>
                        </a:spcAft>
                      </a:pPr>
                      <a:r>
                        <a:rPr lang="en-US" sz="1800" dirty="0">
                          <a:effectLst/>
                          <a:latin typeface="+mn-lt"/>
                          <a:ea typeface="Calibri" charset="0"/>
                          <a:cs typeface="Times New Roman" charset="0"/>
                        </a:rPr>
                        <a:t>250$ in cash</a:t>
                      </a:r>
                    </a:p>
                  </a:txBody>
                  <a:tcPr marL="63305" marR="63305" marT="0" marB="0">
                    <a:lnL w="12700" cap="flat" cmpd="sng" algn="ctr">
                      <a:solidFill>
                        <a:schemeClr val="tx1"/>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c>
                  <a:txBody>
                    <a:bodyPr/>
                    <a:lstStyle/>
                    <a:p>
                      <a:pPr marL="0" algn="ctr">
                        <a:lnSpc>
                          <a:spcPct val="107000"/>
                        </a:lnSpc>
                        <a:spcAft>
                          <a:spcPts val="0"/>
                        </a:spcAft>
                      </a:pPr>
                      <a:r>
                        <a:rPr lang="en-US" sz="1800" dirty="0">
                          <a:effectLst/>
                          <a:latin typeface="+mn-lt"/>
                          <a:ea typeface="Calibri" charset="0"/>
                          <a:cs typeface="Times New Roman" charset="0"/>
                        </a:rPr>
                        <a:t>250</a:t>
                      </a:r>
                    </a:p>
                  </a:txBody>
                  <a:tcPr marL="63305" marR="6330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c>
                  <a:txBody>
                    <a:bodyPr/>
                    <a:lstStyle/>
                    <a:p>
                      <a:pPr marL="0" algn="ctr">
                        <a:lnSpc>
                          <a:spcPct val="107000"/>
                        </a:lnSpc>
                        <a:spcAft>
                          <a:spcPts val="0"/>
                        </a:spcAft>
                      </a:pPr>
                      <a:r>
                        <a:rPr lang="en-US" sz="1800" dirty="0">
                          <a:effectLst/>
                          <a:latin typeface="+mn-lt"/>
                          <a:ea typeface="Calibri" charset="0"/>
                          <a:cs typeface="Times New Roman" charset="0"/>
                        </a:rPr>
                        <a:t>250</a:t>
                      </a:r>
                    </a:p>
                  </a:txBody>
                  <a:tcPr marL="63305" marR="63305" marT="0" marB="0">
                    <a:lnL w="12700" cap="flat" cmpd="sng" algn="ctr">
                      <a:solidFill>
                        <a:srgbClr val="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10001"/>
                  </a:ext>
                </a:extLst>
              </a:tr>
              <a:tr h="301049">
                <a:tc>
                  <a:txBody>
                    <a:bodyPr/>
                    <a:lstStyle/>
                    <a:p>
                      <a:pPr marL="0">
                        <a:lnSpc>
                          <a:spcPct val="107000"/>
                        </a:lnSpc>
                        <a:spcAft>
                          <a:spcPts val="0"/>
                        </a:spcAft>
                      </a:pPr>
                      <a:r>
                        <a:rPr lang="en-US" sz="1800" dirty="0">
                          <a:effectLst/>
                          <a:latin typeface="+mn-lt"/>
                          <a:ea typeface="Calibri" charset="0"/>
                          <a:cs typeface="Times New Roman" charset="0"/>
                        </a:rPr>
                        <a:t>Clothes</a:t>
                      </a:r>
                    </a:p>
                  </a:txBody>
                  <a:tcPr marL="63305" marR="63305" marT="0" marB="0">
                    <a:lnL w="12700" cap="flat" cmpd="sng" algn="ctr">
                      <a:solidFill>
                        <a:schemeClr val="tx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c>
                  <a:txBody>
                    <a:bodyPr/>
                    <a:lstStyle/>
                    <a:p>
                      <a:pPr marL="0" algn="ctr">
                        <a:lnSpc>
                          <a:spcPct val="107000"/>
                        </a:lnSpc>
                        <a:spcAft>
                          <a:spcPts val="0"/>
                        </a:spcAft>
                      </a:pPr>
                      <a:r>
                        <a:rPr lang="en-US" sz="1800" dirty="0">
                          <a:effectLst/>
                          <a:latin typeface="+mn-lt"/>
                          <a:ea typeface="Calibri" charset="0"/>
                          <a:cs typeface="Times New Roman" charset="0"/>
                        </a:rPr>
                        <a:t>100</a:t>
                      </a:r>
                    </a:p>
                  </a:txBody>
                  <a:tcPr marL="63305" marR="6330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c>
                  <a:txBody>
                    <a:bodyPr/>
                    <a:lstStyle/>
                    <a:p>
                      <a:pPr marL="0" algn="ctr">
                        <a:lnSpc>
                          <a:spcPct val="107000"/>
                        </a:lnSpc>
                        <a:spcAft>
                          <a:spcPts val="0"/>
                        </a:spcAft>
                      </a:pPr>
                      <a:r>
                        <a:rPr lang="en-US" sz="1800" dirty="0">
                          <a:effectLst/>
                          <a:latin typeface="+mn-lt"/>
                          <a:ea typeface="Calibri" charset="0"/>
                          <a:cs typeface="Times New Roman" charset="0"/>
                        </a:rPr>
                        <a:t>50</a:t>
                      </a:r>
                    </a:p>
                  </a:txBody>
                  <a:tcPr marL="63305" marR="63305" marT="0" marB="0">
                    <a:lnL w="12700" cap="flat" cmpd="sng" algn="ctr">
                      <a:solidFill>
                        <a:srgbClr val="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10002"/>
                  </a:ext>
                </a:extLst>
              </a:tr>
              <a:tr h="301049">
                <a:tc>
                  <a:txBody>
                    <a:bodyPr/>
                    <a:lstStyle/>
                    <a:p>
                      <a:pPr marL="0">
                        <a:lnSpc>
                          <a:spcPct val="107000"/>
                        </a:lnSpc>
                        <a:spcAft>
                          <a:spcPts val="0"/>
                        </a:spcAft>
                      </a:pPr>
                      <a:r>
                        <a:rPr lang="en-US" sz="1800" dirty="0">
                          <a:effectLst/>
                          <a:latin typeface="+mn-lt"/>
                          <a:ea typeface="Calibri" charset="0"/>
                          <a:cs typeface="Times New Roman" charset="0"/>
                        </a:rPr>
                        <a:t>Sunscreen</a:t>
                      </a:r>
                    </a:p>
                  </a:txBody>
                  <a:tcPr marL="63305" marR="63305" marT="0" marB="0">
                    <a:lnL w="12700" cap="flat" cmpd="sng" algn="ctr">
                      <a:solidFill>
                        <a:schemeClr val="tx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c>
                  <a:txBody>
                    <a:bodyPr/>
                    <a:lstStyle/>
                    <a:p>
                      <a:pPr marL="0" algn="ctr">
                        <a:lnSpc>
                          <a:spcPct val="107000"/>
                        </a:lnSpc>
                        <a:spcAft>
                          <a:spcPts val="0"/>
                        </a:spcAft>
                      </a:pPr>
                      <a:r>
                        <a:rPr lang="en-US" sz="1800" dirty="0">
                          <a:effectLst/>
                          <a:latin typeface="+mn-lt"/>
                          <a:ea typeface="Calibri" charset="0"/>
                          <a:cs typeface="Times New Roman" charset="0"/>
                        </a:rPr>
                        <a:t>100</a:t>
                      </a:r>
                    </a:p>
                  </a:txBody>
                  <a:tcPr marL="63305" marR="6330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c>
                  <a:txBody>
                    <a:bodyPr/>
                    <a:lstStyle/>
                    <a:p>
                      <a:pPr marL="0" algn="ctr">
                        <a:lnSpc>
                          <a:spcPct val="107000"/>
                        </a:lnSpc>
                        <a:spcAft>
                          <a:spcPts val="0"/>
                        </a:spcAft>
                      </a:pPr>
                      <a:r>
                        <a:rPr lang="en-US" sz="1800" dirty="0">
                          <a:effectLst/>
                          <a:latin typeface="+mn-lt"/>
                          <a:ea typeface="Calibri" charset="0"/>
                          <a:cs typeface="Times New Roman" charset="0"/>
                        </a:rPr>
                        <a:t>200</a:t>
                      </a:r>
                    </a:p>
                  </a:txBody>
                  <a:tcPr marL="63305" marR="63305" marT="0" marB="0">
                    <a:lnL w="12700" cap="flat" cmpd="sng" algn="ctr">
                      <a:solidFill>
                        <a:srgbClr val="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10003"/>
                  </a:ext>
                </a:extLst>
              </a:tr>
              <a:tr h="301049">
                <a:tc>
                  <a:txBody>
                    <a:bodyPr/>
                    <a:lstStyle/>
                    <a:p>
                      <a:pPr marL="0">
                        <a:lnSpc>
                          <a:spcPct val="107000"/>
                        </a:lnSpc>
                        <a:spcAft>
                          <a:spcPts val="0"/>
                        </a:spcAft>
                      </a:pPr>
                      <a:r>
                        <a:rPr lang="en-US" sz="1800" dirty="0">
                          <a:effectLst/>
                          <a:latin typeface="+mn-lt"/>
                          <a:ea typeface="Calibri" charset="0"/>
                          <a:cs typeface="Times New Roman" charset="0"/>
                        </a:rPr>
                        <a:t>Radio</a:t>
                      </a:r>
                    </a:p>
                  </a:txBody>
                  <a:tcPr marL="63305" marR="63305" marT="0" marB="0">
                    <a:lnL w="12700" cap="flat" cmpd="sng" algn="ctr">
                      <a:solidFill>
                        <a:schemeClr val="tx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c>
                  <a:txBody>
                    <a:bodyPr/>
                    <a:lstStyle/>
                    <a:p>
                      <a:pPr marL="0" algn="ctr">
                        <a:lnSpc>
                          <a:spcPct val="107000"/>
                        </a:lnSpc>
                        <a:spcAft>
                          <a:spcPts val="0"/>
                        </a:spcAft>
                      </a:pPr>
                      <a:r>
                        <a:rPr lang="en-US" sz="1800" dirty="0">
                          <a:effectLst/>
                          <a:latin typeface="+mn-lt"/>
                          <a:ea typeface="Calibri" charset="0"/>
                          <a:cs typeface="Times New Roman" charset="0"/>
                        </a:rPr>
                        <a:t>100</a:t>
                      </a:r>
                    </a:p>
                  </a:txBody>
                  <a:tcPr marL="63305" marR="6330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c>
                  <a:txBody>
                    <a:bodyPr/>
                    <a:lstStyle/>
                    <a:p>
                      <a:pPr marL="0" algn="ctr">
                        <a:lnSpc>
                          <a:spcPct val="107000"/>
                        </a:lnSpc>
                        <a:spcAft>
                          <a:spcPts val="0"/>
                        </a:spcAft>
                      </a:pPr>
                      <a:r>
                        <a:rPr lang="en-US" sz="1800" dirty="0">
                          <a:effectLst/>
                          <a:latin typeface="+mn-lt"/>
                          <a:ea typeface="Calibri" charset="0"/>
                          <a:cs typeface="Times New Roman" charset="0"/>
                        </a:rPr>
                        <a:t>100</a:t>
                      </a:r>
                    </a:p>
                  </a:txBody>
                  <a:tcPr marL="63305" marR="63305" marT="0" marB="0">
                    <a:lnL w="12700" cap="flat" cmpd="sng" algn="ctr">
                      <a:solidFill>
                        <a:srgbClr val="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10004"/>
                  </a:ext>
                </a:extLst>
              </a:tr>
              <a:tr h="301049">
                <a:tc>
                  <a:txBody>
                    <a:bodyPr/>
                    <a:lstStyle/>
                    <a:p>
                      <a:pPr marL="0">
                        <a:lnSpc>
                          <a:spcPct val="107000"/>
                        </a:lnSpc>
                        <a:spcAft>
                          <a:spcPts val="0"/>
                        </a:spcAft>
                      </a:pPr>
                      <a:r>
                        <a:rPr lang="en-US" sz="1800" dirty="0">
                          <a:effectLst/>
                          <a:latin typeface="+mn-lt"/>
                          <a:ea typeface="Calibri" charset="0"/>
                          <a:cs typeface="Times New Roman" charset="0"/>
                        </a:rPr>
                        <a:t>Diving equipment: wetsuit</a:t>
                      </a:r>
                    </a:p>
                  </a:txBody>
                  <a:tcPr marL="63305" marR="63305" marT="0" marB="0">
                    <a:lnL w="12700" cap="flat" cmpd="sng" algn="ctr">
                      <a:solidFill>
                        <a:schemeClr val="tx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c>
                  <a:txBody>
                    <a:bodyPr/>
                    <a:lstStyle/>
                    <a:p>
                      <a:pPr marL="0" algn="ctr">
                        <a:lnSpc>
                          <a:spcPct val="107000"/>
                        </a:lnSpc>
                        <a:spcAft>
                          <a:spcPts val="0"/>
                        </a:spcAft>
                      </a:pPr>
                      <a:r>
                        <a:rPr lang="en-US" sz="1800" dirty="0">
                          <a:effectLst/>
                          <a:latin typeface="+mn-lt"/>
                          <a:ea typeface="Calibri" charset="0"/>
                          <a:cs typeface="Times New Roman" charset="0"/>
                        </a:rPr>
                        <a:t>100</a:t>
                      </a:r>
                    </a:p>
                  </a:txBody>
                  <a:tcPr marL="63305" marR="6330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c>
                  <a:txBody>
                    <a:bodyPr/>
                    <a:lstStyle/>
                    <a:p>
                      <a:pPr marL="0" algn="ctr">
                        <a:lnSpc>
                          <a:spcPct val="107000"/>
                        </a:lnSpc>
                        <a:spcAft>
                          <a:spcPts val="0"/>
                        </a:spcAft>
                      </a:pPr>
                      <a:r>
                        <a:rPr lang="en-US" sz="1800" dirty="0">
                          <a:effectLst/>
                          <a:latin typeface="+mn-lt"/>
                          <a:ea typeface="Calibri" charset="0"/>
                          <a:cs typeface="Times New Roman" charset="0"/>
                        </a:rPr>
                        <a:t>100</a:t>
                      </a:r>
                    </a:p>
                  </a:txBody>
                  <a:tcPr marL="63305" marR="63305" marT="0" marB="0">
                    <a:lnL w="12700" cap="flat" cmpd="sng" algn="ctr">
                      <a:solidFill>
                        <a:srgbClr val="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10005"/>
                  </a:ext>
                </a:extLst>
              </a:tr>
              <a:tr h="301049">
                <a:tc>
                  <a:txBody>
                    <a:bodyPr/>
                    <a:lstStyle/>
                    <a:p>
                      <a:pPr marL="0">
                        <a:lnSpc>
                          <a:spcPct val="107000"/>
                        </a:lnSpc>
                        <a:spcAft>
                          <a:spcPts val="0"/>
                        </a:spcAft>
                      </a:pPr>
                      <a:r>
                        <a:rPr lang="en-US" sz="1800" dirty="0">
                          <a:effectLst/>
                          <a:latin typeface="+mn-lt"/>
                          <a:ea typeface="Calibri" charset="0"/>
                          <a:cs typeface="Times New Roman" charset="0"/>
                        </a:rPr>
                        <a:t>Diving equipment: oxygen bottle</a:t>
                      </a:r>
                    </a:p>
                  </a:txBody>
                  <a:tcPr marL="63305" marR="63305" marT="0" marB="0">
                    <a:lnL w="12700" cap="flat" cmpd="sng" algn="ctr">
                      <a:solidFill>
                        <a:schemeClr val="tx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c>
                  <a:txBody>
                    <a:bodyPr/>
                    <a:lstStyle/>
                    <a:p>
                      <a:pPr marL="0" algn="ctr">
                        <a:lnSpc>
                          <a:spcPct val="107000"/>
                        </a:lnSpc>
                        <a:spcAft>
                          <a:spcPts val="0"/>
                        </a:spcAft>
                      </a:pPr>
                      <a:r>
                        <a:rPr lang="en-US" sz="1800" dirty="0">
                          <a:effectLst/>
                          <a:latin typeface="+mn-lt"/>
                          <a:ea typeface="Calibri" charset="0"/>
                          <a:cs typeface="Times New Roman" charset="0"/>
                        </a:rPr>
                        <a:t>75</a:t>
                      </a:r>
                    </a:p>
                  </a:txBody>
                  <a:tcPr marL="63305" marR="6330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c>
                  <a:txBody>
                    <a:bodyPr/>
                    <a:lstStyle/>
                    <a:p>
                      <a:pPr marL="0" algn="ctr">
                        <a:lnSpc>
                          <a:spcPct val="107000"/>
                        </a:lnSpc>
                        <a:spcAft>
                          <a:spcPts val="0"/>
                        </a:spcAft>
                      </a:pPr>
                      <a:r>
                        <a:rPr lang="en-US" sz="1800" dirty="0">
                          <a:effectLst/>
                          <a:latin typeface="+mn-lt"/>
                          <a:ea typeface="Calibri" charset="0"/>
                          <a:cs typeface="Times New Roman" charset="0"/>
                        </a:rPr>
                        <a:t>10</a:t>
                      </a:r>
                    </a:p>
                  </a:txBody>
                  <a:tcPr marL="63305" marR="63305" marT="0" marB="0">
                    <a:lnL w="12700" cap="flat" cmpd="sng" algn="ctr">
                      <a:solidFill>
                        <a:srgbClr val="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10006"/>
                  </a:ext>
                </a:extLst>
              </a:tr>
              <a:tr h="301049">
                <a:tc>
                  <a:txBody>
                    <a:bodyPr/>
                    <a:lstStyle/>
                    <a:p>
                      <a:pPr marL="0">
                        <a:lnSpc>
                          <a:spcPct val="107000"/>
                        </a:lnSpc>
                        <a:spcAft>
                          <a:spcPts val="0"/>
                        </a:spcAft>
                      </a:pPr>
                      <a:r>
                        <a:rPr lang="en-US" sz="1800" dirty="0">
                          <a:effectLst/>
                          <a:latin typeface="+mn-lt"/>
                          <a:ea typeface="Calibri" charset="0"/>
                          <a:cs typeface="Times New Roman" charset="0"/>
                        </a:rPr>
                        <a:t>Diving equipment: harpoon</a:t>
                      </a:r>
                    </a:p>
                  </a:txBody>
                  <a:tcPr marL="63305" marR="63305" marT="0" marB="0">
                    <a:lnL w="12700" cap="flat" cmpd="sng" algn="ctr">
                      <a:solidFill>
                        <a:schemeClr val="tx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c>
                  <a:txBody>
                    <a:bodyPr/>
                    <a:lstStyle/>
                    <a:p>
                      <a:pPr marL="0" algn="ctr">
                        <a:lnSpc>
                          <a:spcPct val="107000"/>
                        </a:lnSpc>
                        <a:spcAft>
                          <a:spcPts val="0"/>
                        </a:spcAft>
                      </a:pPr>
                      <a:r>
                        <a:rPr lang="en-US" sz="1800" dirty="0">
                          <a:effectLst/>
                          <a:latin typeface="+mn-lt"/>
                          <a:ea typeface="Calibri" charset="0"/>
                          <a:cs typeface="Times New Roman" charset="0"/>
                        </a:rPr>
                        <a:t>50</a:t>
                      </a:r>
                    </a:p>
                  </a:txBody>
                  <a:tcPr marL="63305" marR="6330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c>
                  <a:txBody>
                    <a:bodyPr/>
                    <a:lstStyle/>
                    <a:p>
                      <a:pPr marL="0" algn="ctr">
                        <a:lnSpc>
                          <a:spcPct val="107000"/>
                        </a:lnSpc>
                        <a:spcAft>
                          <a:spcPts val="0"/>
                        </a:spcAft>
                      </a:pPr>
                      <a:r>
                        <a:rPr lang="en-US" sz="1800" dirty="0">
                          <a:effectLst/>
                          <a:latin typeface="+mn-lt"/>
                          <a:ea typeface="Calibri" charset="0"/>
                          <a:cs typeface="Times New Roman" charset="0"/>
                        </a:rPr>
                        <a:t>25</a:t>
                      </a:r>
                    </a:p>
                  </a:txBody>
                  <a:tcPr marL="63305" marR="63305" marT="0" marB="0">
                    <a:lnL w="12700" cap="flat" cmpd="sng" algn="ctr">
                      <a:solidFill>
                        <a:srgbClr val="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10007"/>
                  </a:ext>
                </a:extLst>
              </a:tr>
              <a:tr h="301049">
                <a:tc>
                  <a:txBody>
                    <a:bodyPr/>
                    <a:lstStyle/>
                    <a:p>
                      <a:pPr marL="0">
                        <a:lnSpc>
                          <a:spcPct val="107000"/>
                        </a:lnSpc>
                        <a:spcAft>
                          <a:spcPts val="0"/>
                        </a:spcAft>
                      </a:pPr>
                      <a:r>
                        <a:rPr lang="en-US" sz="1800" dirty="0">
                          <a:effectLst/>
                          <a:latin typeface="+mn-lt"/>
                          <a:ea typeface="Calibri" charset="0"/>
                          <a:cs typeface="Times New Roman" charset="0"/>
                        </a:rPr>
                        <a:t>Backpack</a:t>
                      </a:r>
                    </a:p>
                  </a:txBody>
                  <a:tcPr marL="63305" marR="63305" marT="0" marB="0">
                    <a:lnL w="12700" cap="flat" cmpd="sng" algn="ctr">
                      <a:solidFill>
                        <a:schemeClr val="tx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c>
                  <a:txBody>
                    <a:bodyPr/>
                    <a:lstStyle/>
                    <a:p>
                      <a:pPr marL="0" algn="ctr">
                        <a:lnSpc>
                          <a:spcPct val="107000"/>
                        </a:lnSpc>
                        <a:spcAft>
                          <a:spcPts val="0"/>
                        </a:spcAft>
                      </a:pPr>
                      <a:r>
                        <a:rPr lang="en-US" sz="1800" dirty="0">
                          <a:effectLst/>
                          <a:latin typeface="+mn-lt"/>
                          <a:ea typeface="Calibri" charset="0"/>
                          <a:cs typeface="Times New Roman" charset="0"/>
                        </a:rPr>
                        <a:t>50</a:t>
                      </a:r>
                    </a:p>
                  </a:txBody>
                  <a:tcPr marL="63305" marR="6330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c>
                  <a:txBody>
                    <a:bodyPr/>
                    <a:lstStyle/>
                    <a:p>
                      <a:pPr marL="0" algn="ctr">
                        <a:lnSpc>
                          <a:spcPct val="107000"/>
                        </a:lnSpc>
                        <a:spcAft>
                          <a:spcPts val="0"/>
                        </a:spcAft>
                      </a:pPr>
                      <a:r>
                        <a:rPr lang="en-US" sz="1800" dirty="0">
                          <a:effectLst/>
                          <a:latin typeface="+mn-lt"/>
                          <a:ea typeface="Calibri" charset="0"/>
                          <a:cs typeface="Times New Roman" charset="0"/>
                        </a:rPr>
                        <a:t>300</a:t>
                      </a:r>
                    </a:p>
                  </a:txBody>
                  <a:tcPr marL="63305" marR="63305" marT="0" marB="0">
                    <a:lnL w="12700" cap="flat" cmpd="sng" algn="ctr">
                      <a:solidFill>
                        <a:srgbClr val="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10008"/>
                  </a:ext>
                </a:extLst>
              </a:tr>
              <a:tr h="301049">
                <a:tc>
                  <a:txBody>
                    <a:bodyPr/>
                    <a:lstStyle/>
                    <a:p>
                      <a:pPr marL="0">
                        <a:lnSpc>
                          <a:spcPct val="107000"/>
                        </a:lnSpc>
                        <a:spcAft>
                          <a:spcPts val="0"/>
                        </a:spcAft>
                      </a:pPr>
                      <a:r>
                        <a:rPr lang="en-US" sz="1800" dirty="0">
                          <a:effectLst/>
                          <a:latin typeface="+mn-lt"/>
                          <a:ea typeface="Calibri" charset="0"/>
                          <a:cs typeface="Times New Roman" charset="0"/>
                        </a:rPr>
                        <a:t>Shoes</a:t>
                      </a:r>
                    </a:p>
                  </a:txBody>
                  <a:tcPr marL="63305" marR="63305" marT="0" marB="0">
                    <a:lnL w="12700" cap="flat" cmpd="sng" algn="ctr">
                      <a:solidFill>
                        <a:schemeClr val="tx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c>
                  <a:txBody>
                    <a:bodyPr/>
                    <a:lstStyle/>
                    <a:p>
                      <a:pPr marL="0" algn="ctr">
                        <a:lnSpc>
                          <a:spcPct val="107000"/>
                        </a:lnSpc>
                        <a:spcAft>
                          <a:spcPts val="0"/>
                        </a:spcAft>
                      </a:pPr>
                      <a:r>
                        <a:rPr lang="en-US" sz="1800" dirty="0">
                          <a:effectLst/>
                          <a:latin typeface="+mn-lt"/>
                          <a:ea typeface="Calibri" charset="0"/>
                          <a:cs typeface="Times New Roman" charset="0"/>
                        </a:rPr>
                        <a:t>50</a:t>
                      </a:r>
                    </a:p>
                  </a:txBody>
                  <a:tcPr marL="63305" marR="6330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c>
                  <a:txBody>
                    <a:bodyPr/>
                    <a:lstStyle/>
                    <a:p>
                      <a:pPr marL="0" algn="ctr">
                        <a:lnSpc>
                          <a:spcPct val="107000"/>
                        </a:lnSpc>
                        <a:spcAft>
                          <a:spcPts val="0"/>
                        </a:spcAft>
                      </a:pPr>
                      <a:r>
                        <a:rPr lang="en-US" sz="1800" dirty="0">
                          <a:effectLst/>
                          <a:latin typeface="+mn-lt"/>
                          <a:ea typeface="Calibri" charset="0"/>
                          <a:cs typeface="Times New Roman" charset="0"/>
                        </a:rPr>
                        <a:t>300</a:t>
                      </a:r>
                    </a:p>
                  </a:txBody>
                  <a:tcPr marL="63305" marR="63305" marT="0" marB="0">
                    <a:lnL w="12700" cap="flat" cmpd="sng" algn="ctr">
                      <a:solidFill>
                        <a:srgbClr val="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10009"/>
                  </a:ext>
                </a:extLst>
              </a:tr>
              <a:tr h="301049">
                <a:tc>
                  <a:txBody>
                    <a:bodyPr/>
                    <a:lstStyle/>
                    <a:p>
                      <a:pPr marL="0">
                        <a:lnSpc>
                          <a:spcPct val="107000"/>
                        </a:lnSpc>
                        <a:spcAft>
                          <a:spcPts val="0"/>
                        </a:spcAft>
                      </a:pPr>
                      <a:r>
                        <a:rPr lang="en-US" sz="1800" dirty="0">
                          <a:effectLst/>
                          <a:latin typeface="+mn-lt"/>
                          <a:ea typeface="Calibri" charset="0"/>
                          <a:cs typeface="Times New Roman" charset="0"/>
                        </a:rPr>
                        <a:t>Diving equipment: mask</a:t>
                      </a:r>
                    </a:p>
                  </a:txBody>
                  <a:tcPr marL="63305" marR="63305" marT="0" marB="0">
                    <a:lnL w="12700" cap="flat" cmpd="sng" algn="ctr">
                      <a:solidFill>
                        <a:schemeClr val="tx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c>
                  <a:txBody>
                    <a:bodyPr/>
                    <a:lstStyle/>
                    <a:p>
                      <a:pPr marL="0" algn="ctr">
                        <a:lnSpc>
                          <a:spcPct val="107000"/>
                        </a:lnSpc>
                        <a:spcAft>
                          <a:spcPts val="0"/>
                        </a:spcAft>
                      </a:pPr>
                      <a:r>
                        <a:rPr lang="en-US" sz="1800" dirty="0">
                          <a:effectLst/>
                          <a:latin typeface="+mn-lt"/>
                          <a:ea typeface="Calibri" charset="0"/>
                          <a:cs typeface="Times New Roman" charset="0"/>
                        </a:rPr>
                        <a:t>15</a:t>
                      </a:r>
                    </a:p>
                  </a:txBody>
                  <a:tcPr marL="63305" marR="6330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c>
                  <a:txBody>
                    <a:bodyPr/>
                    <a:lstStyle/>
                    <a:p>
                      <a:pPr marL="0" algn="ctr">
                        <a:lnSpc>
                          <a:spcPct val="107000"/>
                        </a:lnSpc>
                        <a:spcAft>
                          <a:spcPts val="0"/>
                        </a:spcAft>
                      </a:pPr>
                      <a:r>
                        <a:rPr lang="en-US" sz="1800" dirty="0">
                          <a:effectLst/>
                          <a:latin typeface="+mn-lt"/>
                          <a:ea typeface="Calibri" charset="0"/>
                          <a:cs typeface="Times New Roman" charset="0"/>
                        </a:rPr>
                        <a:t>75</a:t>
                      </a:r>
                    </a:p>
                  </a:txBody>
                  <a:tcPr marL="63305" marR="63305" marT="0" marB="0">
                    <a:lnL w="12700" cap="flat" cmpd="sng" algn="ctr">
                      <a:solidFill>
                        <a:srgbClr val="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10010"/>
                  </a:ext>
                </a:extLst>
              </a:tr>
              <a:tr h="301049">
                <a:tc>
                  <a:txBody>
                    <a:bodyPr/>
                    <a:lstStyle/>
                    <a:p>
                      <a:pPr marL="0">
                        <a:lnSpc>
                          <a:spcPct val="107000"/>
                        </a:lnSpc>
                        <a:spcAft>
                          <a:spcPts val="0"/>
                        </a:spcAft>
                      </a:pPr>
                      <a:r>
                        <a:rPr lang="en-US" sz="1800" dirty="0">
                          <a:effectLst/>
                          <a:latin typeface="+mn-lt"/>
                          <a:ea typeface="Calibri" charset="0"/>
                          <a:cs typeface="Times New Roman" charset="0"/>
                        </a:rPr>
                        <a:t>Diving equipment: fins</a:t>
                      </a:r>
                    </a:p>
                  </a:txBody>
                  <a:tcPr marL="63305" marR="63305" marT="0" marB="0">
                    <a:lnL w="12700" cap="flat" cmpd="sng" algn="ctr">
                      <a:solidFill>
                        <a:schemeClr val="tx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c>
                  <a:txBody>
                    <a:bodyPr/>
                    <a:lstStyle/>
                    <a:p>
                      <a:pPr marL="0" algn="ctr">
                        <a:lnSpc>
                          <a:spcPct val="107000"/>
                        </a:lnSpc>
                        <a:spcAft>
                          <a:spcPts val="0"/>
                        </a:spcAft>
                      </a:pPr>
                      <a:r>
                        <a:rPr lang="en-US" sz="1800" dirty="0">
                          <a:effectLst/>
                          <a:latin typeface="+mn-lt"/>
                          <a:ea typeface="Calibri" charset="0"/>
                          <a:cs typeface="Times New Roman" charset="0"/>
                        </a:rPr>
                        <a:t>10</a:t>
                      </a:r>
                    </a:p>
                  </a:txBody>
                  <a:tcPr marL="63305" marR="6330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c>
                  <a:txBody>
                    <a:bodyPr/>
                    <a:lstStyle/>
                    <a:p>
                      <a:pPr marL="0" algn="ctr">
                        <a:lnSpc>
                          <a:spcPct val="107000"/>
                        </a:lnSpc>
                        <a:spcAft>
                          <a:spcPts val="0"/>
                        </a:spcAft>
                      </a:pPr>
                      <a:r>
                        <a:rPr lang="en-US" sz="1800" dirty="0">
                          <a:effectLst/>
                          <a:latin typeface="+mn-lt"/>
                          <a:ea typeface="Calibri" charset="0"/>
                          <a:cs typeface="Times New Roman" charset="0"/>
                        </a:rPr>
                        <a:t>40</a:t>
                      </a:r>
                    </a:p>
                  </a:txBody>
                  <a:tcPr marL="63305" marR="63305" marT="0" marB="0">
                    <a:lnL w="12700" cap="flat" cmpd="sng" algn="ctr">
                      <a:solidFill>
                        <a:srgbClr val="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10011"/>
                  </a:ext>
                </a:extLst>
              </a:tr>
              <a:tr h="301049">
                <a:tc>
                  <a:txBody>
                    <a:bodyPr/>
                    <a:lstStyle/>
                    <a:p>
                      <a:pPr marL="0">
                        <a:lnSpc>
                          <a:spcPct val="107000"/>
                        </a:lnSpc>
                        <a:spcAft>
                          <a:spcPts val="0"/>
                        </a:spcAft>
                      </a:pPr>
                      <a:r>
                        <a:rPr lang="en-US" sz="1800" dirty="0">
                          <a:effectLst/>
                          <a:latin typeface="+mn-lt"/>
                          <a:ea typeface="Calibri" charset="0"/>
                          <a:cs typeface="Times New Roman" charset="0"/>
                        </a:rPr>
                        <a:t>Cans</a:t>
                      </a:r>
                      <a:r>
                        <a:rPr lang="en-US" sz="1800" baseline="0" dirty="0">
                          <a:effectLst/>
                          <a:latin typeface="+mn-lt"/>
                          <a:ea typeface="Calibri" charset="0"/>
                          <a:cs typeface="Times New Roman" charset="0"/>
                        </a:rPr>
                        <a:t> + beer bottles</a:t>
                      </a:r>
                      <a:endParaRPr lang="en-US" sz="1800" dirty="0">
                        <a:effectLst/>
                        <a:latin typeface="+mn-lt"/>
                        <a:ea typeface="Calibri" charset="0"/>
                        <a:cs typeface="Times New Roman" charset="0"/>
                      </a:endParaRPr>
                    </a:p>
                  </a:txBody>
                  <a:tcPr marL="63305" marR="63305" marT="0" marB="0">
                    <a:lnL w="12700" cap="flat" cmpd="sng" algn="ctr">
                      <a:solidFill>
                        <a:schemeClr val="tx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c>
                  <a:txBody>
                    <a:bodyPr/>
                    <a:lstStyle/>
                    <a:p>
                      <a:pPr marL="0" algn="ctr">
                        <a:lnSpc>
                          <a:spcPct val="107000"/>
                        </a:lnSpc>
                        <a:spcAft>
                          <a:spcPts val="0"/>
                        </a:spcAft>
                      </a:pPr>
                      <a:r>
                        <a:rPr lang="en-US" sz="1800" dirty="0">
                          <a:effectLst/>
                          <a:latin typeface="+mn-lt"/>
                          <a:ea typeface="Calibri" charset="0"/>
                          <a:cs typeface="Times New Roman" charset="0"/>
                        </a:rPr>
                        <a:t>-50</a:t>
                      </a:r>
                    </a:p>
                  </a:txBody>
                  <a:tcPr marL="63305" marR="6330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c>
                  <a:txBody>
                    <a:bodyPr/>
                    <a:lstStyle/>
                    <a:p>
                      <a:pPr marL="0" algn="ctr">
                        <a:lnSpc>
                          <a:spcPct val="107000"/>
                        </a:lnSpc>
                        <a:spcAft>
                          <a:spcPts val="0"/>
                        </a:spcAft>
                      </a:pPr>
                      <a:r>
                        <a:rPr lang="en-US" sz="1800" dirty="0">
                          <a:effectLst/>
                          <a:latin typeface="+mn-lt"/>
                          <a:ea typeface="Calibri" charset="0"/>
                          <a:cs typeface="Times New Roman" charset="0"/>
                        </a:rPr>
                        <a:t>300</a:t>
                      </a:r>
                    </a:p>
                  </a:txBody>
                  <a:tcPr marL="63305" marR="63305" marT="0" marB="0">
                    <a:lnL w="12700" cap="flat" cmpd="sng" algn="ctr">
                      <a:solidFill>
                        <a:srgbClr val="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10012"/>
                  </a:ext>
                </a:extLst>
              </a:tr>
              <a:tr h="301049">
                <a:tc>
                  <a:txBody>
                    <a:bodyPr/>
                    <a:lstStyle/>
                    <a:p>
                      <a:pPr marL="0">
                        <a:lnSpc>
                          <a:spcPct val="107000"/>
                        </a:lnSpc>
                        <a:spcAft>
                          <a:spcPts val="0"/>
                        </a:spcAft>
                      </a:pPr>
                      <a:r>
                        <a:rPr lang="en-US" sz="1800" b="1" dirty="0">
                          <a:effectLst/>
                          <a:latin typeface="+mn-lt"/>
                          <a:ea typeface="Calibri" charset="0"/>
                          <a:cs typeface="Times New Roman" charset="0"/>
                        </a:rPr>
                        <a:t>Maximum value attainable</a:t>
                      </a:r>
                      <a:endParaRPr lang="en-US" sz="1800" dirty="0">
                        <a:effectLst/>
                        <a:latin typeface="+mn-lt"/>
                        <a:ea typeface="Calibri" charset="0"/>
                        <a:cs typeface="Times New Roman" charset="0"/>
                      </a:endParaRPr>
                    </a:p>
                  </a:txBody>
                  <a:tcPr marL="63305" marR="63305" marT="0" marB="0">
                    <a:lnL w="12700" cap="flat" cmpd="sng" algn="ctr">
                      <a:solidFill>
                        <a:schemeClr val="tx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algn="ctr">
                        <a:lnSpc>
                          <a:spcPct val="107000"/>
                        </a:lnSpc>
                        <a:spcAft>
                          <a:spcPts val="0"/>
                        </a:spcAft>
                      </a:pPr>
                      <a:r>
                        <a:rPr lang="en-US" sz="1800" b="1" dirty="0">
                          <a:effectLst/>
                          <a:latin typeface="+mn-lt"/>
                          <a:ea typeface="Calibri" charset="0"/>
                          <a:cs typeface="Times New Roman" charset="0"/>
                        </a:rPr>
                        <a:t>900</a:t>
                      </a:r>
                      <a:endParaRPr lang="en-US" sz="1800" dirty="0">
                        <a:effectLst/>
                        <a:latin typeface="+mn-lt"/>
                        <a:ea typeface="Calibri" charset="0"/>
                        <a:cs typeface="Times New Roman" charset="0"/>
                      </a:endParaRPr>
                    </a:p>
                  </a:txBody>
                  <a:tcPr marL="63305" marR="6330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algn="ctr">
                        <a:lnSpc>
                          <a:spcPct val="107000"/>
                        </a:lnSpc>
                        <a:spcAft>
                          <a:spcPts val="0"/>
                        </a:spcAft>
                      </a:pPr>
                      <a:r>
                        <a:rPr lang="en-US" sz="1800" b="1" dirty="0">
                          <a:effectLst/>
                          <a:latin typeface="+mn-lt"/>
                          <a:ea typeface="Calibri" charset="0"/>
                          <a:cs typeface="Times New Roman" charset="0"/>
                        </a:rPr>
                        <a:t>1,750</a:t>
                      </a:r>
                    </a:p>
                  </a:txBody>
                  <a:tcPr marL="63305" marR="63305" marT="0" marB="0">
                    <a:lnL w="12700" cap="flat" cmpd="sng" algn="ctr">
                      <a:solidFill>
                        <a:srgbClr val="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13"/>
                  </a:ext>
                </a:extLst>
              </a:tr>
            </a:tbl>
          </a:graphicData>
        </a:graphic>
      </p:graphicFrame>
      <p:sp>
        <p:nvSpPr>
          <p:cNvPr id="6" name="Rectangle 5"/>
          <p:cNvSpPr/>
          <p:nvPr/>
        </p:nvSpPr>
        <p:spPr bwMode="auto">
          <a:xfrm>
            <a:off x="6898412" y="3030187"/>
            <a:ext cx="2127006" cy="1595254"/>
          </a:xfrm>
          <a:prstGeom prst="rect">
            <a:avLst/>
          </a:prstGeom>
          <a:solidFill>
            <a:srgbClr val="0070C0">
              <a:alpha val="20000"/>
            </a:srgbClr>
          </a:solidFill>
          <a:ln w="9525" cap="flat" cmpd="sng" algn="ctr">
            <a:noFill/>
            <a:prstDash val="solid"/>
            <a:round/>
            <a:headEnd type="none" w="med" len="med"/>
            <a:tailEnd type="none" w="med" len="med"/>
          </a:ln>
          <a:effectLst/>
        </p:spPr>
        <p:txBody>
          <a:bodyPr vert="horz" wrap="square" lIns="83077" tIns="83077" rIns="83077" bIns="83077" numCol="1" rtlCol="0" anchor="ctr" anchorCtr="1" compatLnSpc="1">
            <a:prstTxWarp prst="textNoShape">
              <a:avLst/>
            </a:prstTxWarp>
          </a:bodyPr>
          <a:lstStyle/>
          <a:p>
            <a:pPr algn="ctr" defTabSz="844083" fontAlgn="base">
              <a:spcBef>
                <a:spcPct val="20000"/>
              </a:spcBef>
              <a:spcAft>
                <a:spcPts val="369"/>
              </a:spcAft>
            </a:pPr>
            <a:r>
              <a:rPr lang="en-CA" sz="1846" dirty="0"/>
              <a:t>Others present strong valuation asymmetries – the Islander values them much more</a:t>
            </a:r>
            <a:endParaRPr lang="en-CA" sz="1846" dirty="0">
              <a:latin typeface="Arial" charset="0"/>
            </a:endParaRPr>
          </a:p>
        </p:txBody>
      </p:sp>
      <p:cxnSp>
        <p:nvCxnSpPr>
          <p:cNvPr id="7" name="Straight Arrow Connector 6"/>
          <p:cNvCxnSpPr/>
          <p:nvPr/>
        </p:nvCxnSpPr>
        <p:spPr bwMode="auto">
          <a:xfrm rot="16200000" flipV="1">
            <a:off x="6699006" y="2291134"/>
            <a:ext cx="0" cy="414602"/>
          </a:xfrm>
          <a:prstGeom prst="straightConnector1">
            <a:avLst/>
          </a:prstGeom>
          <a:noFill/>
          <a:ln w="9525" cap="flat" cmpd="sng" algn="ctr">
            <a:solidFill>
              <a:srgbClr val="0070C0"/>
            </a:solidFill>
            <a:prstDash val="solid"/>
            <a:round/>
            <a:headEnd type="none" w="med" len="med"/>
            <a:tailEnd type="triangle" w="lg" len="lg"/>
          </a:ln>
          <a:effectLst/>
        </p:spPr>
      </p:cxnSp>
      <p:sp>
        <p:nvSpPr>
          <p:cNvPr id="8" name="Rectangle 7"/>
          <p:cNvSpPr/>
          <p:nvPr/>
        </p:nvSpPr>
        <p:spPr bwMode="auto">
          <a:xfrm>
            <a:off x="6898412" y="1767277"/>
            <a:ext cx="2127006" cy="1196441"/>
          </a:xfrm>
          <a:prstGeom prst="rect">
            <a:avLst/>
          </a:prstGeom>
          <a:solidFill>
            <a:srgbClr val="0070C0">
              <a:alpha val="20000"/>
            </a:srgbClr>
          </a:solidFill>
          <a:ln w="9525" cap="flat" cmpd="sng" algn="ctr">
            <a:noFill/>
            <a:prstDash val="solid"/>
            <a:round/>
            <a:headEnd type="none" w="med" len="med"/>
            <a:tailEnd type="none" w="med" len="med"/>
          </a:ln>
          <a:effectLst/>
        </p:spPr>
        <p:txBody>
          <a:bodyPr vert="horz" wrap="square" lIns="83077" tIns="83077" rIns="83077" bIns="83077" numCol="1" rtlCol="0" anchor="ctr" anchorCtr="1" compatLnSpc="1">
            <a:prstTxWarp prst="textNoShape">
              <a:avLst/>
            </a:prstTxWarp>
          </a:bodyPr>
          <a:lstStyle/>
          <a:p>
            <a:pPr algn="ctr" defTabSz="844083" fontAlgn="base">
              <a:spcBef>
                <a:spcPct val="20000"/>
              </a:spcBef>
              <a:spcAft>
                <a:spcPts val="369"/>
              </a:spcAft>
            </a:pPr>
            <a:r>
              <a:rPr lang="en-CA" sz="1846" dirty="0"/>
              <a:t>Some items are valued the same by both parties</a:t>
            </a:r>
          </a:p>
        </p:txBody>
      </p:sp>
      <p:sp>
        <p:nvSpPr>
          <p:cNvPr id="10" name="Rectangle 9"/>
          <p:cNvSpPr/>
          <p:nvPr/>
        </p:nvSpPr>
        <p:spPr bwMode="auto">
          <a:xfrm>
            <a:off x="6898412" y="4691910"/>
            <a:ext cx="2127006" cy="1590107"/>
          </a:xfrm>
          <a:prstGeom prst="rect">
            <a:avLst/>
          </a:prstGeom>
          <a:solidFill>
            <a:srgbClr val="0070C0">
              <a:alpha val="20000"/>
            </a:srgbClr>
          </a:solidFill>
          <a:ln w="9525" cap="flat" cmpd="sng" algn="ctr">
            <a:noFill/>
            <a:prstDash val="solid"/>
            <a:round/>
            <a:headEnd type="none" w="med" len="med"/>
            <a:tailEnd type="none" w="med" len="med"/>
          </a:ln>
          <a:effectLst/>
        </p:spPr>
        <p:txBody>
          <a:bodyPr vert="horz" wrap="square" lIns="83077" tIns="83077" rIns="83077" bIns="83077" numCol="1" rtlCol="0" anchor="ctr" anchorCtr="1" compatLnSpc="1">
            <a:prstTxWarp prst="textNoShape">
              <a:avLst/>
            </a:prstTxWarp>
          </a:bodyPr>
          <a:lstStyle/>
          <a:p>
            <a:pPr algn="ctr" defTabSz="844083" fontAlgn="base">
              <a:spcBef>
                <a:spcPct val="20000"/>
              </a:spcBef>
              <a:spcAft>
                <a:spcPts val="369"/>
              </a:spcAft>
            </a:pPr>
            <a:r>
              <a:rPr lang="en-CA" sz="1846" dirty="0"/>
              <a:t>Individual parts of parts of the diving equip. are valued differently (despite same total)</a:t>
            </a:r>
            <a:endParaRPr lang="en-CA" sz="1846" dirty="0">
              <a:latin typeface="Arial" charset="0"/>
            </a:endParaRPr>
          </a:p>
        </p:txBody>
      </p:sp>
      <p:cxnSp>
        <p:nvCxnSpPr>
          <p:cNvPr id="11" name="Straight Arrow Connector 10"/>
          <p:cNvCxnSpPr/>
          <p:nvPr/>
        </p:nvCxnSpPr>
        <p:spPr bwMode="auto">
          <a:xfrm flipH="1">
            <a:off x="6491705" y="4359565"/>
            <a:ext cx="414602" cy="265876"/>
          </a:xfrm>
          <a:prstGeom prst="straightConnector1">
            <a:avLst/>
          </a:prstGeom>
          <a:noFill/>
          <a:ln w="9525" cap="flat" cmpd="sng" algn="ctr">
            <a:solidFill>
              <a:srgbClr val="0070C0"/>
            </a:solidFill>
            <a:prstDash val="solid"/>
            <a:round/>
            <a:headEnd type="none" w="med" len="med"/>
            <a:tailEnd type="triangle" w="lg" len="lg"/>
          </a:ln>
          <a:effectLst/>
        </p:spPr>
      </p:cxnSp>
      <p:cxnSp>
        <p:nvCxnSpPr>
          <p:cNvPr id="13" name="Straight Arrow Connector 12"/>
          <p:cNvCxnSpPr/>
          <p:nvPr/>
        </p:nvCxnSpPr>
        <p:spPr bwMode="auto">
          <a:xfrm rot="16200000" flipV="1">
            <a:off x="6699006" y="5282237"/>
            <a:ext cx="0" cy="414602"/>
          </a:xfrm>
          <a:prstGeom prst="straightConnector1">
            <a:avLst/>
          </a:prstGeom>
          <a:noFill/>
          <a:ln w="9525" cap="flat" cmpd="sng" algn="ctr">
            <a:solidFill>
              <a:srgbClr val="0070C0"/>
            </a:solidFill>
            <a:prstDash val="solid"/>
            <a:round/>
            <a:headEnd type="none" w="med" len="med"/>
            <a:tailEnd type="triangle" w="lg" len="lg"/>
          </a:ln>
          <a:effectLst/>
        </p:spPr>
      </p:cxnSp>
    </p:spTree>
    <p:extLst>
      <p:ext uri="{BB962C8B-B14F-4D97-AF65-F5344CB8AC3E}">
        <p14:creationId xmlns:p14="http://schemas.microsoft.com/office/powerpoint/2010/main" val="30509590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179512" y="5085184"/>
            <a:ext cx="86868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lgn="ctr">
              <a:spcBef>
                <a:spcPts val="0"/>
              </a:spcBef>
              <a:buClr>
                <a:srgbClr val="0070C0"/>
              </a:buClr>
              <a:buNone/>
              <a:defRPr/>
            </a:pPr>
            <a:r>
              <a:rPr lang="en-US" sz="3000" b="1" dirty="0"/>
              <a:t>What tactics did you use to overcome </a:t>
            </a:r>
          </a:p>
          <a:p>
            <a:pPr marL="0" lvl="0" indent="0" algn="ctr">
              <a:spcBef>
                <a:spcPts val="0"/>
              </a:spcBef>
              <a:buClr>
                <a:srgbClr val="0070C0"/>
              </a:buClr>
              <a:buNone/>
              <a:defRPr/>
            </a:pPr>
            <a:r>
              <a:rPr lang="en-US" sz="3000" b="1" dirty="0"/>
              <a:t>the “no-speaking” rule?</a:t>
            </a:r>
          </a:p>
          <a:p>
            <a:pPr marL="0" indent="0" algn="ctr">
              <a:buNone/>
            </a:pPr>
            <a:r>
              <a:rPr lang="en-US" altLang="en-US" sz="3000" b="1" dirty="0"/>
              <a:t> </a:t>
            </a:r>
          </a:p>
          <a:p>
            <a:endParaRPr lang="en-US" altLang="en-US" sz="3000" b="1" dirty="0"/>
          </a:p>
          <a:p>
            <a:pPr lvl="1"/>
            <a:endParaRPr lang="en-US" altLang="en-US" sz="3000" b="1" dirty="0">
              <a:solidFill>
                <a:srgbClr val="003399"/>
              </a:solidFill>
            </a:endParaRPr>
          </a:p>
          <a:p>
            <a:pPr lvl="1"/>
            <a:endParaRPr lang="en-US" altLang="en-US" sz="3000" b="1" dirty="0">
              <a:solidFill>
                <a:srgbClr val="003399"/>
              </a:solidFill>
            </a:endParaRPr>
          </a:p>
          <a:p>
            <a:pPr lvl="1"/>
            <a:endParaRPr lang="en-US" altLang="en-US" sz="3000" b="1" dirty="0">
              <a:solidFill>
                <a:srgbClr val="003399"/>
              </a:solidFill>
            </a:endParaRPr>
          </a:p>
          <a:p>
            <a:pPr lvl="1"/>
            <a:endParaRPr lang="en-US" altLang="en-US" sz="3000" b="1" dirty="0">
              <a:solidFill>
                <a:srgbClr val="003399"/>
              </a:solidFill>
            </a:endParaRPr>
          </a:p>
          <a:p>
            <a:endParaRPr lang="en-US" altLang="en-US" sz="3000" b="1" dirty="0">
              <a:solidFill>
                <a:srgbClr val="003399"/>
              </a:solidFill>
            </a:endParaRPr>
          </a:p>
          <a:p>
            <a:endParaRPr lang="en-US" altLang="en-US" sz="3000" b="1" dirty="0"/>
          </a:p>
        </p:txBody>
      </p:sp>
      <p:pic>
        <p:nvPicPr>
          <p:cNvPr id="7"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63688" y="1196752"/>
            <a:ext cx="5400600" cy="3600400"/>
          </a:xfrm>
        </p:spPr>
      </p:pic>
    </p:spTree>
    <p:extLst>
      <p:ext uri="{BB962C8B-B14F-4D97-AF65-F5344CB8AC3E}">
        <p14:creationId xmlns:p14="http://schemas.microsoft.com/office/powerpoint/2010/main" val="17691898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4048" y="1412776"/>
            <a:ext cx="2880320" cy="4188757"/>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85867" y="1452512"/>
            <a:ext cx="2954085" cy="4176464"/>
          </a:xfrm>
          <a:prstGeom prst="rect">
            <a:avLst/>
          </a:prstGeom>
        </p:spPr>
      </p:pic>
    </p:spTree>
    <p:extLst>
      <p:ext uri="{BB962C8B-B14F-4D97-AF65-F5344CB8AC3E}">
        <p14:creationId xmlns:p14="http://schemas.microsoft.com/office/powerpoint/2010/main" val="16375117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9592" y="1088740"/>
            <a:ext cx="7344816" cy="5508612"/>
          </a:xfrm>
          <a:prstGeom prst="rect">
            <a:avLst/>
          </a:prstGeom>
        </p:spPr>
      </p:pic>
      <p:sp>
        <p:nvSpPr>
          <p:cNvPr id="6" name="Title 1"/>
          <p:cNvSpPr>
            <a:spLocks noGrp="1"/>
          </p:cNvSpPr>
          <p:nvPr>
            <p:ph type="title"/>
          </p:nvPr>
        </p:nvSpPr>
        <p:spPr>
          <a:xfrm>
            <a:off x="457200" y="-18256"/>
            <a:ext cx="8229600" cy="1143000"/>
          </a:xfrm>
        </p:spPr>
        <p:txBody>
          <a:bodyPr>
            <a:normAutofit/>
          </a:bodyPr>
          <a:lstStyle/>
          <a:p>
            <a:r>
              <a:rPr lang="en-US" sz="3200" b="1" dirty="0"/>
              <a:t>Some of your drawings in the sand</a:t>
            </a:r>
          </a:p>
        </p:txBody>
      </p:sp>
    </p:spTree>
    <p:extLst>
      <p:ext uri="{BB962C8B-B14F-4D97-AF65-F5344CB8AC3E}">
        <p14:creationId xmlns:p14="http://schemas.microsoft.com/office/powerpoint/2010/main" val="14531731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1600" y="1124744"/>
            <a:ext cx="7200800" cy="5400600"/>
          </a:xfrm>
          <a:prstGeom prst="rect">
            <a:avLst/>
          </a:prstGeom>
        </p:spPr>
      </p:pic>
      <p:sp>
        <p:nvSpPr>
          <p:cNvPr id="5" name="Title 1"/>
          <p:cNvSpPr>
            <a:spLocks noGrp="1"/>
          </p:cNvSpPr>
          <p:nvPr>
            <p:ph type="title"/>
          </p:nvPr>
        </p:nvSpPr>
        <p:spPr>
          <a:xfrm>
            <a:off x="457200" y="-18256"/>
            <a:ext cx="8229600" cy="1143000"/>
          </a:xfrm>
        </p:spPr>
        <p:txBody>
          <a:bodyPr>
            <a:normAutofit/>
          </a:bodyPr>
          <a:lstStyle/>
          <a:p>
            <a:r>
              <a:rPr lang="en-US" sz="3200" b="1" dirty="0"/>
              <a:t>Some of your drawings in the sand</a:t>
            </a:r>
          </a:p>
        </p:txBody>
      </p:sp>
    </p:spTree>
    <p:extLst>
      <p:ext uri="{BB962C8B-B14F-4D97-AF65-F5344CB8AC3E}">
        <p14:creationId xmlns:p14="http://schemas.microsoft.com/office/powerpoint/2010/main" val="29727798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63688" y="1196752"/>
            <a:ext cx="5400600" cy="3600400"/>
          </a:xfrm>
        </p:spPr>
      </p:pic>
      <p:sp>
        <p:nvSpPr>
          <p:cNvPr id="13" name="Title 1"/>
          <p:cNvSpPr txBox="1">
            <a:spLocks/>
          </p:cNvSpPr>
          <p:nvPr/>
        </p:nvSpPr>
        <p:spPr>
          <a:xfrm>
            <a:off x="323528" y="5238328"/>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CA" sz="3200" b="1" dirty="0"/>
              <a:t>Who was the more powerful party?</a:t>
            </a:r>
          </a:p>
          <a:p>
            <a:r>
              <a:rPr lang="en-CA" sz="3200" b="1" dirty="0"/>
              <a:t>Why?</a:t>
            </a:r>
            <a:br>
              <a:rPr lang="en-CA" sz="3200" dirty="0"/>
            </a:br>
            <a:endParaRPr lang="en-CA" sz="3200" dirty="0"/>
          </a:p>
        </p:txBody>
      </p:sp>
    </p:spTree>
    <p:extLst>
      <p:ext uri="{BB962C8B-B14F-4D97-AF65-F5344CB8AC3E}">
        <p14:creationId xmlns:p14="http://schemas.microsoft.com/office/powerpoint/2010/main" val="17922639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384458" y="1873817"/>
            <a:ext cx="4121073" cy="2092866"/>
          </a:xfrm>
        </p:spPr>
        <p:txBody>
          <a:bodyPr>
            <a:normAutofit/>
          </a:bodyPr>
          <a:lstStyle/>
          <a:p>
            <a:pPr marL="0" indent="0" algn="ctr" defTabSz="844083">
              <a:spcBef>
                <a:spcPts val="0"/>
              </a:spcBef>
              <a:buClr>
                <a:srgbClr val="0070C0"/>
              </a:buClr>
              <a:buNone/>
              <a:defRPr/>
            </a:pPr>
            <a:r>
              <a:rPr lang="en-US" sz="2031" b="1" dirty="0">
                <a:solidFill>
                  <a:schemeClr val="accent2"/>
                </a:solidFill>
              </a:rPr>
              <a:t>STUDENTS</a:t>
            </a:r>
          </a:p>
          <a:p>
            <a:pPr defTabSz="844083">
              <a:spcBef>
                <a:spcPts val="0"/>
              </a:spcBef>
              <a:buClr>
                <a:srgbClr val="0070C0"/>
              </a:buClr>
              <a:defRPr/>
            </a:pPr>
            <a:endParaRPr lang="en-US" sz="1292" dirty="0"/>
          </a:p>
          <a:p>
            <a:pPr marL="0" indent="0" algn="ctr" defTabSz="844083">
              <a:spcBef>
                <a:spcPts val="0"/>
              </a:spcBef>
              <a:buClr>
                <a:srgbClr val="0070C0"/>
              </a:buClr>
              <a:buNone/>
              <a:defRPr/>
            </a:pPr>
            <a:r>
              <a:rPr lang="en-US" sz="2031" dirty="0"/>
              <a:t>Their belongings are worth 850.</a:t>
            </a:r>
          </a:p>
          <a:p>
            <a:pPr marL="0" indent="0" algn="ctr" defTabSz="844083">
              <a:spcBef>
                <a:spcPts val="0"/>
              </a:spcBef>
              <a:buClr>
                <a:srgbClr val="0070C0"/>
              </a:buClr>
              <a:buNone/>
              <a:defRPr/>
            </a:pPr>
            <a:r>
              <a:rPr lang="en-US" sz="2031" dirty="0"/>
              <a:t>However they get penalized by 3,000 if there is no deal. </a:t>
            </a:r>
          </a:p>
          <a:p>
            <a:pPr algn="ctr" defTabSz="844083">
              <a:spcBef>
                <a:spcPts val="0"/>
              </a:spcBef>
              <a:buClr>
                <a:srgbClr val="0070C0"/>
              </a:buClr>
              <a:defRPr/>
            </a:pPr>
            <a:endParaRPr lang="en-US" sz="1292" dirty="0"/>
          </a:p>
          <a:p>
            <a:pPr marL="0" indent="0" algn="ctr" defTabSz="844083">
              <a:spcBef>
                <a:spcPts val="0"/>
              </a:spcBef>
              <a:buClr>
                <a:srgbClr val="0070C0"/>
              </a:buClr>
              <a:buNone/>
              <a:defRPr/>
            </a:pPr>
            <a:r>
              <a:rPr lang="en-US" sz="2031" b="1" dirty="0"/>
              <a:t>BATNA: -2,150</a:t>
            </a:r>
          </a:p>
        </p:txBody>
      </p:sp>
      <p:sp>
        <p:nvSpPr>
          <p:cNvPr id="6" name="Content Placeholder 2"/>
          <p:cNvSpPr txBox="1">
            <a:spLocks/>
          </p:cNvSpPr>
          <p:nvPr/>
        </p:nvSpPr>
        <p:spPr>
          <a:xfrm>
            <a:off x="4704938" y="1873816"/>
            <a:ext cx="4121073" cy="2685156"/>
          </a:xfrm>
          <a:prstGeom prst="rect">
            <a:avLst/>
          </a:prstGeom>
        </p:spPr>
        <p:txBody>
          <a:bodyPr vert="horz"/>
          <a:lstStyle>
            <a:lvl1pPr marL="0" indent="0" algn="l" rtl="0" eaLnBrk="0" fontAlgn="base" hangingPunct="0">
              <a:spcBef>
                <a:spcPct val="20000"/>
              </a:spcBef>
              <a:spcAft>
                <a:spcPts val="400"/>
              </a:spcAft>
              <a:buClr>
                <a:srgbClr val="5CA717"/>
              </a:buClr>
              <a:buFontTx/>
              <a:buNone/>
              <a:defRPr sz="2400">
                <a:solidFill>
                  <a:schemeClr val="tx1"/>
                </a:solidFill>
                <a:latin typeface="Rockwell" pitchFamily="18" charset="0"/>
                <a:ea typeface="ＭＳ Ｐゴシック" charset="-128"/>
                <a:cs typeface="ＭＳ Ｐゴシック" charset="-128"/>
              </a:defRPr>
            </a:lvl1pPr>
            <a:lvl2pPr marL="400050" indent="-215900" algn="l" rtl="0" eaLnBrk="0" fontAlgn="base" hangingPunct="0">
              <a:spcBef>
                <a:spcPct val="20000"/>
              </a:spcBef>
              <a:spcAft>
                <a:spcPct val="0"/>
              </a:spcAft>
              <a:buClr>
                <a:srgbClr val="0070C0"/>
              </a:buClr>
              <a:buChar char="•"/>
              <a:defRPr sz="2400">
                <a:solidFill>
                  <a:schemeClr val="tx1"/>
                </a:solidFill>
                <a:latin typeface="Rockwell" pitchFamily="18" charset="0"/>
                <a:ea typeface="ＭＳ Ｐゴシック" charset="-128"/>
              </a:defRPr>
            </a:lvl2pPr>
            <a:lvl3pPr marL="628650" indent="-227013" algn="l" rtl="0" eaLnBrk="0" fontAlgn="base" hangingPunct="0">
              <a:spcBef>
                <a:spcPct val="20000"/>
              </a:spcBef>
              <a:spcAft>
                <a:spcPts val="400"/>
              </a:spcAft>
              <a:buClr>
                <a:srgbClr val="5CA717"/>
              </a:buClr>
              <a:buChar char="•"/>
              <a:defRPr sz="2400">
                <a:solidFill>
                  <a:schemeClr val="tx1"/>
                </a:solidFill>
                <a:latin typeface="Rockwell" pitchFamily="18" charset="0"/>
                <a:ea typeface="ＭＳ Ｐゴシック" charset="-128"/>
              </a:defRPr>
            </a:lvl3pPr>
            <a:lvl4pPr marL="835025" indent="-204788" algn="l" rtl="0" eaLnBrk="0" fontAlgn="base" hangingPunct="0">
              <a:spcBef>
                <a:spcPct val="20000"/>
              </a:spcBef>
              <a:spcAft>
                <a:spcPct val="0"/>
              </a:spcAft>
              <a:buClr>
                <a:srgbClr val="5CA717"/>
              </a:buClr>
              <a:buChar char="•"/>
              <a:defRPr sz="2000">
                <a:solidFill>
                  <a:schemeClr val="tx1"/>
                </a:solidFill>
                <a:latin typeface="Rockwell" pitchFamily="18" charset="0"/>
                <a:ea typeface="ＭＳ Ｐゴシック" charset="-128"/>
              </a:defRPr>
            </a:lvl4pPr>
            <a:lvl5pPr marL="1050925" indent="-214313" algn="l" rtl="0" eaLnBrk="0" fontAlgn="base" hangingPunct="0">
              <a:spcBef>
                <a:spcPct val="20000"/>
              </a:spcBef>
              <a:spcAft>
                <a:spcPct val="0"/>
              </a:spcAft>
              <a:buClr>
                <a:srgbClr val="5CA717"/>
              </a:buClr>
              <a:buChar char="•"/>
              <a:defRPr sz="2000">
                <a:solidFill>
                  <a:schemeClr val="tx1"/>
                </a:solidFill>
                <a:latin typeface="Rockwell" pitchFamily="18" charset="0"/>
                <a:ea typeface="ＭＳ Ｐゴシック" charset="-128"/>
              </a:defRPr>
            </a:lvl5pPr>
            <a:lvl6pPr marL="1508125" indent="-214313" algn="l" rtl="0" fontAlgn="base">
              <a:spcBef>
                <a:spcPct val="20000"/>
              </a:spcBef>
              <a:spcAft>
                <a:spcPct val="0"/>
              </a:spcAft>
              <a:buChar char="•"/>
              <a:defRPr sz="2000">
                <a:solidFill>
                  <a:schemeClr val="tx1"/>
                </a:solidFill>
                <a:latin typeface="+mn-lt"/>
                <a:ea typeface="ＭＳ Ｐゴシック" charset="-128"/>
              </a:defRPr>
            </a:lvl6pPr>
            <a:lvl7pPr marL="1965325" indent="-214313" algn="l" rtl="0" fontAlgn="base">
              <a:spcBef>
                <a:spcPct val="20000"/>
              </a:spcBef>
              <a:spcAft>
                <a:spcPct val="0"/>
              </a:spcAft>
              <a:buChar char="•"/>
              <a:defRPr sz="2000">
                <a:solidFill>
                  <a:schemeClr val="tx1"/>
                </a:solidFill>
                <a:latin typeface="+mn-lt"/>
                <a:ea typeface="ＭＳ Ｐゴシック" charset="-128"/>
              </a:defRPr>
            </a:lvl7pPr>
            <a:lvl8pPr marL="2422525" indent="-214313" algn="l" rtl="0" fontAlgn="base">
              <a:spcBef>
                <a:spcPct val="20000"/>
              </a:spcBef>
              <a:spcAft>
                <a:spcPct val="0"/>
              </a:spcAft>
              <a:buChar char="•"/>
              <a:defRPr sz="2000">
                <a:solidFill>
                  <a:schemeClr val="tx1"/>
                </a:solidFill>
                <a:latin typeface="+mn-lt"/>
                <a:ea typeface="ＭＳ Ｐゴシック" charset="-128"/>
              </a:defRPr>
            </a:lvl8pPr>
            <a:lvl9pPr marL="2879725" indent="-214313" algn="l" rtl="0" fontAlgn="base">
              <a:spcBef>
                <a:spcPct val="20000"/>
              </a:spcBef>
              <a:spcAft>
                <a:spcPct val="0"/>
              </a:spcAft>
              <a:buChar char="•"/>
              <a:defRPr sz="2000">
                <a:solidFill>
                  <a:schemeClr val="tx1"/>
                </a:solidFill>
                <a:latin typeface="+mn-lt"/>
                <a:ea typeface="ＭＳ Ｐゴシック" charset="-128"/>
              </a:defRPr>
            </a:lvl9pPr>
          </a:lstStyle>
          <a:p>
            <a:pPr algn="ctr" eaLnBrk="1" fontAlgn="auto" hangingPunct="1">
              <a:spcBef>
                <a:spcPts val="0"/>
              </a:spcBef>
              <a:spcAft>
                <a:spcPts val="0"/>
              </a:spcAft>
              <a:buClr>
                <a:srgbClr val="0070C0"/>
              </a:buClr>
              <a:defRPr/>
            </a:pPr>
            <a:r>
              <a:rPr lang="en-US" sz="2031" b="1" kern="0" dirty="0">
                <a:solidFill>
                  <a:schemeClr val="accent5">
                    <a:lumMod val="90000"/>
                  </a:schemeClr>
                </a:solidFill>
                <a:latin typeface="+mn-lt"/>
              </a:rPr>
              <a:t>ISLANDER</a:t>
            </a:r>
            <a:r>
              <a:rPr lang="en-US" sz="2031" kern="0" dirty="0">
                <a:solidFill>
                  <a:schemeClr val="accent5">
                    <a:lumMod val="90000"/>
                  </a:schemeClr>
                </a:solidFill>
                <a:latin typeface="+mn-lt"/>
              </a:rPr>
              <a:t> </a:t>
            </a:r>
          </a:p>
          <a:p>
            <a:pPr eaLnBrk="1" fontAlgn="auto" hangingPunct="1">
              <a:spcBef>
                <a:spcPts val="0"/>
              </a:spcBef>
              <a:spcAft>
                <a:spcPts val="0"/>
              </a:spcAft>
              <a:buClr>
                <a:srgbClr val="0070C0"/>
              </a:buClr>
              <a:defRPr/>
            </a:pPr>
            <a:endParaRPr lang="en-US" sz="1292" kern="0" dirty="0">
              <a:latin typeface="+mn-lt"/>
            </a:endParaRPr>
          </a:p>
          <a:p>
            <a:pPr algn="ctr" defTabSz="844083" eaLnBrk="1" fontAlgn="auto" hangingPunct="1">
              <a:spcBef>
                <a:spcPts val="0"/>
              </a:spcBef>
              <a:spcAft>
                <a:spcPts val="0"/>
              </a:spcAft>
              <a:buClr>
                <a:srgbClr val="0070C0"/>
              </a:buClr>
              <a:defRPr/>
            </a:pPr>
            <a:r>
              <a:rPr lang="en-US" sz="2031" dirty="0">
                <a:latin typeface="+mn-lt"/>
              </a:rPr>
              <a:t>His resources are worth 500 to him.</a:t>
            </a:r>
          </a:p>
          <a:p>
            <a:pPr algn="ctr" defTabSz="844083" eaLnBrk="1" fontAlgn="auto" hangingPunct="1">
              <a:spcBef>
                <a:spcPts val="0"/>
              </a:spcBef>
              <a:spcAft>
                <a:spcPts val="0"/>
              </a:spcAft>
              <a:buClr>
                <a:srgbClr val="0070C0"/>
              </a:buClr>
              <a:defRPr/>
            </a:pPr>
            <a:r>
              <a:rPr lang="en-US" sz="2031" dirty="0">
                <a:latin typeface="+mn-lt"/>
              </a:rPr>
              <a:t>He has no additional incentive to conclude a deal. </a:t>
            </a:r>
          </a:p>
          <a:p>
            <a:pPr algn="ctr" defTabSz="844083" eaLnBrk="1" fontAlgn="auto" hangingPunct="1">
              <a:spcBef>
                <a:spcPts val="0"/>
              </a:spcBef>
              <a:spcAft>
                <a:spcPts val="0"/>
              </a:spcAft>
              <a:buClr>
                <a:srgbClr val="0070C0"/>
              </a:buClr>
              <a:defRPr/>
            </a:pPr>
            <a:endParaRPr lang="en-US" sz="1292" dirty="0">
              <a:latin typeface="+mn-lt"/>
            </a:endParaRPr>
          </a:p>
          <a:p>
            <a:pPr algn="ctr" defTabSz="844083" eaLnBrk="1" fontAlgn="auto" hangingPunct="1">
              <a:spcBef>
                <a:spcPts val="0"/>
              </a:spcBef>
              <a:spcAft>
                <a:spcPts val="0"/>
              </a:spcAft>
              <a:buClr>
                <a:srgbClr val="0070C0"/>
              </a:buClr>
              <a:defRPr/>
            </a:pPr>
            <a:r>
              <a:rPr lang="en-US" sz="2031" b="1" dirty="0">
                <a:latin typeface="+mn-lt"/>
              </a:rPr>
              <a:t>BATNA: 500</a:t>
            </a:r>
            <a:endParaRPr lang="en-US" sz="2031" kern="0" dirty="0">
              <a:latin typeface="+mn-lt"/>
            </a:endParaRPr>
          </a:p>
        </p:txBody>
      </p:sp>
      <p:sp>
        <p:nvSpPr>
          <p:cNvPr id="7" name="Rectangle 6"/>
          <p:cNvSpPr/>
          <p:nvPr/>
        </p:nvSpPr>
        <p:spPr bwMode="auto">
          <a:xfrm>
            <a:off x="384458" y="1772816"/>
            <a:ext cx="4054604" cy="2158232"/>
          </a:xfrm>
          <a:prstGeom prst="rect">
            <a:avLst/>
          </a:prstGeom>
          <a:noFill/>
          <a:ln w="9525" cap="flat" cmpd="sng" algn="ctr">
            <a:solidFill>
              <a:schemeClr val="accent2"/>
            </a:solidFill>
            <a:prstDash val="sysDash"/>
            <a:round/>
            <a:headEnd type="none" w="med" len="med"/>
            <a:tailEnd type="none" w="med" len="med"/>
          </a:ln>
          <a:effectLst/>
        </p:spPr>
        <p:txBody>
          <a:bodyPr vert="horz" wrap="square" lIns="0" tIns="0" rIns="0" bIns="0" numCol="1" rtlCol="0" anchor="t" anchorCtr="0" compatLnSpc="1">
            <a:prstTxWarp prst="textNoShape">
              <a:avLst/>
            </a:prstTxWarp>
          </a:bodyPr>
          <a:lstStyle/>
          <a:p>
            <a:pPr defTabSz="844083" fontAlgn="base">
              <a:lnSpc>
                <a:spcPct val="70000"/>
              </a:lnSpc>
              <a:spcBef>
                <a:spcPct val="20000"/>
              </a:spcBef>
              <a:spcAft>
                <a:spcPts val="369"/>
              </a:spcAft>
            </a:pPr>
            <a:endParaRPr lang="en-CA" sz="2308">
              <a:solidFill>
                <a:srgbClr val="5CA717"/>
              </a:solidFill>
              <a:latin typeface="Arial" charset="0"/>
            </a:endParaRPr>
          </a:p>
        </p:txBody>
      </p:sp>
      <p:sp>
        <p:nvSpPr>
          <p:cNvPr id="8" name="Rectangle 7"/>
          <p:cNvSpPr/>
          <p:nvPr/>
        </p:nvSpPr>
        <p:spPr bwMode="auto">
          <a:xfrm>
            <a:off x="4704938" y="1808452"/>
            <a:ext cx="4054604" cy="2158231"/>
          </a:xfrm>
          <a:prstGeom prst="rect">
            <a:avLst/>
          </a:prstGeom>
          <a:noFill/>
          <a:ln w="9525" cap="flat" cmpd="sng" algn="ctr">
            <a:solidFill>
              <a:schemeClr val="accent5">
                <a:lumMod val="90000"/>
              </a:schemeClr>
            </a:solidFill>
            <a:prstDash val="sysDash"/>
            <a:round/>
            <a:headEnd type="none" w="med" len="med"/>
            <a:tailEnd type="none" w="med" len="med"/>
          </a:ln>
          <a:effectLst/>
        </p:spPr>
        <p:txBody>
          <a:bodyPr vert="horz" wrap="square" lIns="0" tIns="0" rIns="0" bIns="0" numCol="1" rtlCol="0" anchor="t" anchorCtr="0" compatLnSpc="1">
            <a:prstTxWarp prst="textNoShape">
              <a:avLst/>
            </a:prstTxWarp>
          </a:bodyPr>
          <a:lstStyle/>
          <a:p>
            <a:pPr defTabSz="844083" fontAlgn="base">
              <a:lnSpc>
                <a:spcPct val="70000"/>
              </a:lnSpc>
              <a:spcBef>
                <a:spcPct val="20000"/>
              </a:spcBef>
              <a:spcAft>
                <a:spcPts val="369"/>
              </a:spcAft>
            </a:pPr>
            <a:endParaRPr lang="en-CA" sz="2308" dirty="0">
              <a:solidFill>
                <a:srgbClr val="5CA717"/>
              </a:solidFill>
            </a:endParaRPr>
          </a:p>
        </p:txBody>
      </p:sp>
      <p:sp>
        <p:nvSpPr>
          <p:cNvPr id="9" name="Content Placeholder 2"/>
          <p:cNvSpPr txBox="1">
            <a:spLocks/>
          </p:cNvSpPr>
          <p:nvPr/>
        </p:nvSpPr>
        <p:spPr>
          <a:xfrm>
            <a:off x="457200" y="4509120"/>
            <a:ext cx="8229600" cy="3516922"/>
          </a:xfrm>
          <a:prstGeom prst="rect">
            <a:avLst/>
          </a:prstGeom>
        </p:spPr>
        <p:txBody>
          <a:bodyPr vert="horz"/>
          <a:lstStyle>
            <a:lvl1pPr marL="0" indent="0" algn="l" rtl="0" eaLnBrk="0" fontAlgn="base" hangingPunct="0">
              <a:spcBef>
                <a:spcPct val="20000"/>
              </a:spcBef>
              <a:spcAft>
                <a:spcPts val="400"/>
              </a:spcAft>
              <a:buClr>
                <a:srgbClr val="5CA717"/>
              </a:buClr>
              <a:buFontTx/>
              <a:buNone/>
              <a:defRPr sz="2400">
                <a:solidFill>
                  <a:schemeClr val="tx1"/>
                </a:solidFill>
                <a:latin typeface="Rockwell" pitchFamily="18" charset="0"/>
                <a:ea typeface="ＭＳ Ｐゴシック" charset="-128"/>
                <a:cs typeface="ＭＳ Ｐゴシック" charset="-128"/>
              </a:defRPr>
            </a:lvl1pPr>
            <a:lvl2pPr marL="400050" indent="-215900" algn="l" rtl="0" eaLnBrk="0" fontAlgn="base" hangingPunct="0">
              <a:spcBef>
                <a:spcPct val="20000"/>
              </a:spcBef>
              <a:spcAft>
                <a:spcPct val="0"/>
              </a:spcAft>
              <a:buClr>
                <a:srgbClr val="0070C0"/>
              </a:buClr>
              <a:buChar char="•"/>
              <a:defRPr sz="2400">
                <a:solidFill>
                  <a:schemeClr val="tx1"/>
                </a:solidFill>
                <a:latin typeface="Rockwell" pitchFamily="18" charset="0"/>
                <a:ea typeface="ＭＳ Ｐゴシック" charset="-128"/>
              </a:defRPr>
            </a:lvl2pPr>
            <a:lvl3pPr marL="628650" indent="-227013" algn="l" rtl="0" eaLnBrk="0" fontAlgn="base" hangingPunct="0">
              <a:spcBef>
                <a:spcPct val="20000"/>
              </a:spcBef>
              <a:spcAft>
                <a:spcPts val="400"/>
              </a:spcAft>
              <a:buClr>
                <a:srgbClr val="5CA717"/>
              </a:buClr>
              <a:buChar char="•"/>
              <a:defRPr sz="2400">
                <a:solidFill>
                  <a:schemeClr val="tx1"/>
                </a:solidFill>
                <a:latin typeface="Rockwell" pitchFamily="18" charset="0"/>
                <a:ea typeface="ＭＳ Ｐゴシック" charset="-128"/>
              </a:defRPr>
            </a:lvl3pPr>
            <a:lvl4pPr marL="835025" indent="-204788" algn="l" rtl="0" eaLnBrk="0" fontAlgn="base" hangingPunct="0">
              <a:spcBef>
                <a:spcPct val="20000"/>
              </a:spcBef>
              <a:spcAft>
                <a:spcPct val="0"/>
              </a:spcAft>
              <a:buClr>
                <a:srgbClr val="5CA717"/>
              </a:buClr>
              <a:buChar char="•"/>
              <a:defRPr sz="2000">
                <a:solidFill>
                  <a:schemeClr val="tx1"/>
                </a:solidFill>
                <a:latin typeface="Rockwell" pitchFamily="18" charset="0"/>
                <a:ea typeface="ＭＳ Ｐゴシック" charset="-128"/>
              </a:defRPr>
            </a:lvl4pPr>
            <a:lvl5pPr marL="1050925" indent="-214313" algn="l" rtl="0" eaLnBrk="0" fontAlgn="base" hangingPunct="0">
              <a:spcBef>
                <a:spcPct val="20000"/>
              </a:spcBef>
              <a:spcAft>
                <a:spcPct val="0"/>
              </a:spcAft>
              <a:buClr>
                <a:srgbClr val="5CA717"/>
              </a:buClr>
              <a:buChar char="•"/>
              <a:defRPr sz="2000">
                <a:solidFill>
                  <a:schemeClr val="tx1"/>
                </a:solidFill>
                <a:latin typeface="Rockwell" pitchFamily="18" charset="0"/>
                <a:ea typeface="ＭＳ Ｐゴシック" charset="-128"/>
              </a:defRPr>
            </a:lvl5pPr>
            <a:lvl6pPr marL="1508125" indent="-214313" algn="l" rtl="0" fontAlgn="base">
              <a:spcBef>
                <a:spcPct val="20000"/>
              </a:spcBef>
              <a:spcAft>
                <a:spcPct val="0"/>
              </a:spcAft>
              <a:buChar char="•"/>
              <a:defRPr sz="2000">
                <a:solidFill>
                  <a:schemeClr val="tx1"/>
                </a:solidFill>
                <a:latin typeface="+mn-lt"/>
                <a:ea typeface="ＭＳ Ｐゴシック" charset="-128"/>
              </a:defRPr>
            </a:lvl6pPr>
            <a:lvl7pPr marL="1965325" indent="-214313" algn="l" rtl="0" fontAlgn="base">
              <a:spcBef>
                <a:spcPct val="20000"/>
              </a:spcBef>
              <a:spcAft>
                <a:spcPct val="0"/>
              </a:spcAft>
              <a:buChar char="•"/>
              <a:defRPr sz="2000">
                <a:solidFill>
                  <a:schemeClr val="tx1"/>
                </a:solidFill>
                <a:latin typeface="+mn-lt"/>
                <a:ea typeface="ＭＳ Ｐゴシック" charset="-128"/>
              </a:defRPr>
            </a:lvl7pPr>
            <a:lvl8pPr marL="2422525" indent="-214313" algn="l" rtl="0" fontAlgn="base">
              <a:spcBef>
                <a:spcPct val="20000"/>
              </a:spcBef>
              <a:spcAft>
                <a:spcPct val="0"/>
              </a:spcAft>
              <a:buChar char="•"/>
              <a:defRPr sz="2000">
                <a:solidFill>
                  <a:schemeClr val="tx1"/>
                </a:solidFill>
                <a:latin typeface="+mn-lt"/>
                <a:ea typeface="ＭＳ Ｐゴシック" charset="-128"/>
              </a:defRPr>
            </a:lvl8pPr>
            <a:lvl9pPr marL="2879725" indent="-214313" algn="l" rtl="0" fontAlgn="base">
              <a:spcBef>
                <a:spcPct val="20000"/>
              </a:spcBef>
              <a:spcAft>
                <a:spcPct val="0"/>
              </a:spcAft>
              <a:buChar char="•"/>
              <a:defRPr sz="2000">
                <a:solidFill>
                  <a:schemeClr val="tx1"/>
                </a:solidFill>
                <a:latin typeface="+mn-lt"/>
                <a:ea typeface="ＭＳ Ｐゴシック" charset="-128"/>
              </a:defRPr>
            </a:lvl9pPr>
          </a:lstStyle>
          <a:p>
            <a:pPr algn="ctr" eaLnBrk="1" fontAlgn="auto" hangingPunct="1">
              <a:spcBef>
                <a:spcPts val="0"/>
              </a:spcBef>
              <a:spcAft>
                <a:spcPts val="0"/>
              </a:spcAft>
              <a:buClr>
                <a:srgbClr val="0070C0"/>
              </a:buClr>
              <a:defRPr/>
            </a:pPr>
            <a:r>
              <a:rPr lang="en-US" b="1" kern="0" dirty="0">
                <a:latin typeface="+mn-lt"/>
              </a:rPr>
              <a:t>Power in negotiation is driven by your Best Alternative to a Negotiated Agreement (BATNA), not by your status</a:t>
            </a:r>
          </a:p>
          <a:p>
            <a:pPr eaLnBrk="1" fontAlgn="auto" hangingPunct="1">
              <a:spcBef>
                <a:spcPts val="0"/>
              </a:spcBef>
              <a:spcAft>
                <a:spcPts val="0"/>
              </a:spcAft>
              <a:buClr>
                <a:srgbClr val="0070C0"/>
              </a:buClr>
              <a:defRPr/>
            </a:pPr>
            <a:endParaRPr lang="en-US" sz="2215" kern="0" dirty="0">
              <a:latin typeface="+mn-lt"/>
            </a:endParaRPr>
          </a:p>
        </p:txBody>
      </p:sp>
      <p:sp>
        <p:nvSpPr>
          <p:cNvPr id="10" name="Title 1"/>
          <p:cNvSpPr>
            <a:spLocks noGrp="1"/>
          </p:cNvSpPr>
          <p:nvPr>
            <p:ph type="title"/>
          </p:nvPr>
        </p:nvSpPr>
        <p:spPr>
          <a:xfrm>
            <a:off x="457200" y="413792"/>
            <a:ext cx="8229600" cy="1143000"/>
          </a:xfrm>
        </p:spPr>
        <p:txBody>
          <a:bodyPr>
            <a:noAutofit/>
          </a:bodyPr>
          <a:lstStyle/>
          <a:p>
            <a:r>
              <a:rPr lang="en-CA" sz="3600" b="1" dirty="0"/>
              <a:t>Power imbalance between parties</a:t>
            </a:r>
            <a:br>
              <a:rPr lang="en-CA" sz="3600" dirty="0"/>
            </a:br>
            <a:endParaRPr lang="en-CA" sz="3600" dirty="0"/>
          </a:p>
        </p:txBody>
      </p:sp>
    </p:spTree>
    <p:extLst>
      <p:ext uri="{BB962C8B-B14F-4D97-AF65-F5344CB8AC3E}">
        <p14:creationId xmlns:p14="http://schemas.microsoft.com/office/powerpoint/2010/main" val="13636039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514475" y="152400"/>
            <a:ext cx="6102350" cy="381000"/>
          </a:xfrm>
        </p:spPr>
        <p:txBody>
          <a:bodyPr>
            <a:normAutofit fontScale="90000"/>
          </a:bodyPr>
          <a:lstStyle/>
          <a:p>
            <a:r>
              <a:rPr lang="en-US" altLang="en-US" sz="3500" b="1" i="1" dirty="0">
                <a:latin typeface="Cambria" panose="02040503050406030204" pitchFamily="18" charset="0"/>
              </a:rPr>
              <a:t>The Castaways</a:t>
            </a:r>
          </a:p>
        </p:txBody>
      </p:sp>
      <p:graphicFrame>
        <p:nvGraphicFramePr>
          <p:cNvPr id="3" name="Table 2"/>
          <p:cNvGraphicFramePr>
            <a:graphicFrameLocks noGrp="1"/>
          </p:cNvGraphicFramePr>
          <p:nvPr>
            <p:extLst>
              <p:ext uri="{D42A27DB-BD31-4B8C-83A1-F6EECF244321}">
                <p14:modId xmlns:p14="http://schemas.microsoft.com/office/powerpoint/2010/main" val="1489705731"/>
              </p:ext>
            </p:extLst>
          </p:nvPr>
        </p:nvGraphicFramePr>
        <p:xfrm>
          <a:off x="0" y="762000"/>
          <a:ext cx="9143999" cy="5919790"/>
        </p:xfrm>
        <a:graphic>
          <a:graphicData uri="http://schemas.openxmlformats.org/drawingml/2006/table">
            <a:tbl>
              <a:tblPr/>
              <a:tblGrid>
                <a:gridCol w="3779912">
                  <a:extLst>
                    <a:ext uri="{9D8B030D-6E8A-4147-A177-3AD203B41FA5}">
                      <a16:colId xmlns:a16="http://schemas.microsoft.com/office/drawing/2014/main" val="20000"/>
                    </a:ext>
                  </a:extLst>
                </a:gridCol>
                <a:gridCol w="864096">
                  <a:extLst>
                    <a:ext uri="{9D8B030D-6E8A-4147-A177-3AD203B41FA5}">
                      <a16:colId xmlns:a16="http://schemas.microsoft.com/office/drawing/2014/main" val="20001"/>
                    </a:ext>
                  </a:extLst>
                </a:gridCol>
                <a:gridCol w="3570093">
                  <a:extLst>
                    <a:ext uri="{9D8B030D-6E8A-4147-A177-3AD203B41FA5}">
                      <a16:colId xmlns:a16="http://schemas.microsoft.com/office/drawing/2014/main" val="20002"/>
                    </a:ext>
                  </a:extLst>
                </a:gridCol>
                <a:gridCol w="929898">
                  <a:extLst>
                    <a:ext uri="{9D8B030D-6E8A-4147-A177-3AD203B41FA5}">
                      <a16:colId xmlns:a16="http://schemas.microsoft.com/office/drawing/2014/main" val="20003"/>
                    </a:ext>
                  </a:extLst>
                </a:gridCol>
              </a:tblGrid>
              <a:tr h="677804">
                <a:tc>
                  <a:txBody>
                    <a:bodyPr/>
                    <a:lstStyle/>
                    <a:p>
                      <a:pPr algn="ctr" rtl="0" fontAlgn="ctr"/>
                      <a:r>
                        <a:rPr lang="en-SG" sz="2400" b="1" i="0" u="none" strike="noStrike" dirty="0">
                          <a:solidFill>
                            <a:srgbClr val="000000"/>
                          </a:solidFill>
                          <a:effectLst/>
                          <a:latin typeface="Cambria"/>
                        </a:rPr>
                        <a:t>Student</a:t>
                      </a:r>
                    </a:p>
                  </a:txBody>
                  <a:tcPr marL="7322" marR="7322" marT="73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rtl="0" fontAlgn="ctr"/>
                      <a:r>
                        <a:rPr lang="en-SG" sz="2400" b="1" i="0" u="none" strike="noStrike" dirty="0">
                          <a:solidFill>
                            <a:srgbClr val="000000"/>
                          </a:solidFill>
                          <a:effectLst/>
                          <a:latin typeface="Cambria"/>
                        </a:rPr>
                        <a:t>PAIR</a:t>
                      </a:r>
                    </a:p>
                  </a:txBody>
                  <a:tcPr marL="7322" marR="7322" marT="73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n-SG" sz="2400" b="1" i="0" u="none" strike="noStrike" dirty="0">
                          <a:solidFill>
                            <a:srgbClr val="000000"/>
                          </a:solidFill>
                          <a:effectLst/>
                          <a:latin typeface="Cambria"/>
                        </a:rPr>
                        <a:t>Islander</a:t>
                      </a:r>
                    </a:p>
                  </a:txBody>
                  <a:tcPr marL="7322" marR="7322" marT="73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rtl="0" fontAlgn="ctr"/>
                      <a:r>
                        <a:rPr lang="en-SG" sz="2400" b="1" i="0" u="none" strike="noStrike" dirty="0">
                          <a:solidFill>
                            <a:srgbClr val="000000"/>
                          </a:solidFill>
                          <a:effectLst/>
                          <a:latin typeface="Cambria"/>
                        </a:rPr>
                        <a:t>BOR</a:t>
                      </a:r>
                    </a:p>
                  </a:txBody>
                  <a:tcPr marL="7322" marR="7322" marT="73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616876">
                <a:tc>
                  <a:txBody>
                    <a:bodyPr/>
                    <a:lstStyle/>
                    <a:p>
                      <a:pPr algn="ctr" fontAlgn="ctr"/>
                      <a:endParaRPr lang="en-US" sz="2400" b="0" i="0" u="none" strike="noStrike" dirty="0">
                        <a:solidFill>
                          <a:srgbClr val="000000"/>
                        </a:solidFill>
                        <a:effectLst/>
                        <a:latin typeface="Arial" panose="020B0604020202020204" pitchFamily="34" charset="0"/>
                      </a:endParaRPr>
                    </a:p>
                  </a:txBody>
                  <a:tcPr marL="9525" marR="9525" marT="95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en-SG" sz="2400" b="0" i="0" u="none" strike="noStrike" dirty="0">
                          <a:solidFill>
                            <a:srgbClr val="000000"/>
                          </a:solidFill>
                          <a:effectLst/>
                          <a:latin typeface="+mj-lt"/>
                        </a:rPr>
                        <a:t>1</a:t>
                      </a:r>
                    </a:p>
                  </a:txBody>
                  <a:tcPr marL="7322" marR="7322" marT="73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endParaRPr lang="en-US" sz="2400" b="0" i="0" u="none" strike="noStrike" dirty="0">
                        <a:solidFill>
                          <a:srgbClr val="000000"/>
                        </a:solidFill>
                        <a:effectLst/>
                        <a:latin typeface="Arial" panose="020B0604020202020204" pitchFamily="34" charset="0"/>
                      </a:endParaRPr>
                    </a:p>
                  </a:txBody>
                  <a:tcPr marL="9525" marR="9525" marT="95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rtl="0" fontAlgn="ctr"/>
                      <a:r>
                        <a:rPr lang="it-IT" sz="2400" b="0" i="0" u="none" strike="noStrike" dirty="0">
                          <a:solidFill>
                            <a:srgbClr val="000000"/>
                          </a:solidFill>
                          <a:effectLst/>
                          <a:latin typeface="+mj-lt"/>
                          <a:cs typeface="Arial" panose="020B0604020202020204" pitchFamily="34" charset="0"/>
                        </a:rPr>
                        <a:t>251</a:t>
                      </a:r>
                    </a:p>
                  </a:txBody>
                  <a:tcPr marL="7322" marR="7322" marT="73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921653">
                <a:tc>
                  <a:txBody>
                    <a:bodyPr/>
                    <a:lstStyle/>
                    <a:p>
                      <a:pPr algn="ctr" fontAlgn="ctr"/>
                      <a:endParaRPr lang="en-US" sz="2400" b="0" i="0" u="none" strike="noStrike" dirty="0">
                        <a:solidFill>
                          <a:srgbClr val="000000"/>
                        </a:solidFill>
                        <a:effectLst/>
                        <a:latin typeface="Arial" panose="020B0604020202020204" pitchFamily="34" charset="0"/>
                      </a:endParaRPr>
                    </a:p>
                  </a:txBody>
                  <a:tcPr marL="9525" marR="9525" marT="95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en-SG" sz="2400" b="0" i="0" u="none" strike="noStrike" dirty="0">
                          <a:solidFill>
                            <a:srgbClr val="000000"/>
                          </a:solidFill>
                          <a:effectLst/>
                          <a:latin typeface="+mj-lt"/>
                        </a:rPr>
                        <a:t>2</a:t>
                      </a:r>
                    </a:p>
                  </a:txBody>
                  <a:tcPr marL="7322" marR="7322" marT="73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endParaRPr lang="en-US" sz="2400" b="0" i="0" u="none" strike="noStrike" dirty="0">
                        <a:solidFill>
                          <a:srgbClr val="000000"/>
                        </a:solidFill>
                        <a:effectLst/>
                        <a:latin typeface="Arial" panose="020B0604020202020204" pitchFamily="34" charset="0"/>
                      </a:endParaRPr>
                    </a:p>
                  </a:txBody>
                  <a:tcPr marL="9525" marR="9525" marT="95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rtl="0" fontAlgn="ctr"/>
                      <a:r>
                        <a:rPr lang="en-SG" sz="2400" b="0" i="0" u="none" strike="noStrike" dirty="0">
                          <a:solidFill>
                            <a:srgbClr val="000000"/>
                          </a:solidFill>
                          <a:effectLst/>
                          <a:latin typeface="+mj-lt"/>
                          <a:cs typeface="Arial" panose="020B0604020202020204" pitchFamily="34" charset="0"/>
                        </a:rPr>
                        <a:t>252</a:t>
                      </a:r>
                    </a:p>
                  </a:txBody>
                  <a:tcPr marL="7322" marR="7322" marT="73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616876">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en-US" sz="2400" b="0" i="0" u="none" strike="noStrike" dirty="0">
                        <a:solidFill>
                          <a:srgbClr val="000000"/>
                        </a:solidFill>
                        <a:effectLst/>
                        <a:latin typeface="Arial" panose="020B0604020202020204" pitchFamily="34" charset="0"/>
                      </a:endParaRPr>
                    </a:p>
                  </a:txBody>
                  <a:tcPr marL="9525" marR="9525" marT="95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en-SG" sz="2400" b="0" i="0" u="none" strike="noStrike" dirty="0">
                          <a:solidFill>
                            <a:srgbClr val="000000"/>
                          </a:solidFill>
                          <a:effectLst/>
                          <a:latin typeface="+mj-lt"/>
                        </a:rPr>
                        <a:t>3</a:t>
                      </a:r>
                    </a:p>
                  </a:txBody>
                  <a:tcPr marL="7322" marR="7322" marT="73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endParaRPr lang="en-US" sz="2400" b="0" i="0" u="none" strike="noStrike" dirty="0">
                        <a:solidFill>
                          <a:srgbClr val="000000"/>
                        </a:solidFill>
                        <a:effectLst/>
                        <a:latin typeface="Arial" panose="020B0604020202020204" pitchFamily="34" charset="0"/>
                      </a:endParaRPr>
                    </a:p>
                  </a:txBody>
                  <a:tcPr marL="9525" marR="9525" marT="95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rtl="0" fontAlgn="ctr"/>
                      <a:r>
                        <a:rPr lang="en-SG" sz="2400" b="0" i="0" u="none" strike="noStrike" dirty="0">
                          <a:solidFill>
                            <a:srgbClr val="000000"/>
                          </a:solidFill>
                          <a:effectLst/>
                          <a:latin typeface="+mj-lt"/>
                          <a:cs typeface="Arial" panose="020B0604020202020204" pitchFamily="34" charset="0"/>
                        </a:rPr>
                        <a:t>253</a:t>
                      </a:r>
                    </a:p>
                  </a:txBody>
                  <a:tcPr marL="7322" marR="7322" marT="73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619077">
                <a:tc>
                  <a:txBody>
                    <a:bodyPr/>
                    <a:lstStyle/>
                    <a:p>
                      <a:pPr algn="ctr" fontAlgn="ctr"/>
                      <a:endParaRPr lang="en-US" sz="2400" b="0" i="0" u="none" strike="noStrike" dirty="0">
                        <a:solidFill>
                          <a:srgbClr val="000000"/>
                        </a:solidFill>
                        <a:effectLst/>
                        <a:latin typeface="Arial" panose="020B0604020202020204" pitchFamily="34" charset="0"/>
                      </a:endParaRPr>
                    </a:p>
                  </a:txBody>
                  <a:tcPr marL="9525" marR="9525" marT="95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en-SG" sz="2400" b="0" i="0" u="none" strike="noStrike" dirty="0">
                          <a:solidFill>
                            <a:srgbClr val="000000"/>
                          </a:solidFill>
                          <a:effectLst/>
                          <a:latin typeface="+mj-lt"/>
                        </a:rPr>
                        <a:t>4</a:t>
                      </a:r>
                    </a:p>
                  </a:txBody>
                  <a:tcPr marL="7322" marR="7322" marT="73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endParaRPr lang="en-US" sz="2400" b="0" i="0" u="none" strike="noStrike" dirty="0">
                        <a:solidFill>
                          <a:srgbClr val="000000"/>
                        </a:solidFill>
                        <a:effectLst/>
                        <a:latin typeface="Arial" panose="020B0604020202020204" pitchFamily="34" charset="0"/>
                      </a:endParaRPr>
                    </a:p>
                  </a:txBody>
                  <a:tcPr marL="9525" marR="9525" marT="95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rtl="0" fontAlgn="ctr"/>
                      <a:r>
                        <a:rPr lang="en-SG" sz="2400" b="0" i="0" u="none" strike="noStrike" dirty="0">
                          <a:solidFill>
                            <a:srgbClr val="000000"/>
                          </a:solidFill>
                          <a:effectLst/>
                          <a:latin typeface="+mj-lt"/>
                          <a:cs typeface="Arial" panose="020B0604020202020204" pitchFamily="34" charset="0"/>
                        </a:rPr>
                        <a:t>254</a:t>
                      </a:r>
                    </a:p>
                  </a:txBody>
                  <a:tcPr marL="7322" marR="7322" marT="73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616876">
                <a:tc>
                  <a:txBody>
                    <a:bodyPr/>
                    <a:lstStyle/>
                    <a:p>
                      <a:pPr algn="ctr" fontAlgn="ctr"/>
                      <a:endParaRPr lang="en-US" sz="2400" b="0" i="0" u="none" strike="noStrike" dirty="0">
                        <a:solidFill>
                          <a:srgbClr val="000000"/>
                        </a:solidFill>
                        <a:effectLst/>
                        <a:latin typeface="Arial" panose="020B0604020202020204" pitchFamily="34" charset="0"/>
                      </a:endParaRPr>
                    </a:p>
                  </a:txBody>
                  <a:tcPr marL="9525" marR="9525" marT="95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en-SG" sz="2400" b="0" i="0" u="none" strike="noStrike" dirty="0">
                          <a:solidFill>
                            <a:srgbClr val="000000"/>
                          </a:solidFill>
                          <a:effectLst/>
                          <a:latin typeface="+mj-lt"/>
                        </a:rPr>
                        <a:t>5</a:t>
                      </a:r>
                    </a:p>
                  </a:txBody>
                  <a:tcPr marL="7322" marR="7322" marT="73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endParaRPr lang="en-US" sz="2400" b="0" i="0" u="none" strike="noStrike" dirty="0">
                        <a:solidFill>
                          <a:srgbClr val="000000"/>
                        </a:solidFill>
                        <a:effectLst/>
                        <a:latin typeface="Arial" panose="020B0604020202020204" pitchFamily="34" charset="0"/>
                      </a:endParaRPr>
                    </a:p>
                  </a:txBody>
                  <a:tcPr marL="9525" marR="9525" marT="95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rtl="0" fontAlgn="ctr"/>
                      <a:r>
                        <a:rPr lang="en-SG" sz="2400" b="0" i="0" u="none" strike="noStrike" dirty="0">
                          <a:solidFill>
                            <a:srgbClr val="000000"/>
                          </a:solidFill>
                          <a:effectLst/>
                          <a:latin typeface="+mj-lt"/>
                          <a:cs typeface="Arial" panose="020B0604020202020204" pitchFamily="34" charset="0"/>
                        </a:rPr>
                        <a:t>255</a:t>
                      </a:r>
                    </a:p>
                  </a:txBody>
                  <a:tcPr marL="7322" marR="7322" marT="73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616876">
                <a:tc>
                  <a:txBody>
                    <a:bodyPr/>
                    <a:lstStyle/>
                    <a:p>
                      <a:pPr algn="ctr" fontAlgn="ctr"/>
                      <a:endParaRPr lang="fi-FI" sz="2400" b="0" i="0" u="none" strike="noStrike" dirty="0">
                        <a:solidFill>
                          <a:srgbClr val="000000"/>
                        </a:solidFill>
                        <a:effectLst/>
                        <a:latin typeface="Arial" panose="020B0604020202020204" pitchFamily="34" charset="0"/>
                      </a:endParaRPr>
                    </a:p>
                  </a:txBody>
                  <a:tcPr marL="9525" marR="9525" marT="95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en-SG" sz="2400" b="0" i="0" u="none" strike="noStrike" dirty="0">
                          <a:solidFill>
                            <a:srgbClr val="000000"/>
                          </a:solidFill>
                          <a:effectLst/>
                          <a:latin typeface="+mj-lt"/>
                        </a:rPr>
                        <a:t>6</a:t>
                      </a:r>
                    </a:p>
                  </a:txBody>
                  <a:tcPr marL="7322" marR="7322" marT="73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endParaRPr lang="en-US" sz="2400" b="0" i="0" u="none" strike="noStrike" dirty="0">
                        <a:solidFill>
                          <a:srgbClr val="000000"/>
                        </a:solidFill>
                        <a:effectLst/>
                        <a:latin typeface="Arial" panose="020B0604020202020204" pitchFamily="34" charset="0"/>
                      </a:endParaRPr>
                    </a:p>
                  </a:txBody>
                  <a:tcPr marL="9525" marR="9525" marT="95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rtl="0" fontAlgn="ctr"/>
                      <a:r>
                        <a:rPr lang="en-SG" sz="2400" b="0" i="0" u="none" strike="noStrike" dirty="0">
                          <a:solidFill>
                            <a:srgbClr val="000000"/>
                          </a:solidFill>
                          <a:effectLst/>
                          <a:latin typeface="+mj-lt"/>
                          <a:cs typeface="Arial" panose="020B0604020202020204" pitchFamily="34" charset="0"/>
                        </a:rPr>
                        <a:t>256</a:t>
                      </a:r>
                    </a:p>
                  </a:txBody>
                  <a:tcPr marL="7322" marR="7322" marT="73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616876">
                <a:tc>
                  <a:txBody>
                    <a:bodyPr/>
                    <a:lstStyle/>
                    <a:p>
                      <a:pPr algn="ctr" fontAlgn="ctr"/>
                      <a:endParaRPr lang="fi-FI" sz="2400" b="0" i="0" u="none" strike="noStrike" dirty="0">
                        <a:solidFill>
                          <a:srgbClr val="000000"/>
                        </a:solidFill>
                        <a:effectLst/>
                        <a:latin typeface="Arial" panose="020B0604020202020204" pitchFamily="34" charset="0"/>
                      </a:endParaRPr>
                    </a:p>
                  </a:txBody>
                  <a:tcPr marL="9525" marR="9525" marT="95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en-SG" sz="2400" b="0" i="0" u="none" strike="noStrike" dirty="0">
                          <a:solidFill>
                            <a:srgbClr val="000000"/>
                          </a:solidFill>
                          <a:effectLst/>
                          <a:latin typeface="+mj-lt"/>
                        </a:rPr>
                        <a:t>7</a:t>
                      </a:r>
                    </a:p>
                  </a:txBody>
                  <a:tcPr marL="7322" marR="7322" marT="73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endParaRPr lang="en-US" sz="2400" b="0" i="0" u="none" strike="noStrike" dirty="0">
                        <a:solidFill>
                          <a:srgbClr val="000000"/>
                        </a:solidFill>
                        <a:effectLst/>
                        <a:latin typeface="Arial" panose="020B0604020202020204" pitchFamily="34" charset="0"/>
                      </a:endParaRPr>
                    </a:p>
                  </a:txBody>
                  <a:tcPr marL="9525" marR="9525" marT="95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rtl="0" fontAlgn="ctr"/>
                      <a:r>
                        <a:rPr lang="en-SG" sz="2400" b="0" i="0" u="none" strike="noStrike" dirty="0">
                          <a:solidFill>
                            <a:srgbClr val="000000"/>
                          </a:solidFill>
                          <a:effectLst/>
                          <a:latin typeface="+mj-lt"/>
                          <a:cs typeface="Arial" panose="020B0604020202020204" pitchFamily="34" charset="0"/>
                        </a:rPr>
                        <a:t>257</a:t>
                      </a:r>
                    </a:p>
                  </a:txBody>
                  <a:tcPr marL="7322" marR="7322" marT="73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88722616"/>
                  </a:ext>
                </a:extLst>
              </a:tr>
              <a:tr h="616876">
                <a:tc>
                  <a:txBody>
                    <a:bodyPr/>
                    <a:lstStyle/>
                    <a:p>
                      <a:pPr algn="ctr" fontAlgn="ctr"/>
                      <a:endParaRPr lang="fi-FI" sz="2400" b="0" i="0" u="none" strike="noStrike" dirty="0">
                        <a:solidFill>
                          <a:srgbClr val="000000"/>
                        </a:solidFill>
                        <a:effectLst/>
                        <a:latin typeface="Arial" panose="020B0604020202020204" pitchFamily="34" charset="0"/>
                      </a:endParaRPr>
                    </a:p>
                  </a:txBody>
                  <a:tcPr marL="9525" marR="9525" marT="95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en-SG" sz="2400" b="0" i="0" u="none" strike="noStrike" dirty="0">
                          <a:solidFill>
                            <a:srgbClr val="000000"/>
                          </a:solidFill>
                          <a:effectLst/>
                          <a:latin typeface="+mj-lt"/>
                        </a:rPr>
                        <a:t>8</a:t>
                      </a:r>
                    </a:p>
                  </a:txBody>
                  <a:tcPr marL="7322" marR="7322" marT="73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endParaRPr lang="en-US" sz="2400" b="0" i="0" u="none" strike="noStrike" dirty="0">
                        <a:solidFill>
                          <a:srgbClr val="000000"/>
                        </a:solidFill>
                        <a:effectLst/>
                        <a:latin typeface="Arial" panose="020B0604020202020204" pitchFamily="34" charset="0"/>
                      </a:endParaRPr>
                    </a:p>
                  </a:txBody>
                  <a:tcPr marL="9525" marR="9525" marT="95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rtl="0" fontAlgn="ctr"/>
                      <a:r>
                        <a:rPr lang="en-SG" sz="2400" b="0" i="0" u="none" strike="noStrike" dirty="0">
                          <a:solidFill>
                            <a:srgbClr val="000000"/>
                          </a:solidFill>
                          <a:effectLst/>
                          <a:latin typeface="+mj-lt"/>
                          <a:cs typeface="Arial" panose="020B0604020202020204" pitchFamily="34" charset="0"/>
                        </a:rPr>
                        <a:t>258</a:t>
                      </a:r>
                    </a:p>
                  </a:txBody>
                  <a:tcPr marL="7322" marR="7322" marT="73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090653050"/>
                  </a:ext>
                </a:extLst>
              </a:tr>
            </a:tbl>
          </a:graphicData>
        </a:graphic>
      </p:graphicFrame>
    </p:spTree>
    <p:extLst>
      <p:ext uri="{BB962C8B-B14F-4D97-AF65-F5344CB8AC3E}">
        <p14:creationId xmlns:p14="http://schemas.microsoft.com/office/powerpoint/2010/main" val="2489673397"/>
      </p:ext>
    </p:extLst>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9672" y="1591633"/>
            <a:ext cx="5976664" cy="4627095"/>
          </a:xfrm>
          <a:prstGeom prst="rect">
            <a:avLst/>
          </a:prstGeom>
        </p:spPr>
      </p:pic>
      <p:sp>
        <p:nvSpPr>
          <p:cNvPr id="3" name="Content Placeholder 2"/>
          <p:cNvSpPr txBox="1">
            <a:spLocks/>
          </p:cNvSpPr>
          <p:nvPr/>
        </p:nvSpPr>
        <p:spPr>
          <a:xfrm>
            <a:off x="457200" y="-171400"/>
            <a:ext cx="8229600" cy="3516922"/>
          </a:xfrm>
          <a:prstGeom prst="rect">
            <a:avLst/>
          </a:prstGeom>
        </p:spPr>
        <p:txBody>
          <a:bodyPr vert="horz"/>
          <a:lstStyle>
            <a:lvl1pPr marL="0" indent="0" algn="l" rtl="0" eaLnBrk="0" fontAlgn="base" hangingPunct="0">
              <a:spcBef>
                <a:spcPct val="20000"/>
              </a:spcBef>
              <a:spcAft>
                <a:spcPts val="400"/>
              </a:spcAft>
              <a:buClr>
                <a:srgbClr val="5CA717"/>
              </a:buClr>
              <a:buFontTx/>
              <a:buNone/>
              <a:defRPr sz="2400">
                <a:solidFill>
                  <a:schemeClr val="tx1"/>
                </a:solidFill>
                <a:latin typeface="Rockwell" pitchFamily="18" charset="0"/>
                <a:ea typeface="ＭＳ Ｐゴシック" charset="-128"/>
                <a:cs typeface="ＭＳ Ｐゴシック" charset="-128"/>
              </a:defRPr>
            </a:lvl1pPr>
            <a:lvl2pPr marL="400050" indent="-215900" algn="l" rtl="0" eaLnBrk="0" fontAlgn="base" hangingPunct="0">
              <a:spcBef>
                <a:spcPct val="20000"/>
              </a:spcBef>
              <a:spcAft>
                <a:spcPct val="0"/>
              </a:spcAft>
              <a:buClr>
                <a:srgbClr val="0070C0"/>
              </a:buClr>
              <a:buChar char="•"/>
              <a:defRPr sz="2400">
                <a:solidFill>
                  <a:schemeClr val="tx1"/>
                </a:solidFill>
                <a:latin typeface="Rockwell" pitchFamily="18" charset="0"/>
                <a:ea typeface="ＭＳ Ｐゴシック" charset="-128"/>
              </a:defRPr>
            </a:lvl2pPr>
            <a:lvl3pPr marL="628650" indent="-227013" algn="l" rtl="0" eaLnBrk="0" fontAlgn="base" hangingPunct="0">
              <a:spcBef>
                <a:spcPct val="20000"/>
              </a:spcBef>
              <a:spcAft>
                <a:spcPts val="400"/>
              </a:spcAft>
              <a:buClr>
                <a:srgbClr val="5CA717"/>
              </a:buClr>
              <a:buChar char="•"/>
              <a:defRPr sz="2400">
                <a:solidFill>
                  <a:schemeClr val="tx1"/>
                </a:solidFill>
                <a:latin typeface="Rockwell" pitchFamily="18" charset="0"/>
                <a:ea typeface="ＭＳ Ｐゴシック" charset="-128"/>
              </a:defRPr>
            </a:lvl3pPr>
            <a:lvl4pPr marL="835025" indent="-204788" algn="l" rtl="0" eaLnBrk="0" fontAlgn="base" hangingPunct="0">
              <a:spcBef>
                <a:spcPct val="20000"/>
              </a:spcBef>
              <a:spcAft>
                <a:spcPct val="0"/>
              </a:spcAft>
              <a:buClr>
                <a:srgbClr val="5CA717"/>
              </a:buClr>
              <a:buChar char="•"/>
              <a:defRPr sz="2000">
                <a:solidFill>
                  <a:schemeClr val="tx1"/>
                </a:solidFill>
                <a:latin typeface="Rockwell" pitchFamily="18" charset="0"/>
                <a:ea typeface="ＭＳ Ｐゴシック" charset="-128"/>
              </a:defRPr>
            </a:lvl4pPr>
            <a:lvl5pPr marL="1050925" indent="-214313" algn="l" rtl="0" eaLnBrk="0" fontAlgn="base" hangingPunct="0">
              <a:spcBef>
                <a:spcPct val="20000"/>
              </a:spcBef>
              <a:spcAft>
                <a:spcPct val="0"/>
              </a:spcAft>
              <a:buClr>
                <a:srgbClr val="5CA717"/>
              </a:buClr>
              <a:buChar char="•"/>
              <a:defRPr sz="2000">
                <a:solidFill>
                  <a:schemeClr val="tx1"/>
                </a:solidFill>
                <a:latin typeface="Rockwell" pitchFamily="18" charset="0"/>
                <a:ea typeface="ＭＳ Ｐゴシック" charset="-128"/>
              </a:defRPr>
            </a:lvl5pPr>
            <a:lvl6pPr marL="1508125" indent="-214313" algn="l" rtl="0" fontAlgn="base">
              <a:spcBef>
                <a:spcPct val="20000"/>
              </a:spcBef>
              <a:spcAft>
                <a:spcPct val="0"/>
              </a:spcAft>
              <a:buChar char="•"/>
              <a:defRPr sz="2000">
                <a:solidFill>
                  <a:schemeClr val="tx1"/>
                </a:solidFill>
                <a:latin typeface="+mn-lt"/>
                <a:ea typeface="ＭＳ Ｐゴシック" charset="-128"/>
              </a:defRPr>
            </a:lvl6pPr>
            <a:lvl7pPr marL="1965325" indent="-214313" algn="l" rtl="0" fontAlgn="base">
              <a:spcBef>
                <a:spcPct val="20000"/>
              </a:spcBef>
              <a:spcAft>
                <a:spcPct val="0"/>
              </a:spcAft>
              <a:buChar char="•"/>
              <a:defRPr sz="2000">
                <a:solidFill>
                  <a:schemeClr val="tx1"/>
                </a:solidFill>
                <a:latin typeface="+mn-lt"/>
                <a:ea typeface="ＭＳ Ｐゴシック" charset="-128"/>
              </a:defRPr>
            </a:lvl7pPr>
            <a:lvl8pPr marL="2422525" indent="-214313" algn="l" rtl="0" fontAlgn="base">
              <a:spcBef>
                <a:spcPct val="20000"/>
              </a:spcBef>
              <a:spcAft>
                <a:spcPct val="0"/>
              </a:spcAft>
              <a:buChar char="•"/>
              <a:defRPr sz="2000">
                <a:solidFill>
                  <a:schemeClr val="tx1"/>
                </a:solidFill>
                <a:latin typeface="+mn-lt"/>
                <a:ea typeface="ＭＳ Ｐゴシック" charset="-128"/>
              </a:defRPr>
            </a:lvl8pPr>
            <a:lvl9pPr marL="2879725" indent="-214313" algn="l" rtl="0" fontAlgn="base">
              <a:spcBef>
                <a:spcPct val="20000"/>
              </a:spcBef>
              <a:spcAft>
                <a:spcPct val="0"/>
              </a:spcAft>
              <a:buChar char="•"/>
              <a:defRPr sz="2000">
                <a:solidFill>
                  <a:schemeClr val="tx1"/>
                </a:solidFill>
                <a:latin typeface="+mn-lt"/>
                <a:ea typeface="ＭＳ Ｐゴシック" charset="-128"/>
              </a:defRPr>
            </a:lvl9pPr>
          </a:lstStyle>
          <a:p>
            <a:pPr algn="ctr" eaLnBrk="1" fontAlgn="auto" hangingPunct="1">
              <a:spcBef>
                <a:spcPts val="0"/>
              </a:spcBef>
              <a:spcAft>
                <a:spcPts val="0"/>
              </a:spcAft>
              <a:buClr>
                <a:srgbClr val="0070C0"/>
              </a:buClr>
              <a:defRPr/>
            </a:pPr>
            <a:endParaRPr lang="en-US" sz="3200" b="1" kern="0" dirty="0">
              <a:latin typeface="+mn-lt"/>
            </a:endParaRPr>
          </a:p>
          <a:p>
            <a:pPr algn="ctr" eaLnBrk="1" fontAlgn="auto" hangingPunct="1">
              <a:spcBef>
                <a:spcPts val="0"/>
              </a:spcBef>
              <a:spcAft>
                <a:spcPts val="0"/>
              </a:spcAft>
              <a:buClr>
                <a:srgbClr val="0070C0"/>
              </a:buClr>
              <a:defRPr/>
            </a:pPr>
            <a:r>
              <a:rPr lang="en-US" sz="3200" b="1" kern="0" dirty="0">
                <a:latin typeface="+mn-lt"/>
              </a:rPr>
              <a:t>How should you negotiate with someone                                              who has more power than you do? </a:t>
            </a:r>
            <a:endParaRPr lang="en-US" sz="3200" kern="0" dirty="0">
              <a:latin typeface="+mn-lt"/>
            </a:endParaRPr>
          </a:p>
          <a:p>
            <a:pPr eaLnBrk="1" fontAlgn="auto" hangingPunct="1">
              <a:spcBef>
                <a:spcPts val="0"/>
              </a:spcBef>
              <a:spcAft>
                <a:spcPts val="0"/>
              </a:spcAft>
              <a:buClr>
                <a:srgbClr val="0070C0"/>
              </a:buClr>
              <a:defRPr/>
            </a:pPr>
            <a:endParaRPr lang="en-US" sz="3200" kern="0" dirty="0">
              <a:latin typeface="+mn-lt"/>
            </a:endParaRPr>
          </a:p>
        </p:txBody>
      </p:sp>
    </p:spTree>
    <p:extLst>
      <p:ext uri="{BB962C8B-B14F-4D97-AF65-F5344CB8AC3E}">
        <p14:creationId xmlns:p14="http://schemas.microsoft.com/office/powerpoint/2010/main" val="24907974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63688" y="1196752"/>
            <a:ext cx="5400600" cy="3600400"/>
          </a:xfrm>
        </p:spPr>
      </p:pic>
      <p:sp>
        <p:nvSpPr>
          <p:cNvPr id="13" name="Title 1"/>
          <p:cNvSpPr txBox="1">
            <a:spLocks/>
          </p:cNvSpPr>
          <p:nvPr/>
        </p:nvSpPr>
        <p:spPr>
          <a:xfrm>
            <a:off x="323528" y="5085184"/>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CA" sz="3200" b="1" dirty="0"/>
              <a:t>Did any islanders get a deal and still </a:t>
            </a:r>
          </a:p>
          <a:p>
            <a:r>
              <a:rPr lang="en-CA" sz="3200" b="1" dirty="0"/>
              <a:t>keep all their resources?</a:t>
            </a:r>
            <a:endParaRPr lang="en-CA" sz="3200" dirty="0"/>
          </a:p>
        </p:txBody>
      </p:sp>
    </p:spTree>
    <p:extLst>
      <p:ext uri="{BB962C8B-B14F-4D97-AF65-F5344CB8AC3E}">
        <p14:creationId xmlns:p14="http://schemas.microsoft.com/office/powerpoint/2010/main" val="8392298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0" y="0"/>
          <a:ext cx="9144000" cy="6931543"/>
        </p:xfrm>
        <a:graphic>
          <a:graphicData uri="http://schemas.openxmlformats.org/drawingml/2006/table">
            <a:tbl>
              <a:tblPr>
                <a:tableStyleId>{5C22544A-7EE6-4342-B048-85BDC9FD1C3A}</a:tableStyleId>
              </a:tblPr>
              <a:tblGrid>
                <a:gridCol w="971600">
                  <a:extLst>
                    <a:ext uri="{9D8B030D-6E8A-4147-A177-3AD203B41FA5}">
                      <a16:colId xmlns:a16="http://schemas.microsoft.com/office/drawing/2014/main" val="2951088221"/>
                    </a:ext>
                  </a:extLst>
                </a:gridCol>
                <a:gridCol w="648072">
                  <a:extLst>
                    <a:ext uri="{9D8B030D-6E8A-4147-A177-3AD203B41FA5}">
                      <a16:colId xmlns:a16="http://schemas.microsoft.com/office/drawing/2014/main" val="102040625"/>
                    </a:ext>
                  </a:extLst>
                </a:gridCol>
                <a:gridCol w="792088">
                  <a:extLst>
                    <a:ext uri="{9D8B030D-6E8A-4147-A177-3AD203B41FA5}">
                      <a16:colId xmlns:a16="http://schemas.microsoft.com/office/drawing/2014/main" val="345950319"/>
                    </a:ext>
                  </a:extLst>
                </a:gridCol>
                <a:gridCol w="6732240">
                  <a:extLst>
                    <a:ext uri="{9D8B030D-6E8A-4147-A177-3AD203B41FA5}">
                      <a16:colId xmlns:a16="http://schemas.microsoft.com/office/drawing/2014/main" val="3128119539"/>
                    </a:ext>
                  </a:extLst>
                </a:gridCol>
              </a:tblGrid>
              <a:tr h="1061355">
                <a:tc>
                  <a:txBody>
                    <a:bodyPr/>
                    <a:lstStyle/>
                    <a:p>
                      <a:pPr algn="l" fontAlgn="b"/>
                      <a:r>
                        <a:rPr lang="en-US" sz="1300" b="1" u="sng" strike="noStrike" dirty="0">
                          <a:effectLst/>
                        </a:rPr>
                        <a:t>Negotiation Pair</a:t>
                      </a:r>
                      <a:endParaRPr lang="en-US" sz="1300" b="1" i="0" u="sng" strike="noStrike" dirty="0">
                        <a:solidFill>
                          <a:srgbClr val="000000"/>
                        </a:solidFill>
                        <a:effectLst/>
                        <a:latin typeface="Arial" panose="020B0604020202020204" pitchFamily="34" charset="0"/>
                      </a:endParaRPr>
                    </a:p>
                  </a:txBody>
                  <a:tcPr marL="7923" marR="7923" marT="7923" marB="0" anchor="b"/>
                </a:tc>
                <a:tc>
                  <a:txBody>
                    <a:bodyPr/>
                    <a:lstStyle/>
                    <a:p>
                      <a:pPr algn="l" fontAlgn="b"/>
                      <a:r>
                        <a:rPr lang="en-US" sz="1300" b="1" u="sng" strike="noStrike" dirty="0">
                          <a:effectLst/>
                        </a:rPr>
                        <a:t>Islander</a:t>
                      </a:r>
                      <a:endParaRPr lang="en-US" sz="1300" b="1" i="0" u="sng" strike="noStrike" dirty="0">
                        <a:solidFill>
                          <a:srgbClr val="000000"/>
                        </a:solidFill>
                        <a:effectLst/>
                        <a:latin typeface="Arial" panose="020B0604020202020204" pitchFamily="34" charset="0"/>
                      </a:endParaRPr>
                    </a:p>
                  </a:txBody>
                  <a:tcPr marL="7923" marR="7923" marT="7923" marB="0" anchor="b"/>
                </a:tc>
                <a:tc>
                  <a:txBody>
                    <a:bodyPr/>
                    <a:lstStyle/>
                    <a:p>
                      <a:pPr algn="l" fontAlgn="b"/>
                      <a:r>
                        <a:rPr lang="en-US" sz="1300" b="1" u="sng" strike="noStrike" dirty="0">
                          <a:effectLst/>
                        </a:rPr>
                        <a:t>Student</a:t>
                      </a:r>
                      <a:endParaRPr lang="en-US" sz="1300" b="1" i="0" u="sng" strike="noStrike" dirty="0">
                        <a:solidFill>
                          <a:srgbClr val="000000"/>
                        </a:solidFill>
                        <a:effectLst/>
                        <a:latin typeface="Arial" panose="020B0604020202020204" pitchFamily="34" charset="0"/>
                      </a:endParaRPr>
                    </a:p>
                  </a:txBody>
                  <a:tcPr marL="7923" marR="7923" marT="7923" marB="0" anchor="b"/>
                </a:tc>
                <a:tc>
                  <a:txBody>
                    <a:bodyPr/>
                    <a:lstStyle/>
                    <a:p>
                      <a:pPr algn="l" fontAlgn="b"/>
                      <a:r>
                        <a:rPr lang="en-US" sz="1300" b="1" u="sng" strike="noStrike" dirty="0">
                          <a:effectLst/>
                        </a:rPr>
                        <a:t>Details on additional understandings</a:t>
                      </a:r>
                      <a:endParaRPr lang="en-US" sz="1300" b="1" i="0" u="sng" strike="noStrike" dirty="0">
                        <a:solidFill>
                          <a:srgbClr val="000000"/>
                        </a:solidFill>
                        <a:effectLst/>
                        <a:latin typeface="Arial" panose="020B0604020202020204" pitchFamily="34" charset="0"/>
                      </a:endParaRPr>
                    </a:p>
                  </a:txBody>
                  <a:tcPr marL="7923" marR="7923" marT="7923" marB="0" anchor="b"/>
                </a:tc>
                <a:extLst>
                  <a:ext uri="{0D108BD9-81ED-4DB2-BD59-A6C34878D82A}">
                    <a16:rowId xmlns:a16="http://schemas.microsoft.com/office/drawing/2014/main" val="1324914550"/>
                  </a:ext>
                </a:extLst>
              </a:tr>
              <a:tr h="277586">
                <a:tc>
                  <a:txBody>
                    <a:bodyPr/>
                    <a:lstStyle/>
                    <a:p>
                      <a:pPr algn="r" fontAlgn="b"/>
                      <a:r>
                        <a:rPr lang="en-US" sz="1300" u="none" strike="noStrike">
                          <a:effectLst/>
                        </a:rPr>
                        <a:t>1</a:t>
                      </a:r>
                      <a:endParaRPr lang="en-US" sz="1300" b="0" i="0" u="none" strike="noStrike">
                        <a:solidFill>
                          <a:srgbClr val="000000"/>
                        </a:solidFill>
                        <a:effectLst/>
                        <a:latin typeface="Arial" panose="020B0604020202020204" pitchFamily="34" charset="0"/>
                      </a:endParaRPr>
                    </a:p>
                  </a:txBody>
                  <a:tcPr marL="7923" marR="7923" marT="7923" marB="0" anchor="b"/>
                </a:tc>
                <a:tc>
                  <a:txBody>
                    <a:bodyPr/>
                    <a:lstStyle/>
                    <a:p>
                      <a:pPr algn="r" fontAlgn="b"/>
                      <a:r>
                        <a:rPr lang="en-US" sz="1300" u="none" strike="noStrike">
                          <a:effectLst/>
                        </a:rPr>
                        <a:t>1675</a:t>
                      </a:r>
                      <a:endParaRPr lang="en-US" sz="1300" b="0" i="0" u="none" strike="noStrike">
                        <a:solidFill>
                          <a:srgbClr val="000000"/>
                        </a:solidFill>
                        <a:effectLst/>
                        <a:latin typeface="Arial" panose="020B0604020202020204" pitchFamily="34" charset="0"/>
                      </a:endParaRPr>
                    </a:p>
                  </a:txBody>
                  <a:tcPr marL="7923" marR="7923" marT="7923" marB="0" anchor="b"/>
                </a:tc>
                <a:tc>
                  <a:txBody>
                    <a:bodyPr/>
                    <a:lstStyle/>
                    <a:p>
                      <a:pPr algn="r" fontAlgn="b"/>
                      <a:r>
                        <a:rPr lang="en-US" sz="1300" u="none" strike="noStrike" dirty="0">
                          <a:effectLst/>
                        </a:rPr>
                        <a:t>3035</a:t>
                      </a:r>
                      <a:endParaRPr lang="en-US" sz="1300" b="0" i="0" u="none" strike="noStrike" dirty="0">
                        <a:solidFill>
                          <a:srgbClr val="000000"/>
                        </a:solidFill>
                        <a:effectLst/>
                        <a:latin typeface="Arial" panose="020B0604020202020204" pitchFamily="34" charset="0"/>
                      </a:endParaRPr>
                    </a:p>
                  </a:txBody>
                  <a:tcPr marL="7923" marR="7923" marT="7923" marB="0" anchor="b"/>
                </a:tc>
                <a:tc>
                  <a:txBody>
                    <a:bodyPr/>
                    <a:lstStyle/>
                    <a:p>
                      <a:pPr algn="l" fontAlgn="b"/>
                      <a:endParaRPr lang="en-US" sz="1300" b="0" i="0" u="none" strike="noStrike" dirty="0">
                        <a:solidFill>
                          <a:srgbClr val="000000"/>
                        </a:solidFill>
                        <a:effectLst/>
                        <a:latin typeface="Arial" panose="020B0604020202020204" pitchFamily="34" charset="0"/>
                      </a:endParaRPr>
                    </a:p>
                  </a:txBody>
                  <a:tcPr marL="7923" marR="7923" marT="7923" marB="0" anchor="b"/>
                </a:tc>
                <a:extLst>
                  <a:ext uri="{0D108BD9-81ED-4DB2-BD59-A6C34878D82A}">
                    <a16:rowId xmlns:a16="http://schemas.microsoft.com/office/drawing/2014/main" val="3292571067"/>
                  </a:ext>
                </a:extLst>
              </a:tr>
              <a:tr h="277586">
                <a:tc>
                  <a:txBody>
                    <a:bodyPr/>
                    <a:lstStyle/>
                    <a:p>
                      <a:pPr algn="r" fontAlgn="b"/>
                      <a:r>
                        <a:rPr lang="en-US" sz="1300" u="none" strike="noStrike">
                          <a:effectLst/>
                        </a:rPr>
                        <a:t>2</a:t>
                      </a:r>
                      <a:endParaRPr lang="en-US" sz="1300" b="0" i="0" u="none" strike="noStrike">
                        <a:solidFill>
                          <a:srgbClr val="000000"/>
                        </a:solidFill>
                        <a:effectLst/>
                        <a:latin typeface="Arial" panose="020B0604020202020204" pitchFamily="34" charset="0"/>
                      </a:endParaRPr>
                    </a:p>
                  </a:txBody>
                  <a:tcPr marL="7923" marR="7923" marT="7923" marB="0" anchor="b"/>
                </a:tc>
                <a:tc>
                  <a:txBody>
                    <a:bodyPr/>
                    <a:lstStyle/>
                    <a:p>
                      <a:pPr algn="r" fontAlgn="b"/>
                      <a:r>
                        <a:rPr lang="en-US" sz="1300" u="none" strike="noStrike">
                          <a:effectLst/>
                        </a:rPr>
                        <a:t>1365</a:t>
                      </a:r>
                      <a:endParaRPr lang="en-US" sz="1300" b="0" i="0" u="none" strike="noStrike">
                        <a:solidFill>
                          <a:srgbClr val="000000"/>
                        </a:solidFill>
                        <a:effectLst/>
                        <a:latin typeface="Arial" panose="020B0604020202020204" pitchFamily="34" charset="0"/>
                      </a:endParaRPr>
                    </a:p>
                  </a:txBody>
                  <a:tcPr marL="7923" marR="7923" marT="7923" marB="0" anchor="b"/>
                </a:tc>
                <a:tc>
                  <a:txBody>
                    <a:bodyPr/>
                    <a:lstStyle/>
                    <a:p>
                      <a:pPr algn="r" fontAlgn="b"/>
                      <a:r>
                        <a:rPr lang="en-US" sz="1300" u="none" strike="noStrike">
                          <a:effectLst/>
                        </a:rPr>
                        <a:t>3700</a:t>
                      </a:r>
                      <a:endParaRPr lang="en-US" sz="1300" b="0" i="0" u="none" strike="noStrike">
                        <a:solidFill>
                          <a:srgbClr val="000000"/>
                        </a:solidFill>
                        <a:effectLst/>
                        <a:latin typeface="Arial" panose="020B0604020202020204" pitchFamily="34" charset="0"/>
                      </a:endParaRPr>
                    </a:p>
                  </a:txBody>
                  <a:tcPr marL="7923" marR="7923" marT="7923" marB="0" anchor="b"/>
                </a:tc>
                <a:tc>
                  <a:txBody>
                    <a:bodyPr/>
                    <a:lstStyle/>
                    <a:p>
                      <a:pPr algn="l" fontAlgn="b"/>
                      <a:endParaRPr lang="en-US" sz="1300" b="0" i="0" u="none" strike="noStrike" dirty="0">
                        <a:solidFill>
                          <a:srgbClr val="000000"/>
                        </a:solidFill>
                        <a:effectLst/>
                        <a:latin typeface="Arial" panose="020B0604020202020204" pitchFamily="34" charset="0"/>
                      </a:endParaRPr>
                    </a:p>
                  </a:txBody>
                  <a:tcPr marL="7923" marR="7923" marT="7923" marB="0" anchor="b"/>
                </a:tc>
                <a:extLst>
                  <a:ext uri="{0D108BD9-81ED-4DB2-BD59-A6C34878D82A}">
                    <a16:rowId xmlns:a16="http://schemas.microsoft.com/office/drawing/2014/main" val="3612946079"/>
                  </a:ext>
                </a:extLst>
              </a:tr>
              <a:tr h="277586">
                <a:tc>
                  <a:txBody>
                    <a:bodyPr/>
                    <a:lstStyle/>
                    <a:p>
                      <a:pPr algn="r" fontAlgn="b"/>
                      <a:r>
                        <a:rPr lang="en-US" sz="1300" u="none" strike="noStrike">
                          <a:effectLst/>
                        </a:rPr>
                        <a:t>3</a:t>
                      </a:r>
                      <a:endParaRPr lang="en-US" sz="1300" b="0" i="0" u="none" strike="noStrike">
                        <a:solidFill>
                          <a:srgbClr val="000000"/>
                        </a:solidFill>
                        <a:effectLst/>
                        <a:latin typeface="Arial" panose="020B0604020202020204" pitchFamily="34" charset="0"/>
                      </a:endParaRPr>
                    </a:p>
                  </a:txBody>
                  <a:tcPr marL="7923" marR="7923" marT="7923" marB="0" anchor="b"/>
                </a:tc>
                <a:tc>
                  <a:txBody>
                    <a:bodyPr/>
                    <a:lstStyle/>
                    <a:p>
                      <a:pPr algn="r" fontAlgn="b"/>
                      <a:r>
                        <a:rPr lang="en-US" sz="1300" u="none" strike="noStrike">
                          <a:effectLst/>
                        </a:rPr>
                        <a:t>1860</a:t>
                      </a:r>
                      <a:endParaRPr lang="en-US" sz="1300" b="0" i="0" u="none" strike="noStrike">
                        <a:solidFill>
                          <a:srgbClr val="000000"/>
                        </a:solidFill>
                        <a:effectLst/>
                        <a:latin typeface="Arial" panose="020B0604020202020204" pitchFamily="34" charset="0"/>
                      </a:endParaRPr>
                    </a:p>
                  </a:txBody>
                  <a:tcPr marL="7923" marR="7923" marT="7923" marB="0" anchor="b"/>
                </a:tc>
                <a:tc>
                  <a:txBody>
                    <a:bodyPr/>
                    <a:lstStyle/>
                    <a:p>
                      <a:pPr algn="r" fontAlgn="b"/>
                      <a:r>
                        <a:rPr lang="en-US" sz="1300" u="none" strike="noStrike" dirty="0">
                          <a:effectLst/>
                        </a:rPr>
                        <a:t>3075</a:t>
                      </a:r>
                      <a:endParaRPr lang="en-US" sz="1300" b="0" i="0" u="none" strike="noStrike" dirty="0">
                        <a:solidFill>
                          <a:srgbClr val="000000"/>
                        </a:solidFill>
                        <a:effectLst/>
                        <a:latin typeface="Arial" panose="020B0604020202020204" pitchFamily="34" charset="0"/>
                      </a:endParaRPr>
                    </a:p>
                  </a:txBody>
                  <a:tcPr marL="7923" marR="7923" marT="7923" marB="0" anchor="b"/>
                </a:tc>
                <a:tc>
                  <a:txBody>
                    <a:bodyPr/>
                    <a:lstStyle/>
                    <a:p>
                      <a:pPr algn="l" fontAlgn="b"/>
                      <a:endParaRPr lang="en-US" sz="1300" b="0" i="0" u="none" strike="noStrike" dirty="0">
                        <a:solidFill>
                          <a:srgbClr val="000000"/>
                        </a:solidFill>
                        <a:effectLst/>
                        <a:latin typeface="Arial" panose="020B0604020202020204" pitchFamily="34" charset="0"/>
                      </a:endParaRPr>
                    </a:p>
                  </a:txBody>
                  <a:tcPr marL="7923" marR="7923" marT="7923" marB="0" anchor="b"/>
                </a:tc>
                <a:extLst>
                  <a:ext uri="{0D108BD9-81ED-4DB2-BD59-A6C34878D82A}">
                    <a16:rowId xmlns:a16="http://schemas.microsoft.com/office/drawing/2014/main" val="1648005364"/>
                  </a:ext>
                </a:extLst>
              </a:tr>
              <a:tr h="277586">
                <a:tc>
                  <a:txBody>
                    <a:bodyPr/>
                    <a:lstStyle/>
                    <a:p>
                      <a:pPr algn="r" fontAlgn="b"/>
                      <a:r>
                        <a:rPr lang="en-US" sz="1300" u="none" strike="noStrike">
                          <a:effectLst/>
                        </a:rPr>
                        <a:t>4</a:t>
                      </a:r>
                      <a:endParaRPr lang="en-US" sz="1300" b="0" i="0" u="none" strike="noStrike">
                        <a:solidFill>
                          <a:srgbClr val="000000"/>
                        </a:solidFill>
                        <a:effectLst/>
                        <a:latin typeface="Arial" panose="020B0604020202020204" pitchFamily="34" charset="0"/>
                      </a:endParaRPr>
                    </a:p>
                  </a:txBody>
                  <a:tcPr marL="7923" marR="7923" marT="7923" marB="0" anchor="b"/>
                </a:tc>
                <a:tc>
                  <a:txBody>
                    <a:bodyPr/>
                    <a:lstStyle/>
                    <a:p>
                      <a:pPr algn="r" fontAlgn="b"/>
                      <a:r>
                        <a:rPr lang="en-US" sz="1300" u="none" strike="noStrike">
                          <a:effectLst/>
                        </a:rPr>
                        <a:t>1620</a:t>
                      </a:r>
                      <a:endParaRPr lang="en-US" sz="1300" b="0" i="0" u="none" strike="noStrike">
                        <a:solidFill>
                          <a:srgbClr val="000000"/>
                        </a:solidFill>
                        <a:effectLst/>
                        <a:latin typeface="Arial" panose="020B0604020202020204" pitchFamily="34" charset="0"/>
                      </a:endParaRPr>
                    </a:p>
                  </a:txBody>
                  <a:tcPr marL="7923" marR="7923" marT="7923" marB="0" anchor="b"/>
                </a:tc>
                <a:tc>
                  <a:txBody>
                    <a:bodyPr/>
                    <a:lstStyle/>
                    <a:p>
                      <a:pPr algn="r" fontAlgn="b"/>
                      <a:r>
                        <a:rPr lang="en-US" sz="1300" u="none" strike="noStrike">
                          <a:effectLst/>
                        </a:rPr>
                        <a:t>3080</a:t>
                      </a:r>
                      <a:endParaRPr lang="en-US" sz="1300" b="0" i="0" u="none" strike="noStrike">
                        <a:solidFill>
                          <a:srgbClr val="000000"/>
                        </a:solidFill>
                        <a:effectLst/>
                        <a:latin typeface="Arial" panose="020B0604020202020204" pitchFamily="34" charset="0"/>
                      </a:endParaRPr>
                    </a:p>
                  </a:txBody>
                  <a:tcPr marL="7923" marR="7923" marT="7923" marB="0" anchor="b"/>
                </a:tc>
                <a:tc>
                  <a:txBody>
                    <a:bodyPr/>
                    <a:lstStyle/>
                    <a:p>
                      <a:pPr algn="l" fontAlgn="b"/>
                      <a:endParaRPr lang="en-US" sz="1300" b="0" i="0" u="none" strike="noStrike" dirty="0">
                        <a:solidFill>
                          <a:srgbClr val="000000"/>
                        </a:solidFill>
                        <a:effectLst/>
                        <a:latin typeface="Arial" panose="020B0604020202020204" pitchFamily="34" charset="0"/>
                      </a:endParaRPr>
                    </a:p>
                  </a:txBody>
                  <a:tcPr marL="7923" marR="7923" marT="7923" marB="0" anchor="b"/>
                </a:tc>
                <a:extLst>
                  <a:ext uri="{0D108BD9-81ED-4DB2-BD59-A6C34878D82A}">
                    <a16:rowId xmlns:a16="http://schemas.microsoft.com/office/drawing/2014/main" val="3692948218"/>
                  </a:ext>
                </a:extLst>
              </a:tr>
              <a:tr h="277586">
                <a:tc>
                  <a:txBody>
                    <a:bodyPr/>
                    <a:lstStyle/>
                    <a:p>
                      <a:pPr algn="r" fontAlgn="b"/>
                      <a:r>
                        <a:rPr lang="en-US" sz="1300" u="none" strike="noStrike">
                          <a:effectLst/>
                        </a:rPr>
                        <a:t>5</a:t>
                      </a:r>
                      <a:endParaRPr lang="en-US" sz="1300" b="0" i="0" u="none" strike="noStrike">
                        <a:solidFill>
                          <a:srgbClr val="000000"/>
                        </a:solidFill>
                        <a:effectLst/>
                        <a:latin typeface="Arial" panose="020B0604020202020204" pitchFamily="34" charset="0"/>
                      </a:endParaRPr>
                    </a:p>
                  </a:txBody>
                  <a:tcPr marL="7923" marR="7923" marT="7923" marB="0" anchor="b"/>
                </a:tc>
                <a:tc>
                  <a:txBody>
                    <a:bodyPr/>
                    <a:lstStyle/>
                    <a:p>
                      <a:pPr algn="r" fontAlgn="b"/>
                      <a:r>
                        <a:rPr lang="en-US" sz="1300" u="none" strike="noStrike">
                          <a:effectLst/>
                        </a:rPr>
                        <a:t>1890</a:t>
                      </a:r>
                      <a:endParaRPr lang="en-US" sz="1300" b="0" i="0" u="none" strike="noStrike">
                        <a:solidFill>
                          <a:srgbClr val="000000"/>
                        </a:solidFill>
                        <a:effectLst/>
                        <a:latin typeface="Arial" panose="020B0604020202020204" pitchFamily="34" charset="0"/>
                      </a:endParaRPr>
                    </a:p>
                  </a:txBody>
                  <a:tcPr marL="7923" marR="7923" marT="7923" marB="0" anchor="b"/>
                </a:tc>
                <a:tc>
                  <a:txBody>
                    <a:bodyPr/>
                    <a:lstStyle/>
                    <a:p>
                      <a:pPr algn="r" fontAlgn="b"/>
                      <a:r>
                        <a:rPr lang="en-US" sz="1300" u="none" strike="noStrike" dirty="0">
                          <a:effectLst/>
                        </a:rPr>
                        <a:t>3025</a:t>
                      </a:r>
                      <a:endParaRPr lang="en-US" sz="1300" b="0" i="0" u="none" strike="noStrike" dirty="0">
                        <a:solidFill>
                          <a:srgbClr val="000000"/>
                        </a:solidFill>
                        <a:effectLst/>
                        <a:latin typeface="Arial" panose="020B0604020202020204" pitchFamily="34" charset="0"/>
                      </a:endParaRPr>
                    </a:p>
                  </a:txBody>
                  <a:tcPr marL="7923" marR="7923" marT="7923" marB="0" anchor="b"/>
                </a:tc>
                <a:tc>
                  <a:txBody>
                    <a:bodyPr/>
                    <a:lstStyle/>
                    <a:p>
                      <a:pPr algn="l" fontAlgn="b"/>
                      <a:endParaRPr lang="en-US" sz="1300" b="0" i="0" u="none" strike="noStrike" dirty="0">
                        <a:solidFill>
                          <a:srgbClr val="000000"/>
                        </a:solidFill>
                        <a:effectLst/>
                        <a:latin typeface="Arial" panose="020B0604020202020204" pitchFamily="34" charset="0"/>
                      </a:endParaRPr>
                    </a:p>
                  </a:txBody>
                  <a:tcPr marL="7923" marR="7923" marT="7923" marB="0" anchor="b"/>
                </a:tc>
                <a:extLst>
                  <a:ext uri="{0D108BD9-81ED-4DB2-BD59-A6C34878D82A}">
                    <a16:rowId xmlns:a16="http://schemas.microsoft.com/office/drawing/2014/main" val="2928674911"/>
                  </a:ext>
                </a:extLst>
              </a:tr>
              <a:tr h="277586">
                <a:tc>
                  <a:txBody>
                    <a:bodyPr/>
                    <a:lstStyle/>
                    <a:p>
                      <a:pPr algn="r" fontAlgn="b"/>
                      <a:r>
                        <a:rPr lang="en-US" sz="1300" u="none" strike="noStrike">
                          <a:effectLst/>
                        </a:rPr>
                        <a:t>6</a:t>
                      </a:r>
                      <a:endParaRPr lang="en-US" sz="1300" b="0" i="0" u="none" strike="noStrike">
                        <a:solidFill>
                          <a:srgbClr val="000000"/>
                        </a:solidFill>
                        <a:effectLst/>
                        <a:latin typeface="Arial" panose="020B0604020202020204" pitchFamily="34" charset="0"/>
                      </a:endParaRPr>
                    </a:p>
                  </a:txBody>
                  <a:tcPr marL="7923" marR="7923" marT="7923" marB="0" anchor="b"/>
                </a:tc>
                <a:tc>
                  <a:txBody>
                    <a:bodyPr/>
                    <a:lstStyle/>
                    <a:p>
                      <a:pPr algn="r" fontAlgn="b"/>
                      <a:r>
                        <a:rPr lang="en-US" sz="1300" u="none" strike="noStrike">
                          <a:effectLst/>
                        </a:rPr>
                        <a:t>1900</a:t>
                      </a:r>
                      <a:endParaRPr lang="en-US" sz="1300" b="0" i="0" u="none" strike="noStrike">
                        <a:solidFill>
                          <a:srgbClr val="000000"/>
                        </a:solidFill>
                        <a:effectLst/>
                        <a:latin typeface="Arial" panose="020B0604020202020204" pitchFamily="34" charset="0"/>
                      </a:endParaRPr>
                    </a:p>
                  </a:txBody>
                  <a:tcPr marL="7923" marR="7923" marT="7923" marB="0" anchor="b"/>
                </a:tc>
                <a:tc>
                  <a:txBody>
                    <a:bodyPr/>
                    <a:lstStyle/>
                    <a:p>
                      <a:pPr algn="r" fontAlgn="b"/>
                      <a:r>
                        <a:rPr lang="en-US" sz="1300" u="none" strike="noStrike" dirty="0">
                          <a:effectLst/>
                        </a:rPr>
                        <a:t>3625</a:t>
                      </a:r>
                      <a:endParaRPr lang="en-US" sz="1300" b="0" i="0" u="none" strike="noStrike" dirty="0">
                        <a:solidFill>
                          <a:srgbClr val="000000"/>
                        </a:solidFill>
                        <a:effectLst/>
                        <a:latin typeface="Arial" panose="020B0604020202020204" pitchFamily="34" charset="0"/>
                      </a:endParaRPr>
                    </a:p>
                  </a:txBody>
                  <a:tcPr marL="7923" marR="7923" marT="7923" marB="0" anchor="b"/>
                </a:tc>
                <a:tc>
                  <a:txBody>
                    <a:bodyPr/>
                    <a:lstStyle/>
                    <a:p>
                      <a:pPr algn="l" fontAlgn="b"/>
                      <a:endParaRPr lang="en-US" sz="1300" b="0" i="0" u="none" strike="noStrike" dirty="0">
                        <a:solidFill>
                          <a:srgbClr val="000000"/>
                        </a:solidFill>
                        <a:effectLst/>
                        <a:latin typeface="Arial" panose="020B0604020202020204" pitchFamily="34" charset="0"/>
                      </a:endParaRPr>
                    </a:p>
                  </a:txBody>
                  <a:tcPr marL="7923" marR="7923" marT="7923" marB="0" anchor="b"/>
                </a:tc>
                <a:extLst>
                  <a:ext uri="{0D108BD9-81ED-4DB2-BD59-A6C34878D82A}">
                    <a16:rowId xmlns:a16="http://schemas.microsoft.com/office/drawing/2014/main" val="4154202882"/>
                  </a:ext>
                </a:extLst>
              </a:tr>
              <a:tr h="277586">
                <a:tc>
                  <a:txBody>
                    <a:bodyPr/>
                    <a:lstStyle/>
                    <a:p>
                      <a:pPr algn="r" fontAlgn="b"/>
                      <a:r>
                        <a:rPr lang="en-US" sz="1300" u="none" strike="noStrike">
                          <a:effectLst/>
                        </a:rPr>
                        <a:t>7</a:t>
                      </a:r>
                      <a:endParaRPr lang="en-US" sz="1300" b="0" i="0" u="none" strike="noStrike">
                        <a:solidFill>
                          <a:srgbClr val="000000"/>
                        </a:solidFill>
                        <a:effectLst/>
                        <a:latin typeface="Arial" panose="020B0604020202020204" pitchFamily="34" charset="0"/>
                      </a:endParaRPr>
                    </a:p>
                  </a:txBody>
                  <a:tcPr marL="7923" marR="7923" marT="7923" marB="0" anchor="b"/>
                </a:tc>
                <a:tc>
                  <a:txBody>
                    <a:bodyPr/>
                    <a:lstStyle/>
                    <a:p>
                      <a:pPr algn="r" fontAlgn="b"/>
                      <a:r>
                        <a:rPr lang="en-US" sz="1300" u="none" strike="noStrike">
                          <a:effectLst/>
                        </a:rPr>
                        <a:t>1600</a:t>
                      </a:r>
                      <a:endParaRPr lang="en-US" sz="1300" b="0" i="0" u="none" strike="noStrike">
                        <a:solidFill>
                          <a:srgbClr val="000000"/>
                        </a:solidFill>
                        <a:effectLst/>
                        <a:latin typeface="Arial" panose="020B0604020202020204" pitchFamily="34" charset="0"/>
                      </a:endParaRPr>
                    </a:p>
                  </a:txBody>
                  <a:tcPr marL="7923" marR="7923" marT="7923" marB="0" anchor="b"/>
                </a:tc>
                <a:tc>
                  <a:txBody>
                    <a:bodyPr/>
                    <a:lstStyle/>
                    <a:p>
                      <a:pPr algn="r" fontAlgn="b"/>
                      <a:r>
                        <a:rPr lang="en-US" sz="1300" u="none" strike="noStrike">
                          <a:effectLst/>
                        </a:rPr>
                        <a:t>2700</a:t>
                      </a:r>
                      <a:endParaRPr lang="en-US" sz="1300" b="0" i="0" u="none" strike="noStrike">
                        <a:solidFill>
                          <a:srgbClr val="000000"/>
                        </a:solidFill>
                        <a:effectLst/>
                        <a:latin typeface="Arial" panose="020B0604020202020204" pitchFamily="34" charset="0"/>
                      </a:endParaRPr>
                    </a:p>
                  </a:txBody>
                  <a:tcPr marL="7923" marR="7923" marT="7923" marB="0" anchor="b"/>
                </a:tc>
                <a:tc>
                  <a:txBody>
                    <a:bodyPr/>
                    <a:lstStyle/>
                    <a:p>
                      <a:pPr algn="l" fontAlgn="b"/>
                      <a:endParaRPr lang="en-US" sz="1300" b="0" i="0" u="none" strike="noStrike" dirty="0">
                        <a:solidFill>
                          <a:srgbClr val="000000"/>
                        </a:solidFill>
                        <a:effectLst/>
                        <a:latin typeface="Arial" panose="020B0604020202020204" pitchFamily="34" charset="0"/>
                      </a:endParaRPr>
                    </a:p>
                  </a:txBody>
                  <a:tcPr marL="7923" marR="7923" marT="7923" marB="0" anchor="b"/>
                </a:tc>
                <a:extLst>
                  <a:ext uri="{0D108BD9-81ED-4DB2-BD59-A6C34878D82A}">
                    <a16:rowId xmlns:a16="http://schemas.microsoft.com/office/drawing/2014/main" val="1321089045"/>
                  </a:ext>
                </a:extLst>
              </a:tr>
              <a:tr h="277586">
                <a:tc>
                  <a:txBody>
                    <a:bodyPr/>
                    <a:lstStyle/>
                    <a:p>
                      <a:pPr algn="r" fontAlgn="b"/>
                      <a:r>
                        <a:rPr lang="en-US" sz="1300" u="none" strike="noStrike">
                          <a:effectLst/>
                        </a:rPr>
                        <a:t>8</a:t>
                      </a:r>
                      <a:endParaRPr lang="en-US" sz="1300" b="0" i="0" u="none" strike="noStrike">
                        <a:solidFill>
                          <a:srgbClr val="000000"/>
                        </a:solidFill>
                        <a:effectLst/>
                        <a:latin typeface="Arial" panose="020B0604020202020204" pitchFamily="34" charset="0"/>
                      </a:endParaRPr>
                    </a:p>
                  </a:txBody>
                  <a:tcPr marL="7923" marR="7923" marT="7923" marB="0" anchor="b"/>
                </a:tc>
                <a:tc>
                  <a:txBody>
                    <a:bodyPr/>
                    <a:lstStyle/>
                    <a:p>
                      <a:pPr algn="r" fontAlgn="b"/>
                      <a:r>
                        <a:rPr lang="en-US" sz="1300" u="none" strike="noStrike">
                          <a:effectLst/>
                        </a:rPr>
                        <a:t>1720</a:t>
                      </a:r>
                      <a:endParaRPr lang="en-US" sz="1300" b="0" i="0" u="none" strike="noStrike">
                        <a:solidFill>
                          <a:srgbClr val="000000"/>
                        </a:solidFill>
                        <a:effectLst/>
                        <a:latin typeface="Arial" panose="020B0604020202020204" pitchFamily="34" charset="0"/>
                      </a:endParaRPr>
                    </a:p>
                  </a:txBody>
                  <a:tcPr marL="7923" marR="7923" marT="7923" marB="0" anchor="b"/>
                </a:tc>
                <a:tc>
                  <a:txBody>
                    <a:bodyPr/>
                    <a:lstStyle/>
                    <a:p>
                      <a:pPr algn="r" fontAlgn="b"/>
                      <a:r>
                        <a:rPr lang="en-US" sz="1300" u="none" strike="noStrike">
                          <a:effectLst/>
                        </a:rPr>
                        <a:t>2900</a:t>
                      </a:r>
                      <a:endParaRPr lang="en-US" sz="1300" b="0" i="0" u="none" strike="noStrike">
                        <a:solidFill>
                          <a:srgbClr val="000000"/>
                        </a:solidFill>
                        <a:effectLst/>
                        <a:latin typeface="Arial" panose="020B0604020202020204" pitchFamily="34" charset="0"/>
                      </a:endParaRPr>
                    </a:p>
                  </a:txBody>
                  <a:tcPr marL="7923" marR="7923" marT="7923" marB="0" anchor="b"/>
                </a:tc>
                <a:tc>
                  <a:txBody>
                    <a:bodyPr/>
                    <a:lstStyle/>
                    <a:p>
                      <a:pPr algn="l" fontAlgn="b"/>
                      <a:r>
                        <a:rPr lang="en-US" sz="1300" u="none" strike="noStrike" dirty="0">
                          <a:effectLst/>
                        </a:rPr>
                        <a:t>islander helps with navigation+ directions but not help sail the raft to mainland</a:t>
                      </a:r>
                      <a:endParaRPr lang="en-US" sz="1300" b="0" i="0" u="none" strike="noStrike" dirty="0">
                        <a:solidFill>
                          <a:srgbClr val="000000"/>
                        </a:solidFill>
                        <a:effectLst/>
                        <a:latin typeface="Arial" panose="020B0604020202020204" pitchFamily="34" charset="0"/>
                      </a:endParaRPr>
                    </a:p>
                  </a:txBody>
                  <a:tcPr marL="7923" marR="7923" marT="7923" marB="0" anchor="b"/>
                </a:tc>
                <a:extLst>
                  <a:ext uri="{0D108BD9-81ED-4DB2-BD59-A6C34878D82A}">
                    <a16:rowId xmlns:a16="http://schemas.microsoft.com/office/drawing/2014/main" val="283590460"/>
                  </a:ext>
                </a:extLst>
              </a:tr>
              <a:tr h="391885">
                <a:tc>
                  <a:txBody>
                    <a:bodyPr/>
                    <a:lstStyle/>
                    <a:p>
                      <a:pPr algn="r" fontAlgn="b"/>
                      <a:r>
                        <a:rPr lang="en-US" sz="1300" u="none" strike="noStrike">
                          <a:effectLst/>
                        </a:rPr>
                        <a:t>9</a:t>
                      </a:r>
                      <a:endParaRPr lang="en-US" sz="1300" b="0" i="0" u="none" strike="noStrike">
                        <a:solidFill>
                          <a:srgbClr val="000000"/>
                        </a:solidFill>
                        <a:effectLst/>
                        <a:latin typeface="Arial" panose="020B0604020202020204" pitchFamily="34" charset="0"/>
                      </a:endParaRPr>
                    </a:p>
                  </a:txBody>
                  <a:tcPr marL="7923" marR="7923" marT="7923" marB="0" anchor="b"/>
                </a:tc>
                <a:tc>
                  <a:txBody>
                    <a:bodyPr/>
                    <a:lstStyle/>
                    <a:p>
                      <a:pPr algn="r" fontAlgn="b"/>
                      <a:r>
                        <a:rPr lang="en-US" sz="1300" u="none" strike="noStrike">
                          <a:effectLst/>
                        </a:rPr>
                        <a:t>2150</a:t>
                      </a:r>
                      <a:endParaRPr lang="en-US" sz="1300" b="0" i="0" u="none" strike="noStrike">
                        <a:solidFill>
                          <a:srgbClr val="000000"/>
                        </a:solidFill>
                        <a:effectLst/>
                        <a:latin typeface="Arial" panose="020B0604020202020204" pitchFamily="34" charset="0"/>
                      </a:endParaRPr>
                    </a:p>
                  </a:txBody>
                  <a:tcPr marL="7923" marR="7923" marT="7923" marB="0" anchor="b"/>
                </a:tc>
                <a:tc>
                  <a:txBody>
                    <a:bodyPr/>
                    <a:lstStyle/>
                    <a:p>
                      <a:pPr algn="r" fontAlgn="b"/>
                      <a:r>
                        <a:rPr lang="en-US" sz="1300" u="none" strike="noStrike">
                          <a:effectLst/>
                        </a:rPr>
                        <a:t>3100</a:t>
                      </a:r>
                      <a:endParaRPr lang="en-US" sz="1300" b="0" i="0" u="none" strike="noStrike">
                        <a:solidFill>
                          <a:srgbClr val="000000"/>
                        </a:solidFill>
                        <a:effectLst/>
                        <a:latin typeface="Arial" panose="020B0604020202020204" pitchFamily="34" charset="0"/>
                      </a:endParaRPr>
                    </a:p>
                  </a:txBody>
                  <a:tcPr marL="7923" marR="7923" marT="7923" marB="0" anchor="b"/>
                </a:tc>
                <a:tc>
                  <a:txBody>
                    <a:bodyPr/>
                    <a:lstStyle/>
                    <a:p>
                      <a:pPr algn="l" fontAlgn="b"/>
                      <a:r>
                        <a:rPr lang="en-US" sz="1300" u="none" strike="noStrike" dirty="0">
                          <a:effectLst/>
                        </a:rPr>
                        <a:t>islander sails with student across water and then back to his island- therefore gets all island resources back</a:t>
                      </a:r>
                      <a:endParaRPr lang="en-US" sz="1300" b="0" i="0" u="none" strike="noStrike" dirty="0">
                        <a:solidFill>
                          <a:srgbClr val="000000"/>
                        </a:solidFill>
                        <a:effectLst/>
                        <a:latin typeface="Arial" panose="020B0604020202020204" pitchFamily="34" charset="0"/>
                      </a:endParaRPr>
                    </a:p>
                  </a:txBody>
                  <a:tcPr marL="7923" marR="7923" marT="7923" marB="0" anchor="b"/>
                </a:tc>
                <a:extLst>
                  <a:ext uri="{0D108BD9-81ED-4DB2-BD59-A6C34878D82A}">
                    <a16:rowId xmlns:a16="http://schemas.microsoft.com/office/drawing/2014/main" val="2135254708"/>
                  </a:ext>
                </a:extLst>
              </a:tr>
              <a:tr h="342900">
                <a:tc>
                  <a:txBody>
                    <a:bodyPr/>
                    <a:lstStyle/>
                    <a:p>
                      <a:pPr algn="r" fontAlgn="b"/>
                      <a:r>
                        <a:rPr lang="en-US" sz="1300" u="none" strike="noStrike">
                          <a:effectLst/>
                        </a:rPr>
                        <a:t>10</a:t>
                      </a:r>
                      <a:endParaRPr lang="en-US" sz="1300" b="0" i="0" u="none" strike="noStrike">
                        <a:solidFill>
                          <a:srgbClr val="000000"/>
                        </a:solidFill>
                        <a:effectLst/>
                        <a:latin typeface="Arial" panose="020B0604020202020204" pitchFamily="34" charset="0"/>
                      </a:endParaRPr>
                    </a:p>
                  </a:txBody>
                  <a:tcPr marL="7923" marR="7923" marT="7923" marB="0" anchor="b"/>
                </a:tc>
                <a:tc>
                  <a:txBody>
                    <a:bodyPr/>
                    <a:lstStyle/>
                    <a:p>
                      <a:pPr algn="r" fontAlgn="b"/>
                      <a:r>
                        <a:rPr lang="en-US" sz="1300" u="none" strike="noStrike">
                          <a:effectLst/>
                        </a:rPr>
                        <a:t>1940</a:t>
                      </a:r>
                      <a:endParaRPr lang="en-US" sz="1300" b="0" i="0" u="none" strike="noStrike">
                        <a:solidFill>
                          <a:srgbClr val="000000"/>
                        </a:solidFill>
                        <a:effectLst/>
                        <a:latin typeface="Arial" panose="020B0604020202020204" pitchFamily="34" charset="0"/>
                      </a:endParaRPr>
                    </a:p>
                  </a:txBody>
                  <a:tcPr marL="7923" marR="7923" marT="7923" marB="0" anchor="b"/>
                </a:tc>
                <a:tc>
                  <a:txBody>
                    <a:bodyPr/>
                    <a:lstStyle/>
                    <a:p>
                      <a:pPr algn="r" fontAlgn="b"/>
                      <a:r>
                        <a:rPr lang="en-US" sz="1300" u="none" strike="noStrike">
                          <a:effectLst/>
                        </a:rPr>
                        <a:t>3060</a:t>
                      </a:r>
                      <a:endParaRPr lang="en-US" sz="1300" b="0" i="0" u="none" strike="noStrike">
                        <a:solidFill>
                          <a:srgbClr val="000000"/>
                        </a:solidFill>
                        <a:effectLst/>
                        <a:latin typeface="Arial" panose="020B0604020202020204" pitchFamily="34" charset="0"/>
                      </a:endParaRPr>
                    </a:p>
                  </a:txBody>
                  <a:tcPr marL="7923" marR="7923" marT="7923" marB="0" anchor="b"/>
                </a:tc>
                <a:tc>
                  <a:txBody>
                    <a:bodyPr/>
                    <a:lstStyle/>
                    <a:p>
                      <a:pPr algn="l" fontAlgn="b"/>
                      <a:r>
                        <a:rPr lang="en-US" sz="1300" u="none" strike="noStrike" dirty="0">
                          <a:effectLst/>
                        </a:rPr>
                        <a:t>islander sails with student across water and then back to his island- therefore gets all island resources back</a:t>
                      </a:r>
                      <a:endParaRPr lang="en-US" sz="1300" b="0" i="0" u="none" strike="noStrike" dirty="0">
                        <a:solidFill>
                          <a:srgbClr val="000000"/>
                        </a:solidFill>
                        <a:effectLst/>
                        <a:latin typeface="Arial" panose="020B0604020202020204" pitchFamily="34" charset="0"/>
                      </a:endParaRPr>
                    </a:p>
                  </a:txBody>
                  <a:tcPr marL="7923" marR="7923" marT="7923" marB="0" anchor="b"/>
                </a:tc>
                <a:extLst>
                  <a:ext uri="{0D108BD9-81ED-4DB2-BD59-A6C34878D82A}">
                    <a16:rowId xmlns:a16="http://schemas.microsoft.com/office/drawing/2014/main" val="1043816851"/>
                  </a:ext>
                </a:extLst>
              </a:tr>
              <a:tr h="342900">
                <a:tc>
                  <a:txBody>
                    <a:bodyPr/>
                    <a:lstStyle/>
                    <a:p>
                      <a:pPr algn="r" fontAlgn="b"/>
                      <a:r>
                        <a:rPr lang="en-US" sz="1300" u="none" strike="noStrike">
                          <a:effectLst/>
                        </a:rPr>
                        <a:t>11</a:t>
                      </a:r>
                      <a:endParaRPr lang="en-US" sz="1300" b="0" i="0" u="none" strike="noStrike">
                        <a:solidFill>
                          <a:srgbClr val="000000"/>
                        </a:solidFill>
                        <a:effectLst/>
                        <a:latin typeface="Arial" panose="020B0604020202020204" pitchFamily="34" charset="0"/>
                      </a:endParaRPr>
                    </a:p>
                  </a:txBody>
                  <a:tcPr marL="7923" marR="7923" marT="7923" marB="0" anchor="b"/>
                </a:tc>
                <a:tc>
                  <a:txBody>
                    <a:bodyPr/>
                    <a:lstStyle/>
                    <a:p>
                      <a:pPr algn="r" fontAlgn="b"/>
                      <a:r>
                        <a:rPr lang="en-US" sz="1300" u="none" strike="noStrike">
                          <a:effectLst/>
                        </a:rPr>
                        <a:t>1165</a:t>
                      </a:r>
                      <a:endParaRPr lang="en-US" sz="1300" b="0" i="0" u="none" strike="noStrike">
                        <a:solidFill>
                          <a:srgbClr val="000000"/>
                        </a:solidFill>
                        <a:effectLst/>
                        <a:latin typeface="Arial" panose="020B0604020202020204" pitchFamily="34" charset="0"/>
                      </a:endParaRPr>
                    </a:p>
                  </a:txBody>
                  <a:tcPr marL="7923" marR="7923" marT="7923" marB="0" anchor="b"/>
                </a:tc>
                <a:tc>
                  <a:txBody>
                    <a:bodyPr/>
                    <a:lstStyle/>
                    <a:p>
                      <a:pPr algn="r" fontAlgn="b"/>
                      <a:r>
                        <a:rPr lang="en-US" sz="1300" u="none" strike="noStrike" dirty="0">
                          <a:effectLst/>
                        </a:rPr>
                        <a:t>2625</a:t>
                      </a:r>
                      <a:endParaRPr lang="en-US" sz="1300" b="0" i="0" u="none" strike="noStrike" dirty="0">
                        <a:solidFill>
                          <a:srgbClr val="000000"/>
                        </a:solidFill>
                        <a:effectLst/>
                        <a:latin typeface="Arial" panose="020B0604020202020204" pitchFamily="34" charset="0"/>
                      </a:endParaRPr>
                    </a:p>
                  </a:txBody>
                  <a:tcPr marL="7923" marR="7923" marT="7923" marB="0" anchor="b"/>
                </a:tc>
                <a:tc>
                  <a:txBody>
                    <a:bodyPr/>
                    <a:lstStyle/>
                    <a:p>
                      <a:pPr algn="l" fontAlgn="b"/>
                      <a:endParaRPr lang="en-US" sz="1300" b="0" i="0" u="none" strike="noStrike" dirty="0">
                        <a:solidFill>
                          <a:srgbClr val="000000"/>
                        </a:solidFill>
                        <a:effectLst/>
                        <a:latin typeface="Arial" panose="020B0604020202020204" pitchFamily="34" charset="0"/>
                      </a:endParaRPr>
                    </a:p>
                  </a:txBody>
                  <a:tcPr marL="7923" marR="7923" marT="7923" marB="0" anchor="b"/>
                </a:tc>
                <a:extLst>
                  <a:ext uri="{0D108BD9-81ED-4DB2-BD59-A6C34878D82A}">
                    <a16:rowId xmlns:a16="http://schemas.microsoft.com/office/drawing/2014/main" val="1368679467"/>
                  </a:ext>
                </a:extLst>
              </a:tr>
              <a:tr h="277586">
                <a:tc>
                  <a:txBody>
                    <a:bodyPr/>
                    <a:lstStyle/>
                    <a:p>
                      <a:pPr algn="r" fontAlgn="b"/>
                      <a:r>
                        <a:rPr lang="en-US" sz="1300" u="none" strike="noStrike">
                          <a:effectLst/>
                        </a:rPr>
                        <a:t>12</a:t>
                      </a:r>
                      <a:endParaRPr lang="en-US" sz="1300" b="0" i="0" u="none" strike="noStrike">
                        <a:solidFill>
                          <a:srgbClr val="000000"/>
                        </a:solidFill>
                        <a:effectLst/>
                        <a:latin typeface="Arial" panose="020B0604020202020204" pitchFamily="34" charset="0"/>
                      </a:endParaRPr>
                    </a:p>
                  </a:txBody>
                  <a:tcPr marL="7923" marR="7923" marT="7923" marB="0" anchor="b"/>
                </a:tc>
                <a:tc>
                  <a:txBody>
                    <a:bodyPr/>
                    <a:lstStyle/>
                    <a:p>
                      <a:pPr algn="r" fontAlgn="b"/>
                      <a:r>
                        <a:rPr lang="en-US" sz="1300" u="none" strike="noStrike">
                          <a:effectLst/>
                        </a:rPr>
                        <a:t>1330</a:t>
                      </a:r>
                      <a:endParaRPr lang="en-US" sz="1300" b="0" i="0" u="none" strike="noStrike">
                        <a:solidFill>
                          <a:srgbClr val="000000"/>
                        </a:solidFill>
                        <a:effectLst/>
                        <a:latin typeface="Arial" panose="020B0604020202020204" pitchFamily="34" charset="0"/>
                      </a:endParaRPr>
                    </a:p>
                  </a:txBody>
                  <a:tcPr marL="7923" marR="7923" marT="7923" marB="0" anchor="b"/>
                </a:tc>
                <a:tc>
                  <a:txBody>
                    <a:bodyPr/>
                    <a:lstStyle/>
                    <a:p>
                      <a:pPr algn="r" fontAlgn="b"/>
                      <a:r>
                        <a:rPr lang="en-US" sz="1300" u="none" strike="noStrike" dirty="0">
                          <a:effectLst/>
                        </a:rPr>
                        <a:t>3025</a:t>
                      </a:r>
                      <a:endParaRPr lang="en-US" sz="1300" b="0" i="0" u="none" strike="noStrike" dirty="0">
                        <a:solidFill>
                          <a:srgbClr val="000000"/>
                        </a:solidFill>
                        <a:effectLst/>
                        <a:latin typeface="Arial" panose="020B0604020202020204" pitchFamily="34" charset="0"/>
                      </a:endParaRPr>
                    </a:p>
                  </a:txBody>
                  <a:tcPr marL="7923" marR="7923" marT="7923" marB="0" anchor="b"/>
                </a:tc>
                <a:tc>
                  <a:txBody>
                    <a:bodyPr/>
                    <a:lstStyle/>
                    <a:p>
                      <a:pPr algn="l" fontAlgn="b"/>
                      <a:endParaRPr lang="en-US" sz="1300" b="0" i="0" u="none" strike="noStrike" dirty="0">
                        <a:solidFill>
                          <a:srgbClr val="000000"/>
                        </a:solidFill>
                        <a:effectLst/>
                        <a:latin typeface="Arial" panose="020B0604020202020204" pitchFamily="34" charset="0"/>
                      </a:endParaRPr>
                    </a:p>
                  </a:txBody>
                  <a:tcPr marL="7923" marR="7923" marT="7923" marB="0" anchor="b"/>
                </a:tc>
                <a:extLst>
                  <a:ext uri="{0D108BD9-81ED-4DB2-BD59-A6C34878D82A}">
                    <a16:rowId xmlns:a16="http://schemas.microsoft.com/office/drawing/2014/main" val="3049723980"/>
                  </a:ext>
                </a:extLst>
              </a:tr>
              <a:tr h="277586">
                <a:tc>
                  <a:txBody>
                    <a:bodyPr/>
                    <a:lstStyle/>
                    <a:p>
                      <a:pPr algn="r" fontAlgn="b"/>
                      <a:r>
                        <a:rPr lang="en-US" sz="1300" u="none" strike="noStrike">
                          <a:effectLst/>
                        </a:rPr>
                        <a:t>13</a:t>
                      </a:r>
                      <a:endParaRPr lang="en-US" sz="1300" b="0" i="0" u="none" strike="noStrike">
                        <a:solidFill>
                          <a:srgbClr val="000000"/>
                        </a:solidFill>
                        <a:effectLst/>
                        <a:latin typeface="Arial" panose="020B0604020202020204" pitchFamily="34" charset="0"/>
                      </a:endParaRPr>
                    </a:p>
                  </a:txBody>
                  <a:tcPr marL="7923" marR="7923" marT="7923" marB="0" anchor="b"/>
                </a:tc>
                <a:tc>
                  <a:txBody>
                    <a:bodyPr/>
                    <a:lstStyle/>
                    <a:p>
                      <a:pPr algn="r" fontAlgn="b"/>
                      <a:r>
                        <a:rPr lang="en-US" sz="1300" u="none" strike="noStrike">
                          <a:effectLst/>
                        </a:rPr>
                        <a:t>1700</a:t>
                      </a:r>
                      <a:endParaRPr lang="en-US" sz="1300" b="0" i="0" u="none" strike="noStrike">
                        <a:solidFill>
                          <a:srgbClr val="000000"/>
                        </a:solidFill>
                        <a:effectLst/>
                        <a:latin typeface="Arial" panose="020B0604020202020204" pitchFamily="34" charset="0"/>
                      </a:endParaRPr>
                    </a:p>
                  </a:txBody>
                  <a:tcPr marL="7923" marR="7923" marT="7923" marB="0" anchor="b"/>
                </a:tc>
                <a:tc>
                  <a:txBody>
                    <a:bodyPr/>
                    <a:lstStyle/>
                    <a:p>
                      <a:pPr algn="r" fontAlgn="b"/>
                      <a:r>
                        <a:rPr lang="en-US" sz="1300" u="none" strike="noStrike">
                          <a:effectLst/>
                        </a:rPr>
                        <a:t>3015</a:t>
                      </a:r>
                      <a:endParaRPr lang="en-US" sz="1300" b="0" i="0" u="none" strike="noStrike">
                        <a:solidFill>
                          <a:srgbClr val="000000"/>
                        </a:solidFill>
                        <a:effectLst/>
                        <a:latin typeface="Arial" panose="020B0604020202020204" pitchFamily="34" charset="0"/>
                      </a:endParaRPr>
                    </a:p>
                  </a:txBody>
                  <a:tcPr marL="7923" marR="7923" marT="7923" marB="0" anchor="b"/>
                </a:tc>
                <a:tc>
                  <a:txBody>
                    <a:bodyPr/>
                    <a:lstStyle/>
                    <a:p>
                      <a:pPr algn="l" fontAlgn="b"/>
                      <a:endParaRPr lang="en-US" sz="1300" b="0" i="0" u="none" strike="noStrike" dirty="0">
                        <a:solidFill>
                          <a:srgbClr val="000000"/>
                        </a:solidFill>
                        <a:effectLst/>
                        <a:latin typeface="Arial" panose="020B0604020202020204" pitchFamily="34" charset="0"/>
                      </a:endParaRPr>
                    </a:p>
                  </a:txBody>
                  <a:tcPr marL="7923" marR="7923" marT="7923" marB="0" anchor="b"/>
                </a:tc>
                <a:extLst>
                  <a:ext uri="{0D108BD9-81ED-4DB2-BD59-A6C34878D82A}">
                    <a16:rowId xmlns:a16="http://schemas.microsoft.com/office/drawing/2014/main" val="1454922318"/>
                  </a:ext>
                </a:extLst>
              </a:tr>
              <a:tr h="277586">
                <a:tc>
                  <a:txBody>
                    <a:bodyPr/>
                    <a:lstStyle/>
                    <a:p>
                      <a:pPr algn="r" fontAlgn="b"/>
                      <a:r>
                        <a:rPr lang="en-US" sz="1300" u="none" strike="noStrike">
                          <a:effectLst/>
                        </a:rPr>
                        <a:t>14</a:t>
                      </a:r>
                      <a:endParaRPr lang="en-US" sz="1300" b="0" i="0" u="none" strike="noStrike">
                        <a:solidFill>
                          <a:srgbClr val="000000"/>
                        </a:solidFill>
                        <a:effectLst/>
                        <a:latin typeface="Arial" panose="020B0604020202020204" pitchFamily="34" charset="0"/>
                      </a:endParaRPr>
                    </a:p>
                  </a:txBody>
                  <a:tcPr marL="7923" marR="7923" marT="7923" marB="0" anchor="b"/>
                </a:tc>
                <a:tc>
                  <a:txBody>
                    <a:bodyPr/>
                    <a:lstStyle/>
                    <a:p>
                      <a:pPr algn="r" fontAlgn="b"/>
                      <a:r>
                        <a:rPr lang="en-US" sz="1300" u="none" strike="noStrike">
                          <a:effectLst/>
                        </a:rPr>
                        <a:t>1565</a:t>
                      </a:r>
                      <a:endParaRPr lang="en-US" sz="1300" b="0" i="0" u="none" strike="noStrike">
                        <a:solidFill>
                          <a:srgbClr val="000000"/>
                        </a:solidFill>
                        <a:effectLst/>
                        <a:latin typeface="Arial" panose="020B0604020202020204" pitchFamily="34" charset="0"/>
                      </a:endParaRPr>
                    </a:p>
                  </a:txBody>
                  <a:tcPr marL="7923" marR="7923" marT="7923" marB="0" anchor="b"/>
                </a:tc>
                <a:tc>
                  <a:txBody>
                    <a:bodyPr/>
                    <a:lstStyle/>
                    <a:p>
                      <a:pPr algn="r" fontAlgn="b"/>
                      <a:r>
                        <a:rPr lang="en-US" sz="1300" u="none" strike="noStrike" dirty="0">
                          <a:effectLst/>
                        </a:rPr>
                        <a:t>3625</a:t>
                      </a:r>
                      <a:endParaRPr lang="en-US" sz="1300" b="0" i="0" u="none" strike="noStrike" dirty="0">
                        <a:solidFill>
                          <a:srgbClr val="000000"/>
                        </a:solidFill>
                        <a:effectLst/>
                        <a:latin typeface="Arial" panose="020B0604020202020204" pitchFamily="34" charset="0"/>
                      </a:endParaRPr>
                    </a:p>
                  </a:txBody>
                  <a:tcPr marL="7923" marR="7923" marT="7923" marB="0" anchor="b"/>
                </a:tc>
                <a:tc>
                  <a:txBody>
                    <a:bodyPr/>
                    <a:lstStyle/>
                    <a:p>
                      <a:pPr algn="l" fontAlgn="b"/>
                      <a:endParaRPr lang="en-US" sz="1300" b="0" i="0" u="none" strike="noStrike" dirty="0">
                        <a:solidFill>
                          <a:srgbClr val="000000"/>
                        </a:solidFill>
                        <a:effectLst/>
                        <a:latin typeface="Arial" panose="020B0604020202020204" pitchFamily="34" charset="0"/>
                      </a:endParaRPr>
                    </a:p>
                  </a:txBody>
                  <a:tcPr marL="7923" marR="7923" marT="7923" marB="0" anchor="b"/>
                </a:tc>
                <a:extLst>
                  <a:ext uri="{0D108BD9-81ED-4DB2-BD59-A6C34878D82A}">
                    <a16:rowId xmlns:a16="http://schemas.microsoft.com/office/drawing/2014/main" val="384103961"/>
                  </a:ext>
                </a:extLst>
              </a:tr>
              <a:tr h="277586">
                <a:tc>
                  <a:txBody>
                    <a:bodyPr/>
                    <a:lstStyle/>
                    <a:p>
                      <a:pPr algn="r" fontAlgn="b"/>
                      <a:r>
                        <a:rPr lang="en-US" sz="1300" u="none" strike="noStrike">
                          <a:effectLst/>
                        </a:rPr>
                        <a:t>15</a:t>
                      </a:r>
                      <a:endParaRPr lang="en-US" sz="1300" b="0" i="0" u="none" strike="noStrike">
                        <a:solidFill>
                          <a:srgbClr val="000000"/>
                        </a:solidFill>
                        <a:effectLst/>
                        <a:latin typeface="Arial" panose="020B0604020202020204" pitchFamily="34" charset="0"/>
                      </a:endParaRPr>
                    </a:p>
                  </a:txBody>
                  <a:tcPr marL="7923" marR="7923" marT="7923" marB="0" anchor="b"/>
                </a:tc>
                <a:tc>
                  <a:txBody>
                    <a:bodyPr/>
                    <a:lstStyle/>
                    <a:p>
                      <a:pPr algn="r" fontAlgn="b"/>
                      <a:r>
                        <a:rPr lang="en-US" sz="1300" u="none" strike="noStrike">
                          <a:effectLst/>
                        </a:rPr>
                        <a:t>1810</a:t>
                      </a:r>
                      <a:endParaRPr lang="en-US" sz="1300" b="0" i="0" u="none" strike="noStrike">
                        <a:solidFill>
                          <a:srgbClr val="000000"/>
                        </a:solidFill>
                        <a:effectLst/>
                        <a:latin typeface="Arial" panose="020B0604020202020204" pitchFamily="34" charset="0"/>
                      </a:endParaRPr>
                    </a:p>
                  </a:txBody>
                  <a:tcPr marL="7923" marR="7923" marT="7923" marB="0" anchor="b"/>
                </a:tc>
                <a:tc>
                  <a:txBody>
                    <a:bodyPr/>
                    <a:lstStyle/>
                    <a:p>
                      <a:pPr algn="r" fontAlgn="b"/>
                      <a:r>
                        <a:rPr lang="en-US" sz="1300" u="none" strike="noStrike">
                          <a:effectLst/>
                        </a:rPr>
                        <a:t>3300</a:t>
                      </a:r>
                      <a:endParaRPr lang="en-US" sz="1300" b="0" i="0" u="none" strike="noStrike">
                        <a:solidFill>
                          <a:srgbClr val="000000"/>
                        </a:solidFill>
                        <a:effectLst/>
                        <a:latin typeface="Arial" panose="020B0604020202020204" pitchFamily="34" charset="0"/>
                      </a:endParaRPr>
                    </a:p>
                  </a:txBody>
                  <a:tcPr marL="7923" marR="7923" marT="7923" marB="0" anchor="b"/>
                </a:tc>
                <a:tc>
                  <a:txBody>
                    <a:bodyPr/>
                    <a:lstStyle/>
                    <a:p>
                      <a:pPr algn="l" fontAlgn="b"/>
                      <a:r>
                        <a:rPr lang="en-US" sz="1300" u="none" strike="noStrike" dirty="0">
                          <a:effectLst/>
                        </a:rPr>
                        <a:t>islander takes student across the current and takes her home all the way to Singapore!</a:t>
                      </a:r>
                      <a:endParaRPr lang="en-US" sz="1300" b="0" i="0" u="none" strike="noStrike" dirty="0">
                        <a:solidFill>
                          <a:srgbClr val="000000"/>
                        </a:solidFill>
                        <a:effectLst/>
                        <a:latin typeface="Arial" panose="020B0604020202020204" pitchFamily="34" charset="0"/>
                      </a:endParaRPr>
                    </a:p>
                  </a:txBody>
                  <a:tcPr marL="7923" marR="7923" marT="7923" marB="0" anchor="b"/>
                </a:tc>
                <a:extLst>
                  <a:ext uri="{0D108BD9-81ED-4DB2-BD59-A6C34878D82A}">
                    <a16:rowId xmlns:a16="http://schemas.microsoft.com/office/drawing/2014/main" val="3525110871"/>
                  </a:ext>
                </a:extLst>
              </a:tr>
              <a:tr h="277586">
                <a:tc>
                  <a:txBody>
                    <a:bodyPr/>
                    <a:lstStyle/>
                    <a:p>
                      <a:pPr algn="r" fontAlgn="b"/>
                      <a:r>
                        <a:rPr lang="en-US" sz="1300" u="none" strike="noStrike">
                          <a:effectLst/>
                        </a:rPr>
                        <a:t>16</a:t>
                      </a:r>
                      <a:endParaRPr lang="en-US" sz="1300" b="0" i="0" u="none" strike="noStrike">
                        <a:solidFill>
                          <a:srgbClr val="000000"/>
                        </a:solidFill>
                        <a:effectLst/>
                        <a:latin typeface="Arial" panose="020B0604020202020204" pitchFamily="34" charset="0"/>
                      </a:endParaRPr>
                    </a:p>
                  </a:txBody>
                  <a:tcPr marL="7923" marR="7923" marT="7923" marB="0" anchor="b"/>
                </a:tc>
                <a:tc>
                  <a:txBody>
                    <a:bodyPr/>
                    <a:lstStyle/>
                    <a:p>
                      <a:pPr algn="r" fontAlgn="b"/>
                      <a:r>
                        <a:rPr lang="en-US" sz="1300" u="none" strike="noStrike">
                          <a:effectLst/>
                        </a:rPr>
                        <a:t>2060</a:t>
                      </a:r>
                      <a:endParaRPr lang="en-US" sz="1300" b="0" i="0" u="none" strike="noStrike">
                        <a:solidFill>
                          <a:srgbClr val="000000"/>
                        </a:solidFill>
                        <a:effectLst/>
                        <a:latin typeface="Arial" panose="020B0604020202020204" pitchFamily="34" charset="0"/>
                      </a:endParaRPr>
                    </a:p>
                  </a:txBody>
                  <a:tcPr marL="7923" marR="7923" marT="7923" marB="0" anchor="b"/>
                </a:tc>
                <a:tc>
                  <a:txBody>
                    <a:bodyPr/>
                    <a:lstStyle/>
                    <a:p>
                      <a:pPr algn="r" fontAlgn="b"/>
                      <a:r>
                        <a:rPr lang="en-US" sz="1300" u="none" strike="noStrike">
                          <a:effectLst/>
                        </a:rPr>
                        <a:t>2700</a:t>
                      </a:r>
                      <a:endParaRPr lang="en-US" sz="1300" b="0" i="0" u="none" strike="noStrike">
                        <a:solidFill>
                          <a:srgbClr val="000000"/>
                        </a:solidFill>
                        <a:effectLst/>
                        <a:latin typeface="Arial" panose="020B0604020202020204" pitchFamily="34" charset="0"/>
                      </a:endParaRPr>
                    </a:p>
                  </a:txBody>
                  <a:tcPr marL="7923" marR="7923" marT="7923" marB="0" anchor="b"/>
                </a:tc>
                <a:tc>
                  <a:txBody>
                    <a:bodyPr/>
                    <a:lstStyle/>
                    <a:p>
                      <a:pPr algn="l" fontAlgn="b"/>
                      <a:endParaRPr lang="en-US" sz="1300" b="0" i="0" u="none" strike="noStrike" dirty="0">
                        <a:solidFill>
                          <a:srgbClr val="000000"/>
                        </a:solidFill>
                        <a:effectLst/>
                        <a:latin typeface="Arial" panose="020B0604020202020204" pitchFamily="34" charset="0"/>
                      </a:endParaRPr>
                    </a:p>
                  </a:txBody>
                  <a:tcPr marL="7923" marR="7923" marT="7923" marB="0" anchor="b"/>
                </a:tc>
                <a:extLst>
                  <a:ext uri="{0D108BD9-81ED-4DB2-BD59-A6C34878D82A}">
                    <a16:rowId xmlns:a16="http://schemas.microsoft.com/office/drawing/2014/main" val="1524251080"/>
                  </a:ext>
                </a:extLst>
              </a:tr>
              <a:tr h="277586">
                <a:tc>
                  <a:txBody>
                    <a:bodyPr/>
                    <a:lstStyle/>
                    <a:p>
                      <a:pPr algn="r" fontAlgn="b"/>
                      <a:r>
                        <a:rPr lang="en-US" sz="1300" u="none" strike="noStrike">
                          <a:effectLst/>
                        </a:rPr>
                        <a:t>17</a:t>
                      </a:r>
                      <a:endParaRPr lang="en-US" sz="1300" b="0" i="0" u="none" strike="noStrike">
                        <a:solidFill>
                          <a:srgbClr val="000000"/>
                        </a:solidFill>
                        <a:effectLst/>
                        <a:latin typeface="Arial" panose="020B0604020202020204" pitchFamily="34" charset="0"/>
                      </a:endParaRPr>
                    </a:p>
                  </a:txBody>
                  <a:tcPr marL="7923" marR="7923" marT="7923" marB="0" anchor="b"/>
                </a:tc>
                <a:tc>
                  <a:txBody>
                    <a:bodyPr/>
                    <a:lstStyle/>
                    <a:p>
                      <a:pPr algn="r" fontAlgn="b"/>
                      <a:r>
                        <a:rPr lang="en-US" sz="1300" u="none" strike="noStrike" dirty="0">
                          <a:effectLst/>
                        </a:rPr>
                        <a:t>1725</a:t>
                      </a:r>
                      <a:endParaRPr lang="en-US" sz="1300" b="0" i="0" u="none" strike="noStrike" dirty="0">
                        <a:solidFill>
                          <a:srgbClr val="000000"/>
                        </a:solidFill>
                        <a:effectLst/>
                        <a:latin typeface="Arial" panose="020B0604020202020204" pitchFamily="34" charset="0"/>
                      </a:endParaRPr>
                    </a:p>
                  </a:txBody>
                  <a:tcPr marL="7923" marR="7923" marT="7923" marB="0" anchor="b"/>
                </a:tc>
                <a:tc>
                  <a:txBody>
                    <a:bodyPr/>
                    <a:lstStyle/>
                    <a:p>
                      <a:pPr algn="r" fontAlgn="b"/>
                      <a:r>
                        <a:rPr lang="en-US" sz="1300" u="none" strike="noStrike">
                          <a:effectLst/>
                        </a:rPr>
                        <a:t>3485</a:t>
                      </a:r>
                      <a:endParaRPr lang="en-US" sz="1300" b="0" i="0" u="none" strike="noStrike">
                        <a:solidFill>
                          <a:srgbClr val="000000"/>
                        </a:solidFill>
                        <a:effectLst/>
                        <a:latin typeface="Arial" panose="020B0604020202020204" pitchFamily="34" charset="0"/>
                      </a:endParaRPr>
                    </a:p>
                  </a:txBody>
                  <a:tcPr marL="7923" marR="7923" marT="7923" marB="0" anchor="b"/>
                </a:tc>
                <a:tc>
                  <a:txBody>
                    <a:bodyPr/>
                    <a:lstStyle/>
                    <a:p>
                      <a:pPr algn="l" fontAlgn="b"/>
                      <a:r>
                        <a:rPr lang="en-US" sz="1300" u="none" strike="noStrike" dirty="0">
                          <a:effectLst/>
                        </a:rPr>
                        <a:t>student left only with clothes and raft</a:t>
                      </a:r>
                      <a:endParaRPr lang="en-US" sz="1300" b="0" i="0" u="none" strike="noStrike" dirty="0">
                        <a:solidFill>
                          <a:srgbClr val="000000"/>
                        </a:solidFill>
                        <a:effectLst/>
                        <a:latin typeface="Arial" panose="020B0604020202020204" pitchFamily="34" charset="0"/>
                      </a:endParaRPr>
                    </a:p>
                  </a:txBody>
                  <a:tcPr marL="7923" marR="7923" marT="7923" marB="0" anchor="b"/>
                </a:tc>
                <a:extLst>
                  <a:ext uri="{0D108BD9-81ED-4DB2-BD59-A6C34878D82A}">
                    <a16:rowId xmlns:a16="http://schemas.microsoft.com/office/drawing/2014/main" val="1991926737"/>
                  </a:ext>
                </a:extLst>
              </a:tr>
              <a:tr h="277586">
                <a:tc>
                  <a:txBody>
                    <a:bodyPr/>
                    <a:lstStyle/>
                    <a:p>
                      <a:pPr algn="r" fontAlgn="b"/>
                      <a:r>
                        <a:rPr lang="en-US" sz="1300" u="none" strike="noStrike">
                          <a:effectLst/>
                        </a:rPr>
                        <a:t>18</a:t>
                      </a:r>
                      <a:endParaRPr lang="en-US" sz="1300" b="0" i="0" u="none" strike="noStrike">
                        <a:solidFill>
                          <a:srgbClr val="000000"/>
                        </a:solidFill>
                        <a:effectLst/>
                        <a:latin typeface="Arial" panose="020B0604020202020204" pitchFamily="34" charset="0"/>
                      </a:endParaRPr>
                    </a:p>
                  </a:txBody>
                  <a:tcPr marL="7923" marR="7923" marT="7923" marB="0" anchor="b"/>
                </a:tc>
                <a:tc>
                  <a:txBody>
                    <a:bodyPr/>
                    <a:lstStyle/>
                    <a:p>
                      <a:pPr algn="r" fontAlgn="b"/>
                      <a:r>
                        <a:rPr lang="en-US" sz="1300" u="none" strike="noStrike">
                          <a:effectLst/>
                        </a:rPr>
                        <a:t>1835</a:t>
                      </a:r>
                      <a:endParaRPr lang="en-US" sz="1300" b="0" i="0" u="none" strike="noStrike">
                        <a:solidFill>
                          <a:srgbClr val="000000"/>
                        </a:solidFill>
                        <a:effectLst/>
                        <a:latin typeface="Arial" panose="020B0604020202020204" pitchFamily="34" charset="0"/>
                      </a:endParaRPr>
                    </a:p>
                  </a:txBody>
                  <a:tcPr marL="7923" marR="7923" marT="7923" marB="0" anchor="b"/>
                </a:tc>
                <a:tc>
                  <a:txBody>
                    <a:bodyPr/>
                    <a:lstStyle/>
                    <a:p>
                      <a:pPr algn="r" fontAlgn="b"/>
                      <a:r>
                        <a:rPr lang="en-US" sz="1300" u="none" strike="noStrike">
                          <a:effectLst/>
                        </a:rPr>
                        <a:t>2875</a:t>
                      </a:r>
                      <a:endParaRPr lang="en-US" sz="1300" b="0" i="0" u="none" strike="noStrike">
                        <a:solidFill>
                          <a:srgbClr val="000000"/>
                        </a:solidFill>
                        <a:effectLst/>
                        <a:latin typeface="Arial" panose="020B0604020202020204" pitchFamily="34" charset="0"/>
                      </a:endParaRPr>
                    </a:p>
                  </a:txBody>
                  <a:tcPr marL="7923" marR="7923" marT="7923" marB="0" anchor="b"/>
                </a:tc>
                <a:tc>
                  <a:txBody>
                    <a:bodyPr/>
                    <a:lstStyle/>
                    <a:p>
                      <a:pPr algn="l" fontAlgn="b"/>
                      <a:endParaRPr lang="en-US" sz="1300" b="0" i="0" u="none" strike="noStrike" dirty="0">
                        <a:solidFill>
                          <a:srgbClr val="000000"/>
                        </a:solidFill>
                        <a:effectLst/>
                        <a:latin typeface="Arial" panose="020B0604020202020204" pitchFamily="34" charset="0"/>
                      </a:endParaRPr>
                    </a:p>
                  </a:txBody>
                  <a:tcPr marL="7923" marR="7923" marT="7923" marB="0" anchor="b"/>
                </a:tc>
                <a:extLst>
                  <a:ext uri="{0D108BD9-81ED-4DB2-BD59-A6C34878D82A}">
                    <a16:rowId xmlns:a16="http://schemas.microsoft.com/office/drawing/2014/main" val="465186707"/>
                  </a:ext>
                </a:extLst>
              </a:tr>
              <a:tr h="277586">
                <a:tc>
                  <a:txBody>
                    <a:bodyPr/>
                    <a:lstStyle/>
                    <a:p>
                      <a:pPr algn="r" fontAlgn="b"/>
                      <a:r>
                        <a:rPr lang="en-US" sz="1300" u="none" strike="noStrike">
                          <a:effectLst/>
                        </a:rPr>
                        <a:t>19</a:t>
                      </a:r>
                      <a:endParaRPr lang="en-US" sz="1300" b="0" i="0" u="none" strike="noStrike">
                        <a:solidFill>
                          <a:srgbClr val="000000"/>
                        </a:solidFill>
                        <a:effectLst/>
                        <a:latin typeface="Arial" panose="020B0604020202020204" pitchFamily="34" charset="0"/>
                      </a:endParaRPr>
                    </a:p>
                  </a:txBody>
                  <a:tcPr marL="7923" marR="7923" marT="7923" marB="0" anchor="b"/>
                </a:tc>
                <a:tc>
                  <a:txBody>
                    <a:bodyPr/>
                    <a:lstStyle/>
                    <a:p>
                      <a:pPr algn="r" fontAlgn="b"/>
                      <a:r>
                        <a:rPr lang="en-US" sz="1300" u="none" strike="noStrike">
                          <a:effectLst/>
                        </a:rPr>
                        <a:t>1535</a:t>
                      </a:r>
                      <a:endParaRPr lang="en-US" sz="1300" b="0" i="0" u="none" strike="noStrike">
                        <a:solidFill>
                          <a:srgbClr val="000000"/>
                        </a:solidFill>
                        <a:effectLst/>
                        <a:latin typeface="Arial" panose="020B0604020202020204" pitchFamily="34" charset="0"/>
                      </a:endParaRPr>
                    </a:p>
                  </a:txBody>
                  <a:tcPr marL="7923" marR="7923" marT="7923" marB="0" anchor="b"/>
                </a:tc>
                <a:tc>
                  <a:txBody>
                    <a:bodyPr/>
                    <a:lstStyle/>
                    <a:p>
                      <a:pPr algn="r" fontAlgn="b"/>
                      <a:r>
                        <a:rPr lang="en-US" sz="1300" u="none" strike="noStrike">
                          <a:effectLst/>
                        </a:rPr>
                        <a:t>3300</a:t>
                      </a:r>
                      <a:endParaRPr lang="en-US" sz="1300" b="0" i="0" u="none" strike="noStrike">
                        <a:solidFill>
                          <a:srgbClr val="000000"/>
                        </a:solidFill>
                        <a:effectLst/>
                        <a:latin typeface="Arial" panose="020B0604020202020204" pitchFamily="34" charset="0"/>
                      </a:endParaRPr>
                    </a:p>
                  </a:txBody>
                  <a:tcPr marL="7923" marR="7923" marT="7923" marB="0" anchor="b"/>
                </a:tc>
                <a:tc>
                  <a:txBody>
                    <a:bodyPr/>
                    <a:lstStyle/>
                    <a:p>
                      <a:pPr algn="l" fontAlgn="b"/>
                      <a:endParaRPr lang="en-US" sz="1300" b="0" i="0" u="none" strike="noStrike" dirty="0">
                        <a:solidFill>
                          <a:srgbClr val="000000"/>
                        </a:solidFill>
                        <a:effectLst/>
                        <a:latin typeface="Arial" panose="020B0604020202020204" pitchFamily="34" charset="0"/>
                      </a:endParaRPr>
                    </a:p>
                  </a:txBody>
                  <a:tcPr marL="7923" marR="7923" marT="7923" marB="0" anchor="b"/>
                </a:tc>
                <a:extLst>
                  <a:ext uri="{0D108BD9-81ED-4DB2-BD59-A6C34878D82A}">
                    <a16:rowId xmlns:a16="http://schemas.microsoft.com/office/drawing/2014/main" val="1610546088"/>
                  </a:ext>
                </a:extLst>
              </a:tr>
              <a:tr h="277586">
                <a:tc>
                  <a:txBody>
                    <a:bodyPr/>
                    <a:lstStyle/>
                    <a:p>
                      <a:pPr algn="r" fontAlgn="b"/>
                      <a:r>
                        <a:rPr lang="en-US" sz="1300" u="none" strike="noStrike">
                          <a:effectLst/>
                        </a:rPr>
                        <a:t>20</a:t>
                      </a:r>
                      <a:endParaRPr lang="en-US" sz="1300" b="0" i="0" u="none" strike="noStrike">
                        <a:solidFill>
                          <a:srgbClr val="000000"/>
                        </a:solidFill>
                        <a:effectLst/>
                        <a:latin typeface="Arial" panose="020B0604020202020204" pitchFamily="34" charset="0"/>
                      </a:endParaRPr>
                    </a:p>
                  </a:txBody>
                  <a:tcPr marL="7923" marR="7923" marT="7923" marB="0" anchor="b"/>
                </a:tc>
                <a:tc>
                  <a:txBody>
                    <a:bodyPr/>
                    <a:lstStyle/>
                    <a:p>
                      <a:pPr algn="r" fontAlgn="b"/>
                      <a:r>
                        <a:rPr lang="en-US" sz="1300" u="none" strike="noStrike">
                          <a:effectLst/>
                        </a:rPr>
                        <a:t>1785</a:t>
                      </a:r>
                      <a:endParaRPr lang="en-US" sz="1300" b="0" i="0" u="none" strike="noStrike">
                        <a:solidFill>
                          <a:srgbClr val="000000"/>
                        </a:solidFill>
                        <a:effectLst/>
                        <a:latin typeface="Arial" panose="020B0604020202020204" pitchFamily="34" charset="0"/>
                      </a:endParaRPr>
                    </a:p>
                  </a:txBody>
                  <a:tcPr marL="7923" marR="7923" marT="7923" marB="0" anchor="b"/>
                </a:tc>
                <a:tc>
                  <a:txBody>
                    <a:bodyPr/>
                    <a:lstStyle/>
                    <a:p>
                      <a:pPr algn="r" fontAlgn="b"/>
                      <a:r>
                        <a:rPr lang="en-US" sz="1300" u="none" strike="noStrike">
                          <a:effectLst/>
                        </a:rPr>
                        <a:t>2875</a:t>
                      </a:r>
                      <a:endParaRPr lang="en-US" sz="1300" b="0" i="0" u="none" strike="noStrike">
                        <a:solidFill>
                          <a:srgbClr val="000000"/>
                        </a:solidFill>
                        <a:effectLst/>
                        <a:latin typeface="Arial" panose="020B0604020202020204" pitchFamily="34" charset="0"/>
                      </a:endParaRPr>
                    </a:p>
                  </a:txBody>
                  <a:tcPr marL="7923" marR="7923" marT="7923" marB="0" anchor="b"/>
                </a:tc>
                <a:tc>
                  <a:txBody>
                    <a:bodyPr/>
                    <a:lstStyle/>
                    <a:p>
                      <a:pPr algn="l" fontAlgn="b"/>
                      <a:endParaRPr lang="en-US" sz="1300" b="0" i="0" u="none" strike="noStrike" dirty="0">
                        <a:solidFill>
                          <a:srgbClr val="000000"/>
                        </a:solidFill>
                        <a:effectLst/>
                        <a:latin typeface="Arial" panose="020B0604020202020204" pitchFamily="34" charset="0"/>
                      </a:endParaRPr>
                    </a:p>
                  </a:txBody>
                  <a:tcPr marL="7923" marR="7923" marT="7923" marB="0" anchor="b"/>
                </a:tc>
                <a:extLst>
                  <a:ext uri="{0D108BD9-81ED-4DB2-BD59-A6C34878D82A}">
                    <a16:rowId xmlns:a16="http://schemas.microsoft.com/office/drawing/2014/main" val="1194902891"/>
                  </a:ext>
                </a:extLst>
              </a:tr>
            </a:tbl>
          </a:graphicData>
        </a:graphic>
      </p:graphicFrame>
      <p:sp>
        <p:nvSpPr>
          <p:cNvPr id="3" name="Title 1"/>
          <p:cNvSpPr txBox="1">
            <a:spLocks/>
          </p:cNvSpPr>
          <p:nvPr/>
        </p:nvSpPr>
        <p:spPr>
          <a:xfrm>
            <a:off x="457200" y="53752"/>
            <a:ext cx="82296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b="1"/>
              <a:t>Your Results: The Castaways</a:t>
            </a:r>
            <a:endParaRPr lang="en-US" sz="2800" b="1" dirty="0"/>
          </a:p>
        </p:txBody>
      </p:sp>
    </p:spTree>
    <p:extLst>
      <p:ext uri="{BB962C8B-B14F-4D97-AF65-F5344CB8AC3E}">
        <p14:creationId xmlns:p14="http://schemas.microsoft.com/office/powerpoint/2010/main" val="41741083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752"/>
            <a:ext cx="8229600" cy="1143000"/>
          </a:xfrm>
        </p:spPr>
        <p:txBody>
          <a:bodyPr>
            <a:normAutofit/>
          </a:bodyPr>
          <a:lstStyle/>
          <a:p>
            <a:pPr algn="l"/>
            <a:r>
              <a:rPr lang="en-US" sz="2800" b="1" dirty="0"/>
              <a:t>Your Results: The Castaways</a:t>
            </a:r>
          </a:p>
        </p:txBody>
      </p:sp>
      <p:graphicFrame>
        <p:nvGraphicFramePr>
          <p:cNvPr id="4" name="Chart 3">
            <a:extLst>
              <a:ext uri="{FF2B5EF4-FFF2-40B4-BE49-F238E27FC236}">
                <a16:creationId xmlns:a16="http://schemas.microsoft.com/office/drawing/2014/main" id="{00000000-0008-0000-0000-000002000000}"/>
              </a:ext>
            </a:extLst>
          </p:cNvPr>
          <p:cNvGraphicFramePr>
            <a:graphicFrameLocks/>
          </p:cNvGraphicFramePr>
          <p:nvPr/>
        </p:nvGraphicFramePr>
        <p:xfrm>
          <a:off x="53752" y="1340768"/>
          <a:ext cx="9036496" cy="424847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445151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856" y="332656"/>
            <a:ext cx="8229600" cy="1143000"/>
          </a:xfrm>
        </p:spPr>
        <p:txBody>
          <a:bodyPr>
            <a:normAutofit fontScale="90000"/>
          </a:bodyPr>
          <a:lstStyle/>
          <a:p>
            <a:r>
              <a:rPr lang="en-CA" sz="3600" b="1" dirty="0"/>
              <a:t>The Real Castaways</a:t>
            </a:r>
            <a:br>
              <a:rPr lang="en-CA" b="1" dirty="0"/>
            </a:br>
            <a:r>
              <a:rPr lang="en-CA" sz="2400" b="1" dirty="0"/>
              <a:t>A group of INSEAD MBA students from the class of December 2016</a:t>
            </a: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13900" b="40950"/>
          <a:stretch/>
        </p:blipFill>
        <p:spPr>
          <a:xfrm>
            <a:off x="351692" y="2060848"/>
            <a:ext cx="8440615" cy="2858164"/>
          </a:xfrm>
          <a:prstGeom prst="rect">
            <a:avLst/>
          </a:prstGeom>
        </p:spPr>
      </p:pic>
      <p:sp>
        <p:nvSpPr>
          <p:cNvPr id="4" name="TextBox 3"/>
          <p:cNvSpPr txBox="1"/>
          <p:nvPr/>
        </p:nvSpPr>
        <p:spPr>
          <a:xfrm>
            <a:off x="0" y="5301208"/>
            <a:ext cx="9144000" cy="461665"/>
          </a:xfrm>
          <a:prstGeom prst="rect">
            <a:avLst/>
          </a:prstGeom>
          <a:noFill/>
        </p:spPr>
        <p:txBody>
          <a:bodyPr wrap="square" rtlCol="0">
            <a:spAutoFit/>
          </a:bodyPr>
          <a:lstStyle/>
          <a:p>
            <a:pPr algn="ctr"/>
            <a:r>
              <a:rPr lang="en-US" sz="2400" b="1" dirty="0"/>
              <a:t>The situation in the role play is hugely exaggerated…</a:t>
            </a:r>
          </a:p>
        </p:txBody>
      </p:sp>
    </p:spTree>
    <p:extLst>
      <p:ext uri="{BB962C8B-B14F-4D97-AF65-F5344CB8AC3E}">
        <p14:creationId xmlns:p14="http://schemas.microsoft.com/office/powerpoint/2010/main" val="14661053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tle 1"/>
          <p:cNvSpPr>
            <a:spLocks noGrp="1"/>
          </p:cNvSpPr>
          <p:nvPr>
            <p:ph type="title"/>
          </p:nvPr>
        </p:nvSpPr>
        <p:spPr>
          <a:xfrm>
            <a:off x="457200" y="269776"/>
            <a:ext cx="8229600" cy="1143000"/>
          </a:xfrm>
        </p:spPr>
        <p:txBody>
          <a:bodyPr/>
          <a:lstStyle/>
          <a:p>
            <a:r>
              <a:rPr lang="en-US" altLang="en-US" sz="3600" b="1" dirty="0">
                <a:cs typeface="Times New Roman" panose="02020603050405020304" pitchFamily="18" charset="0"/>
              </a:rPr>
              <a:t>Take-</a:t>
            </a:r>
            <a:r>
              <a:rPr lang="en-US" altLang="en-US" sz="3600" b="1" dirty="0" err="1">
                <a:cs typeface="Times New Roman" panose="02020603050405020304" pitchFamily="18" charset="0"/>
              </a:rPr>
              <a:t>Aways</a:t>
            </a:r>
            <a:endParaRPr lang="en-US" altLang="en-US" sz="3600" b="1" dirty="0">
              <a:cs typeface="Times New Roman" panose="02020603050405020304" pitchFamily="18" charset="0"/>
            </a:endParaRPr>
          </a:p>
        </p:txBody>
      </p:sp>
      <p:sp>
        <p:nvSpPr>
          <p:cNvPr id="3" name="Content Placeholder 2"/>
          <p:cNvSpPr>
            <a:spLocks noGrp="1"/>
          </p:cNvSpPr>
          <p:nvPr>
            <p:ph idx="1"/>
          </p:nvPr>
        </p:nvSpPr>
        <p:spPr>
          <a:xfrm>
            <a:off x="457200" y="2005806"/>
            <a:ext cx="8229600" cy="5239618"/>
          </a:xfrm>
        </p:spPr>
        <p:txBody>
          <a:bodyPr>
            <a:normAutofit/>
          </a:bodyPr>
          <a:lstStyle/>
          <a:p>
            <a:pPr>
              <a:defRPr/>
            </a:pPr>
            <a:r>
              <a:rPr lang="en-US" sz="2400" dirty="0">
                <a:latin typeface="+mj-lt"/>
                <a:cs typeface="Times New Roman" pitchFamily="18" charset="0"/>
              </a:rPr>
              <a:t>Curse of knowledge in communication: Avoid the assumption others know what you know </a:t>
            </a:r>
          </a:p>
          <a:p>
            <a:pPr>
              <a:defRPr/>
            </a:pPr>
            <a:endParaRPr lang="en-US" sz="2400" dirty="0">
              <a:latin typeface="+mj-lt"/>
              <a:cs typeface="Times New Roman" pitchFamily="18" charset="0"/>
            </a:endParaRPr>
          </a:p>
          <a:p>
            <a:pPr>
              <a:defRPr/>
            </a:pPr>
            <a:r>
              <a:rPr lang="en-US" sz="2400" dirty="0">
                <a:latin typeface="+mj-lt"/>
                <a:cs typeface="Times New Roman" pitchFamily="18" charset="0"/>
              </a:rPr>
              <a:t>Leverage rich communication channels as much as you can to avoid miscommunication</a:t>
            </a:r>
          </a:p>
          <a:p>
            <a:pPr>
              <a:defRPr/>
            </a:pPr>
            <a:endParaRPr lang="en-US" sz="2400" dirty="0">
              <a:cs typeface="Times New Roman" pitchFamily="18" charset="0"/>
            </a:endParaRPr>
          </a:p>
          <a:p>
            <a:pPr>
              <a:defRPr/>
            </a:pPr>
            <a:endParaRPr lang="en-US" sz="2400" dirty="0">
              <a:latin typeface="Times New Roman" pitchFamily="18" charset="0"/>
              <a:cs typeface="Times New Roman" pitchFamily="18" charset="0"/>
            </a:endParaRPr>
          </a:p>
          <a:p>
            <a:pPr>
              <a:defRPr/>
            </a:pPr>
            <a:endParaRPr lang="en-US" sz="2400" dirty="0">
              <a:latin typeface="Times New Roman" pitchFamily="18" charset="0"/>
              <a:cs typeface="Times New Roman" pitchFamily="18" charset="0"/>
            </a:endParaRPr>
          </a:p>
          <a:p>
            <a:pPr>
              <a:buFont typeface="Arial" panose="020B0604020202020204" pitchFamily="34" charset="0"/>
              <a:buNone/>
              <a:defRPr/>
            </a:pP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2294044161"/>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555776" y="1340768"/>
            <a:ext cx="6192688" cy="4985980"/>
          </a:xfrm>
          <a:prstGeom prst="rect">
            <a:avLst/>
          </a:prstGeom>
          <a:noFill/>
        </p:spPr>
        <p:txBody>
          <a:bodyPr wrap="square" rtlCol="0">
            <a:spAutoFit/>
          </a:bodyPr>
          <a:lstStyle/>
          <a:p>
            <a:pPr marL="457200" indent="-457200">
              <a:buFont typeface="Arial" panose="020B0604020202020204" pitchFamily="34" charset="0"/>
              <a:buChar char="•"/>
            </a:pPr>
            <a:r>
              <a:rPr lang="en-US" sz="2400" dirty="0"/>
              <a:t>Pair up with another student. You are not allowed to speak to one another.</a:t>
            </a: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r>
              <a:rPr lang="en-US" sz="2400" dirty="0"/>
              <a:t>The tapper will pick a famous song you both know and tap it out on the table</a:t>
            </a:r>
            <a:endParaRPr lang="en-US" sz="2400" b="1" u="sng" dirty="0">
              <a:solidFill>
                <a:srgbClr val="FF0000"/>
              </a:solidFill>
            </a:endParaRP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r>
              <a:rPr lang="en-US" sz="2400" dirty="0"/>
              <a:t>The listener writes down the name of the song</a:t>
            </a: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r>
              <a:rPr lang="en-US" sz="2400" dirty="0"/>
              <a:t>The tapper estimates the likelihood the listener guessed the song right (please write your yes/no prediction down)</a:t>
            </a:r>
          </a:p>
          <a:p>
            <a:pPr marL="457200" indent="-457200">
              <a:buFont typeface="Arial" panose="020B0604020202020204" pitchFamily="34" charset="0"/>
              <a:buChar char="•"/>
            </a:pPr>
            <a:endParaRPr lang="en-US" sz="2400" dirty="0"/>
          </a:p>
          <a:p>
            <a:pPr marL="457200" indent="-457200">
              <a:buFont typeface="Arial" panose="020B0604020202020204" pitchFamily="34" charset="0"/>
              <a:buChar char="•"/>
            </a:pPr>
            <a:endParaRPr lang="en-US" sz="2400"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1844824"/>
            <a:ext cx="2109234" cy="2843911"/>
          </a:xfrm>
          <a:prstGeom prst="rect">
            <a:avLst/>
          </a:prstGeom>
        </p:spPr>
      </p:pic>
      <p:sp>
        <p:nvSpPr>
          <p:cNvPr id="7" name="Title 1"/>
          <p:cNvSpPr>
            <a:spLocks noGrp="1"/>
          </p:cNvSpPr>
          <p:nvPr>
            <p:ph type="title"/>
          </p:nvPr>
        </p:nvSpPr>
        <p:spPr>
          <a:xfrm>
            <a:off x="457200" y="53752"/>
            <a:ext cx="8229600" cy="1143000"/>
          </a:xfrm>
        </p:spPr>
        <p:txBody>
          <a:bodyPr>
            <a:normAutofit/>
          </a:bodyPr>
          <a:lstStyle/>
          <a:p>
            <a:r>
              <a:rPr lang="en-US" sz="3600" b="1" dirty="0"/>
              <a:t>The Tapping Exercise</a:t>
            </a:r>
          </a:p>
        </p:txBody>
      </p:sp>
    </p:spTree>
    <p:extLst>
      <p:ext uri="{BB962C8B-B14F-4D97-AF65-F5344CB8AC3E}">
        <p14:creationId xmlns:p14="http://schemas.microsoft.com/office/powerpoint/2010/main" val="3800501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555776" y="1340768"/>
            <a:ext cx="6192688" cy="4616648"/>
          </a:xfrm>
          <a:prstGeom prst="rect">
            <a:avLst/>
          </a:prstGeom>
          <a:noFill/>
        </p:spPr>
        <p:txBody>
          <a:bodyPr wrap="square" rtlCol="0">
            <a:spAutoFit/>
          </a:bodyPr>
          <a:lstStyle/>
          <a:p>
            <a:pPr marL="457200" indent="-457200">
              <a:buFont typeface="Arial" panose="020B0604020202020204" pitchFamily="34" charset="0"/>
              <a:buChar char="•"/>
            </a:pPr>
            <a:r>
              <a:rPr lang="en-US" sz="2400" dirty="0"/>
              <a:t>Pair up with another student. You are not allowed to speak to one another.</a:t>
            </a: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r>
              <a:rPr lang="en-US" sz="2400" dirty="0"/>
              <a:t>The tapper will pick a famous song you both know and tap it out on the table</a:t>
            </a:r>
            <a:endParaRPr lang="en-US" sz="2400" b="1" u="sng" dirty="0">
              <a:solidFill>
                <a:srgbClr val="FF0000"/>
              </a:solidFill>
            </a:endParaRP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r>
              <a:rPr lang="en-US" sz="2400" dirty="0"/>
              <a:t>The listener writes down the name of the song</a:t>
            </a: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r>
              <a:rPr lang="en-US" sz="2400" dirty="0"/>
              <a:t>The tapper estimates the likelihood the listener guessed the song right</a:t>
            </a:r>
          </a:p>
          <a:p>
            <a:pPr marL="457200" indent="-457200">
              <a:buFont typeface="Arial" panose="020B0604020202020204" pitchFamily="34" charset="0"/>
              <a:buChar char="•"/>
            </a:pPr>
            <a:endParaRPr lang="en-US" sz="2400" dirty="0"/>
          </a:p>
          <a:p>
            <a:pPr marL="457200" indent="-457200">
              <a:buFont typeface="Arial" panose="020B0604020202020204" pitchFamily="34" charset="0"/>
              <a:buChar char="•"/>
            </a:pPr>
            <a:endParaRPr lang="en-US" sz="2400"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1844824"/>
            <a:ext cx="2109234" cy="2843911"/>
          </a:xfrm>
          <a:prstGeom prst="rect">
            <a:avLst/>
          </a:prstGeom>
        </p:spPr>
      </p:pic>
      <p:sp>
        <p:nvSpPr>
          <p:cNvPr id="7" name="Title 1"/>
          <p:cNvSpPr>
            <a:spLocks noGrp="1"/>
          </p:cNvSpPr>
          <p:nvPr>
            <p:ph type="title"/>
          </p:nvPr>
        </p:nvSpPr>
        <p:spPr>
          <a:xfrm>
            <a:off x="457200" y="53752"/>
            <a:ext cx="8229600" cy="1143000"/>
          </a:xfrm>
        </p:spPr>
        <p:txBody>
          <a:bodyPr>
            <a:normAutofit/>
          </a:bodyPr>
          <a:lstStyle/>
          <a:p>
            <a:r>
              <a:rPr lang="en-US" sz="3600" b="1" dirty="0"/>
              <a:t>The Tapping Exercise</a:t>
            </a:r>
          </a:p>
        </p:txBody>
      </p:sp>
      <p:sp>
        <p:nvSpPr>
          <p:cNvPr id="8" name="Content Placeholder 2"/>
          <p:cNvSpPr>
            <a:spLocks noGrp="1"/>
          </p:cNvSpPr>
          <p:nvPr>
            <p:ph idx="1"/>
          </p:nvPr>
        </p:nvSpPr>
        <p:spPr>
          <a:xfrm>
            <a:off x="457200" y="4941168"/>
            <a:ext cx="8229600" cy="4525963"/>
          </a:xfrm>
        </p:spPr>
        <p:txBody>
          <a:bodyPr/>
          <a:lstStyle/>
          <a:p>
            <a:endParaRPr lang="en-US" b="1" u="sng" dirty="0">
              <a:solidFill>
                <a:srgbClr val="FF0000"/>
              </a:solidFill>
            </a:endParaRPr>
          </a:p>
          <a:p>
            <a:pPr marL="0" indent="0" algn="ctr">
              <a:buNone/>
            </a:pPr>
            <a:r>
              <a:rPr lang="en-US" sz="2400" dirty="0"/>
              <a:t>50% of tappers believe the listeners will recognize the song</a:t>
            </a:r>
          </a:p>
          <a:p>
            <a:pPr marL="0" indent="0" algn="ctr">
              <a:buNone/>
            </a:pPr>
            <a:r>
              <a:rPr lang="en-US" sz="2400" dirty="0"/>
              <a:t>…but only 2.5% of listeners do  (Newton et al., 1990)</a:t>
            </a:r>
          </a:p>
        </p:txBody>
      </p:sp>
    </p:spTree>
    <p:extLst>
      <p:ext uri="{BB962C8B-B14F-4D97-AF65-F5344CB8AC3E}">
        <p14:creationId xmlns:p14="http://schemas.microsoft.com/office/powerpoint/2010/main" val="10503171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t>The Curse of Knowledge</a:t>
            </a:r>
          </a:p>
        </p:txBody>
      </p:sp>
      <p:sp>
        <p:nvSpPr>
          <p:cNvPr id="3" name="Content Placeholder 2"/>
          <p:cNvSpPr>
            <a:spLocks noGrp="1"/>
          </p:cNvSpPr>
          <p:nvPr>
            <p:ph idx="1"/>
          </p:nvPr>
        </p:nvSpPr>
        <p:spPr>
          <a:xfrm>
            <a:off x="457200" y="1772816"/>
            <a:ext cx="8229600" cy="4525963"/>
          </a:xfrm>
        </p:spPr>
        <p:txBody>
          <a:bodyPr/>
          <a:lstStyle/>
          <a:p>
            <a:r>
              <a:rPr lang="en-US" sz="2400" dirty="0"/>
              <a:t>We fail to fully take into account that others do not know what we know </a:t>
            </a:r>
            <a:r>
              <a:rPr lang="en-US" sz="2400" dirty="0">
                <a:cs typeface="Times New Roman" pitchFamily="18" charset="0"/>
              </a:rPr>
              <a:t>(</a:t>
            </a:r>
            <a:r>
              <a:rPr lang="en-US" sz="2400" dirty="0" err="1">
                <a:cs typeface="Times New Roman" pitchFamily="18" charset="0"/>
              </a:rPr>
              <a:t>Camerer</a:t>
            </a:r>
            <a:r>
              <a:rPr lang="en-US" sz="2400" dirty="0">
                <a:cs typeface="Times New Roman" pitchFamily="18" charset="0"/>
              </a:rPr>
              <a:t> et al., 1989)</a:t>
            </a:r>
          </a:p>
          <a:p>
            <a:endParaRPr lang="en-US" sz="2400" dirty="0">
              <a:cs typeface="Times New Roman" pitchFamily="18" charset="0"/>
            </a:endParaRPr>
          </a:p>
          <a:p>
            <a:r>
              <a:rPr lang="en-US" sz="2400" dirty="0">
                <a:cs typeface="Times New Roman" pitchFamily="18" charset="0"/>
              </a:rPr>
              <a:t>An important source of human miscommunication</a:t>
            </a:r>
          </a:p>
          <a:p>
            <a:endParaRPr lang="en-US" sz="2400" dirty="0">
              <a:cs typeface="Times New Roman" pitchFamily="18" charset="0"/>
            </a:endParaRPr>
          </a:p>
          <a:p>
            <a:r>
              <a:rPr lang="en-US" sz="2400" dirty="0">
                <a:cs typeface="Times New Roman" pitchFamily="18" charset="0"/>
              </a:rPr>
              <a:t>Examples?</a:t>
            </a:r>
          </a:p>
        </p:txBody>
      </p:sp>
    </p:spTree>
    <p:extLst>
      <p:ext uri="{BB962C8B-B14F-4D97-AF65-F5344CB8AC3E}">
        <p14:creationId xmlns:p14="http://schemas.microsoft.com/office/powerpoint/2010/main" val="7581864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t>The Curse of Knowledge</a:t>
            </a:r>
          </a:p>
        </p:txBody>
      </p:sp>
      <p:sp>
        <p:nvSpPr>
          <p:cNvPr id="3" name="Content Placeholder 2"/>
          <p:cNvSpPr>
            <a:spLocks noGrp="1"/>
          </p:cNvSpPr>
          <p:nvPr>
            <p:ph idx="1"/>
          </p:nvPr>
        </p:nvSpPr>
        <p:spPr>
          <a:xfrm>
            <a:off x="457200" y="1772816"/>
            <a:ext cx="8229600" cy="4525963"/>
          </a:xfrm>
        </p:spPr>
        <p:txBody>
          <a:bodyPr/>
          <a:lstStyle/>
          <a:p>
            <a:r>
              <a:rPr lang="en-US" sz="2400" dirty="0"/>
              <a:t>We fail to fully take into account that others do not know what we know </a:t>
            </a:r>
            <a:r>
              <a:rPr lang="en-US" sz="2400" dirty="0">
                <a:cs typeface="Times New Roman" pitchFamily="18" charset="0"/>
              </a:rPr>
              <a:t>(</a:t>
            </a:r>
            <a:r>
              <a:rPr lang="en-US" sz="2400" dirty="0" err="1">
                <a:cs typeface="Times New Roman" pitchFamily="18" charset="0"/>
              </a:rPr>
              <a:t>Camerer</a:t>
            </a:r>
            <a:r>
              <a:rPr lang="en-US" sz="2400" dirty="0">
                <a:cs typeface="Times New Roman" pitchFamily="18" charset="0"/>
              </a:rPr>
              <a:t> et al., 1989)</a:t>
            </a:r>
          </a:p>
          <a:p>
            <a:endParaRPr lang="en-US" sz="2400" dirty="0">
              <a:cs typeface="Times New Roman" pitchFamily="18" charset="0"/>
            </a:endParaRPr>
          </a:p>
          <a:p>
            <a:r>
              <a:rPr lang="en-US" sz="2400" dirty="0">
                <a:cs typeface="Times New Roman" pitchFamily="18" charset="0"/>
              </a:rPr>
              <a:t>An important source of human miscommunication</a:t>
            </a:r>
          </a:p>
          <a:p>
            <a:endParaRPr lang="en-US" sz="2400" dirty="0">
              <a:cs typeface="Times New Roman" pitchFamily="18" charset="0"/>
            </a:endParaRPr>
          </a:p>
          <a:p>
            <a:r>
              <a:rPr lang="en-US" sz="2400" dirty="0">
                <a:cs typeface="Times New Roman" pitchFamily="18" charset="0"/>
              </a:rPr>
              <a:t>Examples?</a:t>
            </a:r>
          </a:p>
          <a:p>
            <a:pPr lvl="1"/>
            <a:r>
              <a:rPr lang="en-US" sz="2400" dirty="0">
                <a:cs typeface="Times New Roman" pitchFamily="18" charset="0"/>
              </a:rPr>
              <a:t>Directions to someone unfamiliar with the area often incomplete and confusing</a:t>
            </a:r>
          </a:p>
          <a:p>
            <a:pPr lvl="1"/>
            <a:r>
              <a:rPr lang="en-US" sz="2400" dirty="0">
                <a:cs typeface="Times New Roman" pitchFamily="18" charset="0"/>
              </a:rPr>
              <a:t>Mentors have difficulty putting themselves in the position of a student and therefore explain things unclearly</a:t>
            </a:r>
          </a:p>
          <a:p>
            <a:endParaRPr lang="en-US" sz="2400" dirty="0">
              <a:cs typeface="Times New Roman" pitchFamily="18" charset="0"/>
            </a:endParaRPr>
          </a:p>
          <a:p>
            <a:pPr lvl="1"/>
            <a:endParaRPr lang="en-US" sz="2000" dirty="0">
              <a:cs typeface="Times New Roman" pitchFamily="18" charset="0"/>
            </a:endParaRPr>
          </a:p>
          <a:p>
            <a:endParaRPr lang="en-US" dirty="0">
              <a:solidFill>
                <a:srgbClr val="FF0000"/>
              </a:solidFill>
            </a:endParaRPr>
          </a:p>
        </p:txBody>
      </p:sp>
    </p:spTree>
    <p:extLst>
      <p:ext uri="{BB962C8B-B14F-4D97-AF65-F5344CB8AC3E}">
        <p14:creationId xmlns:p14="http://schemas.microsoft.com/office/powerpoint/2010/main" val="20470861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5760"/>
            <a:ext cx="8229600" cy="1143000"/>
          </a:xfrm>
        </p:spPr>
        <p:txBody>
          <a:bodyPr/>
          <a:lstStyle/>
          <a:p>
            <a:r>
              <a:rPr lang="en-US" b="1" dirty="0"/>
              <a:t>Communication Channels</a:t>
            </a:r>
          </a:p>
        </p:txBody>
      </p:sp>
      <p:pic>
        <p:nvPicPr>
          <p:cNvPr id="6"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46882" y="1196752"/>
            <a:ext cx="5245398" cy="5245398"/>
          </a:xfrm>
          <a:prstGeom prst="rect">
            <a:avLst/>
          </a:prstGeom>
        </p:spPr>
      </p:pic>
    </p:spTree>
    <p:extLst>
      <p:ext uri="{BB962C8B-B14F-4D97-AF65-F5344CB8AC3E}">
        <p14:creationId xmlns:p14="http://schemas.microsoft.com/office/powerpoint/2010/main" val="15263035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t> Three Forms of Human Communication</a:t>
            </a:r>
          </a:p>
        </p:txBody>
      </p:sp>
      <p:sp>
        <p:nvSpPr>
          <p:cNvPr id="3" name="Content Placeholder 2"/>
          <p:cNvSpPr>
            <a:spLocks noGrp="1"/>
          </p:cNvSpPr>
          <p:nvPr>
            <p:ph idx="1"/>
          </p:nvPr>
        </p:nvSpPr>
        <p:spPr>
          <a:xfrm>
            <a:off x="457200" y="1844824"/>
            <a:ext cx="8229600" cy="4525963"/>
          </a:xfrm>
        </p:spPr>
        <p:txBody>
          <a:bodyPr>
            <a:normAutofit/>
          </a:bodyPr>
          <a:lstStyle/>
          <a:p>
            <a:r>
              <a:rPr lang="en-US" sz="2400" dirty="0"/>
              <a:t>Verbal: Words/language</a:t>
            </a: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51187"/>
          <a:stretch/>
        </p:blipFill>
        <p:spPr>
          <a:xfrm>
            <a:off x="179512" y="3284984"/>
            <a:ext cx="4463480" cy="3248025"/>
          </a:xfrm>
          <a:prstGeom prst="rect">
            <a:avLst/>
          </a:prstGeom>
        </p:spPr>
      </p:pic>
    </p:spTree>
    <p:extLst>
      <p:ext uri="{BB962C8B-B14F-4D97-AF65-F5344CB8AC3E}">
        <p14:creationId xmlns:p14="http://schemas.microsoft.com/office/powerpoint/2010/main" val="12555099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ception personnalisé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5255</Words>
  <Application>Microsoft Office PowerPoint</Application>
  <PresentationFormat>On-screen Show (4:3)</PresentationFormat>
  <Paragraphs>548</Paragraphs>
  <Slides>35</Slides>
  <Notes>35</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35</vt:i4>
      </vt:variant>
    </vt:vector>
  </HeadingPairs>
  <TitlesOfParts>
    <vt:vector size="44" baseType="lpstr">
      <vt:lpstr>Arial</vt:lpstr>
      <vt:lpstr>Calibri</vt:lpstr>
      <vt:lpstr>Cambria</vt:lpstr>
      <vt:lpstr>Georgia</vt:lpstr>
      <vt:lpstr>Roboto</vt:lpstr>
      <vt:lpstr>Roboto Slab</vt:lpstr>
      <vt:lpstr>Times New Roman</vt:lpstr>
      <vt:lpstr>Office Theme</vt:lpstr>
      <vt:lpstr>Conception personnalisée</vt:lpstr>
      <vt:lpstr>The Castaways</vt:lpstr>
      <vt:lpstr>PowerPoint Presentation</vt:lpstr>
      <vt:lpstr>The Castaways</vt:lpstr>
      <vt:lpstr>The Tapping Exercise</vt:lpstr>
      <vt:lpstr>The Tapping Exercise</vt:lpstr>
      <vt:lpstr>The Curse of Knowledge</vt:lpstr>
      <vt:lpstr>The Curse of Knowledge</vt:lpstr>
      <vt:lpstr>Communication Channels</vt:lpstr>
      <vt:lpstr> Three Forms of Human Communication</vt:lpstr>
      <vt:lpstr> Three Forms of Human Communication</vt:lpstr>
      <vt:lpstr> Three Forms of Human Communication</vt:lpstr>
      <vt:lpstr>How do humans communicate?  (Mehrabian, 1971) </vt:lpstr>
      <vt:lpstr>PowerPoint Presentation</vt:lpstr>
      <vt:lpstr>Problems with email communication</vt:lpstr>
      <vt:lpstr>What communication channel  should you use to negotiate?</vt:lpstr>
      <vt:lpstr>Choosing a communication channel (Swaab, Medvec &amp; Diermeier, 2006) </vt:lpstr>
      <vt:lpstr>When should you not  negotiate face to face?</vt:lpstr>
      <vt:lpstr>When should you not  negotiate face to face?</vt:lpstr>
      <vt:lpstr>PowerPoint Presentation</vt:lpstr>
      <vt:lpstr>What did you learn about your counterpart?</vt:lpstr>
      <vt:lpstr>Two parties involved in the negotiation</vt:lpstr>
      <vt:lpstr>Payoff structure: Islander’s resources </vt:lpstr>
      <vt:lpstr>Payoff structure: Students’ belongings </vt:lpstr>
      <vt:lpstr>PowerPoint Presentation</vt:lpstr>
      <vt:lpstr>PowerPoint Presentation</vt:lpstr>
      <vt:lpstr>Some of your drawings in the sand</vt:lpstr>
      <vt:lpstr>Some of your drawings in the sand</vt:lpstr>
      <vt:lpstr>PowerPoint Presentation</vt:lpstr>
      <vt:lpstr>Power imbalance between parties </vt:lpstr>
      <vt:lpstr>PowerPoint Presentation</vt:lpstr>
      <vt:lpstr>PowerPoint Presentation</vt:lpstr>
      <vt:lpstr>PowerPoint Presentation</vt:lpstr>
      <vt:lpstr>Your Results: The Castaways</vt:lpstr>
      <vt:lpstr>The Real Castaways A group of INSEAD MBA students from the class of December 2016</vt:lpstr>
      <vt:lpstr>Take-Aways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Joint Bid Debrief</dc:title>
  <dc:creator>faidah.rahmad@insead.edu</dc:creator>
  <cp:lastModifiedBy>SHIKHOVA Larisa</cp:lastModifiedBy>
  <cp:revision>341</cp:revision>
  <dcterms:created xsi:type="dcterms:W3CDTF">2016-05-20T07:19:31Z</dcterms:created>
  <dcterms:modified xsi:type="dcterms:W3CDTF">2024-06-20T14:08:16Z</dcterms:modified>
</cp:coreProperties>
</file>