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32"/>
  </p:notesMasterIdLst>
  <p:sldIdLst>
    <p:sldId id="386" r:id="rId3"/>
    <p:sldId id="2368" r:id="rId4"/>
    <p:sldId id="596" r:id="rId5"/>
    <p:sldId id="2373" r:id="rId6"/>
    <p:sldId id="2369" r:id="rId7"/>
    <p:sldId id="2374" r:id="rId8"/>
    <p:sldId id="2246" r:id="rId9"/>
    <p:sldId id="2247" r:id="rId10"/>
    <p:sldId id="2248" r:id="rId11"/>
    <p:sldId id="2214" r:id="rId12"/>
    <p:sldId id="2375" r:id="rId13"/>
    <p:sldId id="2212" r:id="rId14"/>
    <p:sldId id="2249" r:id="rId15"/>
    <p:sldId id="2250" r:id="rId16"/>
    <p:sldId id="2323" r:id="rId17"/>
    <p:sldId id="2326" r:id="rId18"/>
    <p:sldId id="2327" r:id="rId19"/>
    <p:sldId id="2328" r:id="rId20"/>
    <p:sldId id="2339" r:id="rId21"/>
    <p:sldId id="2355" r:id="rId22"/>
    <p:sldId id="2354" r:id="rId23"/>
    <p:sldId id="2357" r:id="rId24"/>
    <p:sldId id="2344" r:id="rId25"/>
    <p:sldId id="2245" r:id="rId26"/>
    <p:sldId id="2241" r:id="rId27"/>
    <p:sldId id="2243" r:id="rId28"/>
    <p:sldId id="2242" r:id="rId29"/>
    <p:sldId id="2231" r:id="rId30"/>
    <p:sldId id="2244" r:id="rId31"/>
  </p:sldIdLst>
  <p:sldSz cx="9144000" cy="6858000" type="screen4x3"/>
  <p:notesSz cx="6858000" cy="9144000"/>
  <p:custDataLst>
    <p:tags r:id="rId3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 Uhlmann" initials="EU" lastIdx="1" clrIdx="0">
    <p:extLst>
      <p:ext uri="{19B8F6BF-5375-455C-9EA6-DF929625EA0E}">
        <p15:presenceInfo xmlns:p15="http://schemas.microsoft.com/office/powerpoint/2012/main" userId="0e81ed3fa7207827" providerId="Windows Live"/>
      </p:ext>
    </p:extLst>
  </p:cmAuthor>
  <p:cmAuthor id="2" name="Eric Uhlmann" initials="EU [2]" lastIdx="1" clrIdx="1">
    <p:extLst>
      <p:ext uri="{19B8F6BF-5375-455C-9EA6-DF929625EA0E}">
        <p15:presenceInfo xmlns:p15="http://schemas.microsoft.com/office/powerpoint/2012/main" userId="Eric Uhlman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C66E0A-4EF8-4044-936C-21F8E8B29A69}" v="1" dt="2024-06-10T08:06:21.4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01" autoAdjust="0"/>
    <p:restoredTop sz="95033" autoAdjust="0"/>
  </p:normalViewPr>
  <p:slideViewPr>
    <p:cSldViewPr>
      <p:cViewPr varScale="1">
        <p:scale>
          <a:sx n="79" d="100"/>
          <a:sy n="79" d="100"/>
        </p:scale>
        <p:origin x="1618"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microsoft.com/office/2016/11/relationships/changesInfo" Target="changesInfos/changesInfo1.xml"/><Relationship Id="rId21" Type="http://schemas.openxmlformats.org/officeDocument/2006/relationships/slide" Target="slides/slide19.xml"/><Relationship Id="rId34"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gs" Target="tags/tag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SCALLIER TRAQUET Emilie" userId="ab01feba-5c92-4a33-8ccf-08c553084b8f" providerId="ADAL" clId="{4CC66E0A-4EF8-4044-936C-21F8E8B29A69}"/>
    <pc:docChg chg="addSld delSld modSld sldOrd">
      <pc:chgData name="LESCALLIER TRAQUET Emilie" userId="ab01feba-5c92-4a33-8ccf-08c553084b8f" providerId="ADAL" clId="{4CC66E0A-4EF8-4044-936C-21F8E8B29A69}" dt="2024-06-10T08:07:39.946" v="71" actId="20577"/>
      <pc:docMkLst>
        <pc:docMk/>
      </pc:docMkLst>
      <pc:sldChg chg="modSp add mod">
        <pc:chgData name="LESCALLIER TRAQUET Emilie" userId="ab01feba-5c92-4a33-8ccf-08c553084b8f" providerId="ADAL" clId="{4CC66E0A-4EF8-4044-936C-21F8E8B29A69}" dt="2024-06-10T08:07:39.946" v="71" actId="20577"/>
        <pc:sldMkLst>
          <pc:docMk/>
          <pc:sldMk cId="1409809371" sldId="386"/>
        </pc:sldMkLst>
        <pc:spChg chg="mod">
          <ac:chgData name="LESCALLIER TRAQUET Emilie" userId="ab01feba-5c92-4a33-8ccf-08c553084b8f" providerId="ADAL" clId="{4CC66E0A-4EF8-4044-936C-21F8E8B29A69}" dt="2024-06-10T08:06:31.593" v="19" actId="20577"/>
          <ac:spMkLst>
            <pc:docMk/>
            <pc:sldMk cId="1409809371" sldId="386"/>
            <ac:spMk id="5" creationId="{95B59985-71BB-39B0-A25D-A79F4455D554}"/>
          </ac:spMkLst>
        </pc:spChg>
        <pc:spChg chg="mod">
          <ac:chgData name="LESCALLIER TRAQUET Emilie" userId="ab01feba-5c92-4a33-8ccf-08c553084b8f" providerId="ADAL" clId="{4CC66E0A-4EF8-4044-936C-21F8E8B29A69}" dt="2024-06-10T08:07:39.946" v="71" actId="20577"/>
          <ac:spMkLst>
            <pc:docMk/>
            <pc:sldMk cId="1409809371" sldId="386"/>
            <ac:spMk id="7" creationId="{A8F4ADC1-E06A-AFED-D132-7A0D134CB25A}"/>
          </ac:spMkLst>
        </pc:spChg>
      </pc:sldChg>
      <pc:sldChg chg="new del ord">
        <pc:chgData name="LESCALLIER TRAQUET Emilie" userId="ab01feba-5c92-4a33-8ccf-08c553084b8f" providerId="ADAL" clId="{4CC66E0A-4EF8-4044-936C-21F8E8B29A69}" dt="2024-06-10T08:06:23.133" v="4" actId="47"/>
        <pc:sldMkLst>
          <pc:docMk/>
          <pc:sldMk cId="283070057" sldId="237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6167AA8-F9B5-46CB-B5A9-3F26AC448C2E}" type="datetimeFigureOut">
              <a:rPr lang="en-US" smtClean="0"/>
              <a:t>6/20/2024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ED7BE2-A96B-4E9D-A1D5-8D1855B13D4E}" type="slidenum">
              <a:rPr lang="en-US" smtClean="0"/>
              <a:t>‹#›</a:t>
            </a:fld>
            <a:endParaRPr lang="en-US"/>
          </a:p>
        </p:txBody>
      </p:sp>
    </p:spTree>
    <p:extLst>
      <p:ext uri="{BB962C8B-B14F-4D97-AF65-F5344CB8AC3E}">
        <p14:creationId xmlns:p14="http://schemas.microsoft.com/office/powerpoint/2010/main" val="41238704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ED7BE2-A96B-4E9D-A1D5-8D1855B13D4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7119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1200" b="0" dirty="0">
                <a:effectLst/>
                <a:latin typeface="Calibri" panose="020F0502020204030204" pitchFamily="34" charset="0"/>
                <a:ea typeface="Calibri" panose="020F0502020204030204" pitchFamily="34" charset="0"/>
              </a:rPr>
              <a:t>Something only Alex knows is that the founders raised </a:t>
            </a:r>
            <a:r>
              <a:rPr lang="en-SG" sz="1200" dirty="0">
                <a:effectLst/>
                <a:latin typeface="Calibri Body"/>
                <a:ea typeface="Calibri" panose="020F0502020204030204" pitchFamily="34" charset="0"/>
                <a:cs typeface="Times New Roman" panose="02020603050405020304" pitchFamily="18" charset="0"/>
              </a:rPr>
              <a:t>Mansour’s shares from 0.25% to 0.325% to send the message that </a:t>
            </a:r>
            <a:r>
              <a:rPr lang="en-SG" sz="1200" dirty="0">
                <a:latin typeface="Calibri Body"/>
                <a:ea typeface="Calibri" panose="020F0502020204030204" pitchFamily="34" charset="0"/>
                <a:cs typeface="Times New Roman" panose="02020603050405020304" pitchFamily="18" charset="0"/>
              </a:rPr>
              <a:t>their concern was not </a:t>
            </a:r>
            <a:r>
              <a:rPr lang="en-SG" sz="1200" dirty="0">
                <a:effectLst/>
                <a:latin typeface="Calibri Body"/>
                <a:ea typeface="Calibri" panose="020F0502020204030204" pitchFamily="34" charset="0"/>
                <a:cs typeface="Times New Roman" panose="02020603050405020304" pitchFamily="18" charset="0"/>
              </a:rPr>
              <a:t>money but rather leadership contribution. This signal was not received on Mansour’s end.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SG" sz="1200" dirty="0">
              <a:effectLst/>
              <a:latin typeface="Calibri Body"/>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SG" sz="1200" dirty="0">
                <a:effectLst/>
                <a:latin typeface="Calibri Body"/>
                <a:ea typeface="Calibri" panose="020F0502020204030204" pitchFamily="34" charset="0"/>
                <a:cs typeface="Times New Roman" panose="02020603050405020304" pitchFamily="18" charset="0"/>
              </a:rPr>
              <a:t>Alex also knows Vision Quest, the initiative that Mansour was so dismissive of, worked. It substantially raised employee engagement.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SG" sz="1200" dirty="0">
              <a:effectLst/>
              <a:latin typeface="Calibri Body"/>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SG" sz="1200" dirty="0">
                <a:effectLst/>
                <a:latin typeface="Calibri Body"/>
                <a:ea typeface="Calibri" panose="020F0502020204030204" pitchFamily="34" charset="0"/>
                <a:cs typeface="Times New Roman" panose="02020603050405020304" pitchFamily="18" charset="0"/>
              </a:rPr>
              <a:t>Alex also knows the reason for the last CEO’s hefty exit payment. This was to get him to give back the 20% stake in Spiral Funds the founders had, in retrospect somewhat foolishly, given him.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SG" sz="1200" dirty="0">
              <a:effectLst/>
              <a:latin typeface="Calibri Body"/>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SG" sz="1200" dirty="0">
                <a:effectLst/>
                <a:latin typeface="Calibri Body"/>
                <a:ea typeface="Calibri" panose="020F0502020204030204" pitchFamily="34" charset="0"/>
                <a:cs typeface="Times New Roman" panose="02020603050405020304" pitchFamily="18" charset="0"/>
              </a:rPr>
              <a:t>Finally, subjective, Alex is shocked, shocked that Mansour might leave for another firm given his evaluations and remuneration after exceeding all financial goals.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GB" sz="1200" b="1" dirty="0">
              <a:effectLst/>
              <a:latin typeface="Calibri" panose="020F0502020204030204" pitchFamily="34" charset="0"/>
              <a:ea typeface="Calibri" panose="020F0502020204030204" pitchFamily="34"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lang="en-SG" sz="1800" dirty="0">
              <a:effectLst/>
              <a:latin typeface="Calibri Body"/>
              <a:ea typeface="Calibri" panose="020F0502020204030204" pitchFamily="34" charset="0"/>
              <a:cs typeface="Times New Roman" panose="02020603050405020304" pitchFamily="18" charset="0"/>
            </a:endParaRPr>
          </a:p>
          <a:p>
            <a:pPr>
              <a:lnSpc>
                <a:spcPct val="107000"/>
              </a:lnSpc>
              <a:spcAft>
                <a:spcPts val="800"/>
              </a:spcAft>
            </a:pPr>
            <a:endParaRPr lang="en-GB" sz="1200" dirty="0">
              <a:effectLst/>
              <a:latin typeface="Calibri" panose="020F0502020204030204" pitchFamily="34" charset="0"/>
              <a:ea typeface="Calibri" panose="020F0502020204030204" pitchFamily="34" charset="0"/>
            </a:endParaRPr>
          </a:p>
          <a:p>
            <a:pPr>
              <a:lnSpc>
                <a:spcPct val="107000"/>
              </a:lnSpc>
              <a:spcAft>
                <a:spcPts val="800"/>
              </a:spcAft>
            </a:pPr>
            <a:endParaRPr lang="en-GB" sz="1200" dirty="0">
              <a:effectLst/>
              <a:latin typeface="Calibri" panose="020F0502020204030204" pitchFamily="34" charset="0"/>
              <a:ea typeface="Calibri" panose="020F0502020204030204" pitchFamily="34" charset="0"/>
            </a:endParaRPr>
          </a:p>
          <a:p>
            <a:pPr>
              <a:lnSpc>
                <a:spcPct val="107000"/>
              </a:lnSpc>
              <a:spcAft>
                <a:spcPts val="800"/>
              </a:spcAft>
            </a:pPr>
            <a:endParaRPr lang="en-GB" sz="1200" dirty="0">
              <a:effectLst/>
              <a:latin typeface="Calibri" panose="020F0502020204030204" pitchFamily="34" charset="0"/>
              <a:ea typeface="Calibri" panose="020F0502020204030204" pitchFamily="34" charset="0"/>
            </a:endParaRPr>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10</a:t>
            </a:fld>
            <a:endParaRPr lang="en-US"/>
          </a:p>
        </p:txBody>
      </p:sp>
    </p:spTree>
    <p:extLst>
      <p:ext uri="{BB962C8B-B14F-4D97-AF65-F5344CB8AC3E}">
        <p14:creationId xmlns:p14="http://schemas.microsoft.com/office/powerpoint/2010/main" val="221722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What does only </a:t>
            </a:r>
            <a:r>
              <a:rPr lang="en-US" sz="1200" b="0" dirty="0"/>
              <a:t>Mansour </a:t>
            </a:r>
            <a:r>
              <a:rPr lang="en-US" sz="1200" dirty="0"/>
              <a:t>know?</a:t>
            </a:r>
            <a:r>
              <a:rPr lang="en-US" altLang="en-US" sz="1200" i="0" baseline="0" dirty="0"/>
              <a:t> [</a:t>
            </a:r>
            <a:r>
              <a:rPr lang="en-US" altLang="en-US" sz="1200" i="1" baseline="0" dirty="0"/>
              <a:t>Participants answer</a:t>
            </a:r>
            <a:r>
              <a:rPr lang="en-US" altLang="en-US" sz="1200" i="0" baseline="0" dirty="0"/>
              <a:t>].</a:t>
            </a:r>
          </a:p>
          <a:p>
            <a:endParaRPr lang="en-SG" b="0" dirty="0"/>
          </a:p>
        </p:txBody>
      </p:sp>
      <p:sp>
        <p:nvSpPr>
          <p:cNvPr id="4" name="Slide Number Placeholder 3"/>
          <p:cNvSpPr>
            <a:spLocks noGrp="1"/>
          </p:cNvSpPr>
          <p:nvPr>
            <p:ph type="sldNum" sz="quarter" idx="5"/>
          </p:nvPr>
        </p:nvSpPr>
        <p:spPr/>
        <p:txBody>
          <a:bodyPr/>
          <a:lstStyle/>
          <a:p>
            <a:fld id="{DDED7BE2-A96B-4E9D-A1D5-8D1855B13D4E}" type="slidenum">
              <a:rPr lang="en-US" smtClean="0"/>
              <a:t>11</a:t>
            </a:fld>
            <a:endParaRPr lang="en-US"/>
          </a:p>
        </p:txBody>
      </p:sp>
    </p:spTree>
    <p:extLst>
      <p:ext uri="{BB962C8B-B14F-4D97-AF65-F5344CB8AC3E}">
        <p14:creationId xmlns:p14="http://schemas.microsoft.com/office/powerpoint/2010/main" val="20043950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latin typeface="Calibri" panose="020F0502020204030204" pitchFamily="34" charset="0"/>
                <a:cs typeface="Times New Roman" panose="02020603050405020304" pitchFamily="18" charset="0"/>
              </a:rPr>
              <a:t>On Mansour’s side, he strongly suspects Alex is manipulating the performance evaluations to minimize his cut of all the money he made for the company, which is linked to the evaluation.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latin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latin typeface="Calibri" panose="020F0502020204030204" pitchFamily="34" charset="0"/>
                <a:cs typeface="Times New Roman" panose="02020603050405020304" pitchFamily="18" charset="0"/>
              </a:rPr>
              <a:t>Mansour knows the reason why he missed the end of the year party. This was due to an urgent request from a client only he could address. </a:t>
            </a:r>
            <a:r>
              <a:rPr lang="en-SG" sz="1200" b="0" dirty="0"/>
              <a:t>From Mansour’s perspective, he believes he </a:t>
            </a:r>
            <a:r>
              <a:rPr lang="en-SG" sz="1200" b="0" dirty="0">
                <a:effectLst/>
                <a:latin typeface="Calibri Body"/>
                <a:ea typeface="Calibri" panose="020F0502020204030204" pitchFamily="34" charset="0"/>
                <a:cs typeface="Times New Roman" panose="02020603050405020304" pitchFamily="18" charset="0"/>
              </a:rPr>
              <a:t>was hired to grow Spiral Funds, not attend parties.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latin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latin typeface="Calibri" panose="020F0502020204030204" pitchFamily="34" charset="0"/>
                <a:cs typeface="Times New Roman" panose="02020603050405020304" pitchFamily="18" charset="0"/>
              </a:rPr>
              <a:t>Also, there were family reasons behind the vacation he took, specifically spending more time with son to make it up to him for all the absences throughout the year. His son had severe health issues and several surgeries throughout the year. Mansour made sure to remain in contact by phone during that time, and did not just disappear. </a:t>
            </a:r>
          </a:p>
          <a:p>
            <a:endParaRPr lang="en-SG" b="0" dirty="0"/>
          </a:p>
        </p:txBody>
      </p:sp>
      <p:sp>
        <p:nvSpPr>
          <p:cNvPr id="4" name="Slide Number Placeholder 3"/>
          <p:cNvSpPr>
            <a:spLocks noGrp="1"/>
          </p:cNvSpPr>
          <p:nvPr>
            <p:ph type="sldNum" sz="quarter" idx="5"/>
          </p:nvPr>
        </p:nvSpPr>
        <p:spPr/>
        <p:txBody>
          <a:bodyPr/>
          <a:lstStyle/>
          <a:p>
            <a:fld id="{DDED7BE2-A96B-4E9D-A1D5-8D1855B13D4E}" type="slidenum">
              <a:rPr lang="en-US" smtClean="0"/>
              <a:t>12</a:t>
            </a:fld>
            <a:endParaRPr lang="en-US"/>
          </a:p>
        </p:txBody>
      </p:sp>
    </p:spTree>
    <p:extLst>
      <p:ext uri="{BB962C8B-B14F-4D97-AF65-F5344CB8AC3E}">
        <p14:creationId xmlns:p14="http://schemas.microsoft.com/office/powerpoint/2010/main" val="32366630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latin typeface="Calibri" panose="020F0502020204030204" pitchFamily="34" charset="0"/>
                <a:cs typeface="Times New Roman" panose="02020603050405020304" pitchFamily="18" charset="0"/>
              </a:rPr>
              <a:t>On Mansour’s side, he strongly suspects Alex is manipulating the performance evaluations to minimize his cut of all the money he made for the company, which is linked to the evaluation.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latin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latin typeface="Calibri" panose="020F0502020204030204" pitchFamily="34" charset="0"/>
                <a:cs typeface="Times New Roman" panose="02020603050405020304" pitchFamily="18" charset="0"/>
              </a:rPr>
              <a:t>Mansour knows the reason why he missed the end of the year party. This was due to an urgent request from a client only he could address. </a:t>
            </a:r>
            <a:r>
              <a:rPr lang="en-SG" sz="1200" b="0" dirty="0"/>
              <a:t>From Mansour’s perspective, he believes he </a:t>
            </a:r>
            <a:r>
              <a:rPr lang="en-SG" sz="1200" b="0" dirty="0">
                <a:effectLst/>
                <a:latin typeface="Calibri Body"/>
                <a:ea typeface="Calibri" panose="020F0502020204030204" pitchFamily="34" charset="0"/>
                <a:cs typeface="Times New Roman" panose="02020603050405020304" pitchFamily="18" charset="0"/>
              </a:rPr>
              <a:t>was hired to grow Spiral Funds, not attend parties.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latin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latin typeface="Calibri" panose="020F0502020204030204" pitchFamily="34" charset="0"/>
                <a:cs typeface="Times New Roman" panose="02020603050405020304" pitchFamily="18" charset="0"/>
              </a:rPr>
              <a:t>Also, there were family reasons behind the vacation he took, specifically spending more time with son to make it up to him for all the absences throughout the year. His son had severe health issues and several surgeries throughout the year. Mansour made sure to remain in contact by phone during that time, and did not just disappear. </a:t>
            </a:r>
          </a:p>
          <a:p>
            <a:endParaRPr lang="en-SG" b="0" dirty="0"/>
          </a:p>
        </p:txBody>
      </p:sp>
      <p:sp>
        <p:nvSpPr>
          <p:cNvPr id="4" name="Slide Number Placeholder 3"/>
          <p:cNvSpPr>
            <a:spLocks noGrp="1"/>
          </p:cNvSpPr>
          <p:nvPr>
            <p:ph type="sldNum" sz="quarter" idx="5"/>
          </p:nvPr>
        </p:nvSpPr>
        <p:spPr/>
        <p:txBody>
          <a:bodyPr/>
          <a:lstStyle/>
          <a:p>
            <a:fld id="{DDED7BE2-A96B-4E9D-A1D5-8D1855B13D4E}" type="slidenum">
              <a:rPr lang="en-US" smtClean="0"/>
              <a:t>13</a:t>
            </a:fld>
            <a:endParaRPr lang="en-US"/>
          </a:p>
        </p:txBody>
      </p:sp>
    </p:spTree>
    <p:extLst>
      <p:ext uri="{BB962C8B-B14F-4D97-AF65-F5344CB8AC3E}">
        <p14:creationId xmlns:p14="http://schemas.microsoft.com/office/powerpoint/2010/main" val="9029983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latin typeface="Calibri" panose="020F0502020204030204" pitchFamily="34" charset="0"/>
                <a:cs typeface="Times New Roman" panose="02020603050405020304" pitchFamily="18" charset="0"/>
              </a:rPr>
              <a:t>On Mansour’s side, he strongly suspects Alex is manipulating the performance evaluations to minimize his cut of all the money he made for the company, which is linked to the evaluation.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latin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latin typeface="Calibri" panose="020F0502020204030204" pitchFamily="34" charset="0"/>
                <a:cs typeface="Times New Roman" panose="02020603050405020304" pitchFamily="18" charset="0"/>
              </a:rPr>
              <a:t>Mansour knows the reason why he missed the end of the year party. This was due to an urgent request from a client only he could address. </a:t>
            </a:r>
            <a:r>
              <a:rPr lang="en-SG" sz="1200" b="0" dirty="0"/>
              <a:t>From Mansour’s perspective, he believes he </a:t>
            </a:r>
            <a:r>
              <a:rPr lang="en-SG" sz="1200" b="0" dirty="0">
                <a:effectLst/>
                <a:latin typeface="Calibri Body"/>
                <a:ea typeface="Calibri" panose="020F0502020204030204" pitchFamily="34" charset="0"/>
                <a:cs typeface="Times New Roman" panose="02020603050405020304" pitchFamily="18" charset="0"/>
              </a:rPr>
              <a:t>was hired to grow Spiral Funds, not attend parties.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dirty="0">
              <a:latin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latin typeface="Calibri" panose="020F0502020204030204" pitchFamily="34" charset="0"/>
                <a:cs typeface="Times New Roman" panose="02020603050405020304" pitchFamily="18" charset="0"/>
              </a:rPr>
              <a:t>Also, there were family reasons behind the vacation he took, specifically spending more time with son to make it up to him for all the absences throughout the year. His son had severe health issues and several surgeries throughout the year. Mansour made sure to remain in contact by phone during that time, and did not just disappear.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dirty="0">
              <a:latin typeface="Calibri" panose="020F0502020204030204" pitchFamily="34" charset="0"/>
              <a:cs typeface="Times New Roman" panose="02020603050405020304" pitchFamily="18" charset="0"/>
            </a:endParaRPr>
          </a:p>
          <a:p>
            <a:endParaRPr lang="en-SG" b="0" dirty="0"/>
          </a:p>
        </p:txBody>
      </p:sp>
      <p:sp>
        <p:nvSpPr>
          <p:cNvPr id="4" name="Slide Number Placeholder 3"/>
          <p:cNvSpPr>
            <a:spLocks noGrp="1"/>
          </p:cNvSpPr>
          <p:nvPr>
            <p:ph type="sldNum" sz="quarter" idx="5"/>
          </p:nvPr>
        </p:nvSpPr>
        <p:spPr/>
        <p:txBody>
          <a:bodyPr/>
          <a:lstStyle/>
          <a:p>
            <a:fld id="{DDED7BE2-A96B-4E9D-A1D5-8D1855B13D4E}" type="slidenum">
              <a:rPr lang="en-US" smtClean="0"/>
              <a:t>14</a:t>
            </a:fld>
            <a:endParaRPr lang="en-US"/>
          </a:p>
        </p:txBody>
      </p:sp>
    </p:spTree>
    <p:extLst>
      <p:ext uri="{BB962C8B-B14F-4D97-AF65-F5344CB8AC3E}">
        <p14:creationId xmlns:p14="http://schemas.microsoft.com/office/powerpoint/2010/main" val="15767010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Here are your overall results. In the majority of cases, Mansour stays at the company. But not in all cases. Who left the company? [</a:t>
            </a:r>
            <a:r>
              <a:rPr lang="en-US" i="1" dirty="0"/>
              <a:t>Participants raise hands</a:t>
            </a:r>
            <a:r>
              <a:rPr lang="en-US" dirty="0"/>
              <a:t>]. Why? [</a:t>
            </a:r>
            <a:r>
              <a:rPr lang="en-US" i="1" dirty="0"/>
              <a:t>Participants share their experiences in the negotiation role play</a:t>
            </a:r>
            <a:r>
              <a:rPr lang="en-US" dirty="0"/>
              <a:t>].</a:t>
            </a:r>
          </a:p>
          <a:p>
            <a:endParaRPr lang="en-US" dirty="0"/>
          </a:p>
          <a:p>
            <a:pPr eaLnBrk="1" hangingPunct="1"/>
            <a:r>
              <a:rPr lang="en-US" altLang="en-US" b="0" u="sng" dirty="0">
                <a:latin typeface="Arial" panose="020B0604020202020204" pitchFamily="34" charset="0"/>
              </a:rPr>
              <a:t>Note</a:t>
            </a:r>
            <a:r>
              <a:rPr lang="en-US" altLang="en-US" b="0" u="none" dirty="0">
                <a:latin typeface="Arial" panose="020B0604020202020204" pitchFamily="34" charset="0"/>
              </a:rPr>
              <a:t>: The instructor summarizes the results for the class on this slide, based on the outcome forms and excel results template. </a:t>
            </a:r>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15</a:t>
            </a:fld>
            <a:endParaRPr lang="en-US"/>
          </a:p>
        </p:txBody>
      </p:sp>
    </p:spTree>
    <p:extLst>
      <p:ext uri="{BB962C8B-B14F-4D97-AF65-F5344CB8AC3E}">
        <p14:creationId xmlns:p14="http://schemas.microsoft.com/office/powerpoint/2010/main" val="8684127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031">
            <a:extLst>
              <a:ext uri="{FF2B5EF4-FFF2-40B4-BE49-F238E27FC236}">
                <a16:creationId xmlns:a16="http://schemas.microsoft.com/office/drawing/2014/main" id="{62CF0DA5-E3BD-436B-B107-60BB4DE953B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defRPr>
                <a:solidFill>
                  <a:schemeClr val="tx1"/>
                </a:solidFill>
                <a:latin typeface="Calibri" panose="020F0502020204030204" pitchFamily="34" charset="0"/>
                <a:cs typeface="Arial" panose="020B0604020202020204" pitchFamily="34" charset="0"/>
              </a:defRPr>
            </a:lvl1pPr>
            <a:lvl2pPr marL="742950" indent="-285750" defTabSz="911225">
              <a:defRPr>
                <a:solidFill>
                  <a:schemeClr val="tx1"/>
                </a:solidFill>
                <a:latin typeface="Calibri" panose="020F0502020204030204" pitchFamily="34" charset="0"/>
                <a:cs typeface="Arial" panose="020B0604020202020204" pitchFamily="34" charset="0"/>
              </a:defRPr>
            </a:lvl2pPr>
            <a:lvl3pPr marL="1143000" indent="-228600" defTabSz="911225">
              <a:defRPr>
                <a:solidFill>
                  <a:schemeClr val="tx1"/>
                </a:solidFill>
                <a:latin typeface="Calibri" panose="020F0502020204030204" pitchFamily="34" charset="0"/>
                <a:cs typeface="Arial" panose="020B0604020202020204" pitchFamily="34" charset="0"/>
              </a:defRPr>
            </a:lvl3pPr>
            <a:lvl4pPr marL="1600200" indent="-228600" defTabSz="911225">
              <a:defRPr>
                <a:solidFill>
                  <a:schemeClr val="tx1"/>
                </a:solidFill>
                <a:latin typeface="Calibri" panose="020F0502020204030204" pitchFamily="34" charset="0"/>
                <a:cs typeface="Arial" panose="020B0604020202020204" pitchFamily="34" charset="0"/>
              </a:defRPr>
            </a:lvl4pPr>
            <a:lvl5pPr marL="2057400" indent="-228600" defTabSz="911225">
              <a:defRPr>
                <a:solidFill>
                  <a:schemeClr val="tx1"/>
                </a:solidFill>
                <a:latin typeface="Calibri" panose="020F0502020204030204" pitchFamily="34" charset="0"/>
                <a:cs typeface="Arial" panose="020B0604020202020204" pitchFamily="34" charset="0"/>
              </a:defRPr>
            </a:lvl5pPr>
            <a:lvl6pPr marL="25146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FDD66836-6D26-4396-85BF-64257252C16C}" type="slidenum">
              <a:rPr lang="en-CA" altLang="en-US" smtClean="0"/>
              <a:pPr/>
              <a:t>16</a:t>
            </a:fld>
            <a:endParaRPr lang="en-CA" altLang="en-US"/>
          </a:p>
        </p:txBody>
      </p:sp>
      <p:sp>
        <p:nvSpPr>
          <p:cNvPr id="61443" name="Rectangle 2">
            <a:extLst>
              <a:ext uri="{FF2B5EF4-FFF2-40B4-BE49-F238E27FC236}">
                <a16:creationId xmlns:a16="http://schemas.microsoft.com/office/drawing/2014/main" id="{EA76EEC3-4E9F-425F-8AB1-8A0D1EE26ECC}"/>
              </a:ext>
            </a:extLst>
          </p:cNvPr>
          <p:cNvSpPr>
            <a:spLocks noGrp="1" noRot="1" noChangeAspect="1" noChangeArrowheads="1" noTextEdit="1"/>
          </p:cNvSpPr>
          <p:nvPr>
            <p:ph type="sldImg"/>
          </p:nvPr>
        </p:nvSpPr>
        <p:spPr bwMode="auto">
          <a:xfrm>
            <a:off x="1243013" y="0"/>
            <a:ext cx="4297362" cy="32226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8" name="Rectangle 3">
            <a:extLst>
              <a:ext uri="{FF2B5EF4-FFF2-40B4-BE49-F238E27FC236}">
                <a16:creationId xmlns:a16="http://schemas.microsoft.com/office/drawing/2014/main" id="{73498112-F221-4FDF-87E1-460D3671758C}"/>
              </a:ext>
            </a:extLst>
          </p:cNvPr>
          <p:cNvSpPr>
            <a:spLocks noGrp="1" noChangeArrowheads="1"/>
          </p:cNvSpPr>
          <p:nvPr>
            <p:ph type="body" idx="1"/>
          </p:nvPr>
        </p:nvSpPr>
        <p:spPr bwMode="auto">
          <a:xfrm>
            <a:off x="447675" y="3449638"/>
            <a:ext cx="6035675" cy="5395912"/>
          </a:xfrm>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Here are examples of some of your retention agreements. [</a:t>
            </a:r>
            <a:r>
              <a:rPr lang="en-US" i="1" dirty="0"/>
              <a:t>Instructor briefly reads a few examples</a:t>
            </a:r>
            <a:r>
              <a:rPr lang="en-US" dirty="0"/>
              <a:t>]. Does anyone want to share more about options they agreed on, or have questions about someone else’s deal that they see on the slide? [</a:t>
            </a:r>
            <a:r>
              <a:rPr lang="en-US" i="1" dirty="0"/>
              <a:t>Class discusses the negotiation outcomes</a:t>
            </a:r>
            <a:r>
              <a:rPr lang="en-US" dirty="0"/>
              <a:t>].</a:t>
            </a:r>
          </a:p>
          <a:p>
            <a:pPr eaLnBrk="1" fontAlgn="auto" hangingPunct="1">
              <a:spcBef>
                <a:spcPts val="0"/>
              </a:spcBef>
              <a:spcAft>
                <a:spcPts val="0"/>
              </a:spcAft>
              <a:defRPr/>
            </a:pPr>
            <a:endParaRPr lang="en-US" u="sng" dirty="0">
              <a:solidFill>
                <a:srgbClr val="FF0000"/>
              </a:solidFill>
              <a:highlight>
                <a:srgbClr val="FFFF00"/>
              </a:highlight>
            </a:endParaRPr>
          </a:p>
          <a:p>
            <a:pPr eaLnBrk="1" hangingPunct="1"/>
            <a:r>
              <a:rPr lang="en-US" altLang="en-US" b="0" u="sng" dirty="0">
                <a:latin typeface="Arial" panose="020B0604020202020204" pitchFamily="34" charset="0"/>
              </a:rPr>
              <a:t>Note</a:t>
            </a:r>
            <a:r>
              <a:rPr lang="en-US" altLang="en-US" b="0" u="none" dirty="0">
                <a:latin typeface="Arial" panose="020B0604020202020204" pitchFamily="34" charset="0"/>
              </a:rPr>
              <a:t>: The instructor summarizes the results for the class on this slide, based on the outcome forms and excel results template. </a:t>
            </a:r>
          </a:p>
        </p:txBody>
      </p:sp>
    </p:spTree>
    <p:extLst>
      <p:ext uri="{BB962C8B-B14F-4D97-AF65-F5344CB8AC3E}">
        <p14:creationId xmlns:p14="http://schemas.microsoft.com/office/powerpoint/2010/main" val="12191764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031">
            <a:extLst>
              <a:ext uri="{FF2B5EF4-FFF2-40B4-BE49-F238E27FC236}">
                <a16:creationId xmlns:a16="http://schemas.microsoft.com/office/drawing/2014/main" id="{62CF0DA5-E3BD-436B-B107-60BB4DE953B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defRPr>
                <a:solidFill>
                  <a:schemeClr val="tx1"/>
                </a:solidFill>
                <a:latin typeface="Calibri" panose="020F0502020204030204" pitchFamily="34" charset="0"/>
                <a:cs typeface="Arial" panose="020B0604020202020204" pitchFamily="34" charset="0"/>
              </a:defRPr>
            </a:lvl1pPr>
            <a:lvl2pPr marL="742950" indent="-285750" defTabSz="911225">
              <a:defRPr>
                <a:solidFill>
                  <a:schemeClr val="tx1"/>
                </a:solidFill>
                <a:latin typeface="Calibri" panose="020F0502020204030204" pitchFamily="34" charset="0"/>
                <a:cs typeface="Arial" panose="020B0604020202020204" pitchFamily="34" charset="0"/>
              </a:defRPr>
            </a:lvl2pPr>
            <a:lvl3pPr marL="1143000" indent="-228600" defTabSz="911225">
              <a:defRPr>
                <a:solidFill>
                  <a:schemeClr val="tx1"/>
                </a:solidFill>
                <a:latin typeface="Calibri" panose="020F0502020204030204" pitchFamily="34" charset="0"/>
                <a:cs typeface="Arial" panose="020B0604020202020204" pitchFamily="34" charset="0"/>
              </a:defRPr>
            </a:lvl3pPr>
            <a:lvl4pPr marL="1600200" indent="-228600" defTabSz="911225">
              <a:defRPr>
                <a:solidFill>
                  <a:schemeClr val="tx1"/>
                </a:solidFill>
                <a:latin typeface="Calibri" panose="020F0502020204030204" pitchFamily="34" charset="0"/>
                <a:cs typeface="Arial" panose="020B0604020202020204" pitchFamily="34" charset="0"/>
              </a:defRPr>
            </a:lvl4pPr>
            <a:lvl5pPr marL="2057400" indent="-228600" defTabSz="911225">
              <a:defRPr>
                <a:solidFill>
                  <a:schemeClr val="tx1"/>
                </a:solidFill>
                <a:latin typeface="Calibri" panose="020F0502020204030204" pitchFamily="34" charset="0"/>
                <a:cs typeface="Arial" panose="020B0604020202020204" pitchFamily="34" charset="0"/>
              </a:defRPr>
            </a:lvl5pPr>
            <a:lvl6pPr marL="25146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FDD66836-6D26-4396-85BF-64257252C16C}" type="slidenum">
              <a:rPr lang="en-CA" altLang="en-US" smtClean="0"/>
              <a:pPr/>
              <a:t>17</a:t>
            </a:fld>
            <a:endParaRPr lang="en-CA" altLang="en-US"/>
          </a:p>
        </p:txBody>
      </p:sp>
      <p:sp>
        <p:nvSpPr>
          <p:cNvPr id="61443" name="Rectangle 2">
            <a:extLst>
              <a:ext uri="{FF2B5EF4-FFF2-40B4-BE49-F238E27FC236}">
                <a16:creationId xmlns:a16="http://schemas.microsoft.com/office/drawing/2014/main" id="{EA76EEC3-4E9F-425F-8AB1-8A0D1EE26ECC}"/>
              </a:ext>
            </a:extLst>
          </p:cNvPr>
          <p:cNvSpPr>
            <a:spLocks noGrp="1" noRot="1" noChangeAspect="1" noChangeArrowheads="1" noTextEdit="1"/>
          </p:cNvSpPr>
          <p:nvPr>
            <p:ph type="sldImg"/>
          </p:nvPr>
        </p:nvSpPr>
        <p:spPr bwMode="auto">
          <a:xfrm>
            <a:off x="1243013" y="0"/>
            <a:ext cx="4297362" cy="32226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8" name="Rectangle 3">
            <a:extLst>
              <a:ext uri="{FF2B5EF4-FFF2-40B4-BE49-F238E27FC236}">
                <a16:creationId xmlns:a16="http://schemas.microsoft.com/office/drawing/2014/main" id="{73498112-F221-4FDF-87E1-460D3671758C}"/>
              </a:ext>
            </a:extLst>
          </p:cNvPr>
          <p:cNvSpPr>
            <a:spLocks noGrp="1" noChangeArrowheads="1"/>
          </p:cNvSpPr>
          <p:nvPr>
            <p:ph type="body" idx="1"/>
          </p:nvPr>
        </p:nvSpPr>
        <p:spPr bwMode="auto">
          <a:xfrm>
            <a:off x="447675" y="3449638"/>
            <a:ext cx="6035675" cy="5395912"/>
          </a:xfrm>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Here are examples of some of your departure agreements. [</a:t>
            </a:r>
            <a:r>
              <a:rPr lang="en-US" i="1" dirty="0"/>
              <a:t>Instructor briefly reads a few examples</a:t>
            </a:r>
            <a:r>
              <a:rPr lang="en-US" dirty="0"/>
              <a:t>]. Does anyone want to share more about options they agreed on, or have questions about someone else’s deal that they see on the slide? [</a:t>
            </a:r>
            <a:r>
              <a:rPr lang="en-US" i="1" dirty="0"/>
              <a:t>Class discusses the negotiation outcomes</a:t>
            </a:r>
            <a:r>
              <a:rPr lang="en-US" dirty="0"/>
              <a:t>].</a:t>
            </a:r>
          </a:p>
          <a:p>
            <a:pPr eaLnBrk="1" fontAlgn="auto" hangingPunct="1">
              <a:spcBef>
                <a:spcPts val="0"/>
              </a:spcBef>
              <a:spcAft>
                <a:spcPts val="0"/>
              </a:spcAft>
              <a:defRPr/>
            </a:pPr>
            <a:endParaRPr lang="en-US" u="sng" dirty="0">
              <a:solidFill>
                <a:srgbClr val="FF0000"/>
              </a:solidFill>
              <a:highlight>
                <a:srgbClr val="FFFF00"/>
              </a:highlight>
            </a:endParaRPr>
          </a:p>
          <a:p>
            <a:pPr eaLnBrk="1" hangingPunct="1"/>
            <a:r>
              <a:rPr lang="en-US" altLang="en-US" b="0" u="sng" dirty="0">
                <a:latin typeface="Arial" panose="020B0604020202020204" pitchFamily="34" charset="0"/>
              </a:rPr>
              <a:t>Note</a:t>
            </a:r>
            <a:r>
              <a:rPr lang="en-US" altLang="en-US" b="0" u="none" dirty="0">
                <a:latin typeface="Arial" panose="020B0604020202020204" pitchFamily="34" charset="0"/>
              </a:rPr>
              <a:t>: The instructor summarizes the results for the class on this slide, based on the outcome forms and excel results template. </a:t>
            </a:r>
          </a:p>
          <a:p>
            <a:pPr eaLnBrk="1" fontAlgn="auto" hangingPunct="1">
              <a:spcBef>
                <a:spcPts val="0"/>
              </a:spcBef>
              <a:spcAft>
                <a:spcPts val="0"/>
              </a:spcAft>
              <a:defRPr/>
            </a:pPr>
            <a:endParaRPr lang="en-US" dirty="0"/>
          </a:p>
        </p:txBody>
      </p:sp>
    </p:spTree>
    <p:extLst>
      <p:ext uri="{BB962C8B-B14F-4D97-AF65-F5344CB8AC3E}">
        <p14:creationId xmlns:p14="http://schemas.microsoft.com/office/powerpoint/2010/main" val="8521365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Another important outcome is the relationship between the counterparts.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Whose relationship was hurt by the negotiation? [</a:t>
            </a:r>
            <a:r>
              <a:rPr lang="en-US" i="1" dirty="0"/>
              <a:t>Some participants raise hands</a:t>
            </a:r>
            <a:r>
              <a:rPr lang="en-US" dirty="0"/>
              <a:t>]. Why? [</a:t>
            </a:r>
            <a:r>
              <a:rPr lang="en-US" i="1" dirty="0"/>
              <a:t>Participants share negotiation experiences</a:t>
            </a:r>
            <a:r>
              <a:rPr lang="en-US" dirty="0"/>
              <a:t>].</a:t>
            </a:r>
          </a:p>
          <a:p>
            <a:endParaRPr lang="en-US" dirty="0"/>
          </a:p>
          <a:p>
            <a:r>
              <a:rPr lang="en-US" dirty="0"/>
              <a:t>Whose relationship was improved due to the negotiation? [</a:t>
            </a:r>
            <a:r>
              <a:rPr lang="en-US" i="1" dirty="0"/>
              <a:t>Some participants raise hands</a:t>
            </a:r>
            <a:r>
              <a:rPr lang="en-US" dirty="0"/>
              <a:t>]. Why? [</a:t>
            </a:r>
            <a:r>
              <a:rPr lang="en-US" i="1" dirty="0"/>
              <a:t>Participants share negotiation experiences</a:t>
            </a:r>
            <a:r>
              <a:rPr lang="en-US" dirty="0"/>
              <a:t>].</a:t>
            </a:r>
          </a:p>
          <a:p>
            <a:pPr eaLnBrk="1" fontAlgn="auto" hangingPunct="1">
              <a:spcBef>
                <a:spcPts val="0"/>
              </a:spcBef>
              <a:spcAft>
                <a:spcPts val="0"/>
              </a:spcAft>
              <a:defRPr/>
            </a:pPr>
            <a:endParaRPr lang="en-US" u="sng" dirty="0">
              <a:solidFill>
                <a:srgbClr val="FF0000"/>
              </a:solidFill>
              <a:highlight>
                <a:srgbClr val="FFFF00"/>
              </a:highligh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b="0" u="sng" dirty="0">
                <a:latin typeface="Arial" panose="020B0604020202020204" pitchFamily="34" charset="0"/>
              </a:rPr>
              <a:t>Note</a:t>
            </a:r>
            <a:r>
              <a:rPr lang="en-US" altLang="en-US" b="0" u="none" dirty="0">
                <a:latin typeface="Arial" panose="020B0604020202020204" pitchFamily="34" charset="0"/>
              </a:rPr>
              <a:t>: The instructor summarizes the results for the class on this slide, based on the outcome forms and excel results template. </a:t>
            </a:r>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18</a:t>
            </a:fld>
            <a:endParaRPr lang="en-US"/>
          </a:p>
        </p:txBody>
      </p:sp>
    </p:spTree>
    <p:extLst>
      <p:ext uri="{BB962C8B-B14F-4D97-AF65-F5344CB8AC3E}">
        <p14:creationId xmlns:p14="http://schemas.microsoft.com/office/powerpoint/2010/main" val="27132049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Example results from a lecture at INSEAD</a:t>
            </a:r>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19</a:t>
            </a:fld>
            <a:endParaRPr lang="en-US"/>
          </a:p>
        </p:txBody>
      </p:sp>
    </p:spTree>
    <p:extLst>
      <p:ext uri="{BB962C8B-B14F-4D97-AF65-F5344CB8AC3E}">
        <p14:creationId xmlns:p14="http://schemas.microsoft.com/office/powerpoint/2010/main" val="12739547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I’d like to start with a</a:t>
            </a:r>
            <a:r>
              <a:rPr lang="en-US" baseline="0" dirty="0"/>
              <a:t> role play, it’s called “</a:t>
            </a:r>
            <a:r>
              <a:rPr lang="en-US" altLang="en-US" sz="1200" dirty="0">
                <a:solidFill>
                  <a:srgbClr val="2E85B2"/>
                </a:solidFill>
                <a:latin typeface="Arial Black" pitchFamily="34" charset="0"/>
              </a:rPr>
              <a:t>Spiral Flow</a:t>
            </a:r>
            <a:r>
              <a:rPr lang="en-US" baseline="0" dirty="0"/>
              <a:t>.” </a:t>
            </a:r>
            <a:r>
              <a:rPr lang="en-US" dirty="0"/>
              <a:t>[</a:t>
            </a:r>
            <a:r>
              <a:rPr lang="en-US" i="1" dirty="0"/>
              <a:t>The instructor holds up the</a:t>
            </a:r>
            <a:r>
              <a:rPr lang="en-US" i="1" baseline="0" dirty="0"/>
              <a:t> hard copies of the roles, which are printed on colored paper with distinct colors</a:t>
            </a:r>
            <a:r>
              <a:rPr lang="en-US" baseline="0" dirty="0"/>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r>
              <a:rPr lang="en-US" altLang="en-US" sz="1200" dirty="0"/>
              <a:t>We have two important rules for this role play. First, you may NOT show your role material to your counterpart. They have to take you at your word for what you say, or not. Also, you cannot make up stuff that is not already in the case, in other words don’t tell outrageous lies, such as fake budgets or laws that slant the negotiation in your favor. In real life we negotiate under resource and political constraints, to bring this to life please work within the constraints in the case.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8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You will have 15 minutes to read your role materials and plan your strategy and 40 minutes to meet with your partner. Then complete and turn in the outcome form, which is at the end of </a:t>
            </a:r>
            <a:r>
              <a:rPr lang="en-GB" sz="1200" dirty="0">
                <a:effectLst/>
                <a:latin typeface="+mj-lt"/>
                <a:ea typeface="Calibri" panose="020F0502020204030204" pitchFamily="34" charset="0"/>
                <a:cs typeface="Times New Roman" panose="02020603050405020304" pitchFamily="18" charset="0"/>
              </a:rPr>
              <a:t>Alex’s role. Exchange some feedback with your counterpart and take a break. Be back in the classroom in 1 hour and 15 minutes. </a:t>
            </a: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Please partner up with someone</a:t>
            </a:r>
            <a:r>
              <a:rPr lang="en-US" sz="1200" kern="1200" baseline="0" dirty="0">
                <a:solidFill>
                  <a:schemeClr val="tx1"/>
                </a:solidFill>
                <a:effectLst/>
                <a:latin typeface="+mn-lt"/>
                <a:ea typeface="+mn-ea"/>
                <a:cs typeface="+mn-cs"/>
              </a:rPr>
              <a:t> you know less well than the others in this room.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a:solidFill>
                  <a:schemeClr val="tx1"/>
                </a:solidFill>
                <a:effectLst/>
                <a:latin typeface="+mn-lt"/>
                <a:ea typeface="+mn-ea"/>
                <a:cs typeface="+mn-cs"/>
              </a:rPr>
              <a:t>[</a:t>
            </a:r>
            <a:r>
              <a:rPr lang="en-US" sz="1200" i="1" kern="1200" baseline="0" dirty="0">
                <a:solidFill>
                  <a:schemeClr val="tx1"/>
                </a:solidFill>
                <a:effectLst/>
                <a:latin typeface="+mn-lt"/>
                <a:ea typeface="+mn-ea"/>
                <a:cs typeface="+mn-cs"/>
              </a:rPr>
              <a:t>Participants pair up and the instructor hands out role materials. The instructor should randomly assign the two roles. </a:t>
            </a:r>
            <a:r>
              <a:rPr lang="en-US" i="1" baseline="0" dirty="0"/>
              <a:t>During the participants’ meetings, the instructor should walk around and take mental or written notes on some of the interactions, highlighting tactics and reactions that can be brought up later during the debriefs when participants are asked to share their experiences or when key teaching points are made</a:t>
            </a:r>
            <a:r>
              <a:rPr lang="en-US" i="0" baseline="0" dirty="0"/>
              <a:t>].</a:t>
            </a:r>
          </a:p>
          <a:p>
            <a:endParaRPr lang="en-US" dirty="0"/>
          </a:p>
        </p:txBody>
      </p:sp>
      <p:sp>
        <p:nvSpPr>
          <p:cNvPr id="4" name="Slide Number Placeholder 3"/>
          <p:cNvSpPr>
            <a:spLocks noGrp="1"/>
          </p:cNvSpPr>
          <p:nvPr>
            <p:ph type="sldNum" sz="quarter" idx="5"/>
          </p:nvPr>
        </p:nvSpPr>
        <p:spPr/>
        <p:txBody>
          <a:bodyPr/>
          <a:lstStyle/>
          <a:p>
            <a:fld id="{F698B64D-8ADA-4BC6-A82E-81F45D6A7E47}" type="slidenum">
              <a:rPr lang="en-GB" smtClean="0"/>
              <a:t>2</a:t>
            </a:fld>
            <a:endParaRPr lang="en-GB"/>
          </a:p>
        </p:txBody>
      </p:sp>
    </p:spTree>
    <p:extLst>
      <p:ext uri="{BB962C8B-B14F-4D97-AF65-F5344CB8AC3E}">
        <p14:creationId xmlns:p14="http://schemas.microsoft.com/office/powerpoint/2010/main" val="8505872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Note: Example results from a lecture at INSEAD</a:t>
            </a:r>
            <a:endParaRPr lang="en-SG" dirty="0"/>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20</a:t>
            </a:fld>
            <a:endParaRPr lang="en-US"/>
          </a:p>
        </p:txBody>
      </p:sp>
    </p:spTree>
    <p:extLst>
      <p:ext uri="{BB962C8B-B14F-4D97-AF65-F5344CB8AC3E}">
        <p14:creationId xmlns:p14="http://schemas.microsoft.com/office/powerpoint/2010/main" val="9542526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Note: Example results from a lecture at INSEAD</a:t>
            </a:r>
            <a:endParaRPr lang="en-SG" dirty="0"/>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21</a:t>
            </a:fld>
            <a:endParaRPr lang="en-US"/>
          </a:p>
        </p:txBody>
      </p:sp>
    </p:spTree>
    <p:extLst>
      <p:ext uri="{BB962C8B-B14F-4D97-AF65-F5344CB8AC3E}">
        <p14:creationId xmlns:p14="http://schemas.microsoft.com/office/powerpoint/2010/main" val="101973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Note: Example results from a lecture at INSEAD</a:t>
            </a:r>
            <a:endParaRPr lang="en-SG" dirty="0"/>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22</a:t>
            </a:fld>
            <a:endParaRPr lang="en-US"/>
          </a:p>
        </p:txBody>
      </p:sp>
    </p:spTree>
    <p:extLst>
      <p:ext uri="{BB962C8B-B14F-4D97-AF65-F5344CB8AC3E}">
        <p14:creationId xmlns:p14="http://schemas.microsoft.com/office/powerpoint/2010/main" val="36033898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Note: Example results from a lecture at INSEAD</a:t>
            </a:r>
            <a:endParaRPr lang="en-SG" dirty="0"/>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23</a:t>
            </a:fld>
            <a:endParaRPr lang="en-US"/>
          </a:p>
        </p:txBody>
      </p:sp>
    </p:spTree>
    <p:extLst>
      <p:ext uri="{BB962C8B-B14F-4D97-AF65-F5344CB8AC3E}">
        <p14:creationId xmlns:p14="http://schemas.microsoft.com/office/powerpoint/2010/main" val="278207182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I’ll now share what happened in real life.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Mansour had an </a:t>
            </a:r>
            <a:r>
              <a:rPr lang="en-SG" sz="1600" b="0" dirty="0">
                <a:ea typeface="Calibri" panose="020F0502020204030204" pitchFamily="34" charset="0"/>
                <a:cs typeface="Times New Roman" panose="02020603050405020304" pitchFamily="18" charset="0"/>
              </a:rPr>
              <a:t>intervention from a leadership coach and seemed to see the light on contributing more to the company than just on a financial level. He shared over 20 collaborative business ideas for Spiral Flow, not just Spiral Funds, two of which were </a:t>
            </a:r>
            <a:r>
              <a:rPr lang="en-SG" sz="1600" b="0" dirty="0">
                <a:effectLst/>
                <a:ea typeface="Times New Roman" panose="02020603050405020304" pitchFamily="18" charset="0"/>
              </a:rPr>
              <a:t>approved by the founders. </a:t>
            </a:r>
          </a:p>
          <a:p>
            <a:pPr>
              <a:lnSpc>
                <a:spcPct val="107000"/>
              </a:lnSpc>
              <a:spcAft>
                <a:spcPts val="800"/>
              </a:spcAft>
            </a:pPr>
            <a:endParaRPr lang="en-SG" sz="1600" b="0" dirty="0">
              <a:effectLst/>
              <a:ea typeface="Times New Roman" panose="02020603050405020304" pitchFamily="18" charset="0"/>
            </a:endParaRPr>
          </a:p>
          <a:p>
            <a:pPr>
              <a:lnSpc>
                <a:spcPct val="107000"/>
              </a:lnSpc>
              <a:spcAft>
                <a:spcPts val="800"/>
              </a:spcAft>
            </a:pPr>
            <a:r>
              <a:rPr lang="en-SG" sz="1600" b="0" dirty="0">
                <a:effectLst/>
                <a:ea typeface="Times New Roman" panose="02020603050405020304" pitchFamily="18" charset="0"/>
              </a:rPr>
              <a:t>However, the founders remained </a:t>
            </a:r>
            <a:r>
              <a:rPr lang="en-SG" sz="1200" b="0" dirty="0">
                <a:solidFill>
                  <a:srgbClr val="00B050"/>
                </a:solidFill>
                <a:effectLst/>
                <a:latin typeface="Times New Roman" panose="02020603050405020304" pitchFamily="18" charset="0"/>
                <a:ea typeface="Times New Roman" panose="02020603050405020304" pitchFamily="18" charset="0"/>
              </a:rPr>
              <a:t>unhappy with Mansour. From his perspective, Mansour was more open and collaborative, less combative, and more inclusive, but did not become a yes man. He believes this final part was the problem.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US" sz="1200" b="0" dirty="0">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Mansour was fired and is now negotiating the exit package</a:t>
            </a:r>
            <a:endParaRPr lang="en-SG" sz="12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endParaRPr lang="en-SG" sz="12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The employment contract gave the founders the right to repurchase Mansours shares for last year’s valuation. Mansour feels this is unfair given the firm’s rapid growth and his contribution to this.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The founders mentioned to Mansour three and a half years ago that they would be happy with a company worth 100 million in 10 years, and now they are looking at six times that in less than 5 years.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Thus, Mansour asked to keep 1.4% to profit from the potential sale of the company.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Mansour also wants to negotiate the non-compete clause in his contract.  He is asking to have 75% of his salary, and being able to work in capital markets whenever his function did not compete directly with the Spiral Funds activities.</a:t>
            </a:r>
            <a:endParaRPr lang="en-SG" sz="12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endParaRPr lang="en-SG" sz="12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The potential buyer will interview Mansour about why he left, and the founders do not want Mansour to say things that can ruin their opportunity. This gives him some leverage. </a:t>
            </a:r>
            <a:endParaRPr lang="en-SG" sz="12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endParaRPr lang="en-SG" sz="12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Mansour may decide to compete directly with Spiral Funds in 2yrs from now once the non-compete is over.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He believes he was fired due to the founders’ egos. Rather than delighting them, Mansour’s financial results seemed to threaten the founders. They even told him “you are having way too much influence and that they never signed up to work in his company, and that Mansour should remember that he worked in their company.”</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So we see how business decisions, even at a senior level with very high stakes, are not just about the financials but also the interpersonal perceptions and dynamics. </a:t>
            </a:r>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24</a:t>
            </a:fld>
            <a:endParaRPr lang="en-US"/>
          </a:p>
        </p:txBody>
      </p:sp>
    </p:spTree>
    <p:extLst>
      <p:ext uri="{BB962C8B-B14F-4D97-AF65-F5344CB8AC3E}">
        <p14:creationId xmlns:p14="http://schemas.microsoft.com/office/powerpoint/2010/main" val="94078729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I’ll now share what happened in real life.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Mansour had an </a:t>
            </a:r>
            <a:r>
              <a:rPr lang="en-SG" sz="1600" b="0" dirty="0">
                <a:ea typeface="Calibri" panose="020F0502020204030204" pitchFamily="34" charset="0"/>
                <a:cs typeface="Times New Roman" panose="02020603050405020304" pitchFamily="18" charset="0"/>
              </a:rPr>
              <a:t>intervention from a leadership coach and seemed to see the light on contributing more to the company than just on a financial level. He shared over 20 collaborative business ideas for Spiral Flow, not just Spiral Funds, two of which were </a:t>
            </a:r>
            <a:r>
              <a:rPr lang="en-SG" sz="1600" b="0" dirty="0">
                <a:effectLst/>
                <a:ea typeface="Times New Roman" panose="02020603050405020304" pitchFamily="18" charset="0"/>
              </a:rPr>
              <a:t>approved by the founders. </a:t>
            </a:r>
          </a:p>
          <a:p>
            <a:pPr>
              <a:lnSpc>
                <a:spcPct val="107000"/>
              </a:lnSpc>
              <a:spcAft>
                <a:spcPts val="800"/>
              </a:spcAft>
            </a:pPr>
            <a:endParaRPr lang="en-SG" sz="1600" b="0" dirty="0">
              <a:effectLst/>
              <a:ea typeface="Times New Roman" panose="02020603050405020304" pitchFamily="18" charset="0"/>
            </a:endParaRPr>
          </a:p>
          <a:p>
            <a:pPr>
              <a:lnSpc>
                <a:spcPct val="107000"/>
              </a:lnSpc>
              <a:spcAft>
                <a:spcPts val="800"/>
              </a:spcAft>
            </a:pPr>
            <a:r>
              <a:rPr lang="en-SG" sz="1600" b="0" dirty="0">
                <a:effectLst/>
                <a:ea typeface="Times New Roman" panose="02020603050405020304" pitchFamily="18" charset="0"/>
              </a:rPr>
              <a:t>However, the founders remained </a:t>
            </a:r>
            <a:r>
              <a:rPr lang="en-SG" sz="1200" b="0" dirty="0">
                <a:solidFill>
                  <a:srgbClr val="00B050"/>
                </a:solidFill>
                <a:effectLst/>
                <a:latin typeface="Times New Roman" panose="02020603050405020304" pitchFamily="18" charset="0"/>
                <a:ea typeface="Times New Roman" panose="02020603050405020304" pitchFamily="18" charset="0"/>
              </a:rPr>
              <a:t>unhappy with Mansour. From his perspective, Mansour was more open and collaborative, less combative, and more inclusive, but did not become a yes man. He believes this final part was the problem.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US" sz="1200" b="0" dirty="0">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Mansour was fired and is now negotiating the exit package</a:t>
            </a:r>
            <a:endParaRPr lang="en-SG" sz="12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endParaRPr lang="en-SG" sz="12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The employment contract gave the founders the right to repurchase Mansours shares for last year’s valuation. Mansour feels this is unfair given the firm’s rapid growth and his contribution to this.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The founders mentioned to Mansour three and a half years ago that they would be happy with a company worth 100 million in 10 years, and now they are looking at six times that in less than 5 years.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Thus, Mansour asked to keep 1.4% to profit from the potential sale of the company.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Mansour also wants to negotiate the non-compete clause in his contract.  He is asking to have 75% of his salary, and being able to work in capital markets whenever his function did not compete directly with the Spiral Funds activities.</a:t>
            </a:r>
            <a:endParaRPr lang="en-SG" sz="12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endParaRPr lang="en-SG" sz="12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The potential buyer will interview Mansour about why he left, and the founders do not want Mansour to say things that can ruin their opportunity. This gives him some leverage. </a:t>
            </a:r>
            <a:endParaRPr lang="en-SG" sz="12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endParaRPr lang="en-SG" sz="12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Mansour may decide to compete directly with Spiral Funds in 2yrs from now once the non-compete is over.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He believes he was fired due to the founders’ egos. Rather than delighting them, Mansour’s financial results seemed to threaten the founders. They even told him “you are having way too much influence and that they never signed up to work in his company, and that Mansour should remember that he worked in their company.”</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So we see how business decisions, even at a senior level with very high stakes, are not just about the financials but also the interpersonal perceptions and dynamics. </a:t>
            </a:r>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25</a:t>
            </a:fld>
            <a:endParaRPr lang="en-US"/>
          </a:p>
        </p:txBody>
      </p:sp>
    </p:spTree>
    <p:extLst>
      <p:ext uri="{BB962C8B-B14F-4D97-AF65-F5344CB8AC3E}">
        <p14:creationId xmlns:p14="http://schemas.microsoft.com/office/powerpoint/2010/main" val="285320022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I’ll now share what happened in real life.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Mansour had an </a:t>
            </a:r>
            <a:r>
              <a:rPr lang="en-SG" sz="1600" b="0" dirty="0">
                <a:ea typeface="Calibri" panose="020F0502020204030204" pitchFamily="34" charset="0"/>
                <a:cs typeface="Times New Roman" panose="02020603050405020304" pitchFamily="18" charset="0"/>
              </a:rPr>
              <a:t>intervention from a leadership coach and seemed to see the light on contributing more to the company than just on a financial level. He shared over 20 collaborative business ideas for Spiral Flow, not just Spiral Funds, two of which were </a:t>
            </a:r>
            <a:r>
              <a:rPr lang="en-SG" sz="1600" b="0" dirty="0">
                <a:effectLst/>
                <a:ea typeface="Times New Roman" panose="02020603050405020304" pitchFamily="18" charset="0"/>
              </a:rPr>
              <a:t>approved by the founders. </a:t>
            </a:r>
          </a:p>
          <a:p>
            <a:pPr>
              <a:lnSpc>
                <a:spcPct val="107000"/>
              </a:lnSpc>
              <a:spcAft>
                <a:spcPts val="800"/>
              </a:spcAft>
            </a:pPr>
            <a:endParaRPr lang="en-SG" sz="1600" b="0" dirty="0">
              <a:effectLst/>
              <a:ea typeface="Times New Roman" panose="02020603050405020304" pitchFamily="18" charset="0"/>
            </a:endParaRPr>
          </a:p>
          <a:p>
            <a:pPr>
              <a:lnSpc>
                <a:spcPct val="107000"/>
              </a:lnSpc>
              <a:spcAft>
                <a:spcPts val="800"/>
              </a:spcAft>
            </a:pPr>
            <a:r>
              <a:rPr lang="en-SG" sz="1600" b="0" dirty="0">
                <a:effectLst/>
                <a:ea typeface="Times New Roman" panose="02020603050405020304" pitchFamily="18" charset="0"/>
              </a:rPr>
              <a:t>However, the founders remained </a:t>
            </a:r>
            <a:r>
              <a:rPr lang="en-SG" sz="1200" b="0" dirty="0">
                <a:solidFill>
                  <a:srgbClr val="00B050"/>
                </a:solidFill>
                <a:effectLst/>
                <a:latin typeface="Times New Roman" panose="02020603050405020304" pitchFamily="18" charset="0"/>
                <a:ea typeface="Times New Roman" panose="02020603050405020304" pitchFamily="18" charset="0"/>
              </a:rPr>
              <a:t>unhappy with Mansour. From his perspective, Mansour was more open and collaborative, less combative, and more inclusive, but did not become a yes man. He believes this final part was the problem.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US" sz="1200" b="0" dirty="0">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Mansour was fired and is now negotiating the exit package</a:t>
            </a:r>
            <a:endParaRPr lang="en-SG" sz="12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endParaRPr lang="en-SG" sz="12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The employment contract gave the founders the right to repurchase Mansours shares for last year’s valuation. Mansour feels this is unfair given the firm’s rapid growth and his contribution to this.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The founders mentioned to Mansour three and a half years ago that they would be happy with a company worth 100 million in 10 years, and now they are looking at six times that in less than 5 years.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Thus, Mansour asked to keep 1.4% to profit from the potential sale of the company.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Mansour also wants to negotiate the non-compete clause in his contract.  He is asking to have 75% of his salary, and being able to work in capital markets whenever his function did not compete directly with the Spiral Funds activities.</a:t>
            </a:r>
            <a:endParaRPr lang="en-SG" sz="12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endParaRPr lang="en-SG" sz="12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The potential buyer will interview Mansour about why he left, and the founders do not want Mansour to say things that can ruin their opportunity. This gives him some leverage. </a:t>
            </a:r>
            <a:endParaRPr lang="en-SG" sz="12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endParaRPr lang="en-SG" sz="12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Mansour may decide to compete directly with Spiral Funds in 2yrs from now once the non-compete is over.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He believes he was fired due to the founders’ egos. Rather than delighting them, Mansour’s financial results seemed to threaten the founders. They even told him “you are having way too much influence and that they never signed up to work in his company, and that Mansour should remember that he worked in their company.”</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So we see how business decisions, even at a senior level with very high stakes, are not just about the financials but also the interpersonal perceptions and dynamics. </a:t>
            </a:r>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26</a:t>
            </a:fld>
            <a:endParaRPr lang="en-US"/>
          </a:p>
        </p:txBody>
      </p:sp>
    </p:spTree>
    <p:extLst>
      <p:ext uri="{BB962C8B-B14F-4D97-AF65-F5344CB8AC3E}">
        <p14:creationId xmlns:p14="http://schemas.microsoft.com/office/powerpoint/2010/main" val="28831922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I’ll now share what happened in real life.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Mansour had an </a:t>
            </a:r>
            <a:r>
              <a:rPr lang="en-SG" sz="1600" b="0" dirty="0">
                <a:ea typeface="Calibri" panose="020F0502020204030204" pitchFamily="34" charset="0"/>
                <a:cs typeface="Times New Roman" panose="02020603050405020304" pitchFamily="18" charset="0"/>
              </a:rPr>
              <a:t>intervention from a leadership coach and seemed to see the light on contributing more to the company than just on a financial level. He shared over 20 collaborative business ideas for Spiral Flow, not just Spiral Funds, two of which were </a:t>
            </a:r>
            <a:r>
              <a:rPr lang="en-SG" sz="1600" b="0" dirty="0">
                <a:effectLst/>
                <a:ea typeface="Times New Roman" panose="02020603050405020304" pitchFamily="18" charset="0"/>
              </a:rPr>
              <a:t>approved by the founders. </a:t>
            </a:r>
          </a:p>
          <a:p>
            <a:pPr>
              <a:lnSpc>
                <a:spcPct val="107000"/>
              </a:lnSpc>
              <a:spcAft>
                <a:spcPts val="800"/>
              </a:spcAft>
            </a:pPr>
            <a:endParaRPr lang="en-SG" sz="1600" b="0" dirty="0">
              <a:effectLst/>
              <a:ea typeface="Times New Roman" panose="02020603050405020304" pitchFamily="18" charset="0"/>
            </a:endParaRPr>
          </a:p>
          <a:p>
            <a:pPr>
              <a:lnSpc>
                <a:spcPct val="107000"/>
              </a:lnSpc>
              <a:spcAft>
                <a:spcPts val="800"/>
              </a:spcAft>
            </a:pPr>
            <a:r>
              <a:rPr lang="en-SG" sz="1600" b="0" dirty="0">
                <a:effectLst/>
                <a:ea typeface="Times New Roman" panose="02020603050405020304" pitchFamily="18" charset="0"/>
              </a:rPr>
              <a:t>However, the founders remained </a:t>
            </a:r>
            <a:r>
              <a:rPr lang="en-SG" sz="1200" b="0" dirty="0">
                <a:solidFill>
                  <a:srgbClr val="00B050"/>
                </a:solidFill>
                <a:effectLst/>
                <a:latin typeface="Times New Roman" panose="02020603050405020304" pitchFamily="18" charset="0"/>
                <a:ea typeface="Times New Roman" panose="02020603050405020304" pitchFamily="18" charset="0"/>
              </a:rPr>
              <a:t>unhappy with Mansour. From his perspective, Mansour was more open and collaborative, less combative, and more inclusive, but did not become a yes man. He believes this final part was the problem.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US" sz="1200" b="0" dirty="0">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Mansour was fired and is now negotiating the exit package</a:t>
            </a:r>
            <a:endParaRPr lang="en-SG" sz="12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endParaRPr lang="en-SG" sz="12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The employment contract gave the founders the right to repurchase Mansours shares for last year’s valuation. Mansour feels this is unfair given the firm’s rapid growth and his contribution to this.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The founders mentioned to Mansour three and a half years ago that they would be happy with a company worth 100 million in 10 years, and now they are looking at six times that in less than 5 years.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Thus, Mansour asked to keep 1.4% to profit from the potential sale of the company.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Mansour also wants to negotiate the non-compete clause in his contract.  He is asking to have 75% of his salary, and being able to work in capital markets whenever his function did not compete directly with the Spiral Funds activities.</a:t>
            </a:r>
            <a:endParaRPr lang="en-SG" sz="12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endParaRPr lang="en-SG" sz="12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The potential buyer will interview Mansour about why he left, and the founders do not want Mansour to say things that can ruin their opportunity. This gives him some leverage. </a:t>
            </a:r>
            <a:endParaRPr lang="en-SG" sz="12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endParaRPr lang="en-SG" sz="12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Mansour may decide to compete directly with Spiral Funds in 2yrs from now once the non-compete is over.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He believes he was fired due to the founders’ egos. Rather than delighting them, Mansour’s financial results seemed to threaten the founders. They even told him “you are having way too much influence and that they never signed up to work in his company, and that Mansour should remember that he worked in their company.”</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So we see how business decisions, even at a senior level with very high stakes, are not just about the financials but also the interpersonal perceptions and dynamics. </a:t>
            </a:r>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27</a:t>
            </a:fld>
            <a:endParaRPr lang="en-US"/>
          </a:p>
        </p:txBody>
      </p:sp>
    </p:spTree>
    <p:extLst>
      <p:ext uri="{BB962C8B-B14F-4D97-AF65-F5344CB8AC3E}">
        <p14:creationId xmlns:p14="http://schemas.microsoft.com/office/powerpoint/2010/main" val="383780048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I’ll now share what happened in real life.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Mansour had an </a:t>
            </a:r>
            <a:r>
              <a:rPr lang="en-SG" sz="1600" b="0" dirty="0">
                <a:ea typeface="Calibri" panose="020F0502020204030204" pitchFamily="34" charset="0"/>
                <a:cs typeface="Times New Roman" panose="02020603050405020304" pitchFamily="18" charset="0"/>
              </a:rPr>
              <a:t>intervention from a leadership coach and seemed to see the light on contributing more to the company than just on a financial level. He shared over 20 collaborative business ideas for Spiral Flow, not just Spiral Funds, two of which were </a:t>
            </a:r>
            <a:r>
              <a:rPr lang="en-SG" sz="1600" b="0" dirty="0">
                <a:effectLst/>
                <a:ea typeface="Times New Roman" panose="02020603050405020304" pitchFamily="18" charset="0"/>
              </a:rPr>
              <a:t>approved by the founders. </a:t>
            </a:r>
          </a:p>
          <a:p>
            <a:pPr>
              <a:lnSpc>
                <a:spcPct val="107000"/>
              </a:lnSpc>
              <a:spcAft>
                <a:spcPts val="800"/>
              </a:spcAft>
            </a:pPr>
            <a:endParaRPr lang="en-SG" sz="1600" b="0" dirty="0">
              <a:effectLst/>
              <a:ea typeface="Times New Roman" panose="02020603050405020304" pitchFamily="18" charset="0"/>
            </a:endParaRPr>
          </a:p>
          <a:p>
            <a:pPr>
              <a:lnSpc>
                <a:spcPct val="107000"/>
              </a:lnSpc>
              <a:spcAft>
                <a:spcPts val="800"/>
              </a:spcAft>
            </a:pPr>
            <a:r>
              <a:rPr lang="en-SG" sz="1600" b="0" dirty="0">
                <a:effectLst/>
                <a:ea typeface="Times New Roman" panose="02020603050405020304" pitchFamily="18" charset="0"/>
              </a:rPr>
              <a:t>However, the founders remained </a:t>
            </a:r>
            <a:r>
              <a:rPr lang="en-SG" sz="1200" b="0" dirty="0">
                <a:solidFill>
                  <a:srgbClr val="00B050"/>
                </a:solidFill>
                <a:effectLst/>
                <a:latin typeface="Times New Roman" panose="02020603050405020304" pitchFamily="18" charset="0"/>
                <a:ea typeface="Times New Roman" panose="02020603050405020304" pitchFamily="18" charset="0"/>
              </a:rPr>
              <a:t>unhappy with Mansour. From his perspective, Mansour was more open and collaborative, less combative, and more inclusive, but did not become a yes man. He believes this final part was the problem.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US" sz="1200" b="0" dirty="0">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Mansour was fired and is now negotiating the exit package</a:t>
            </a:r>
            <a:endParaRPr lang="en-SG" sz="12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endParaRPr lang="en-SG" sz="12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The employment contract gave the founders the right to repurchase Mansours shares for last year’s valuation. Mansour feels this is unfair given the firm’s rapid growth and his contribution to this.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The founders mentioned to Mansour three and a half years ago that they would be happy with a company worth 100 million in 10 years, and now they are looking at six times that in less than 5 years.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Thus, Mansour asked to keep 1.4% to profit from the potential sale of the company.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Mansour also wants to negotiate the non-compete clause in his contract.  He is asking to have 75% of his salary, and being able to work in capital markets whenever his function did not compete directly with the Spiral Funds activities.</a:t>
            </a:r>
            <a:endParaRPr lang="en-SG" sz="12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endParaRPr lang="en-SG" sz="12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The potential buyer will interview Mansour about why he left, and the founders do not want Mansour to say things that can ruin their opportunity. This gives him some leverage. </a:t>
            </a:r>
            <a:endParaRPr lang="en-SG" sz="12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endParaRPr lang="en-SG" sz="12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Mansour may decide to compete directly with Spiral Funds in 2yrs from now once the non-compete is over. </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He believes he was fired due to the founders’ egos. Rather than delighting them, Mansour’s financial results seemed to threaten the founders. They even told him “you are having way too much influence and that they never signed up to work in his company, and that Mansour should remember that he worked in their company.”</a:t>
            </a:r>
          </a:p>
          <a:p>
            <a:pPr>
              <a:lnSpc>
                <a:spcPct val="107000"/>
              </a:lnSpc>
              <a:spcAft>
                <a:spcPts val="800"/>
              </a:spcAft>
            </a:pPr>
            <a:endParaRPr lang="en-SG" sz="12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200" b="0" dirty="0">
                <a:solidFill>
                  <a:srgbClr val="00B050"/>
                </a:solidFill>
                <a:effectLst/>
                <a:latin typeface="Times New Roman" panose="02020603050405020304" pitchFamily="18" charset="0"/>
                <a:ea typeface="Times New Roman" panose="02020603050405020304" pitchFamily="18" charset="0"/>
              </a:rPr>
              <a:t>So we see how business decisions, even at a senior level with very high stakes, are not just about the financials but also the interpersonal perceptions and dynamics. </a:t>
            </a:r>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28</a:t>
            </a:fld>
            <a:endParaRPr lang="en-US"/>
          </a:p>
        </p:txBody>
      </p:sp>
    </p:spTree>
    <p:extLst>
      <p:ext uri="{BB962C8B-B14F-4D97-AF65-F5344CB8AC3E}">
        <p14:creationId xmlns:p14="http://schemas.microsoft.com/office/powerpoint/2010/main" val="198734337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SG" sz="1800" b="0" dirty="0">
                <a:solidFill>
                  <a:srgbClr val="00B050"/>
                </a:solidFill>
                <a:effectLst/>
                <a:latin typeface="Times New Roman" panose="02020603050405020304" pitchFamily="18" charset="0"/>
                <a:ea typeface="Times New Roman" panose="02020603050405020304" pitchFamily="18" charset="0"/>
              </a:rPr>
              <a:t>I’ll now share what happened in real life. </a:t>
            </a:r>
          </a:p>
          <a:p>
            <a:pPr>
              <a:lnSpc>
                <a:spcPct val="107000"/>
              </a:lnSpc>
              <a:spcAft>
                <a:spcPts val="800"/>
              </a:spcAft>
            </a:pPr>
            <a:endParaRPr lang="en-SG" sz="18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800" b="0" dirty="0">
                <a:solidFill>
                  <a:srgbClr val="00B050"/>
                </a:solidFill>
                <a:effectLst/>
                <a:latin typeface="Times New Roman" panose="02020603050405020304" pitchFamily="18" charset="0"/>
                <a:ea typeface="Times New Roman" panose="02020603050405020304" pitchFamily="18" charset="0"/>
              </a:rPr>
              <a:t>Mansour had an </a:t>
            </a:r>
            <a:r>
              <a:rPr lang="en-SG" sz="2200" b="0" dirty="0">
                <a:ea typeface="Calibri" panose="020F0502020204030204" pitchFamily="34" charset="0"/>
                <a:cs typeface="Times New Roman" panose="02020603050405020304" pitchFamily="18" charset="0"/>
              </a:rPr>
              <a:t>intervention from a leadership coach and seemed to see the light on contributing more to the company than just on a financial level. He shared over 20 collaborative business ideas for Spiral Flow, not just Spiral Funds, two of which were </a:t>
            </a:r>
            <a:r>
              <a:rPr lang="en-SG" sz="2200" b="0" dirty="0">
                <a:effectLst/>
                <a:ea typeface="Times New Roman" panose="02020603050405020304" pitchFamily="18" charset="0"/>
              </a:rPr>
              <a:t>approved by the founders. </a:t>
            </a:r>
          </a:p>
          <a:p>
            <a:pPr>
              <a:lnSpc>
                <a:spcPct val="107000"/>
              </a:lnSpc>
              <a:spcAft>
                <a:spcPts val="800"/>
              </a:spcAft>
            </a:pPr>
            <a:endParaRPr lang="en-SG" sz="2200" b="0" dirty="0">
              <a:effectLst/>
              <a:ea typeface="Times New Roman" panose="02020603050405020304" pitchFamily="18" charset="0"/>
            </a:endParaRPr>
          </a:p>
          <a:p>
            <a:pPr>
              <a:lnSpc>
                <a:spcPct val="107000"/>
              </a:lnSpc>
              <a:spcAft>
                <a:spcPts val="800"/>
              </a:spcAft>
            </a:pPr>
            <a:r>
              <a:rPr lang="en-SG" sz="2200" b="0" dirty="0">
                <a:effectLst/>
                <a:ea typeface="Times New Roman" panose="02020603050405020304" pitchFamily="18" charset="0"/>
              </a:rPr>
              <a:t>However, the founders remained </a:t>
            </a:r>
            <a:r>
              <a:rPr lang="en-SG" sz="1800" b="0" dirty="0">
                <a:solidFill>
                  <a:srgbClr val="00B050"/>
                </a:solidFill>
                <a:effectLst/>
                <a:latin typeface="Times New Roman" panose="02020603050405020304" pitchFamily="18" charset="0"/>
                <a:ea typeface="Times New Roman" panose="02020603050405020304" pitchFamily="18" charset="0"/>
              </a:rPr>
              <a:t>unhappy with Mansour. From his perspective, Mansour was more open and collaborative, less combative, and more inclusive, but did not become a yes man. He believes this final part was the problem. </a:t>
            </a:r>
          </a:p>
          <a:p>
            <a:pPr>
              <a:lnSpc>
                <a:spcPct val="107000"/>
              </a:lnSpc>
              <a:spcAft>
                <a:spcPts val="800"/>
              </a:spcAft>
            </a:pPr>
            <a:endParaRPr lang="en-SG" sz="18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US" sz="1800" b="0" dirty="0">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Mansour was fired and is now negotiating the exit package</a:t>
            </a:r>
            <a:endParaRPr lang="en-SG" sz="18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endParaRPr lang="en-SG" sz="18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n-SG" sz="1800" b="0" dirty="0">
                <a:solidFill>
                  <a:srgbClr val="00B050"/>
                </a:solidFill>
                <a:effectLst/>
                <a:latin typeface="Times New Roman" panose="02020603050405020304" pitchFamily="18" charset="0"/>
                <a:ea typeface="Times New Roman" panose="02020603050405020304" pitchFamily="18" charset="0"/>
              </a:rPr>
              <a:t>The employment contract gave the founders the right to repurchase Mansours shares for last year’s valuation. Mansour feels this is unfair given the firm’s rapid growth and his contribution to this. </a:t>
            </a:r>
          </a:p>
          <a:p>
            <a:pPr>
              <a:lnSpc>
                <a:spcPct val="107000"/>
              </a:lnSpc>
              <a:spcAft>
                <a:spcPts val="800"/>
              </a:spcAft>
            </a:pPr>
            <a:endParaRPr lang="en-SG" sz="18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800" b="0" dirty="0">
                <a:solidFill>
                  <a:srgbClr val="00B050"/>
                </a:solidFill>
                <a:effectLst/>
                <a:latin typeface="Times New Roman" panose="02020603050405020304" pitchFamily="18" charset="0"/>
                <a:ea typeface="Times New Roman" panose="02020603050405020304" pitchFamily="18" charset="0"/>
              </a:rPr>
              <a:t>The founders mentioned to Mansour three and a half years ago that they would be happy with a company worth 100 million in 10 years, and now they are looking at six times that in less than 5 years. </a:t>
            </a:r>
          </a:p>
          <a:p>
            <a:pPr>
              <a:lnSpc>
                <a:spcPct val="107000"/>
              </a:lnSpc>
              <a:spcAft>
                <a:spcPts val="800"/>
              </a:spcAft>
            </a:pPr>
            <a:endParaRPr lang="en-SG" sz="18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800" b="0" dirty="0">
                <a:solidFill>
                  <a:srgbClr val="00B050"/>
                </a:solidFill>
                <a:effectLst/>
                <a:latin typeface="Times New Roman" panose="02020603050405020304" pitchFamily="18" charset="0"/>
                <a:ea typeface="Times New Roman" panose="02020603050405020304" pitchFamily="18" charset="0"/>
              </a:rPr>
              <a:t>Thus, Mansour asked to keep 1.4% to profit from the potential sale of the company. </a:t>
            </a:r>
          </a:p>
          <a:p>
            <a:pPr>
              <a:lnSpc>
                <a:spcPct val="107000"/>
              </a:lnSpc>
              <a:spcAft>
                <a:spcPts val="800"/>
              </a:spcAft>
            </a:pPr>
            <a:endParaRPr lang="en-SG" sz="18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800" b="0" dirty="0">
                <a:solidFill>
                  <a:srgbClr val="00B050"/>
                </a:solidFill>
                <a:effectLst/>
                <a:latin typeface="Times New Roman" panose="02020603050405020304" pitchFamily="18" charset="0"/>
                <a:ea typeface="Times New Roman" panose="02020603050405020304" pitchFamily="18" charset="0"/>
              </a:rPr>
              <a:t>Mansour also wants to negotiate the non-compete clause in his contract.  He is asking to have 75% of his salary, and being able to work in capital markets whenever his function did not compete directly with the Spiral Funds activities.</a:t>
            </a:r>
            <a:endParaRPr lang="en-SG" sz="18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endParaRPr lang="en-SG" sz="18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800" b="0" dirty="0">
                <a:solidFill>
                  <a:srgbClr val="00B050"/>
                </a:solidFill>
                <a:effectLst/>
                <a:latin typeface="Times New Roman" panose="02020603050405020304" pitchFamily="18" charset="0"/>
                <a:ea typeface="Times New Roman" panose="02020603050405020304" pitchFamily="18" charset="0"/>
              </a:rPr>
              <a:t>The potential buyer will interview Mansour about why he left, and the founders do not want Mansour to say things that can ruin their opportunity. This gives him some leverage. </a:t>
            </a:r>
            <a:endParaRPr lang="en-SG" sz="18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endParaRPr lang="en-SG" sz="1800" b="0" dirty="0">
              <a:solidFill>
                <a:schemeClr val="tx1"/>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800" b="0" dirty="0">
                <a:solidFill>
                  <a:srgbClr val="00B050"/>
                </a:solidFill>
                <a:effectLst/>
                <a:latin typeface="Times New Roman" panose="02020603050405020304" pitchFamily="18" charset="0"/>
                <a:ea typeface="Times New Roman" panose="02020603050405020304" pitchFamily="18" charset="0"/>
              </a:rPr>
              <a:t>Mansour may decide to compete directly with Spiral Funds in 2yrs from now once the non-compete is over. </a:t>
            </a:r>
          </a:p>
          <a:p>
            <a:pPr>
              <a:lnSpc>
                <a:spcPct val="107000"/>
              </a:lnSpc>
              <a:spcAft>
                <a:spcPts val="800"/>
              </a:spcAft>
            </a:pPr>
            <a:endParaRPr lang="en-SG" sz="18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800" b="0" dirty="0">
                <a:solidFill>
                  <a:srgbClr val="00B050"/>
                </a:solidFill>
                <a:effectLst/>
                <a:latin typeface="Times New Roman" panose="02020603050405020304" pitchFamily="18" charset="0"/>
                <a:ea typeface="Times New Roman" panose="02020603050405020304" pitchFamily="18" charset="0"/>
              </a:rPr>
              <a:t>He believes he was fired due to the founders’ egos. Rather than delighting them, Mansour’s financial results seemed to threaten the founders. They even told him “you are having way too much influence and that they never signed up to work in his company, and that Mansour should remember that he worked in their company.”</a:t>
            </a:r>
          </a:p>
          <a:p>
            <a:pPr>
              <a:lnSpc>
                <a:spcPct val="107000"/>
              </a:lnSpc>
              <a:spcAft>
                <a:spcPts val="800"/>
              </a:spcAft>
            </a:pPr>
            <a:endParaRPr lang="en-SG" sz="1800" b="0" dirty="0">
              <a:solidFill>
                <a:srgbClr val="00B050"/>
              </a:solidFill>
              <a:effectLst/>
              <a:latin typeface="Times New Roman" panose="02020603050405020304" pitchFamily="18" charset="0"/>
              <a:ea typeface="Times New Roman" panose="02020603050405020304" pitchFamily="18" charset="0"/>
            </a:endParaRPr>
          </a:p>
          <a:p>
            <a:pPr>
              <a:lnSpc>
                <a:spcPct val="107000"/>
              </a:lnSpc>
              <a:spcAft>
                <a:spcPts val="800"/>
              </a:spcAft>
            </a:pPr>
            <a:r>
              <a:rPr lang="en-SG" sz="1800" b="0" dirty="0">
                <a:solidFill>
                  <a:srgbClr val="00B050"/>
                </a:solidFill>
                <a:effectLst/>
                <a:latin typeface="Times New Roman" panose="02020603050405020304" pitchFamily="18" charset="0"/>
                <a:ea typeface="Times New Roman" panose="02020603050405020304" pitchFamily="18" charset="0"/>
              </a:rPr>
              <a:t>So we see how business decisions, even at a senior level with very high stakes, are not just about the financials but also the interpersonal perceptions and dynamics. </a:t>
            </a:r>
          </a:p>
          <a:p>
            <a:pPr>
              <a:lnSpc>
                <a:spcPct val="107000"/>
              </a:lnSpc>
              <a:spcAft>
                <a:spcPts val="800"/>
              </a:spcAft>
            </a:pPr>
            <a:endParaRPr lang="en-SG" sz="1800" b="0" dirty="0">
              <a:effectLst/>
              <a:latin typeface="Times New Roman" panose="02020603050405020304" pitchFamily="18" charset="0"/>
              <a:ea typeface="Times New Roman" panose="02020603050405020304" pitchFamily="18" charset="0"/>
            </a:endParaRPr>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29</a:t>
            </a:fld>
            <a:endParaRPr lang="en-US"/>
          </a:p>
        </p:txBody>
      </p:sp>
    </p:spTree>
    <p:extLst>
      <p:ext uri="{BB962C8B-B14F-4D97-AF65-F5344CB8AC3E}">
        <p14:creationId xmlns:p14="http://schemas.microsoft.com/office/powerpoint/2010/main" val="2836085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xfrm>
            <a:off x="1143000" y="685800"/>
            <a:ext cx="4572000" cy="3429000"/>
          </a:xfrm>
          <a:ln/>
        </p:spPr>
      </p:sp>
      <p:sp>
        <p:nvSpPr>
          <p:cNvPr id="63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Here are your breakout room slides for this exercise. Please grab your role materials– they are printed in the color that matches the color of the column your name is listed in on the slide. Then pair up with your partner, and enjoy the exercise! </a:t>
            </a:r>
          </a:p>
          <a:p>
            <a:endParaRPr lang="en-US" alt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u="sng" dirty="0"/>
              <a:t>Note</a:t>
            </a:r>
            <a:r>
              <a:rPr lang="en-US" altLang="en-US" dirty="0"/>
              <a:t>: This templ</a:t>
            </a:r>
            <a:r>
              <a:rPr lang="en-US" altLang="en-US" u="none" dirty="0"/>
              <a:t>ate participant pairings slide is for if the</a:t>
            </a:r>
            <a:r>
              <a:rPr lang="en-US" altLang="en-US" u="none" baseline="0" dirty="0"/>
              <a:t> instructor sorts participants into dyads beforehand. Participant names are added in the respective columns beneath </a:t>
            </a:r>
            <a:r>
              <a:rPr lang="en-US" altLang="en-US" b="0" u="none" baseline="0" dirty="0"/>
              <a:t>their role</a:t>
            </a:r>
            <a:r>
              <a:rPr lang="en-SG" sz="1200" b="0" i="0" u="none" strike="noStrike" dirty="0">
                <a:solidFill>
                  <a:srgbClr val="000000"/>
                </a:solidFill>
                <a:effectLst/>
                <a:latin typeface="Cambria"/>
              </a:rPr>
              <a:t>.</a:t>
            </a:r>
            <a:r>
              <a:rPr lang="en-US" sz="1200" b="0" i="0" u="none" strike="noStrike" baseline="0" dirty="0">
                <a:solidFill>
                  <a:schemeClr val="tx1"/>
                </a:solidFill>
                <a:effectLst/>
                <a:latin typeface="+mn-lt"/>
              </a:rPr>
              <a:t> </a:t>
            </a:r>
            <a:r>
              <a:rPr lang="en-US" altLang="en-US" u="none" dirty="0"/>
              <a:t>If this slide</a:t>
            </a:r>
            <a:r>
              <a:rPr lang="en-US" altLang="en-US" u="none" baseline="0" dirty="0"/>
              <a:t> is used</a:t>
            </a:r>
            <a:r>
              <a:rPr lang="en-US" altLang="en-US" u="none" dirty="0"/>
              <a:t>,</a:t>
            </a:r>
            <a:r>
              <a:rPr lang="en-US" altLang="en-US" u="none" baseline="0" dirty="0"/>
              <a:t> </a:t>
            </a:r>
            <a:r>
              <a:rPr lang="en-US" altLang="en-US" u="none" dirty="0"/>
              <a:t>the</a:t>
            </a:r>
            <a:r>
              <a:rPr lang="en-US" altLang="en-US" dirty="0"/>
              <a:t> color background for each role on the slide above</a:t>
            </a:r>
            <a:r>
              <a:rPr lang="en-US" altLang="en-US" baseline="0" dirty="0"/>
              <a:t> should match the color paper of the role materials that are handed out to participants</a:t>
            </a:r>
            <a:r>
              <a:rPr lang="en-SG" sz="1200" b="0" i="0" u="none" strike="noStrike" dirty="0">
                <a:solidFill>
                  <a:srgbClr val="000000"/>
                </a:solidFill>
                <a:effectLst/>
                <a:latin typeface="Cambria"/>
              </a:rPr>
              <a:t>, to avoid confusion</a:t>
            </a:r>
            <a:r>
              <a:rPr lang="en-US" altLang="en-US" baseline="0" dirty="0"/>
              <a:t>. The “BOR” column refers to “Breakout Room” and only applies if the instructor has special rooms for the participants to enact the role play in.  “GROUP” refers to pair number, in other words each </a:t>
            </a:r>
            <a:r>
              <a:rPr lang="en-US" sz="1200" b="0" kern="1200" dirty="0">
                <a:solidFill>
                  <a:schemeClr val="tx1"/>
                </a:solidFill>
                <a:effectLst/>
                <a:latin typeface="+mn-lt"/>
                <a:ea typeface="Calibri" panose="020F0502020204030204" pitchFamily="34" charset="0"/>
                <a:cs typeface="Times New Roman" panose="02020603050405020304" pitchFamily="18" charset="0"/>
              </a:rPr>
              <a:t>Alex-Mansour </a:t>
            </a:r>
            <a:r>
              <a:rPr lang="en-US" altLang="en-US" baseline="0" dirty="0"/>
              <a:t>dyad.</a:t>
            </a:r>
            <a:endParaRPr lang="en-US" alt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kern="1200" baseline="0" dirty="0">
              <a:solidFill>
                <a:schemeClr val="tx1"/>
              </a:solidFill>
              <a:effectLst/>
              <a:latin typeface="+mn-lt"/>
              <a:ea typeface="+mn-ea"/>
              <a:cs typeface="+mn-cs"/>
            </a:endParaRPr>
          </a:p>
          <a:p>
            <a:pPr eaLnBrk="1" hangingPunct="1"/>
            <a:endParaRPr lang="en-US" dirty="0">
              <a:latin typeface="Rockwell" pitchFamily="18" charset="0"/>
            </a:endParaRPr>
          </a:p>
        </p:txBody>
      </p:sp>
      <p:sp>
        <p:nvSpPr>
          <p:cNvPr id="634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Rockwell" pitchFamily="18" charset="0"/>
                <a:ea typeface="MS PGothic" pitchFamily="34" charset="-128"/>
              </a:defRPr>
            </a:lvl1pPr>
            <a:lvl2pPr marL="742950" indent="-285750" eaLnBrk="0" hangingPunct="0">
              <a:defRPr sz="2400">
                <a:solidFill>
                  <a:schemeClr val="tx1"/>
                </a:solidFill>
                <a:latin typeface="Rockwell" pitchFamily="18" charset="0"/>
                <a:ea typeface="MS PGothic" pitchFamily="34" charset="-128"/>
              </a:defRPr>
            </a:lvl2pPr>
            <a:lvl3pPr marL="1143000" indent="-228600" eaLnBrk="0" hangingPunct="0">
              <a:defRPr sz="2400">
                <a:solidFill>
                  <a:schemeClr val="tx1"/>
                </a:solidFill>
                <a:latin typeface="Rockwell" pitchFamily="18" charset="0"/>
                <a:ea typeface="MS PGothic" pitchFamily="34" charset="-128"/>
              </a:defRPr>
            </a:lvl3pPr>
            <a:lvl4pPr marL="1600200" indent="-228600" eaLnBrk="0" hangingPunct="0">
              <a:defRPr sz="2400">
                <a:solidFill>
                  <a:schemeClr val="tx1"/>
                </a:solidFill>
                <a:latin typeface="Rockwell" pitchFamily="18" charset="0"/>
                <a:ea typeface="MS PGothic" pitchFamily="34" charset="-128"/>
              </a:defRPr>
            </a:lvl4pPr>
            <a:lvl5pPr marL="2057400" indent="-228600" eaLnBrk="0" hangingPunct="0">
              <a:defRPr sz="2400">
                <a:solidFill>
                  <a:schemeClr val="tx1"/>
                </a:solidFill>
                <a:latin typeface="Rockwell" pitchFamily="18" charset="0"/>
                <a:ea typeface="MS PGothic" pitchFamily="34" charset="-128"/>
              </a:defRPr>
            </a:lvl5pPr>
            <a:lvl6pPr marL="2514600" indent="-228600" algn="ctr" eaLnBrk="0" fontAlgn="base" hangingPunct="0">
              <a:spcBef>
                <a:spcPct val="0"/>
              </a:spcBef>
              <a:spcAft>
                <a:spcPct val="0"/>
              </a:spcAft>
              <a:defRPr sz="2400">
                <a:solidFill>
                  <a:schemeClr val="tx1"/>
                </a:solidFill>
                <a:latin typeface="Rockwell" pitchFamily="18" charset="0"/>
                <a:ea typeface="MS PGothic" pitchFamily="34" charset="-128"/>
              </a:defRPr>
            </a:lvl6pPr>
            <a:lvl7pPr marL="2971800" indent="-228600" algn="ctr" eaLnBrk="0" fontAlgn="base" hangingPunct="0">
              <a:spcBef>
                <a:spcPct val="0"/>
              </a:spcBef>
              <a:spcAft>
                <a:spcPct val="0"/>
              </a:spcAft>
              <a:defRPr sz="2400">
                <a:solidFill>
                  <a:schemeClr val="tx1"/>
                </a:solidFill>
                <a:latin typeface="Rockwell" pitchFamily="18" charset="0"/>
                <a:ea typeface="MS PGothic" pitchFamily="34" charset="-128"/>
              </a:defRPr>
            </a:lvl7pPr>
            <a:lvl8pPr marL="3429000" indent="-228600" algn="ctr" eaLnBrk="0" fontAlgn="base" hangingPunct="0">
              <a:spcBef>
                <a:spcPct val="0"/>
              </a:spcBef>
              <a:spcAft>
                <a:spcPct val="0"/>
              </a:spcAft>
              <a:defRPr sz="2400">
                <a:solidFill>
                  <a:schemeClr val="tx1"/>
                </a:solidFill>
                <a:latin typeface="Rockwell" pitchFamily="18" charset="0"/>
                <a:ea typeface="MS PGothic" pitchFamily="34" charset="-128"/>
              </a:defRPr>
            </a:lvl8pPr>
            <a:lvl9pPr marL="3886200" indent="-228600" algn="ctr" eaLnBrk="0" fontAlgn="base" hangingPunct="0">
              <a:spcBef>
                <a:spcPct val="0"/>
              </a:spcBef>
              <a:spcAft>
                <a:spcPct val="0"/>
              </a:spcAft>
              <a:defRPr sz="2400">
                <a:solidFill>
                  <a:schemeClr val="tx1"/>
                </a:solidFill>
                <a:latin typeface="Rockwell" pitchFamily="18" charset="0"/>
                <a:ea typeface="MS PGothic" pitchFamily="34" charset="-128"/>
              </a:defRPr>
            </a:lvl9pPr>
          </a:lstStyle>
          <a:p>
            <a:pPr eaLnBrk="1" hangingPunct="1"/>
            <a:fld id="{F053B0CE-308E-44FB-888A-BC9C541D99EA}" type="slidenum">
              <a:rPr lang="en-GB" sz="1200" smtClean="0"/>
              <a:pPr eaLnBrk="1" hangingPunct="1"/>
              <a:t>3</a:t>
            </a:fld>
            <a:endParaRPr lang="en-GB" sz="1200"/>
          </a:p>
        </p:txBody>
      </p:sp>
    </p:spTree>
    <p:extLst>
      <p:ext uri="{BB962C8B-B14F-4D97-AF65-F5344CB8AC3E}">
        <p14:creationId xmlns:p14="http://schemas.microsoft.com/office/powerpoint/2010/main" val="19727712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a:t>Note</a:t>
            </a:r>
            <a:r>
              <a:rPr lang="en-US" dirty="0"/>
              <a:t>: Blank placeholder slide to avoid spoilers</a:t>
            </a:r>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4</a:t>
            </a:fld>
            <a:endParaRPr lang="en-US"/>
          </a:p>
        </p:txBody>
      </p:sp>
    </p:spTree>
    <p:extLst>
      <p:ext uri="{BB962C8B-B14F-4D97-AF65-F5344CB8AC3E}">
        <p14:creationId xmlns:p14="http://schemas.microsoft.com/office/powerpoint/2010/main" val="3703578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1026"/>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3" name="Rectangle 1027"/>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200" dirty="0">
                <a:latin typeface="Arial" panose="020B0604020202020204" pitchFamily="34" charset="0"/>
                <a:cs typeface="Arial" panose="020B0604020202020204" pitchFamily="34" charset="0"/>
              </a:rPr>
              <a:t>[</a:t>
            </a:r>
            <a:r>
              <a:rPr lang="en-US" sz="1200" i="1" dirty="0">
                <a:latin typeface="Arial" panose="020B0604020202020204" pitchFamily="34" charset="0"/>
                <a:cs typeface="Arial" panose="020B0604020202020204" pitchFamily="34" charset="0"/>
              </a:rPr>
              <a:t>Participants have completed the exercise</a:t>
            </a:r>
            <a:r>
              <a:rPr lang="en-US" sz="1200" dirty="0">
                <a:latin typeface="Arial" panose="020B0604020202020204" pitchFamily="34" charset="0"/>
                <a:cs typeface="Arial" panose="020B0604020202020204" pitchFamily="34" charset="0"/>
              </a:rPr>
              <a:t>]. Welcome back! Ok, let’s debrief the case. </a:t>
            </a:r>
            <a:r>
              <a:rPr lang="en-US" altLang="en-US" sz="1200" i="0" dirty="0"/>
              <a:t>Please take 3 minutes and share with someone sitting nearby,</a:t>
            </a:r>
            <a:r>
              <a:rPr lang="en-US" altLang="en-US" sz="1200" i="0" baseline="0" dirty="0"/>
              <a:t> ideally not </a:t>
            </a:r>
            <a:r>
              <a:rPr lang="en-US" altLang="en-US" sz="1200" i="0" dirty="0"/>
              <a:t>your</a:t>
            </a:r>
            <a:r>
              <a:rPr lang="en-US" altLang="en-US" sz="1200" i="0" baseline="0" dirty="0"/>
              <a:t> partner from the role play.</a:t>
            </a:r>
            <a:r>
              <a:rPr lang="en-US" altLang="en-US" sz="1200" i="0" dirty="0"/>
              <a:t> One thing that your</a:t>
            </a:r>
            <a:r>
              <a:rPr lang="en-US" altLang="en-US" sz="1200" i="0" baseline="0" dirty="0"/>
              <a:t> counterpart did well, and one thing you could have done better, in </a:t>
            </a:r>
            <a:r>
              <a:rPr lang="en-US" sz="1200" b="0" dirty="0"/>
              <a:t>your conversation</a:t>
            </a:r>
            <a:r>
              <a:rPr lang="en-US" altLang="en-US" sz="1200" i="0" baseline="0" dirty="0"/>
              <a:t>. The idea here is to give you a peek into the dynamics in other negotiation pairs. [</a:t>
            </a:r>
            <a:r>
              <a:rPr lang="en-US" altLang="en-US" sz="1200" i="1" baseline="0" dirty="0"/>
              <a:t>Participants share with others sitting next to them for a few minutes</a:t>
            </a:r>
            <a:r>
              <a:rPr lang="en-US" altLang="en-US" sz="1200" i="0" baseline="0" dirty="0"/>
              <a:t>]. Ok, let’s get started again. </a:t>
            </a:r>
          </a:p>
          <a:p>
            <a:pPr eaLnBrk="1" hangingPunct="1">
              <a:spcBef>
                <a:spcPct val="0"/>
              </a:spcBef>
            </a:pPr>
            <a:endParaRPr lang="en-US" altLang="en-US" dirty="0">
              <a:latin typeface="Rockwell"/>
            </a:endParaRPr>
          </a:p>
          <a:p>
            <a:pPr algn="l">
              <a:spcAft>
                <a:spcPts val="800"/>
              </a:spcAft>
            </a:pPr>
            <a:r>
              <a:rPr lang="en-US" sz="1200" b="0" i="0" dirty="0">
                <a:solidFill>
                  <a:srgbClr val="1F497D"/>
                </a:solidFill>
                <a:effectLst/>
                <a:latin typeface="Calibri" panose="020F0502020204030204" pitchFamily="34" charset="0"/>
              </a:rPr>
              <a:t>Source of photo:</a:t>
            </a:r>
          </a:p>
          <a:p>
            <a:pPr eaLnBrk="1" hangingPunct="1">
              <a:spcBef>
                <a:spcPct val="0"/>
              </a:spcBef>
            </a:pPr>
            <a:r>
              <a:rPr lang="en-US" altLang="en-US" dirty="0">
                <a:latin typeface="Rockwell"/>
              </a:rPr>
              <a:t>https://pixabay.com/photos/etihad-towers-abu-dhabi-skyscraper-289975/</a:t>
            </a:r>
          </a:p>
        </p:txBody>
      </p:sp>
    </p:spTree>
    <p:extLst>
      <p:ext uri="{BB962C8B-B14F-4D97-AF65-F5344CB8AC3E}">
        <p14:creationId xmlns:p14="http://schemas.microsoft.com/office/powerpoint/2010/main" val="17134757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200" dirty="0">
                <a:effectLst/>
                <a:latin typeface="Calibri" panose="020F0502020204030204" pitchFamily="34" charset="0"/>
                <a:ea typeface="Calibri" panose="020F0502020204030204" pitchFamily="34" charset="0"/>
              </a:rPr>
              <a:t>As always in a negotiation we have some information asymmetries, things one person knows that the other doesn’t and vice versa, that bear directly on the negotiation. </a:t>
            </a:r>
          </a:p>
          <a:p>
            <a:pPr>
              <a:lnSpc>
                <a:spcPct val="107000"/>
              </a:lnSpc>
              <a:spcAft>
                <a:spcPts val="800"/>
              </a:spcAft>
            </a:pPr>
            <a:endParaRPr lang="en-GB" sz="1200" dirty="0">
              <a:effectLst/>
              <a:latin typeface="Calibri" panose="020F0502020204030204" pitchFamily="34" charset="0"/>
              <a:ea typeface="Calibri" panose="020F0502020204030204" pitchFamily="34"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US" sz="1200" dirty="0"/>
              <a:t>What does only </a:t>
            </a:r>
            <a:r>
              <a:rPr lang="en-US" sz="1200" b="0" dirty="0"/>
              <a:t>Alex </a:t>
            </a:r>
            <a:r>
              <a:rPr lang="en-US" sz="1200" dirty="0"/>
              <a:t>know?</a:t>
            </a:r>
            <a:r>
              <a:rPr lang="en-US" altLang="en-US" sz="1200" i="0" baseline="0" dirty="0"/>
              <a:t> [</a:t>
            </a:r>
            <a:r>
              <a:rPr lang="en-US" altLang="en-US" sz="1200" i="1" baseline="0" dirty="0"/>
              <a:t>Participants answer</a:t>
            </a:r>
            <a:r>
              <a:rPr lang="en-US" altLang="en-US" sz="1200" i="0" baseline="0" dirty="0"/>
              <a:t>].</a:t>
            </a:r>
          </a:p>
          <a:p>
            <a:pPr>
              <a:lnSpc>
                <a:spcPct val="107000"/>
              </a:lnSpc>
              <a:spcAft>
                <a:spcPts val="800"/>
              </a:spcAft>
            </a:pPr>
            <a:endParaRPr lang="en-GB" sz="1200" dirty="0">
              <a:effectLst/>
              <a:latin typeface="Calibri" panose="020F0502020204030204" pitchFamily="34" charset="0"/>
              <a:ea typeface="Calibri" panose="020F0502020204030204" pitchFamily="34"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lang="en-SG" sz="1800" dirty="0">
              <a:effectLst/>
              <a:latin typeface="Calibri Body"/>
              <a:ea typeface="Calibri" panose="020F0502020204030204" pitchFamily="34" charset="0"/>
              <a:cs typeface="Times New Roman" panose="02020603050405020304" pitchFamily="18" charset="0"/>
            </a:endParaRPr>
          </a:p>
          <a:p>
            <a:pPr>
              <a:lnSpc>
                <a:spcPct val="107000"/>
              </a:lnSpc>
              <a:spcAft>
                <a:spcPts val="800"/>
              </a:spcAft>
            </a:pPr>
            <a:endParaRPr lang="en-GB" sz="1200" dirty="0">
              <a:effectLst/>
              <a:latin typeface="Calibri" panose="020F0502020204030204" pitchFamily="34" charset="0"/>
              <a:ea typeface="Calibri" panose="020F0502020204030204" pitchFamily="34" charset="0"/>
            </a:endParaRPr>
          </a:p>
          <a:p>
            <a:pPr>
              <a:lnSpc>
                <a:spcPct val="107000"/>
              </a:lnSpc>
              <a:spcAft>
                <a:spcPts val="800"/>
              </a:spcAft>
            </a:pPr>
            <a:endParaRPr lang="en-GB" sz="1200" dirty="0">
              <a:effectLst/>
              <a:latin typeface="Calibri" panose="020F0502020204030204" pitchFamily="34" charset="0"/>
              <a:ea typeface="Calibri" panose="020F0502020204030204" pitchFamily="34" charset="0"/>
            </a:endParaRPr>
          </a:p>
          <a:p>
            <a:pPr>
              <a:lnSpc>
                <a:spcPct val="107000"/>
              </a:lnSpc>
              <a:spcAft>
                <a:spcPts val="800"/>
              </a:spcAft>
            </a:pPr>
            <a:endParaRPr lang="en-GB" sz="1200" dirty="0">
              <a:effectLst/>
              <a:latin typeface="Calibri" panose="020F0502020204030204" pitchFamily="34" charset="0"/>
              <a:ea typeface="Calibri" panose="020F0502020204030204" pitchFamily="34" charset="0"/>
            </a:endParaRPr>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6</a:t>
            </a:fld>
            <a:endParaRPr lang="en-US"/>
          </a:p>
        </p:txBody>
      </p:sp>
    </p:spTree>
    <p:extLst>
      <p:ext uri="{BB962C8B-B14F-4D97-AF65-F5344CB8AC3E}">
        <p14:creationId xmlns:p14="http://schemas.microsoft.com/office/powerpoint/2010/main" val="11329745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1200" b="0" dirty="0">
                <a:effectLst/>
                <a:latin typeface="Calibri" panose="020F0502020204030204" pitchFamily="34" charset="0"/>
                <a:ea typeface="Calibri" panose="020F0502020204030204" pitchFamily="34" charset="0"/>
              </a:rPr>
              <a:t>Something only Alex knows is that the founders raised </a:t>
            </a:r>
            <a:r>
              <a:rPr lang="en-SG" sz="1200" dirty="0">
                <a:effectLst/>
                <a:latin typeface="Calibri Body"/>
                <a:ea typeface="Calibri" panose="020F0502020204030204" pitchFamily="34" charset="0"/>
                <a:cs typeface="Times New Roman" panose="02020603050405020304" pitchFamily="18" charset="0"/>
              </a:rPr>
              <a:t>Mansour’s shares from 0.25% to 0.325% to send the message that </a:t>
            </a:r>
            <a:r>
              <a:rPr lang="en-SG" sz="1200" dirty="0">
                <a:latin typeface="Calibri Body"/>
                <a:ea typeface="Calibri" panose="020F0502020204030204" pitchFamily="34" charset="0"/>
                <a:cs typeface="Times New Roman" panose="02020603050405020304" pitchFamily="18" charset="0"/>
              </a:rPr>
              <a:t>their concern was not </a:t>
            </a:r>
            <a:r>
              <a:rPr lang="en-SG" sz="1200" dirty="0">
                <a:effectLst/>
                <a:latin typeface="Calibri Body"/>
                <a:ea typeface="Calibri" panose="020F0502020204030204" pitchFamily="34" charset="0"/>
                <a:cs typeface="Times New Roman" panose="02020603050405020304" pitchFamily="18" charset="0"/>
              </a:rPr>
              <a:t>money but rather leadership contribution. This signal was not received on Mansour’s end.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SG" sz="1200" dirty="0">
              <a:effectLst/>
              <a:latin typeface="Calibri Body"/>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SG" sz="1200" dirty="0">
                <a:effectLst/>
                <a:latin typeface="Calibri Body"/>
                <a:ea typeface="Calibri" panose="020F0502020204030204" pitchFamily="34" charset="0"/>
                <a:cs typeface="Times New Roman" panose="02020603050405020304" pitchFamily="18" charset="0"/>
              </a:rPr>
              <a:t>Alex also knows Vision Quest, the initiative that Mansour was so dismissive of, worked. It substantially raised employee engagement.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SG" sz="1200" dirty="0">
              <a:effectLst/>
              <a:latin typeface="Calibri Body"/>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SG" sz="1200" dirty="0">
                <a:effectLst/>
                <a:latin typeface="Calibri Body"/>
                <a:ea typeface="Calibri" panose="020F0502020204030204" pitchFamily="34" charset="0"/>
                <a:cs typeface="Times New Roman" panose="02020603050405020304" pitchFamily="18" charset="0"/>
              </a:rPr>
              <a:t>Alex also knows the reason for the last CEO’s hefty exit payment. This was to get him to give back the 20% stake in Spiral Funds the founders had, in retrospect somewhat foolishly, given him.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SG" sz="1200" dirty="0">
              <a:effectLst/>
              <a:latin typeface="Calibri Body"/>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SG" sz="1200" dirty="0">
                <a:effectLst/>
                <a:latin typeface="Calibri Body"/>
                <a:ea typeface="Calibri" panose="020F0502020204030204" pitchFamily="34" charset="0"/>
                <a:cs typeface="Times New Roman" panose="02020603050405020304" pitchFamily="18" charset="0"/>
              </a:rPr>
              <a:t>Finally, subjective, Alex is shocked, shocked that Mansour might leave for another firm given his evaluations and remuneration after exceeding all financial goals. </a:t>
            </a:r>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7</a:t>
            </a:fld>
            <a:endParaRPr lang="en-US"/>
          </a:p>
        </p:txBody>
      </p:sp>
    </p:spTree>
    <p:extLst>
      <p:ext uri="{BB962C8B-B14F-4D97-AF65-F5344CB8AC3E}">
        <p14:creationId xmlns:p14="http://schemas.microsoft.com/office/powerpoint/2010/main" val="12760228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1800" b="0" dirty="0">
                <a:effectLst/>
                <a:latin typeface="Calibri" panose="020F0502020204030204" pitchFamily="34" charset="0"/>
                <a:ea typeface="Calibri" panose="020F0502020204030204" pitchFamily="34" charset="0"/>
              </a:rPr>
              <a:t>Something only Alex knows is that the founders raised </a:t>
            </a:r>
            <a:r>
              <a:rPr lang="en-SG" sz="1800" dirty="0">
                <a:effectLst/>
                <a:latin typeface="Calibri Body"/>
                <a:ea typeface="Calibri" panose="020F0502020204030204" pitchFamily="34" charset="0"/>
                <a:cs typeface="Times New Roman" panose="02020603050405020304" pitchFamily="18" charset="0"/>
              </a:rPr>
              <a:t>Mansour’s shares from 0.25% to 0.325% to send the message that </a:t>
            </a:r>
            <a:r>
              <a:rPr lang="en-SG" sz="1800" dirty="0">
                <a:latin typeface="Calibri Body"/>
                <a:ea typeface="Calibri" panose="020F0502020204030204" pitchFamily="34" charset="0"/>
                <a:cs typeface="Times New Roman" panose="02020603050405020304" pitchFamily="18" charset="0"/>
              </a:rPr>
              <a:t>their concern was not </a:t>
            </a:r>
            <a:r>
              <a:rPr lang="en-SG" sz="1800" dirty="0">
                <a:effectLst/>
                <a:latin typeface="Calibri Body"/>
                <a:ea typeface="Calibri" panose="020F0502020204030204" pitchFamily="34" charset="0"/>
                <a:cs typeface="Times New Roman" panose="02020603050405020304" pitchFamily="18" charset="0"/>
              </a:rPr>
              <a:t>money but rather leadership contribution. This signal was not received on Mansour’s end.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SG" sz="1800" dirty="0">
              <a:effectLst/>
              <a:latin typeface="Calibri Body"/>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SG" sz="1800" dirty="0">
                <a:effectLst/>
                <a:latin typeface="Calibri Body"/>
                <a:ea typeface="Calibri" panose="020F0502020204030204" pitchFamily="34" charset="0"/>
                <a:cs typeface="Times New Roman" panose="02020603050405020304" pitchFamily="18" charset="0"/>
              </a:rPr>
              <a:t>Alex also knows Vision Quest, the initiative that Mansour was so dismissive of, worked. It substantially raised employee engagement.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SG" sz="1800" dirty="0">
              <a:effectLst/>
              <a:latin typeface="Calibri Body"/>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SG" sz="1800" dirty="0">
                <a:effectLst/>
                <a:latin typeface="Calibri Body"/>
                <a:ea typeface="Calibri" panose="020F0502020204030204" pitchFamily="34" charset="0"/>
                <a:cs typeface="Times New Roman" panose="02020603050405020304" pitchFamily="18" charset="0"/>
              </a:rPr>
              <a:t>Alex also knows the reason for the last CEO’s hefty exit payment. This was to get him to give back the 20% stake in Spiral Funds the founders had, in retrospect somewhat foolishly, given him.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SG" sz="1800" dirty="0">
              <a:effectLst/>
              <a:latin typeface="Calibri Body"/>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SG" sz="1800" dirty="0">
                <a:effectLst/>
                <a:latin typeface="Calibri Body"/>
                <a:ea typeface="Calibri" panose="020F0502020204030204" pitchFamily="34" charset="0"/>
                <a:cs typeface="Times New Roman" panose="02020603050405020304" pitchFamily="18" charset="0"/>
              </a:rPr>
              <a:t>Finally, subjective, Alex is shocked, shocked that Mansour might leave for another firm given his evaluations and remuneration after exceeding all financial goals.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SG" sz="1800" dirty="0">
              <a:effectLst/>
              <a:latin typeface="Calibri Body"/>
              <a:ea typeface="Calibri" panose="020F0502020204030204" pitchFamily="34" charset="0"/>
              <a:cs typeface="Times New Roman" panose="02020603050405020304" pitchFamily="18" charset="0"/>
            </a:endParaRPr>
          </a:p>
          <a:p>
            <a:pPr>
              <a:lnSpc>
                <a:spcPct val="107000"/>
              </a:lnSpc>
              <a:spcAft>
                <a:spcPts val="800"/>
              </a:spcAft>
            </a:pPr>
            <a:endParaRPr lang="en-GB" sz="1200" dirty="0">
              <a:effectLst/>
              <a:latin typeface="Calibri" panose="020F0502020204030204" pitchFamily="34" charset="0"/>
              <a:ea typeface="Calibri" panose="020F0502020204030204" pitchFamily="34" charset="0"/>
            </a:endParaRPr>
          </a:p>
          <a:p>
            <a:pPr>
              <a:lnSpc>
                <a:spcPct val="107000"/>
              </a:lnSpc>
              <a:spcAft>
                <a:spcPts val="800"/>
              </a:spcAft>
            </a:pPr>
            <a:endParaRPr lang="en-GB" sz="1200" dirty="0">
              <a:effectLst/>
              <a:latin typeface="Calibri" panose="020F0502020204030204" pitchFamily="34" charset="0"/>
              <a:ea typeface="Calibri" panose="020F0502020204030204" pitchFamily="34" charset="0"/>
            </a:endParaRPr>
          </a:p>
          <a:p>
            <a:pPr>
              <a:lnSpc>
                <a:spcPct val="107000"/>
              </a:lnSpc>
              <a:spcAft>
                <a:spcPts val="800"/>
              </a:spcAft>
            </a:pPr>
            <a:endParaRPr lang="en-GB" sz="1200" dirty="0">
              <a:effectLst/>
              <a:latin typeface="Calibri" panose="020F0502020204030204" pitchFamily="34" charset="0"/>
              <a:ea typeface="Calibri" panose="020F0502020204030204" pitchFamily="34" charset="0"/>
            </a:endParaRPr>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8</a:t>
            </a:fld>
            <a:endParaRPr lang="en-US"/>
          </a:p>
        </p:txBody>
      </p:sp>
    </p:spTree>
    <p:extLst>
      <p:ext uri="{BB962C8B-B14F-4D97-AF65-F5344CB8AC3E}">
        <p14:creationId xmlns:p14="http://schemas.microsoft.com/office/powerpoint/2010/main" val="31995234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1800" b="0" dirty="0">
                <a:effectLst/>
                <a:latin typeface="Calibri" panose="020F0502020204030204" pitchFamily="34" charset="0"/>
                <a:ea typeface="Calibri" panose="020F0502020204030204" pitchFamily="34" charset="0"/>
              </a:rPr>
              <a:t>Something only Alex knows is that the founders raised </a:t>
            </a:r>
            <a:r>
              <a:rPr lang="en-SG" sz="1800" dirty="0">
                <a:effectLst/>
                <a:latin typeface="Calibri Body"/>
                <a:ea typeface="Calibri" panose="020F0502020204030204" pitchFamily="34" charset="0"/>
                <a:cs typeface="Times New Roman" panose="02020603050405020304" pitchFamily="18" charset="0"/>
              </a:rPr>
              <a:t>Mansour’s shares from 0.25% to 0.325% to send the message that </a:t>
            </a:r>
            <a:r>
              <a:rPr lang="en-SG" sz="1800" dirty="0">
                <a:latin typeface="Calibri Body"/>
                <a:ea typeface="Calibri" panose="020F0502020204030204" pitchFamily="34" charset="0"/>
                <a:cs typeface="Times New Roman" panose="02020603050405020304" pitchFamily="18" charset="0"/>
              </a:rPr>
              <a:t>their concern was not </a:t>
            </a:r>
            <a:r>
              <a:rPr lang="en-SG" sz="1800" dirty="0">
                <a:effectLst/>
                <a:latin typeface="Calibri Body"/>
                <a:ea typeface="Calibri" panose="020F0502020204030204" pitchFamily="34" charset="0"/>
                <a:cs typeface="Times New Roman" panose="02020603050405020304" pitchFamily="18" charset="0"/>
              </a:rPr>
              <a:t>money but rather leadership contribution. This signal was not received on Mansour’s end.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SG" sz="1800" dirty="0">
              <a:effectLst/>
              <a:latin typeface="Calibri Body"/>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SG" sz="1800" dirty="0">
                <a:effectLst/>
                <a:latin typeface="Calibri Body"/>
                <a:ea typeface="Calibri" panose="020F0502020204030204" pitchFamily="34" charset="0"/>
                <a:cs typeface="Times New Roman" panose="02020603050405020304" pitchFamily="18" charset="0"/>
              </a:rPr>
              <a:t>Alex also knows Vision Quest, the initiative that Mansour was so dismissive of, worked. It substantially raised employee engagement.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SG" sz="1800" dirty="0">
              <a:effectLst/>
              <a:latin typeface="Calibri Body"/>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SG" sz="1800" dirty="0">
                <a:effectLst/>
                <a:latin typeface="Calibri Body"/>
                <a:ea typeface="Calibri" panose="020F0502020204030204" pitchFamily="34" charset="0"/>
                <a:cs typeface="Times New Roman" panose="02020603050405020304" pitchFamily="18" charset="0"/>
              </a:rPr>
              <a:t>Alex also knows the reason for the last CEO’s hefty exit payment. This was to get him to give back the 20% stake in Spiral Funds the founders had, in retrospect somewhat foolishly, given him.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SG" sz="1800" dirty="0">
              <a:effectLst/>
              <a:latin typeface="Calibri Body"/>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SG" sz="1800" dirty="0">
                <a:effectLst/>
                <a:latin typeface="Calibri Body"/>
                <a:ea typeface="Calibri" panose="020F0502020204030204" pitchFamily="34" charset="0"/>
                <a:cs typeface="Times New Roman" panose="02020603050405020304" pitchFamily="18" charset="0"/>
              </a:rPr>
              <a:t>Finally, subjective, Alex is shocked, shocked that Mansour might leave for another firm given his evaluations and remuneration after exceeding all financial goals.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SG" sz="1800" dirty="0">
              <a:effectLst/>
              <a:latin typeface="Calibri Body"/>
              <a:ea typeface="Calibri" panose="020F0502020204030204" pitchFamily="34" charset="0"/>
              <a:cs typeface="Times New Roman" panose="02020603050405020304" pitchFamily="18" charset="0"/>
            </a:endParaRPr>
          </a:p>
          <a:p>
            <a:pPr>
              <a:lnSpc>
                <a:spcPct val="107000"/>
              </a:lnSpc>
              <a:spcAft>
                <a:spcPts val="800"/>
              </a:spcAft>
            </a:pPr>
            <a:endParaRPr lang="en-GB" sz="1200" dirty="0">
              <a:effectLst/>
              <a:latin typeface="Calibri" panose="020F0502020204030204" pitchFamily="34" charset="0"/>
              <a:ea typeface="Calibri" panose="020F0502020204030204" pitchFamily="34" charset="0"/>
            </a:endParaRPr>
          </a:p>
          <a:p>
            <a:pPr>
              <a:lnSpc>
                <a:spcPct val="107000"/>
              </a:lnSpc>
              <a:spcAft>
                <a:spcPts val="800"/>
              </a:spcAft>
            </a:pPr>
            <a:endParaRPr lang="en-GB" sz="1200" dirty="0">
              <a:effectLst/>
              <a:latin typeface="Calibri" panose="020F0502020204030204" pitchFamily="34" charset="0"/>
              <a:ea typeface="Calibri" panose="020F0502020204030204" pitchFamily="34" charset="0"/>
            </a:endParaRPr>
          </a:p>
          <a:p>
            <a:pPr>
              <a:lnSpc>
                <a:spcPct val="107000"/>
              </a:lnSpc>
              <a:spcAft>
                <a:spcPts val="800"/>
              </a:spcAft>
            </a:pPr>
            <a:endParaRPr lang="en-GB" sz="1200" dirty="0">
              <a:effectLst/>
              <a:latin typeface="Calibri" panose="020F0502020204030204" pitchFamily="34" charset="0"/>
              <a:ea typeface="Calibri" panose="020F0502020204030204" pitchFamily="34" charset="0"/>
            </a:endParaRPr>
          </a:p>
          <a:p>
            <a:endParaRPr lang="en-SG" dirty="0"/>
          </a:p>
        </p:txBody>
      </p:sp>
      <p:sp>
        <p:nvSpPr>
          <p:cNvPr id="4" name="Slide Number Placeholder 3"/>
          <p:cNvSpPr>
            <a:spLocks noGrp="1"/>
          </p:cNvSpPr>
          <p:nvPr>
            <p:ph type="sldNum" sz="quarter" idx="5"/>
          </p:nvPr>
        </p:nvSpPr>
        <p:spPr/>
        <p:txBody>
          <a:bodyPr/>
          <a:lstStyle/>
          <a:p>
            <a:fld id="{DDED7BE2-A96B-4E9D-A1D5-8D1855B13D4E}" type="slidenum">
              <a:rPr lang="en-US" smtClean="0"/>
              <a:t>9</a:t>
            </a:fld>
            <a:endParaRPr lang="en-US"/>
          </a:p>
        </p:txBody>
      </p:sp>
    </p:spTree>
    <p:extLst>
      <p:ext uri="{BB962C8B-B14F-4D97-AF65-F5344CB8AC3E}">
        <p14:creationId xmlns:p14="http://schemas.microsoft.com/office/powerpoint/2010/main" val="23309932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DB2E255-B3BA-4509-B217-DC95EB0C70E9}" type="datetimeFigureOut">
              <a:rPr lang="en-US" smtClean="0"/>
              <a:t>6/20/2024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245033-86B1-4467-85A2-830145A8E8DE}" type="slidenum">
              <a:rPr lang="en-US" smtClean="0"/>
              <a:t>‹#›</a:t>
            </a:fld>
            <a:endParaRPr lang="en-US"/>
          </a:p>
        </p:txBody>
      </p:sp>
    </p:spTree>
    <p:extLst>
      <p:ext uri="{BB962C8B-B14F-4D97-AF65-F5344CB8AC3E}">
        <p14:creationId xmlns:p14="http://schemas.microsoft.com/office/powerpoint/2010/main" val="1426706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DB2E255-B3BA-4509-B217-DC95EB0C70E9}" type="datetimeFigureOut">
              <a:rPr lang="en-US" smtClean="0"/>
              <a:t>6/20/2024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245033-86B1-4467-85A2-830145A8E8DE}" type="slidenum">
              <a:rPr lang="en-US" smtClean="0"/>
              <a:t>‹#›</a:t>
            </a:fld>
            <a:endParaRPr lang="en-US"/>
          </a:p>
        </p:txBody>
      </p:sp>
    </p:spTree>
    <p:extLst>
      <p:ext uri="{BB962C8B-B14F-4D97-AF65-F5344CB8AC3E}">
        <p14:creationId xmlns:p14="http://schemas.microsoft.com/office/powerpoint/2010/main" val="3339993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DB2E255-B3BA-4509-B217-DC95EB0C70E9}" type="datetimeFigureOut">
              <a:rPr lang="en-US" smtClean="0"/>
              <a:t>6/20/2024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245033-86B1-4467-85A2-830145A8E8DE}" type="slidenum">
              <a:rPr lang="en-US" smtClean="0"/>
              <a:t>‹#›</a:t>
            </a:fld>
            <a:endParaRPr lang="en-US"/>
          </a:p>
        </p:txBody>
      </p:sp>
    </p:spTree>
    <p:extLst>
      <p:ext uri="{BB962C8B-B14F-4D97-AF65-F5344CB8AC3E}">
        <p14:creationId xmlns:p14="http://schemas.microsoft.com/office/powerpoint/2010/main" val="13937921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able Placeholder 2"/>
          <p:cNvSpPr>
            <a:spLocks noGrp="1"/>
          </p:cNvSpPr>
          <p:nvPr>
            <p:ph type="tbl" idx="1"/>
          </p:nvPr>
        </p:nvSpPr>
        <p:spPr>
          <a:xfrm>
            <a:off x="685800" y="1981200"/>
            <a:ext cx="7772400" cy="4114800"/>
          </a:xfrm>
        </p:spPr>
        <p:txBody>
          <a:bodyPr/>
          <a:lstStyle/>
          <a:p>
            <a:endParaRPr lang="en-US"/>
          </a:p>
        </p:txBody>
      </p:sp>
      <p:sp>
        <p:nvSpPr>
          <p:cNvPr id="4" name="Date Placeholder 3"/>
          <p:cNvSpPr>
            <a:spLocks noGrp="1"/>
          </p:cNvSpPr>
          <p:nvPr>
            <p:ph type="dt" sz="half" idx="10"/>
          </p:nvPr>
        </p:nvSpPr>
        <p:spPr>
          <a:xfrm>
            <a:off x="685800" y="6248400"/>
            <a:ext cx="1905000" cy="457200"/>
          </a:xfrm>
          <a:prstGeom prst="rect">
            <a:avLst/>
          </a:prstGeom>
        </p:spPr>
        <p:txBody>
          <a:bodyPr/>
          <a:lstStyle>
            <a:lvl1pPr>
              <a:defRPr/>
            </a:lvl1pPr>
          </a:lstStyle>
          <a:p>
            <a:endParaRPr lang="en-US"/>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6553200" y="6248400"/>
            <a:ext cx="1905000" cy="457200"/>
          </a:xfrm>
        </p:spPr>
        <p:txBody>
          <a:bodyPr/>
          <a:lstStyle>
            <a:lvl1pPr>
              <a:defRPr/>
            </a:lvl1pPr>
          </a:lstStyle>
          <a:p>
            <a:fld id="{91319A79-84C2-4619-BBBE-43D0BEBAEA6A}" type="slidenum">
              <a:rPr lang="en-US"/>
              <a:pPr/>
              <a:t>‹#›</a:t>
            </a:fld>
            <a:endParaRPr lang="en-US"/>
          </a:p>
        </p:txBody>
      </p:sp>
    </p:spTree>
    <p:extLst>
      <p:ext uri="{BB962C8B-B14F-4D97-AF65-F5344CB8AC3E}">
        <p14:creationId xmlns:p14="http://schemas.microsoft.com/office/powerpoint/2010/main" val="36968318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4" name="Title Placeholder 4">
            <a:extLst>
              <a:ext uri="{FF2B5EF4-FFF2-40B4-BE49-F238E27FC236}">
                <a16:creationId xmlns:a16="http://schemas.microsoft.com/office/drawing/2014/main" id="{C2A2F298-39D2-753E-8FFC-B46E3365CED3}"/>
              </a:ext>
            </a:extLst>
          </p:cNvPr>
          <p:cNvSpPr>
            <a:spLocks noGrp="1"/>
          </p:cNvSpPr>
          <p:nvPr>
            <p:ph type="title"/>
          </p:nvPr>
        </p:nvSpPr>
        <p:spPr>
          <a:xfrm>
            <a:off x="262294" y="2516451"/>
            <a:ext cx="7886700" cy="1325563"/>
          </a:xfrm>
          <a:prstGeom prst="rect">
            <a:avLst/>
          </a:prstGeom>
        </p:spPr>
        <p:txBody>
          <a:bodyPr vert="horz" lIns="91440" tIns="45720" rIns="91440" bIns="45720" rtlCol="0" anchor="ctr">
            <a:normAutofit/>
          </a:bodyPr>
          <a:lstStyle/>
          <a:p>
            <a:r>
              <a:rPr lang="en-US" dirty="0"/>
              <a:t>Click to edit Master title style</a:t>
            </a:r>
            <a:endParaRPr lang="fr-FR" dirty="0"/>
          </a:p>
        </p:txBody>
      </p:sp>
    </p:spTree>
    <p:extLst>
      <p:ext uri="{BB962C8B-B14F-4D97-AF65-F5344CB8AC3E}">
        <p14:creationId xmlns:p14="http://schemas.microsoft.com/office/powerpoint/2010/main" val="1097536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DB2E255-B3BA-4509-B217-DC95EB0C70E9}" type="datetimeFigureOut">
              <a:rPr lang="en-US" smtClean="0"/>
              <a:t>6/20/2024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245033-86B1-4467-85A2-830145A8E8DE}" type="slidenum">
              <a:rPr lang="en-US" smtClean="0"/>
              <a:t>‹#›</a:t>
            </a:fld>
            <a:endParaRPr lang="en-US"/>
          </a:p>
        </p:txBody>
      </p:sp>
    </p:spTree>
    <p:extLst>
      <p:ext uri="{BB962C8B-B14F-4D97-AF65-F5344CB8AC3E}">
        <p14:creationId xmlns:p14="http://schemas.microsoft.com/office/powerpoint/2010/main" val="2233494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DB2E255-B3BA-4509-B217-DC95EB0C70E9}" type="datetimeFigureOut">
              <a:rPr lang="en-US" smtClean="0"/>
              <a:t>6/20/2024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245033-86B1-4467-85A2-830145A8E8DE}" type="slidenum">
              <a:rPr lang="en-US" smtClean="0"/>
              <a:t>‹#›</a:t>
            </a:fld>
            <a:endParaRPr lang="en-US"/>
          </a:p>
        </p:txBody>
      </p:sp>
    </p:spTree>
    <p:extLst>
      <p:ext uri="{BB962C8B-B14F-4D97-AF65-F5344CB8AC3E}">
        <p14:creationId xmlns:p14="http://schemas.microsoft.com/office/powerpoint/2010/main" val="975325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DB2E255-B3BA-4509-B217-DC95EB0C70E9}" type="datetimeFigureOut">
              <a:rPr lang="en-US" smtClean="0"/>
              <a:t>6/20/2024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245033-86B1-4467-85A2-830145A8E8DE}" type="slidenum">
              <a:rPr lang="en-US" smtClean="0"/>
              <a:t>‹#›</a:t>
            </a:fld>
            <a:endParaRPr lang="en-US"/>
          </a:p>
        </p:txBody>
      </p:sp>
    </p:spTree>
    <p:extLst>
      <p:ext uri="{BB962C8B-B14F-4D97-AF65-F5344CB8AC3E}">
        <p14:creationId xmlns:p14="http://schemas.microsoft.com/office/powerpoint/2010/main" val="38459045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DB2E255-B3BA-4509-B217-DC95EB0C70E9}" type="datetimeFigureOut">
              <a:rPr lang="en-US" smtClean="0"/>
              <a:t>6/20/2024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245033-86B1-4467-85A2-830145A8E8DE}" type="slidenum">
              <a:rPr lang="en-US" smtClean="0"/>
              <a:t>‹#›</a:t>
            </a:fld>
            <a:endParaRPr lang="en-US"/>
          </a:p>
        </p:txBody>
      </p:sp>
    </p:spTree>
    <p:extLst>
      <p:ext uri="{BB962C8B-B14F-4D97-AF65-F5344CB8AC3E}">
        <p14:creationId xmlns:p14="http://schemas.microsoft.com/office/powerpoint/2010/main" val="29403153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DB2E255-B3BA-4509-B217-DC95EB0C70E9}" type="datetimeFigureOut">
              <a:rPr lang="en-US" smtClean="0"/>
              <a:t>6/20/2024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245033-86B1-4467-85A2-830145A8E8DE}" type="slidenum">
              <a:rPr lang="en-US" smtClean="0"/>
              <a:t>‹#›</a:t>
            </a:fld>
            <a:endParaRPr lang="en-US"/>
          </a:p>
        </p:txBody>
      </p:sp>
    </p:spTree>
    <p:extLst>
      <p:ext uri="{BB962C8B-B14F-4D97-AF65-F5344CB8AC3E}">
        <p14:creationId xmlns:p14="http://schemas.microsoft.com/office/powerpoint/2010/main" val="2960418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B2E255-B3BA-4509-B217-DC95EB0C70E9}" type="datetimeFigureOut">
              <a:rPr lang="en-US" smtClean="0"/>
              <a:t>6/20/2024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245033-86B1-4467-85A2-830145A8E8DE}" type="slidenum">
              <a:rPr lang="en-US" smtClean="0"/>
              <a:t>‹#›</a:t>
            </a:fld>
            <a:endParaRPr lang="en-US"/>
          </a:p>
        </p:txBody>
      </p:sp>
    </p:spTree>
    <p:extLst>
      <p:ext uri="{BB962C8B-B14F-4D97-AF65-F5344CB8AC3E}">
        <p14:creationId xmlns:p14="http://schemas.microsoft.com/office/powerpoint/2010/main" val="3056607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DB2E255-B3BA-4509-B217-DC95EB0C70E9}" type="datetimeFigureOut">
              <a:rPr lang="en-US" smtClean="0"/>
              <a:t>6/20/2024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245033-86B1-4467-85A2-830145A8E8DE}" type="slidenum">
              <a:rPr lang="en-US" smtClean="0"/>
              <a:t>‹#›</a:t>
            </a:fld>
            <a:endParaRPr lang="en-US"/>
          </a:p>
        </p:txBody>
      </p:sp>
    </p:spTree>
    <p:extLst>
      <p:ext uri="{BB962C8B-B14F-4D97-AF65-F5344CB8AC3E}">
        <p14:creationId xmlns:p14="http://schemas.microsoft.com/office/powerpoint/2010/main" val="2325317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DB2E255-B3BA-4509-B217-DC95EB0C70E9}" type="datetimeFigureOut">
              <a:rPr lang="en-US" smtClean="0"/>
              <a:t>6/20/2024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245033-86B1-4467-85A2-830145A8E8DE}" type="slidenum">
              <a:rPr lang="en-US" smtClean="0"/>
              <a:t>‹#›</a:t>
            </a:fld>
            <a:endParaRPr lang="en-US"/>
          </a:p>
        </p:txBody>
      </p:sp>
    </p:spTree>
    <p:extLst>
      <p:ext uri="{BB962C8B-B14F-4D97-AF65-F5344CB8AC3E}">
        <p14:creationId xmlns:p14="http://schemas.microsoft.com/office/powerpoint/2010/main" val="524804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4"/>
            </p:custDataLst>
            <p:extLst>
              <p:ext uri="{D42A27DB-BD31-4B8C-83A1-F6EECF244321}">
                <p14:modId xmlns:p14="http://schemas.microsoft.com/office/powerpoint/2010/main" val="32997000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6" imgW="152" imgH="152" progId="TCLayout.ActiveDocument.1">
                  <p:embed/>
                </p:oleObj>
              </mc:Choice>
              <mc:Fallback>
                <p:oleObj name="think-cell Slide" r:id="rId16" imgW="152" imgH="152" progId="TCLayout.ActiveDocument.1">
                  <p:embed/>
                  <p:pic>
                    <p:nvPicPr>
                      <p:cNvPr id="8" name="Object 7" hidden="1"/>
                      <p:cNvPicPr/>
                      <p:nvPr/>
                    </p:nvPicPr>
                    <p:blipFill>
                      <a:blip r:embed="rId17"/>
                      <a:stretch>
                        <a:fillRect/>
                      </a:stretch>
                    </p:blipFill>
                    <p:spPr>
                      <a:xfrm>
                        <a:off x="1588" y="1588"/>
                        <a:ext cx="1588" cy="1588"/>
                      </a:xfrm>
                      <a:prstGeom prst="rect">
                        <a:avLst/>
                      </a:prstGeom>
                    </p:spPr>
                  </p:pic>
                </p:oleObj>
              </mc:Fallback>
            </mc:AlternateContent>
          </a:graphicData>
        </a:graphic>
      </p:graphicFrame>
      <p:sp>
        <p:nvSpPr>
          <p:cNvPr id="7" name="Rectangle 6" hidden="1"/>
          <p:cNvSpPr/>
          <p:nvPr userDrawn="1">
            <p:custDataLst>
              <p:tags r:id="rId15"/>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4400" b="0" i="0" baseline="0" dirty="0">
              <a:latin typeface="Calibri" panose="020F0502020204030204" pitchFamily="34" charset="0"/>
              <a:ea typeface="+mj-ea"/>
              <a:cs typeface="+mj-cs"/>
              <a:sym typeface="Calibri" panose="020F0502020204030204" pitchFamily="34" charset="0"/>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B2E255-B3BA-4509-B217-DC95EB0C70E9}" type="datetimeFigureOut">
              <a:rPr lang="en-US" smtClean="0"/>
              <a:t>6/20/2024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245033-86B1-4467-85A2-830145A8E8DE}" type="slidenum">
              <a:rPr lang="en-US" smtClean="0"/>
              <a:t>‹#›</a:t>
            </a:fld>
            <a:endParaRPr lang="en-US"/>
          </a:p>
        </p:txBody>
      </p:sp>
    </p:spTree>
    <p:extLst>
      <p:ext uri="{BB962C8B-B14F-4D97-AF65-F5344CB8AC3E}">
        <p14:creationId xmlns:p14="http://schemas.microsoft.com/office/powerpoint/2010/main" val="11186277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Zone de texte 5">
            <a:extLst>
              <a:ext uri="{FF2B5EF4-FFF2-40B4-BE49-F238E27FC236}">
                <a16:creationId xmlns:a16="http://schemas.microsoft.com/office/drawing/2014/main" id="{CEE01135-CA2C-3E73-E6B2-DE4C1B8B786B}"/>
              </a:ext>
            </a:extLst>
          </p:cNvPr>
          <p:cNvSpPr txBox="1"/>
          <p:nvPr userDrawn="1"/>
        </p:nvSpPr>
        <p:spPr>
          <a:xfrm>
            <a:off x="7254000" y="1618875"/>
            <a:ext cx="1890000" cy="360000"/>
          </a:xfrm>
          <a:prstGeom prst="rect">
            <a:avLst/>
          </a:prstGeom>
          <a:solidFill>
            <a:srgbClr val="1F7DBC"/>
          </a:solidFill>
          <a:ln w="6350">
            <a:noFill/>
          </a:ln>
        </p:spPr>
        <p:txBody>
          <a:bodyPr rot="0" spcFirstLastPara="0" vert="horz" wrap="square" lIns="68580" tIns="34290" rIns="68580" bIns="34290" numCol="1" spcCol="0" rtlCol="0" fromWordArt="0" anchor="ctr" anchorCtr="0" forceAA="0" compatLnSpc="1">
            <a:prstTxWarp prst="textNoShape">
              <a:avLst/>
            </a:prstTxWarp>
            <a:noAutofit/>
          </a:bodyPr>
          <a:lstStyle/>
          <a:p>
            <a:r>
              <a:rPr lang="fr-FR" sz="1350" b="1" dirty="0">
                <a:solidFill>
                  <a:srgbClr val="FFFFFF"/>
                </a:solidFill>
                <a:effectLst/>
                <a:latin typeface="Arial" panose="020B0604020202020204" pitchFamily="34" charset="0"/>
                <a:ea typeface="Roboto Medium" panose="02000000000000000000" pitchFamily="2" charset="0"/>
                <a:cs typeface="Arial" panose="020B0604020202020204" pitchFamily="34" charset="0"/>
              </a:rPr>
              <a:t>Slides</a:t>
            </a:r>
            <a:endParaRPr lang="fr-FR" sz="1350" b="1" dirty="0">
              <a:effectLst/>
              <a:latin typeface="Arial" panose="020B0604020202020204" pitchFamily="34" charset="0"/>
              <a:ea typeface="Roboto Medium" panose="02000000000000000000" pitchFamily="2" charset="0"/>
              <a:cs typeface="Arial" panose="020B0604020202020204" pitchFamily="34" charset="0"/>
            </a:endParaRPr>
          </a:p>
        </p:txBody>
      </p:sp>
      <p:sp>
        <p:nvSpPr>
          <p:cNvPr id="5" name="Title Placeholder 4">
            <a:extLst>
              <a:ext uri="{FF2B5EF4-FFF2-40B4-BE49-F238E27FC236}">
                <a16:creationId xmlns:a16="http://schemas.microsoft.com/office/drawing/2014/main" id="{02BE9ADE-48F4-87E1-87C4-37F2B59229D0}"/>
              </a:ext>
            </a:extLst>
          </p:cNvPr>
          <p:cNvSpPr>
            <a:spLocks noGrp="1"/>
          </p:cNvSpPr>
          <p:nvPr>
            <p:ph type="title"/>
          </p:nvPr>
        </p:nvSpPr>
        <p:spPr>
          <a:xfrm>
            <a:off x="262294" y="2516451"/>
            <a:ext cx="7886700" cy="1325563"/>
          </a:xfrm>
          <a:prstGeom prst="rect">
            <a:avLst/>
          </a:prstGeom>
        </p:spPr>
        <p:txBody>
          <a:bodyPr vert="horz" lIns="91440" tIns="45720" rIns="91440" bIns="45720" rtlCol="0" anchor="ctr">
            <a:normAutofit/>
          </a:bodyPr>
          <a:lstStyle/>
          <a:p>
            <a:r>
              <a:rPr lang="en-US" dirty="0"/>
              <a:t>Click to edit Master title style</a:t>
            </a:r>
            <a:endParaRPr lang="fr-FR" dirty="0"/>
          </a:p>
        </p:txBody>
      </p:sp>
      <p:pic>
        <p:nvPicPr>
          <p:cNvPr id="2" name="Picture 1" descr="A black background with green text&#10;&#10;Description automatically generated">
            <a:extLst>
              <a:ext uri="{FF2B5EF4-FFF2-40B4-BE49-F238E27FC236}">
                <a16:creationId xmlns:a16="http://schemas.microsoft.com/office/drawing/2014/main" id="{EB1AC81B-FB90-19B9-E762-95098AA2565B}"/>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57200" y="457200"/>
            <a:ext cx="3525520" cy="827405"/>
          </a:xfrm>
          <a:prstGeom prst="rect">
            <a:avLst/>
          </a:prstGeom>
          <a:noFill/>
          <a:ln>
            <a:noFill/>
          </a:ln>
        </p:spPr>
      </p:pic>
    </p:spTree>
    <p:extLst>
      <p:ext uri="{BB962C8B-B14F-4D97-AF65-F5344CB8AC3E}">
        <p14:creationId xmlns:p14="http://schemas.microsoft.com/office/powerpoint/2010/main" val="173754008"/>
      </p:ext>
    </p:extLst>
  </p:cSld>
  <p:clrMap bg1="lt1" tx1="dk1" bg2="lt2" tx2="dk2" accent1="accent1" accent2="accent2" accent3="accent3" accent4="accent4" accent5="accent5" accent6="accent6" hlink="hlink" folHlink="folHlink"/>
  <p:sldLayoutIdLst>
    <p:sldLayoutId id="2147483662" r:id="rId1"/>
  </p:sldLayoutIdLst>
  <p:txStyles>
    <p:titleStyle>
      <a:lvl1pPr algn="l" defTabSz="914400" rtl="0" eaLnBrk="1" latinLnBrk="0" hangingPunct="1">
        <a:lnSpc>
          <a:spcPct val="90000"/>
        </a:lnSpc>
        <a:spcBef>
          <a:spcPct val="0"/>
        </a:spcBef>
        <a:buNone/>
        <a:defRPr sz="2400" b="1" kern="1200">
          <a:solidFill>
            <a:srgbClr val="00684B"/>
          </a:solidFill>
          <a:latin typeface="Roboto Slab" pitchFamily="2" charset="0"/>
          <a:ea typeface="Roboto Slab" pitchFamily="2"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ublishing.insead.edu/" TargetMode="External"/><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a:extLst>
              <a:ext uri="{FF2B5EF4-FFF2-40B4-BE49-F238E27FC236}">
                <a16:creationId xmlns:a16="http://schemas.microsoft.com/office/drawing/2014/main" id="{A91B3043-78BA-5414-CFC1-EA8E3DBC9B0D}"/>
              </a:ext>
            </a:extLst>
          </p:cNvPr>
          <p:cNvSpPr txBox="1">
            <a:spLocks/>
          </p:cNvSpPr>
          <p:nvPr/>
        </p:nvSpPr>
        <p:spPr>
          <a:xfrm>
            <a:off x="334090" y="3029818"/>
            <a:ext cx="8315057" cy="362819"/>
          </a:xfrm>
          <a:prstGeom prst="rect">
            <a:avLst/>
          </a:prstGeom>
        </p:spPr>
        <p:txBody>
          <a:bodyPr vert="horz" lIns="0" tIns="0" rIns="0" bIns="0" rtlCol="0" anchor="t" anchorCtr="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00684B"/>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100" b="1" i="0" u="none" strike="noStrike" kern="1200" cap="none" spc="0" normalizeH="0" baseline="0" noProof="0" dirty="0">
              <a:ln>
                <a:noFill/>
              </a:ln>
              <a:solidFill>
                <a:srgbClr val="00684B"/>
              </a:solidFill>
              <a:effectLst/>
              <a:uLnTx/>
              <a:uFillTx/>
              <a:latin typeface="Roboto Slab" pitchFamily="2" charset="0"/>
              <a:ea typeface="Roboto Slab" pitchFamily="2" charset="0"/>
              <a:cs typeface="+mn-cs"/>
            </a:endParaRPr>
          </a:p>
        </p:txBody>
      </p:sp>
      <p:sp>
        <p:nvSpPr>
          <p:cNvPr id="4" name="Text Placeholder 3">
            <a:extLst>
              <a:ext uri="{FF2B5EF4-FFF2-40B4-BE49-F238E27FC236}">
                <a16:creationId xmlns:a16="http://schemas.microsoft.com/office/drawing/2014/main" id="{804FABF2-BFBF-3295-22DB-AD158BFF06A4}"/>
              </a:ext>
            </a:extLst>
          </p:cNvPr>
          <p:cNvSpPr txBox="1">
            <a:spLocks/>
          </p:cNvSpPr>
          <p:nvPr/>
        </p:nvSpPr>
        <p:spPr>
          <a:xfrm>
            <a:off x="358295" y="4576707"/>
            <a:ext cx="8177899" cy="106500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endPar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p:txBody>
      </p:sp>
      <p:sp>
        <p:nvSpPr>
          <p:cNvPr id="5" name="Title Placeholder 4">
            <a:extLst>
              <a:ext uri="{FF2B5EF4-FFF2-40B4-BE49-F238E27FC236}">
                <a16:creationId xmlns:a16="http://schemas.microsoft.com/office/drawing/2014/main" id="{95B59985-71BB-39B0-A25D-A79F4455D554}"/>
              </a:ext>
            </a:extLst>
          </p:cNvPr>
          <p:cNvSpPr>
            <a:spLocks noGrp="1"/>
          </p:cNvSpPr>
          <p:nvPr>
            <p:ph type="title"/>
          </p:nvPr>
        </p:nvSpPr>
        <p:spPr>
          <a:xfrm>
            <a:off x="261938" y="2744391"/>
            <a:ext cx="7886700" cy="994172"/>
          </a:xfrm>
          <a:prstGeom prst="rect">
            <a:avLst/>
          </a:prstGeom>
        </p:spPr>
        <p:txBody>
          <a:bodyPr vert="horz" lIns="68580" tIns="34290" rIns="68580" bIns="34290" rtlCol="0" anchor="ctr">
            <a:normAutofit/>
          </a:bodyPr>
          <a:lstStyle/>
          <a:p>
            <a:r>
              <a:rPr lang="en-US" dirty="0"/>
              <a:t>Spiral Flow</a:t>
            </a:r>
            <a:endParaRPr lang="fr-FR" dirty="0"/>
          </a:p>
        </p:txBody>
      </p:sp>
      <p:sp>
        <p:nvSpPr>
          <p:cNvPr id="7" name="Text Placeholder 3">
            <a:extLst>
              <a:ext uri="{FF2B5EF4-FFF2-40B4-BE49-F238E27FC236}">
                <a16:creationId xmlns:a16="http://schemas.microsoft.com/office/drawing/2014/main" id="{A8F4ADC1-E06A-AFED-D132-7A0D134CB25A}"/>
              </a:ext>
            </a:extLst>
          </p:cNvPr>
          <p:cNvSpPr txBox="1">
            <a:spLocks/>
          </p:cNvSpPr>
          <p:nvPr/>
        </p:nvSpPr>
        <p:spPr>
          <a:xfrm>
            <a:off x="261938" y="4576706"/>
            <a:ext cx="8177899" cy="106500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06/2024-6917</a:t>
            </a:r>
          </a:p>
          <a:p>
            <a:pPr marL="0" marR="0" lvl="0" indent="0" algn="just"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This slide deck was prepared </a:t>
            </a:r>
            <a:r>
              <a:rPr kumimoji="0" lang="en-GB"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by </a:t>
            </a:r>
            <a:r>
              <a:rPr lang="en-GB" sz="750" dirty="0">
                <a:solidFill>
                  <a:prstClr val="black"/>
                </a:solidFill>
                <a:latin typeface="Roboto" panose="02000000000000000000" pitchFamily="2" charset="0"/>
                <a:ea typeface="Roboto" panose="02000000000000000000" pitchFamily="2" charset="0"/>
              </a:rPr>
              <a:t>Astrid Schrader, Jonathan Ong, Katrina </a:t>
            </a:r>
            <a:r>
              <a:rPr lang="en-GB" sz="750" dirty="0" err="1">
                <a:solidFill>
                  <a:prstClr val="black"/>
                </a:solidFill>
                <a:latin typeface="Roboto" panose="02000000000000000000" pitchFamily="2" charset="0"/>
                <a:ea typeface="Roboto" panose="02000000000000000000" pitchFamily="2" charset="0"/>
              </a:rPr>
              <a:t>Yavash</a:t>
            </a:r>
            <a:r>
              <a:rPr lang="en-GB" sz="750" dirty="0">
                <a:solidFill>
                  <a:prstClr val="black"/>
                </a:solidFill>
                <a:latin typeface="Roboto" panose="02000000000000000000" pitchFamily="2" charset="0"/>
                <a:ea typeface="Roboto" panose="02000000000000000000" pitchFamily="2" charset="0"/>
              </a:rPr>
              <a:t>, and Ankit </a:t>
            </a:r>
            <a:r>
              <a:rPr lang="en-GB" sz="750" dirty="0" err="1">
                <a:solidFill>
                  <a:prstClr val="black"/>
                </a:solidFill>
                <a:latin typeface="Roboto" panose="02000000000000000000" pitchFamily="2" charset="0"/>
                <a:ea typeface="Roboto" panose="02000000000000000000" pitchFamily="2" charset="0"/>
              </a:rPr>
              <a:t>Kedia</a:t>
            </a:r>
            <a:r>
              <a:rPr lang="en-GB" sz="750" dirty="0">
                <a:solidFill>
                  <a:prstClr val="black"/>
                </a:solidFill>
                <a:latin typeface="Roboto" panose="02000000000000000000" pitchFamily="2" charset="0"/>
                <a:ea typeface="Roboto" panose="02000000000000000000" pitchFamily="2" charset="0"/>
              </a:rPr>
              <a:t>, INSEAD MBA Alumni, under the supervision of Martin Schweinsberg, Associate Professor of Organisational Behaviour at ESMT Berlin, Horacio </a:t>
            </a:r>
            <a:r>
              <a:rPr lang="en-GB" sz="750" dirty="0" err="1">
                <a:solidFill>
                  <a:prstClr val="black"/>
                </a:solidFill>
                <a:latin typeface="Roboto" panose="02000000000000000000" pitchFamily="2" charset="0"/>
                <a:ea typeface="Roboto" panose="02000000000000000000" pitchFamily="2" charset="0"/>
              </a:rPr>
              <a:t>Falcão</a:t>
            </a:r>
            <a:r>
              <a:rPr lang="en-GB" sz="750" dirty="0">
                <a:solidFill>
                  <a:prstClr val="black"/>
                </a:solidFill>
                <a:latin typeface="Roboto" panose="02000000000000000000" pitchFamily="2" charset="0"/>
                <a:ea typeface="Roboto" panose="02000000000000000000" pitchFamily="2" charset="0"/>
              </a:rPr>
              <a:t>, Professor of Management Practice of Decision Sciences at INSEAD, and Eric Uhlmann, Professor of Organisational Behaviour at INSEAD</a:t>
            </a: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 as additional material to the role play “</a:t>
            </a:r>
            <a:r>
              <a:rPr lang="en-US" sz="750" i="1" dirty="0">
                <a:solidFill>
                  <a:prstClr val="black"/>
                </a:solidFill>
                <a:latin typeface="Roboto" panose="02000000000000000000" pitchFamily="2" charset="0"/>
                <a:ea typeface="Roboto" panose="02000000000000000000" pitchFamily="2" charset="0"/>
              </a:rPr>
              <a:t>Spiral Flow</a:t>
            </a:r>
            <a:r>
              <a:rPr kumimoji="0" lang="en-US" sz="750" b="0" i="0" u="none" strike="noStrike" kern="1200" cap="none" spc="0" normalizeH="0" baseline="0" noProof="0">
                <a:ln>
                  <a:noFill/>
                </a:ln>
                <a:solidFill>
                  <a:prstClr val="black"/>
                </a:solidFill>
                <a:effectLst/>
                <a:uLnTx/>
                <a:uFillTx/>
                <a:latin typeface="Roboto" panose="02000000000000000000" pitchFamily="2" charset="0"/>
                <a:ea typeface="Roboto" panose="02000000000000000000" pitchFamily="2" charset="0"/>
                <a:cs typeface="+mn-cs"/>
              </a:rPr>
              <a:t>”.</a:t>
            </a:r>
            <a:endPar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To access INSEAD teaching materials, go to </a:t>
            </a: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hlinkClick r:id="rId3"/>
              </a:rPr>
              <a:t>https://publishing.insead.edu/</a:t>
            </a: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 </a:t>
            </a:r>
          </a:p>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Copyright © 2024 </a:t>
            </a:r>
            <a:r>
              <a:rPr kumimoji="0" lang="en-GB"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Martin Schweinsberg, Horacio </a:t>
            </a:r>
            <a:r>
              <a:rPr kumimoji="0" lang="en-GB" sz="750" b="0" i="0" u="none" strike="noStrike" kern="1200" cap="none" spc="0" normalizeH="0" baseline="0" noProof="0" dirty="0" err="1">
                <a:ln>
                  <a:noFill/>
                </a:ln>
                <a:solidFill>
                  <a:prstClr val="black"/>
                </a:solidFill>
                <a:effectLst/>
                <a:uLnTx/>
                <a:uFillTx/>
                <a:latin typeface="Roboto" panose="02000000000000000000" pitchFamily="2" charset="0"/>
                <a:ea typeface="Roboto" panose="02000000000000000000" pitchFamily="2" charset="0"/>
                <a:cs typeface="+mn-cs"/>
              </a:rPr>
              <a:t>Falcão</a:t>
            </a:r>
            <a:r>
              <a:rPr kumimoji="0" lang="en-GB"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 Eric Uhlmann.</a:t>
            </a:r>
            <a:endPar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COPIES MAY NOT BE MADE WITHOUT PERMISSION. NO PART OF THIS PUBLICATION MAY BE, COPIED, STORED, TRANSMITTED, TRANSLATED, REPRODUCED OR DISTRIBUTED IN ANY FORM OR MEDIUM WHATSOEVER WITHOUT THE PERMISSION OF THE COPYRIGHT OWNER.</a:t>
            </a:r>
          </a:p>
        </p:txBody>
      </p:sp>
    </p:spTree>
    <p:extLst>
      <p:ext uri="{BB962C8B-B14F-4D97-AF65-F5344CB8AC3E}">
        <p14:creationId xmlns:p14="http://schemas.microsoft.com/office/powerpoint/2010/main" val="1409809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CBB7D-E457-4D68-A730-83C5055E9351}"/>
              </a:ext>
            </a:extLst>
          </p:cNvPr>
          <p:cNvSpPr>
            <a:spLocks noGrp="1"/>
          </p:cNvSpPr>
          <p:nvPr>
            <p:ph type="title"/>
          </p:nvPr>
        </p:nvSpPr>
        <p:spPr>
          <a:xfrm>
            <a:off x="457200" y="381000"/>
            <a:ext cx="8229600" cy="1143000"/>
          </a:xfrm>
        </p:spPr>
        <p:txBody>
          <a:bodyPr>
            <a:normAutofit/>
          </a:bodyPr>
          <a:lstStyle/>
          <a:p>
            <a:r>
              <a:rPr lang="en-SG" sz="3200" b="1" dirty="0"/>
              <a:t>Information Asymmetries:</a:t>
            </a:r>
            <a:br>
              <a:rPr lang="en-SG" sz="3200" b="1" dirty="0"/>
            </a:br>
            <a:r>
              <a:rPr lang="en-SG" sz="3200" b="1" dirty="0"/>
              <a:t>What does only Alex know?</a:t>
            </a:r>
          </a:p>
        </p:txBody>
      </p:sp>
      <p:sp>
        <p:nvSpPr>
          <p:cNvPr id="3" name="Content Placeholder 2">
            <a:extLst>
              <a:ext uri="{FF2B5EF4-FFF2-40B4-BE49-F238E27FC236}">
                <a16:creationId xmlns:a16="http://schemas.microsoft.com/office/drawing/2014/main" id="{2CED29EB-D505-40B5-A97D-941C8F3E29B5}"/>
              </a:ext>
            </a:extLst>
          </p:cNvPr>
          <p:cNvSpPr>
            <a:spLocks noGrp="1"/>
          </p:cNvSpPr>
          <p:nvPr>
            <p:ph idx="1"/>
          </p:nvPr>
        </p:nvSpPr>
        <p:spPr>
          <a:xfrm>
            <a:off x="381000" y="1905000"/>
            <a:ext cx="8382000" cy="4800600"/>
          </a:xfrm>
        </p:spPr>
        <p:txBody>
          <a:bodyPr>
            <a:noAutofit/>
          </a:bodyPr>
          <a:lstStyle/>
          <a:p>
            <a:pPr>
              <a:spcBef>
                <a:spcPts val="0"/>
              </a:spcBef>
            </a:pPr>
            <a:r>
              <a:rPr lang="en-SG" sz="2400" dirty="0">
                <a:effectLst/>
                <a:latin typeface="Calibri Body"/>
                <a:ea typeface="Calibri" panose="020F0502020204030204" pitchFamily="34" charset="0"/>
                <a:cs typeface="Times New Roman" panose="02020603050405020304" pitchFamily="18" charset="0"/>
              </a:rPr>
              <a:t>The founders raised Mansour’s shares from 0.25% to 0.325% to send the message that </a:t>
            </a:r>
            <a:r>
              <a:rPr lang="en-SG" sz="2400" dirty="0">
                <a:latin typeface="Calibri Body"/>
                <a:ea typeface="Calibri" panose="020F0502020204030204" pitchFamily="34" charset="0"/>
                <a:cs typeface="Times New Roman" panose="02020603050405020304" pitchFamily="18" charset="0"/>
              </a:rPr>
              <a:t>their concern was not </a:t>
            </a:r>
            <a:r>
              <a:rPr lang="en-SG" sz="2400" dirty="0">
                <a:effectLst/>
                <a:latin typeface="Calibri Body"/>
                <a:ea typeface="Calibri" panose="020F0502020204030204" pitchFamily="34" charset="0"/>
                <a:cs typeface="Times New Roman" panose="02020603050405020304" pitchFamily="18" charset="0"/>
              </a:rPr>
              <a:t>money but rather leadership contribution</a:t>
            </a:r>
            <a:endParaRPr lang="en-GB" sz="2400" dirty="0">
              <a:effectLst/>
              <a:latin typeface="Calibri" panose="020F0502020204030204" pitchFamily="34" charset="0"/>
              <a:ea typeface="Calibri" panose="020F0502020204030204" pitchFamily="34" charset="0"/>
            </a:endParaRPr>
          </a:p>
          <a:p>
            <a:pPr>
              <a:spcBef>
                <a:spcPts val="0"/>
              </a:spcBef>
            </a:pPr>
            <a:endParaRPr lang="en-US" sz="2400" dirty="0">
              <a:latin typeface="+mj-lt"/>
              <a:ea typeface="Times New Roman" panose="02020603050405020304" pitchFamily="18" charset="0"/>
              <a:cs typeface="Times New Roman" panose="02020603050405020304" pitchFamily="18" charset="0"/>
            </a:endParaRPr>
          </a:p>
          <a:p>
            <a:pPr lvl="0">
              <a:spcBef>
                <a:spcPts val="0"/>
              </a:spcBef>
            </a:pPr>
            <a:r>
              <a:rPr lang="en-SG" sz="2400" dirty="0">
                <a:effectLst/>
                <a:latin typeface="Calibri Body"/>
                <a:ea typeface="Calibri" panose="020F0502020204030204" pitchFamily="34" charset="0"/>
                <a:cs typeface="Times New Roman" panose="02020603050405020304" pitchFamily="18" charset="0"/>
              </a:rPr>
              <a:t>According to a recent employee survey, the Vision Quest initiative substantially raised employee engagement</a:t>
            </a:r>
            <a:endParaRPr lang="en-GB" sz="2400" dirty="0">
              <a:solidFill>
                <a:srgbClr val="000000"/>
              </a:solidFill>
              <a:effectLst/>
              <a:latin typeface="Noto Sans Symbols"/>
              <a:ea typeface="Noto Sans Symbols"/>
              <a:cs typeface="Noto Sans Symbols"/>
            </a:endParaRPr>
          </a:p>
          <a:p>
            <a:pPr lvl="0">
              <a:spcBef>
                <a:spcPts val="0"/>
              </a:spcBef>
            </a:pPr>
            <a:endParaRPr lang="en-GB" sz="2400" dirty="0">
              <a:solidFill>
                <a:srgbClr val="000000"/>
              </a:solidFill>
              <a:latin typeface="Noto Sans Symbols"/>
              <a:ea typeface="Noto Sans Symbols"/>
              <a:cs typeface="Noto Sans Symbols"/>
            </a:endParaRPr>
          </a:p>
          <a:p>
            <a:pPr lvl="0">
              <a:spcBef>
                <a:spcPts val="0"/>
              </a:spcBef>
            </a:pPr>
            <a:r>
              <a:rPr lang="en-GB" sz="2400" dirty="0">
                <a:solidFill>
                  <a:srgbClr val="000000"/>
                </a:solidFill>
                <a:latin typeface="Noto Sans Symbols"/>
                <a:ea typeface="Noto Sans Symbols"/>
                <a:cs typeface="Noto Sans Symbols"/>
              </a:rPr>
              <a:t>The previous CEO received </a:t>
            </a:r>
            <a:r>
              <a:rPr lang="en-SG" sz="2400" dirty="0">
                <a:effectLst/>
                <a:latin typeface="Calibri Body"/>
                <a:ea typeface="Calibri" panose="020F0502020204030204" pitchFamily="34" charset="0"/>
                <a:cs typeface="Times New Roman" panose="02020603050405020304" pitchFamily="18" charset="0"/>
              </a:rPr>
              <a:t>hefty exit payment of US$500K in order to require the 20% stake in Spiral Funds the founders had given him</a:t>
            </a:r>
          </a:p>
          <a:p>
            <a:pPr lvl="0">
              <a:spcBef>
                <a:spcPts val="0"/>
              </a:spcBef>
            </a:pPr>
            <a:endParaRPr lang="en-SG" sz="2400" dirty="0">
              <a:solidFill>
                <a:srgbClr val="000000"/>
              </a:solidFill>
              <a:latin typeface="Calibri Body"/>
              <a:ea typeface="Noto Sans Symbols"/>
              <a:cs typeface="Times New Roman" panose="02020603050405020304" pitchFamily="18" charset="0"/>
            </a:endParaRPr>
          </a:p>
          <a:p>
            <a:pPr lvl="0">
              <a:spcBef>
                <a:spcPts val="0"/>
              </a:spcBef>
            </a:pPr>
            <a:r>
              <a:rPr lang="en-SG" sz="2400" dirty="0">
                <a:solidFill>
                  <a:srgbClr val="000000"/>
                </a:solidFill>
                <a:effectLst/>
                <a:latin typeface="Calibri Body"/>
                <a:ea typeface="Noto Sans Symbols"/>
                <a:cs typeface="Times New Roman" panose="02020603050405020304" pitchFamily="18" charset="0"/>
              </a:rPr>
              <a:t>Alex is shocked that Mansour might leave</a:t>
            </a:r>
            <a:endParaRPr lang="en-GB" sz="2400" dirty="0">
              <a:solidFill>
                <a:srgbClr val="000000"/>
              </a:solidFill>
              <a:effectLst/>
              <a:latin typeface="Noto Sans Symbols"/>
              <a:ea typeface="Noto Sans Symbols"/>
              <a:cs typeface="Noto Sans Symbols"/>
            </a:endParaRPr>
          </a:p>
          <a:p>
            <a:pPr>
              <a:spcBef>
                <a:spcPts val="0"/>
              </a:spcBef>
            </a:pPr>
            <a:endParaRPr lang="en-SG" sz="2400" dirty="0">
              <a:latin typeface="+mj-lt"/>
            </a:endParaRPr>
          </a:p>
        </p:txBody>
      </p:sp>
    </p:spTree>
    <p:extLst>
      <p:ext uri="{BB962C8B-B14F-4D97-AF65-F5344CB8AC3E}">
        <p14:creationId xmlns:p14="http://schemas.microsoft.com/office/powerpoint/2010/main" val="26401325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CBB7D-E457-4D68-A730-83C5055E9351}"/>
              </a:ext>
            </a:extLst>
          </p:cNvPr>
          <p:cNvSpPr>
            <a:spLocks noGrp="1"/>
          </p:cNvSpPr>
          <p:nvPr>
            <p:ph type="title"/>
          </p:nvPr>
        </p:nvSpPr>
        <p:spPr>
          <a:xfrm>
            <a:off x="457200" y="381000"/>
            <a:ext cx="8229600" cy="1143000"/>
          </a:xfrm>
        </p:spPr>
        <p:txBody>
          <a:bodyPr>
            <a:normAutofit/>
          </a:bodyPr>
          <a:lstStyle/>
          <a:p>
            <a:r>
              <a:rPr lang="en-SG" sz="3200" b="1" dirty="0"/>
              <a:t>Information Asymmetries:</a:t>
            </a:r>
            <a:br>
              <a:rPr lang="en-SG" sz="3200" b="1" dirty="0"/>
            </a:br>
            <a:r>
              <a:rPr lang="en-SG" sz="3200" b="1" dirty="0"/>
              <a:t>What does only </a:t>
            </a:r>
            <a:r>
              <a:rPr lang="en-GB" sz="3200" b="1" dirty="0">
                <a:effectLst/>
                <a:latin typeface="Calibri" panose="020F0502020204030204" pitchFamily="34" charset="0"/>
                <a:ea typeface="Calibri" panose="020F0502020204030204" pitchFamily="34" charset="0"/>
              </a:rPr>
              <a:t>Mansour</a:t>
            </a:r>
            <a:r>
              <a:rPr lang="en-SG" sz="3200" b="1" dirty="0"/>
              <a:t> know?</a:t>
            </a:r>
          </a:p>
        </p:txBody>
      </p:sp>
    </p:spTree>
    <p:extLst>
      <p:ext uri="{BB962C8B-B14F-4D97-AF65-F5344CB8AC3E}">
        <p14:creationId xmlns:p14="http://schemas.microsoft.com/office/powerpoint/2010/main" val="695849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CBB7D-E457-4D68-A730-83C5055E9351}"/>
              </a:ext>
            </a:extLst>
          </p:cNvPr>
          <p:cNvSpPr>
            <a:spLocks noGrp="1"/>
          </p:cNvSpPr>
          <p:nvPr>
            <p:ph type="title"/>
          </p:nvPr>
        </p:nvSpPr>
        <p:spPr>
          <a:xfrm>
            <a:off x="457200" y="381000"/>
            <a:ext cx="8229600" cy="1143000"/>
          </a:xfrm>
        </p:spPr>
        <p:txBody>
          <a:bodyPr>
            <a:normAutofit/>
          </a:bodyPr>
          <a:lstStyle/>
          <a:p>
            <a:r>
              <a:rPr lang="en-SG" sz="3200" b="1" dirty="0"/>
              <a:t>Information Asymmetries:</a:t>
            </a:r>
            <a:br>
              <a:rPr lang="en-SG" sz="3200" b="1" dirty="0"/>
            </a:br>
            <a:r>
              <a:rPr lang="en-SG" sz="3200" b="1" dirty="0"/>
              <a:t>What does only </a:t>
            </a:r>
            <a:r>
              <a:rPr lang="en-GB" sz="3200" b="1" dirty="0">
                <a:effectLst/>
                <a:latin typeface="Calibri" panose="020F0502020204030204" pitchFamily="34" charset="0"/>
                <a:ea typeface="Calibri" panose="020F0502020204030204" pitchFamily="34" charset="0"/>
              </a:rPr>
              <a:t>Mansour</a:t>
            </a:r>
            <a:r>
              <a:rPr lang="en-SG" sz="3200" b="1" dirty="0"/>
              <a:t> know?</a:t>
            </a:r>
          </a:p>
        </p:txBody>
      </p:sp>
      <p:sp>
        <p:nvSpPr>
          <p:cNvPr id="3" name="Content Placeholder 2">
            <a:extLst>
              <a:ext uri="{FF2B5EF4-FFF2-40B4-BE49-F238E27FC236}">
                <a16:creationId xmlns:a16="http://schemas.microsoft.com/office/drawing/2014/main" id="{2CED29EB-D505-40B5-A97D-941C8F3E29B5}"/>
              </a:ext>
            </a:extLst>
          </p:cNvPr>
          <p:cNvSpPr>
            <a:spLocks noGrp="1"/>
          </p:cNvSpPr>
          <p:nvPr>
            <p:ph idx="1"/>
          </p:nvPr>
        </p:nvSpPr>
        <p:spPr>
          <a:xfrm>
            <a:off x="228600" y="1981200"/>
            <a:ext cx="8686800" cy="6096000"/>
          </a:xfrm>
        </p:spPr>
        <p:txBody>
          <a:bodyPr>
            <a:noAutofit/>
          </a:bodyPr>
          <a:lstStyle/>
          <a:p>
            <a:pPr lvl="0">
              <a:lnSpc>
                <a:spcPct val="107000"/>
              </a:lnSpc>
              <a:spcBef>
                <a:spcPts val="0"/>
              </a:spcBef>
            </a:pPr>
            <a:r>
              <a:rPr lang="en-SG" sz="2400" dirty="0">
                <a:effectLst/>
                <a:ea typeface="Calibri" panose="020F0502020204030204" pitchFamily="34" charset="0"/>
                <a:cs typeface="Times New Roman" panose="02020603050405020304" pitchFamily="18" charset="0"/>
              </a:rPr>
              <a:t>Mansour suspects the founders manipulated results to give him the minimum shares possible</a:t>
            </a:r>
          </a:p>
          <a:p>
            <a:pPr lvl="0">
              <a:lnSpc>
                <a:spcPct val="107000"/>
              </a:lnSpc>
              <a:spcBef>
                <a:spcPts val="0"/>
              </a:spcBef>
            </a:pPr>
            <a:endParaRPr lang="en-GB"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931143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CBB7D-E457-4D68-A730-83C5055E9351}"/>
              </a:ext>
            </a:extLst>
          </p:cNvPr>
          <p:cNvSpPr>
            <a:spLocks noGrp="1"/>
          </p:cNvSpPr>
          <p:nvPr>
            <p:ph type="title"/>
          </p:nvPr>
        </p:nvSpPr>
        <p:spPr>
          <a:xfrm>
            <a:off x="457200" y="381000"/>
            <a:ext cx="8229600" cy="1143000"/>
          </a:xfrm>
        </p:spPr>
        <p:txBody>
          <a:bodyPr>
            <a:normAutofit/>
          </a:bodyPr>
          <a:lstStyle/>
          <a:p>
            <a:r>
              <a:rPr lang="en-SG" sz="3200" b="1" dirty="0"/>
              <a:t>Information Asymmetries:</a:t>
            </a:r>
            <a:br>
              <a:rPr lang="en-SG" sz="3200" b="1" dirty="0"/>
            </a:br>
            <a:r>
              <a:rPr lang="en-SG" sz="3200" b="1" dirty="0"/>
              <a:t>What does only </a:t>
            </a:r>
            <a:r>
              <a:rPr lang="en-GB" sz="3200" b="1" dirty="0">
                <a:effectLst/>
                <a:latin typeface="Calibri" panose="020F0502020204030204" pitchFamily="34" charset="0"/>
                <a:ea typeface="Calibri" panose="020F0502020204030204" pitchFamily="34" charset="0"/>
              </a:rPr>
              <a:t>Mansour</a:t>
            </a:r>
            <a:r>
              <a:rPr lang="en-SG" sz="3200" b="1" dirty="0"/>
              <a:t> know?</a:t>
            </a:r>
          </a:p>
        </p:txBody>
      </p:sp>
      <p:sp>
        <p:nvSpPr>
          <p:cNvPr id="3" name="Content Placeholder 2">
            <a:extLst>
              <a:ext uri="{FF2B5EF4-FFF2-40B4-BE49-F238E27FC236}">
                <a16:creationId xmlns:a16="http://schemas.microsoft.com/office/drawing/2014/main" id="{2CED29EB-D505-40B5-A97D-941C8F3E29B5}"/>
              </a:ext>
            </a:extLst>
          </p:cNvPr>
          <p:cNvSpPr>
            <a:spLocks noGrp="1"/>
          </p:cNvSpPr>
          <p:nvPr>
            <p:ph idx="1"/>
          </p:nvPr>
        </p:nvSpPr>
        <p:spPr>
          <a:xfrm>
            <a:off x="228600" y="1981200"/>
            <a:ext cx="8686800" cy="6096000"/>
          </a:xfrm>
        </p:spPr>
        <p:txBody>
          <a:bodyPr>
            <a:noAutofit/>
          </a:bodyPr>
          <a:lstStyle/>
          <a:p>
            <a:pPr lvl="0">
              <a:lnSpc>
                <a:spcPct val="107000"/>
              </a:lnSpc>
              <a:spcBef>
                <a:spcPts val="0"/>
              </a:spcBef>
            </a:pPr>
            <a:r>
              <a:rPr lang="en-SG" sz="2400" dirty="0">
                <a:effectLst/>
                <a:ea typeface="Calibri" panose="020F0502020204030204" pitchFamily="34" charset="0"/>
                <a:cs typeface="Times New Roman" panose="02020603050405020304" pitchFamily="18" charset="0"/>
              </a:rPr>
              <a:t>Mansour suspects the founders manipulated results to give him the minimum shares possible</a:t>
            </a:r>
          </a:p>
          <a:p>
            <a:pPr lvl="0">
              <a:lnSpc>
                <a:spcPct val="107000"/>
              </a:lnSpc>
              <a:spcBef>
                <a:spcPts val="0"/>
              </a:spcBef>
            </a:pPr>
            <a:endParaRPr lang="en-SG" sz="2400" dirty="0">
              <a:ea typeface="Calibri" panose="020F0502020204030204" pitchFamily="34" charset="0"/>
              <a:cs typeface="Times New Roman" panose="02020603050405020304" pitchFamily="18" charset="0"/>
            </a:endParaRPr>
          </a:p>
          <a:p>
            <a:pPr lvl="0">
              <a:lnSpc>
                <a:spcPct val="107000"/>
              </a:lnSpc>
              <a:spcBef>
                <a:spcPts val="0"/>
              </a:spcBef>
            </a:pPr>
            <a:r>
              <a:rPr lang="en-SG" sz="2400" dirty="0">
                <a:effectLst/>
                <a:ea typeface="Calibri" panose="020F0502020204030204" pitchFamily="34" charset="0"/>
                <a:cs typeface="Times New Roman" panose="02020603050405020304" pitchFamily="18" charset="0"/>
              </a:rPr>
              <a:t>He missed the end-of-year party because he was the only one who could </a:t>
            </a:r>
            <a:r>
              <a:rPr lang="en-SG" sz="2400" dirty="0" err="1">
                <a:effectLst/>
                <a:ea typeface="Calibri" panose="020F0502020204030204" pitchFamily="34" charset="0"/>
                <a:cs typeface="Times New Roman" panose="02020603050405020304" pitchFamily="18" charset="0"/>
              </a:rPr>
              <a:t>fulfill</a:t>
            </a:r>
            <a:r>
              <a:rPr lang="en-SG" sz="2400" dirty="0">
                <a:effectLst/>
                <a:ea typeface="Calibri" panose="020F0502020204030204" pitchFamily="34" charset="0"/>
                <a:cs typeface="Times New Roman" panose="02020603050405020304" pitchFamily="18" charset="0"/>
              </a:rPr>
              <a:t> a last-minute request from Spiral Funds’ biggest client</a:t>
            </a:r>
          </a:p>
        </p:txBody>
      </p:sp>
    </p:spTree>
    <p:extLst>
      <p:ext uri="{BB962C8B-B14F-4D97-AF65-F5344CB8AC3E}">
        <p14:creationId xmlns:p14="http://schemas.microsoft.com/office/powerpoint/2010/main" val="16904108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CBB7D-E457-4D68-A730-83C5055E9351}"/>
              </a:ext>
            </a:extLst>
          </p:cNvPr>
          <p:cNvSpPr>
            <a:spLocks noGrp="1"/>
          </p:cNvSpPr>
          <p:nvPr>
            <p:ph type="title"/>
          </p:nvPr>
        </p:nvSpPr>
        <p:spPr>
          <a:xfrm>
            <a:off x="457200" y="381000"/>
            <a:ext cx="8229600" cy="1143000"/>
          </a:xfrm>
        </p:spPr>
        <p:txBody>
          <a:bodyPr>
            <a:normAutofit/>
          </a:bodyPr>
          <a:lstStyle/>
          <a:p>
            <a:r>
              <a:rPr lang="en-SG" sz="3200" b="1" dirty="0"/>
              <a:t>Information Asymmetries:</a:t>
            </a:r>
            <a:br>
              <a:rPr lang="en-SG" sz="3200" b="1" dirty="0"/>
            </a:br>
            <a:r>
              <a:rPr lang="en-SG" sz="3200" b="1" dirty="0"/>
              <a:t>What does only </a:t>
            </a:r>
            <a:r>
              <a:rPr lang="en-GB" sz="3200" b="1" dirty="0">
                <a:effectLst/>
                <a:latin typeface="Calibri" panose="020F0502020204030204" pitchFamily="34" charset="0"/>
                <a:ea typeface="Calibri" panose="020F0502020204030204" pitchFamily="34" charset="0"/>
              </a:rPr>
              <a:t>Mansour</a:t>
            </a:r>
            <a:r>
              <a:rPr lang="en-SG" sz="3200" b="1" dirty="0"/>
              <a:t> know?</a:t>
            </a:r>
          </a:p>
        </p:txBody>
      </p:sp>
      <p:sp>
        <p:nvSpPr>
          <p:cNvPr id="3" name="Content Placeholder 2">
            <a:extLst>
              <a:ext uri="{FF2B5EF4-FFF2-40B4-BE49-F238E27FC236}">
                <a16:creationId xmlns:a16="http://schemas.microsoft.com/office/drawing/2014/main" id="{2CED29EB-D505-40B5-A97D-941C8F3E29B5}"/>
              </a:ext>
            </a:extLst>
          </p:cNvPr>
          <p:cNvSpPr>
            <a:spLocks noGrp="1"/>
          </p:cNvSpPr>
          <p:nvPr>
            <p:ph idx="1"/>
          </p:nvPr>
        </p:nvSpPr>
        <p:spPr>
          <a:xfrm>
            <a:off x="228600" y="1981200"/>
            <a:ext cx="8686800" cy="6096000"/>
          </a:xfrm>
        </p:spPr>
        <p:txBody>
          <a:bodyPr>
            <a:noAutofit/>
          </a:bodyPr>
          <a:lstStyle/>
          <a:p>
            <a:pPr lvl="0">
              <a:lnSpc>
                <a:spcPct val="107000"/>
              </a:lnSpc>
              <a:spcBef>
                <a:spcPts val="0"/>
              </a:spcBef>
            </a:pPr>
            <a:r>
              <a:rPr lang="en-SG" sz="2400" dirty="0">
                <a:effectLst/>
                <a:ea typeface="Calibri" panose="020F0502020204030204" pitchFamily="34" charset="0"/>
                <a:cs typeface="Times New Roman" panose="02020603050405020304" pitchFamily="18" charset="0"/>
              </a:rPr>
              <a:t>Mansour suspects the founders manipulated results to give him the minimum shares possible</a:t>
            </a:r>
          </a:p>
          <a:p>
            <a:pPr lvl="0">
              <a:lnSpc>
                <a:spcPct val="107000"/>
              </a:lnSpc>
              <a:spcBef>
                <a:spcPts val="0"/>
              </a:spcBef>
            </a:pPr>
            <a:endParaRPr lang="en-SG" sz="2400" dirty="0">
              <a:ea typeface="Calibri" panose="020F0502020204030204" pitchFamily="34" charset="0"/>
              <a:cs typeface="Times New Roman" panose="02020603050405020304" pitchFamily="18" charset="0"/>
            </a:endParaRPr>
          </a:p>
          <a:p>
            <a:pPr lvl="0">
              <a:lnSpc>
                <a:spcPct val="107000"/>
              </a:lnSpc>
              <a:spcBef>
                <a:spcPts val="0"/>
              </a:spcBef>
            </a:pPr>
            <a:r>
              <a:rPr lang="en-SG" sz="2400" dirty="0">
                <a:effectLst/>
                <a:ea typeface="Calibri" panose="020F0502020204030204" pitchFamily="34" charset="0"/>
                <a:cs typeface="Times New Roman" panose="02020603050405020304" pitchFamily="18" charset="0"/>
              </a:rPr>
              <a:t>He missed the end-of-year party because he was the only one who could </a:t>
            </a:r>
            <a:r>
              <a:rPr lang="en-SG" sz="2400" dirty="0" err="1">
                <a:effectLst/>
                <a:ea typeface="Calibri" panose="020F0502020204030204" pitchFamily="34" charset="0"/>
                <a:cs typeface="Times New Roman" panose="02020603050405020304" pitchFamily="18" charset="0"/>
              </a:rPr>
              <a:t>fulfill</a:t>
            </a:r>
            <a:r>
              <a:rPr lang="en-SG" sz="2400" dirty="0">
                <a:effectLst/>
                <a:ea typeface="Calibri" panose="020F0502020204030204" pitchFamily="34" charset="0"/>
                <a:cs typeface="Times New Roman" panose="02020603050405020304" pitchFamily="18" charset="0"/>
              </a:rPr>
              <a:t> a last-minute request from Spiral Funds’ biggest client</a:t>
            </a:r>
          </a:p>
          <a:p>
            <a:pPr lvl="0">
              <a:lnSpc>
                <a:spcPct val="107000"/>
              </a:lnSpc>
              <a:spcBef>
                <a:spcPts val="0"/>
              </a:spcBef>
            </a:pPr>
            <a:endParaRPr lang="en-GB" sz="2400" dirty="0">
              <a:effectLst/>
              <a:ea typeface="Calibri" panose="020F0502020204030204" pitchFamily="34" charset="0"/>
              <a:cs typeface="Times New Roman" panose="02020603050405020304" pitchFamily="18" charset="0"/>
            </a:endParaRPr>
          </a:p>
          <a:p>
            <a:pPr lvl="0">
              <a:lnSpc>
                <a:spcPct val="107000"/>
              </a:lnSpc>
              <a:spcBef>
                <a:spcPts val="0"/>
              </a:spcBef>
            </a:pPr>
            <a:r>
              <a:rPr lang="en-SG" sz="2400" dirty="0">
                <a:effectLst/>
                <a:ea typeface="Calibri" panose="020F0502020204030204" pitchFamily="34" charset="0"/>
                <a:cs typeface="Times New Roman" panose="02020603050405020304" pitchFamily="18" charset="0"/>
              </a:rPr>
              <a:t>Mansour’s son had a severe health issue during the year, during which Mansour was often absent due to work</a:t>
            </a:r>
          </a:p>
          <a:p>
            <a:pPr lvl="1">
              <a:lnSpc>
                <a:spcPct val="107000"/>
              </a:lnSpc>
              <a:spcBef>
                <a:spcPts val="0"/>
              </a:spcBef>
              <a:buFont typeface="Arial" panose="020B0604020202020204" pitchFamily="34" charset="0"/>
              <a:buChar char="•"/>
            </a:pPr>
            <a:r>
              <a:rPr lang="en-SG" sz="2400" dirty="0">
                <a:ea typeface="Calibri" panose="020F0502020204030204" pitchFamily="34" charset="0"/>
                <a:cs typeface="Times New Roman" panose="02020603050405020304" pitchFamily="18" charset="0"/>
              </a:rPr>
              <a:t>T</a:t>
            </a:r>
            <a:r>
              <a:rPr lang="en-SG" sz="2400" dirty="0">
                <a:effectLst/>
                <a:ea typeface="Calibri" panose="020F0502020204030204" pitchFamily="34" charset="0"/>
                <a:cs typeface="Times New Roman" panose="02020603050405020304" pitchFamily="18" charset="0"/>
              </a:rPr>
              <a:t>he two-week vacation was to make it up to him</a:t>
            </a:r>
          </a:p>
          <a:p>
            <a:pPr lvl="1">
              <a:lnSpc>
                <a:spcPct val="107000"/>
              </a:lnSpc>
              <a:spcBef>
                <a:spcPts val="0"/>
              </a:spcBef>
              <a:buFont typeface="Arial" panose="020B0604020202020204" pitchFamily="34" charset="0"/>
              <a:buChar char="•"/>
            </a:pPr>
            <a:r>
              <a:rPr lang="en-SG" sz="2400" dirty="0">
                <a:ea typeface="Calibri" panose="020F0502020204030204" pitchFamily="34" charset="0"/>
                <a:cs typeface="Times New Roman" panose="02020603050405020304" pitchFamily="18" charset="0"/>
              </a:rPr>
              <a:t>Mansour remained available via phone to his team</a:t>
            </a:r>
            <a:endParaRPr lang="en-GB"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986868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DCAB9-5A6D-49C8-9492-025EFA01A2BE}"/>
              </a:ext>
            </a:extLst>
          </p:cNvPr>
          <p:cNvSpPr>
            <a:spLocks noGrp="1"/>
          </p:cNvSpPr>
          <p:nvPr>
            <p:ph type="title"/>
          </p:nvPr>
        </p:nvSpPr>
        <p:spPr>
          <a:xfrm>
            <a:off x="457200" y="381000"/>
            <a:ext cx="8229600" cy="1143000"/>
          </a:xfrm>
        </p:spPr>
        <p:txBody>
          <a:bodyPr>
            <a:normAutofit/>
          </a:bodyPr>
          <a:lstStyle/>
          <a:p>
            <a:r>
              <a:rPr lang="en-SG" sz="3200" b="1" dirty="0"/>
              <a:t>Your Results: Mansour’s Future at the Firm</a:t>
            </a:r>
          </a:p>
        </p:txBody>
      </p:sp>
      <p:sp>
        <p:nvSpPr>
          <p:cNvPr id="3" name="Content Placeholder 2">
            <a:extLst>
              <a:ext uri="{FF2B5EF4-FFF2-40B4-BE49-F238E27FC236}">
                <a16:creationId xmlns:a16="http://schemas.microsoft.com/office/drawing/2014/main" id="{E87EF34B-5B87-4B74-950C-04633C381945}"/>
              </a:ext>
            </a:extLst>
          </p:cNvPr>
          <p:cNvSpPr>
            <a:spLocks noGrp="1"/>
          </p:cNvSpPr>
          <p:nvPr>
            <p:ph idx="1"/>
          </p:nvPr>
        </p:nvSpPr>
        <p:spPr>
          <a:xfrm>
            <a:off x="457200" y="2057400"/>
            <a:ext cx="8229600" cy="5791200"/>
          </a:xfrm>
        </p:spPr>
        <p:txBody>
          <a:bodyPr>
            <a:noAutofit/>
          </a:bodyPr>
          <a:lstStyle/>
          <a:p>
            <a:r>
              <a:rPr lang="en-SG" sz="2400" dirty="0"/>
              <a:t>**% staying at Spiral Funds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2400" dirty="0">
              <a:latin typeface="Calibri" panose="020F0502020204030204" pitchFamily="34" charset="0"/>
              <a:cs typeface="Times New Roman" panose="02020603050405020304" pitchFamily="18" charset="0"/>
            </a:endParaRPr>
          </a:p>
          <a:p>
            <a:r>
              <a:rPr lang="en-SG" sz="2400" dirty="0"/>
              <a:t>**% </a:t>
            </a:r>
            <a:r>
              <a:rPr lang="en-GB" sz="2400" dirty="0">
                <a:effectLst/>
                <a:latin typeface="Calibri" panose="020F0502020204030204" pitchFamily="34" charset="0"/>
                <a:ea typeface="Calibri" panose="020F0502020204030204" pitchFamily="34" charset="0"/>
                <a:cs typeface="Times New Roman" panose="02020603050405020304" pitchFamily="18" charset="0"/>
              </a:rPr>
              <a:t>leaving </a:t>
            </a:r>
            <a:r>
              <a:rPr lang="en-SG" sz="2400" dirty="0"/>
              <a:t>Spiral Funds</a:t>
            </a:r>
            <a:endParaRPr lang="en-SG"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SG" sz="2400" dirty="0">
              <a:latin typeface="Calibri" panose="020F0502020204030204" pitchFamily="34" charset="0"/>
              <a:cs typeface="Times New Roman" panose="02020603050405020304" pitchFamily="18" charset="0"/>
            </a:endParaRPr>
          </a:p>
          <a:p>
            <a:r>
              <a:rPr lang="en-SG" sz="2400" dirty="0"/>
              <a:t>**% </a:t>
            </a:r>
            <a:r>
              <a:rPr lang="en-GB" sz="2400" dirty="0">
                <a:latin typeface="Calibri" panose="020F0502020204030204" pitchFamily="34" charset="0"/>
                <a:cs typeface="Times New Roman" panose="02020603050405020304" pitchFamily="18" charset="0"/>
              </a:rPr>
              <a:t>other</a:t>
            </a:r>
            <a:endParaRPr lang="en-SG"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SG" sz="2400" dirty="0">
              <a:latin typeface="Calibri" panose="020F0502020204030204" pitchFamily="34" charset="0"/>
              <a:cs typeface="Times New Roman" panose="02020603050405020304" pitchFamily="18" charset="0"/>
            </a:endParaRPr>
          </a:p>
          <a:p>
            <a:pPr lvl="1">
              <a:buFont typeface="Arial" panose="020B0604020202020204" pitchFamily="34" charset="0"/>
              <a:buChar char="•"/>
            </a:pPr>
            <a:endParaRPr lang="en-SG" sz="2400" dirty="0"/>
          </a:p>
        </p:txBody>
      </p:sp>
    </p:spTree>
    <p:extLst>
      <p:ext uri="{BB962C8B-B14F-4D97-AF65-F5344CB8AC3E}">
        <p14:creationId xmlns:p14="http://schemas.microsoft.com/office/powerpoint/2010/main" val="8623428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Box 1">
            <a:extLst>
              <a:ext uri="{FF2B5EF4-FFF2-40B4-BE49-F238E27FC236}">
                <a16:creationId xmlns:a16="http://schemas.microsoft.com/office/drawing/2014/main" id="{6E5FF763-8DF8-4369-86E1-397D2D81A373}"/>
              </a:ext>
            </a:extLst>
          </p:cNvPr>
          <p:cNvSpPr txBox="1">
            <a:spLocks noChangeArrowheads="1"/>
          </p:cNvSpPr>
          <p:nvPr/>
        </p:nvSpPr>
        <p:spPr bwMode="auto">
          <a:xfrm>
            <a:off x="9859963" y="2159000"/>
            <a:ext cx="1857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p>
        </p:txBody>
      </p:sp>
      <p:graphicFrame>
        <p:nvGraphicFramePr>
          <p:cNvPr id="8" name="Group 76">
            <a:extLst>
              <a:ext uri="{FF2B5EF4-FFF2-40B4-BE49-F238E27FC236}">
                <a16:creationId xmlns:a16="http://schemas.microsoft.com/office/drawing/2014/main" id="{09D22990-429D-41C9-85A4-29B42BA90FB5}"/>
              </a:ext>
            </a:extLst>
          </p:cNvPr>
          <p:cNvGraphicFramePr>
            <a:graphicFrameLocks/>
          </p:cNvGraphicFramePr>
          <p:nvPr>
            <p:extLst>
              <p:ext uri="{D42A27DB-BD31-4B8C-83A1-F6EECF244321}">
                <p14:modId xmlns:p14="http://schemas.microsoft.com/office/powerpoint/2010/main" val="366692741"/>
              </p:ext>
            </p:extLst>
          </p:nvPr>
        </p:nvGraphicFramePr>
        <p:xfrm>
          <a:off x="76200" y="104061"/>
          <a:ext cx="8991600" cy="6680199"/>
        </p:xfrm>
        <a:graphic>
          <a:graphicData uri="http://schemas.openxmlformats.org/drawingml/2006/table">
            <a:tbl>
              <a:tblPr/>
              <a:tblGrid>
                <a:gridCol w="1085194">
                  <a:extLst>
                    <a:ext uri="{9D8B030D-6E8A-4147-A177-3AD203B41FA5}">
                      <a16:colId xmlns:a16="http://schemas.microsoft.com/office/drawing/2014/main" val="20000"/>
                    </a:ext>
                  </a:extLst>
                </a:gridCol>
                <a:gridCol w="7906406">
                  <a:extLst>
                    <a:ext uri="{9D8B030D-6E8A-4147-A177-3AD203B41FA5}">
                      <a16:colId xmlns:a16="http://schemas.microsoft.com/office/drawing/2014/main" val="20001"/>
                    </a:ext>
                  </a:extLst>
                </a:gridCol>
              </a:tblGrid>
              <a:tr h="52289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000000"/>
                          </a:solidFill>
                          <a:effectLst/>
                          <a:latin typeface="+mj-lt"/>
                          <a:cs typeface="Arial" charset="0"/>
                        </a:rPr>
                        <a:t>Group</a:t>
                      </a:r>
                      <a:endParaRPr kumimoji="0" lang="en-US" sz="2400" b="0" i="0" u="none" strike="noStrike" cap="none" normalizeH="0" baseline="0" dirty="0">
                        <a:ln>
                          <a:noFill/>
                        </a:ln>
                        <a:solidFill>
                          <a:srgbClr val="000000"/>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000000"/>
                          </a:solidFill>
                          <a:effectLst/>
                          <a:latin typeface="+mj-lt"/>
                        </a:rPr>
                        <a:t>Examples of Retention Agreements</a:t>
                      </a: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43215">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b"/>
                      <a:endParaRPr lang="en-US" sz="1800" b="0" i="0" u="none" strike="noStrike" dirty="0">
                        <a:solidFill>
                          <a:srgbClr val="000000"/>
                        </a:solidFill>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43215">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b"/>
                      <a:endParaRPr lang="en-US" sz="1800" b="0" i="0" u="none" strike="noStrike" dirty="0">
                        <a:solidFill>
                          <a:srgbClr val="000000"/>
                        </a:solidFill>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011582">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endParaRPr lang="en-US" sz="22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43215">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b"/>
                      <a:endParaRPr lang="en-US" sz="1700" b="0" i="0" u="none" strike="noStrike" dirty="0">
                        <a:solidFill>
                          <a:srgbClr val="000000"/>
                        </a:solidFill>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43215">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b"/>
                      <a:endParaRPr lang="en-US" sz="22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43215">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b"/>
                      <a:endParaRPr lang="en-SG" sz="22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643215">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2000" dirty="0"/>
                    </a:p>
                  </a:txBody>
                  <a:tcPr marL="7621" marR="762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643215">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643215">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2434286134"/>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Box 1">
            <a:extLst>
              <a:ext uri="{FF2B5EF4-FFF2-40B4-BE49-F238E27FC236}">
                <a16:creationId xmlns:a16="http://schemas.microsoft.com/office/drawing/2014/main" id="{6E5FF763-8DF8-4369-86E1-397D2D81A373}"/>
              </a:ext>
            </a:extLst>
          </p:cNvPr>
          <p:cNvSpPr txBox="1">
            <a:spLocks noChangeArrowheads="1"/>
          </p:cNvSpPr>
          <p:nvPr/>
        </p:nvSpPr>
        <p:spPr bwMode="auto">
          <a:xfrm>
            <a:off x="9859963" y="2159000"/>
            <a:ext cx="1857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p>
        </p:txBody>
      </p:sp>
      <p:graphicFrame>
        <p:nvGraphicFramePr>
          <p:cNvPr id="8" name="Group 76">
            <a:extLst>
              <a:ext uri="{FF2B5EF4-FFF2-40B4-BE49-F238E27FC236}">
                <a16:creationId xmlns:a16="http://schemas.microsoft.com/office/drawing/2014/main" id="{09D22990-429D-41C9-85A4-29B42BA90FB5}"/>
              </a:ext>
            </a:extLst>
          </p:cNvPr>
          <p:cNvGraphicFramePr>
            <a:graphicFrameLocks/>
          </p:cNvGraphicFramePr>
          <p:nvPr>
            <p:extLst>
              <p:ext uri="{D42A27DB-BD31-4B8C-83A1-F6EECF244321}">
                <p14:modId xmlns:p14="http://schemas.microsoft.com/office/powerpoint/2010/main" val="2360176833"/>
              </p:ext>
            </p:extLst>
          </p:nvPr>
        </p:nvGraphicFramePr>
        <p:xfrm>
          <a:off x="152400" y="76200"/>
          <a:ext cx="8915400" cy="6680199"/>
        </p:xfrm>
        <a:graphic>
          <a:graphicData uri="http://schemas.openxmlformats.org/drawingml/2006/table">
            <a:tbl>
              <a:tblPr/>
              <a:tblGrid>
                <a:gridCol w="1075997">
                  <a:extLst>
                    <a:ext uri="{9D8B030D-6E8A-4147-A177-3AD203B41FA5}">
                      <a16:colId xmlns:a16="http://schemas.microsoft.com/office/drawing/2014/main" val="20000"/>
                    </a:ext>
                  </a:extLst>
                </a:gridCol>
                <a:gridCol w="7839403">
                  <a:extLst>
                    <a:ext uri="{9D8B030D-6E8A-4147-A177-3AD203B41FA5}">
                      <a16:colId xmlns:a16="http://schemas.microsoft.com/office/drawing/2014/main" val="20001"/>
                    </a:ext>
                  </a:extLst>
                </a:gridCol>
              </a:tblGrid>
              <a:tr h="52289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000000"/>
                          </a:solidFill>
                          <a:effectLst/>
                          <a:latin typeface="+mj-lt"/>
                          <a:cs typeface="Arial" charset="0"/>
                        </a:rPr>
                        <a:t>Group</a:t>
                      </a:r>
                      <a:endParaRPr kumimoji="0" lang="en-US" sz="2400" b="0" i="0" u="none" strike="noStrike" cap="none" normalizeH="0" baseline="0" dirty="0">
                        <a:ln>
                          <a:noFill/>
                        </a:ln>
                        <a:solidFill>
                          <a:srgbClr val="000000"/>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000000"/>
                          </a:solidFill>
                          <a:effectLst/>
                          <a:latin typeface="+mj-lt"/>
                        </a:rPr>
                        <a:t>Examples of Departure Agreements</a:t>
                      </a: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43215">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b"/>
                      <a:endParaRPr lang="en-US" sz="2400" b="0" i="0" u="none" strike="noStrike" dirty="0">
                        <a:solidFill>
                          <a:srgbClr val="FF0000"/>
                        </a:solidFill>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43215">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b"/>
                      <a:endParaRPr lang="en-US" sz="22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011582">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endParaRPr lang="en-US" sz="22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43215">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endParaRPr lang="en-US" sz="2200" b="0" i="0" u="none" strike="noStrike" dirty="0">
                        <a:solidFill>
                          <a:srgbClr val="00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43215">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b"/>
                      <a:endParaRPr lang="en-US" sz="22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43215">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b"/>
                      <a:endParaRPr lang="en-SG" sz="2200" b="0" i="0" u="none" strike="noStrike" dirty="0">
                        <a:solidFill>
                          <a:srgbClr val="000000"/>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643215">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2000" dirty="0"/>
                    </a:p>
                  </a:txBody>
                  <a:tcPr marL="7621" marR="762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643215">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643215">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262626"/>
                        </a:solidFill>
                        <a:effectLst/>
                        <a:latin typeface="+mj-lt"/>
                      </a:endParaRPr>
                    </a:p>
                  </a:txBody>
                  <a:tcPr marL="91450" marR="91450" marT="45722" marB="457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654888273"/>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a:extLst>
              <a:ext uri="{FF2B5EF4-FFF2-40B4-BE49-F238E27FC236}">
                <a16:creationId xmlns:a16="http://schemas.microsoft.com/office/drawing/2014/main" id="{7DB68F9E-C1EF-42B9-A3E7-9A3B5D25293F}"/>
              </a:ext>
            </a:extLst>
          </p:cNvPr>
          <p:cNvSpPr>
            <a:spLocks noGrp="1"/>
          </p:cNvSpPr>
          <p:nvPr>
            <p:ph type="title"/>
          </p:nvPr>
        </p:nvSpPr>
        <p:spPr>
          <a:xfrm>
            <a:off x="457200" y="-76200"/>
            <a:ext cx="8229600" cy="1143000"/>
          </a:xfrm>
        </p:spPr>
        <p:txBody>
          <a:bodyPr/>
          <a:lstStyle/>
          <a:p>
            <a:r>
              <a:rPr lang="en-SG" altLang="en-US" sz="3200" b="1"/>
              <a:t>Your relationships after the negotiation</a:t>
            </a:r>
          </a:p>
        </p:txBody>
      </p:sp>
      <p:graphicFrame>
        <p:nvGraphicFramePr>
          <p:cNvPr id="6" name="Table 5">
            <a:extLst>
              <a:ext uri="{FF2B5EF4-FFF2-40B4-BE49-F238E27FC236}">
                <a16:creationId xmlns:a16="http://schemas.microsoft.com/office/drawing/2014/main" id="{BB3AC251-9601-4CF7-814F-279C156EF5A8}"/>
              </a:ext>
            </a:extLst>
          </p:cNvPr>
          <p:cNvGraphicFramePr>
            <a:graphicFrameLocks noGrp="1"/>
          </p:cNvGraphicFramePr>
          <p:nvPr/>
        </p:nvGraphicFramePr>
        <p:xfrm>
          <a:off x="457200" y="999457"/>
          <a:ext cx="8458201" cy="5553743"/>
        </p:xfrm>
        <a:graphic>
          <a:graphicData uri="http://schemas.openxmlformats.org/drawingml/2006/table">
            <a:tbl>
              <a:tblPr>
                <a:tableStyleId>{5C22544A-7EE6-4342-B048-85BDC9FD1C3A}</a:tableStyleId>
              </a:tblPr>
              <a:tblGrid>
                <a:gridCol w="2358537">
                  <a:extLst>
                    <a:ext uri="{9D8B030D-6E8A-4147-A177-3AD203B41FA5}">
                      <a16:colId xmlns:a16="http://schemas.microsoft.com/office/drawing/2014/main" val="20000"/>
                    </a:ext>
                  </a:extLst>
                </a:gridCol>
                <a:gridCol w="2846510">
                  <a:extLst>
                    <a:ext uri="{9D8B030D-6E8A-4147-A177-3AD203B41FA5}">
                      <a16:colId xmlns:a16="http://schemas.microsoft.com/office/drawing/2014/main" val="20001"/>
                    </a:ext>
                  </a:extLst>
                </a:gridCol>
                <a:gridCol w="3253154">
                  <a:extLst>
                    <a:ext uri="{9D8B030D-6E8A-4147-A177-3AD203B41FA5}">
                      <a16:colId xmlns:a16="http://schemas.microsoft.com/office/drawing/2014/main" val="20002"/>
                    </a:ext>
                  </a:extLst>
                </a:gridCol>
              </a:tblGrid>
              <a:tr h="788697">
                <a:tc>
                  <a:txBody>
                    <a:bodyPr/>
                    <a:lstStyle/>
                    <a:p>
                      <a:pPr algn="l" fontAlgn="b"/>
                      <a:r>
                        <a:rPr lang="en-US" sz="2400" u="none" strike="noStrike" dirty="0">
                          <a:effectLst/>
                        </a:rPr>
                        <a:t> </a:t>
                      </a:r>
                      <a:endParaRPr lang="en-US" sz="2400" b="1" i="0" u="none" strike="noStrike" dirty="0">
                        <a:solidFill>
                          <a:srgbClr val="FFFFFF"/>
                        </a:solidFill>
                        <a:effectLst/>
                        <a:latin typeface="Calibri" panose="020F0502020204030204" pitchFamily="34" charset="0"/>
                      </a:endParaRPr>
                    </a:p>
                  </a:txBody>
                  <a:tcPr marL="0" marR="0" marT="0" marB="0" anchor="b"/>
                </a:tc>
                <a:tc>
                  <a:txBody>
                    <a:bodyPr/>
                    <a:lstStyle/>
                    <a:p>
                      <a:pPr algn="l" fontAlgn="b"/>
                      <a:r>
                        <a:rPr lang="en-US" sz="2400" u="none" strike="noStrike" dirty="0">
                          <a:effectLst/>
                        </a:rPr>
                        <a:t>Alex rating </a:t>
                      </a:r>
                    </a:p>
                    <a:p>
                      <a:pPr algn="l" fontAlgn="b"/>
                      <a:r>
                        <a:rPr lang="en-US" sz="2400" u="none" strike="noStrike" dirty="0">
                          <a:effectLst/>
                        </a:rPr>
                        <a:t>of relationship</a:t>
                      </a:r>
                      <a:endParaRPr lang="en-US" sz="2400" b="1" i="0" u="none" strike="noStrike" dirty="0">
                        <a:solidFill>
                          <a:srgbClr val="FFFFFF"/>
                        </a:solidFill>
                        <a:effectLst/>
                        <a:latin typeface="Calibri" panose="020F0502020204030204" pitchFamily="34" charset="0"/>
                      </a:endParaRPr>
                    </a:p>
                  </a:txBody>
                  <a:tcPr marL="0" marR="0" marT="0" marB="0" anchor="b"/>
                </a:tc>
                <a:tc>
                  <a:txBody>
                    <a:bodyPr/>
                    <a:lstStyle/>
                    <a:p>
                      <a:pPr algn="l" fontAlgn="b"/>
                      <a:r>
                        <a:rPr lang="en-US" sz="2400" u="none" strike="noStrike" dirty="0">
                          <a:effectLst/>
                        </a:rPr>
                        <a:t>Mansour rating </a:t>
                      </a:r>
                    </a:p>
                    <a:p>
                      <a:pPr algn="l" fontAlgn="b"/>
                      <a:r>
                        <a:rPr lang="en-US" sz="2400" u="none" strike="noStrike" dirty="0">
                          <a:effectLst/>
                        </a:rPr>
                        <a:t>of relationship</a:t>
                      </a:r>
                      <a:endParaRPr lang="en-US" sz="2400" b="1" i="0" u="none" strike="noStrike" dirty="0">
                        <a:solidFill>
                          <a:srgbClr val="FFFFFF"/>
                        </a:solidFill>
                        <a:effectLst/>
                        <a:latin typeface="Calibri" panose="020F0502020204030204" pitchFamily="34" charset="0"/>
                      </a:endParaRPr>
                    </a:p>
                  </a:txBody>
                  <a:tcPr marL="0" marR="0" marT="0" marB="0" anchor="b"/>
                </a:tc>
                <a:extLst>
                  <a:ext uri="{0D108BD9-81ED-4DB2-BD59-A6C34878D82A}">
                    <a16:rowId xmlns:a16="http://schemas.microsoft.com/office/drawing/2014/main" val="10000"/>
                  </a:ext>
                </a:extLst>
              </a:tr>
              <a:tr h="788697">
                <a:tc>
                  <a:txBody>
                    <a:bodyPr/>
                    <a:lstStyle/>
                    <a:p>
                      <a:pPr algn="l" fontAlgn="b"/>
                      <a:r>
                        <a:rPr lang="en-US" sz="2400" u="none" strike="noStrike" dirty="0">
                          <a:effectLst/>
                        </a:rPr>
                        <a:t>Min</a:t>
                      </a:r>
                      <a:endParaRPr lang="en-US" sz="2400" b="1" i="0" u="none" strike="noStrike" dirty="0">
                        <a:solidFill>
                          <a:srgbClr val="FFFFFF"/>
                        </a:solidFill>
                        <a:effectLst/>
                        <a:latin typeface="Calibri" panose="020F0502020204030204" pitchFamily="34" charset="0"/>
                      </a:endParaRPr>
                    </a:p>
                  </a:txBody>
                  <a:tcPr marL="0" marR="0" marT="0" marB="0" anchor="b"/>
                </a:tc>
                <a:tc>
                  <a:txBody>
                    <a:bodyPr/>
                    <a:lstStyle/>
                    <a:p>
                      <a:pPr algn="r" fontAlgn="b"/>
                      <a:endParaRPr lang="en-SG"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endParaRPr lang="en-SG"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1"/>
                  </a:ext>
                </a:extLst>
              </a:tr>
              <a:tr h="788697">
                <a:tc>
                  <a:txBody>
                    <a:bodyPr/>
                    <a:lstStyle/>
                    <a:p>
                      <a:pPr algn="l" fontAlgn="b"/>
                      <a:r>
                        <a:rPr lang="en-US" sz="2400" u="none" strike="noStrike" dirty="0">
                          <a:effectLst/>
                        </a:rPr>
                        <a:t>Max</a:t>
                      </a:r>
                      <a:endParaRPr lang="en-US" sz="2400" b="1" i="0" u="none" strike="noStrike" dirty="0">
                        <a:solidFill>
                          <a:srgbClr val="FFFFFF"/>
                        </a:solidFill>
                        <a:effectLst/>
                        <a:latin typeface="Calibri" panose="020F0502020204030204" pitchFamily="34" charset="0"/>
                      </a:endParaRPr>
                    </a:p>
                  </a:txBody>
                  <a:tcPr marL="0" marR="0" marT="0" marB="0" anchor="b"/>
                </a:tc>
                <a:tc>
                  <a:txBody>
                    <a:bodyPr/>
                    <a:lstStyle/>
                    <a:p>
                      <a:pPr algn="r" fontAlgn="b"/>
                      <a:endParaRPr lang="en-SG"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endParaRPr lang="en-SG"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2"/>
                  </a:ext>
                </a:extLst>
              </a:tr>
              <a:tr h="788697">
                <a:tc>
                  <a:txBody>
                    <a:bodyPr/>
                    <a:lstStyle/>
                    <a:p>
                      <a:pPr algn="l" fontAlgn="b"/>
                      <a:r>
                        <a:rPr lang="en-US" sz="2400" u="none" strike="noStrike" dirty="0">
                          <a:effectLst/>
                        </a:rPr>
                        <a:t>Mean</a:t>
                      </a:r>
                      <a:endParaRPr lang="en-US" sz="2400" b="1" i="0" u="none" strike="noStrike" dirty="0">
                        <a:solidFill>
                          <a:srgbClr val="FFFFFF"/>
                        </a:solidFill>
                        <a:effectLst/>
                        <a:latin typeface="Calibri" panose="020F0502020204030204" pitchFamily="34" charset="0"/>
                      </a:endParaRPr>
                    </a:p>
                  </a:txBody>
                  <a:tcPr marL="0" marR="0" marT="0" marB="0" anchor="b"/>
                </a:tc>
                <a:tc>
                  <a:txBody>
                    <a:bodyPr/>
                    <a:lstStyle/>
                    <a:p>
                      <a:pPr algn="r" fontAlgn="b"/>
                      <a:endParaRPr lang="en-SG"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endParaRPr lang="en-SG"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3"/>
                  </a:ext>
                </a:extLst>
              </a:tr>
              <a:tr h="788697">
                <a:tc>
                  <a:txBody>
                    <a:bodyPr/>
                    <a:lstStyle/>
                    <a:p>
                      <a:pPr algn="l" fontAlgn="b"/>
                      <a:r>
                        <a:rPr lang="en-US" sz="2400" dirty="0"/>
                        <a:t>Standard deviation</a:t>
                      </a:r>
                    </a:p>
                  </a:txBody>
                  <a:tcPr marL="0" marR="0" marT="0" marB="0" anchor="b"/>
                </a:tc>
                <a:tc>
                  <a:txBody>
                    <a:bodyPr/>
                    <a:lstStyle/>
                    <a:p>
                      <a:pPr algn="r" fontAlgn="b"/>
                      <a:endParaRPr lang="en-SG"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endParaRPr lang="en-SG"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4"/>
                  </a:ext>
                </a:extLst>
              </a:tr>
              <a:tr h="788697">
                <a:tc>
                  <a:txBody>
                    <a:bodyPr/>
                    <a:lstStyle/>
                    <a:p>
                      <a:pPr algn="l" fontAlgn="b"/>
                      <a:r>
                        <a:rPr lang="en-US" sz="2400" u="none" strike="noStrike">
                          <a:effectLst/>
                        </a:rPr>
                        <a:t>Mode</a:t>
                      </a:r>
                      <a:endParaRPr lang="en-US" sz="2400" b="1" i="0" u="none" strike="noStrike">
                        <a:solidFill>
                          <a:srgbClr val="FFFFFF"/>
                        </a:solidFill>
                        <a:effectLst/>
                        <a:latin typeface="Calibri" panose="020F0502020204030204" pitchFamily="34" charset="0"/>
                      </a:endParaRPr>
                    </a:p>
                  </a:txBody>
                  <a:tcPr marL="0" marR="0" marT="0" marB="0" anchor="b"/>
                </a:tc>
                <a:tc>
                  <a:txBody>
                    <a:bodyPr/>
                    <a:lstStyle/>
                    <a:p>
                      <a:pPr algn="r" fontAlgn="b"/>
                      <a:endParaRPr lang="en-SG"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endParaRPr lang="en-SG"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5"/>
                  </a:ext>
                </a:extLst>
              </a:tr>
              <a:tr h="821561">
                <a:tc>
                  <a:txBody>
                    <a:bodyPr/>
                    <a:lstStyle/>
                    <a:p>
                      <a:pPr algn="l" fontAlgn="b"/>
                      <a:r>
                        <a:rPr lang="en-US" sz="2400" u="none" strike="noStrike">
                          <a:effectLst/>
                        </a:rPr>
                        <a:t>Median</a:t>
                      </a:r>
                      <a:endParaRPr lang="en-US" sz="2400" b="1" i="0" u="none" strike="noStrike">
                        <a:solidFill>
                          <a:srgbClr val="FFFFFF"/>
                        </a:solidFill>
                        <a:effectLst/>
                        <a:latin typeface="Calibri" panose="020F0502020204030204" pitchFamily="34" charset="0"/>
                      </a:endParaRPr>
                    </a:p>
                  </a:txBody>
                  <a:tcPr marL="0" marR="0" marT="0" marB="0" anchor="b"/>
                </a:tc>
                <a:tc>
                  <a:txBody>
                    <a:bodyPr/>
                    <a:lstStyle/>
                    <a:p>
                      <a:pPr algn="r" fontAlgn="b"/>
                      <a:endParaRPr lang="en-SG"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endParaRPr lang="en-SG"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8070152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DCAB9-5A6D-49C8-9492-025EFA01A2BE}"/>
              </a:ext>
            </a:extLst>
          </p:cNvPr>
          <p:cNvSpPr>
            <a:spLocks noGrp="1"/>
          </p:cNvSpPr>
          <p:nvPr>
            <p:ph type="title"/>
          </p:nvPr>
        </p:nvSpPr>
        <p:spPr>
          <a:xfrm>
            <a:off x="457200" y="381000"/>
            <a:ext cx="8229600" cy="1143000"/>
          </a:xfrm>
        </p:spPr>
        <p:txBody>
          <a:bodyPr>
            <a:normAutofit/>
          </a:bodyPr>
          <a:lstStyle/>
          <a:p>
            <a:r>
              <a:rPr lang="en-SG" sz="3200" b="1" dirty="0"/>
              <a:t>Your Results: Mansour’s Future at the Firm</a:t>
            </a:r>
          </a:p>
        </p:txBody>
      </p:sp>
      <p:sp>
        <p:nvSpPr>
          <p:cNvPr id="3" name="Content Placeholder 2">
            <a:extLst>
              <a:ext uri="{FF2B5EF4-FFF2-40B4-BE49-F238E27FC236}">
                <a16:creationId xmlns:a16="http://schemas.microsoft.com/office/drawing/2014/main" id="{E87EF34B-5B87-4B74-950C-04633C381945}"/>
              </a:ext>
            </a:extLst>
          </p:cNvPr>
          <p:cNvSpPr>
            <a:spLocks noGrp="1"/>
          </p:cNvSpPr>
          <p:nvPr>
            <p:ph idx="1"/>
          </p:nvPr>
        </p:nvSpPr>
        <p:spPr>
          <a:xfrm>
            <a:off x="457200" y="2057400"/>
            <a:ext cx="8229600" cy="5791200"/>
          </a:xfrm>
        </p:spPr>
        <p:txBody>
          <a:bodyPr>
            <a:noAutofit/>
          </a:bodyPr>
          <a:lstStyle/>
          <a:p>
            <a:r>
              <a:rPr lang="en-SG" sz="2400" dirty="0"/>
              <a:t>81.25% staying at Spiral Funds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2400" dirty="0">
              <a:latin typeface="Calibri" panose="020F0502020204030204" pitchFamily="34" charset="0"/>
              <a:cs typeface="Times New Roman" panose="02020603050405020304" pitchFamily="18" charset="0"/>
            </a:endParaRPr>
          </a:p>
          <a:p>
            <a:r>
              <a:rPr lang="en-SG" sz="2400" dirty="0"/>
              <a:t>18.75% </a:t>
            </a:r>
            <a:r>
              <a:rPr lang="en-GB" sz="2400" dirty="0">
                <a:effectLst/>
                <a:latin typeface="Calibri" panose="020F0502020204030204" pitchFamily="34" charset="0"/>
                <a:ea typeface="Calibri" panose="020F0502020204030204" pitchFamily="34" charset="0"/>
                <a:cs typeface="Times New Roman" panose="02020603050405020304" pitchFamily="18" charset="0"/>
              </a:rPr>
              <a:t>leaving </a:t>
            </a:r>
            <a:r>
              <a:rPr lang="en-SG" sz="2400" dirty="0"/>
              <a:t>Spiral Funds</a:t>
            </a:r>
            <a:endParaRPr lang="en-SG"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SG" sz="2400" dirty="0">
              <a:latin typeface="Calibri" panose="020F0502020204030204" pitchFamily="34" charset="0"/>
              <a:cs typeface="Times New Roman" panose="02020603050405020304" pitchFamily="18" charset="0"/>
            </a:endParaRPr>
          </a:p>
          <a:p>
            <a:r>
              <a:rPr lang="en-SG" sz="2400" dirty="0"/>
              <a:t>0% </a:t>
            </a:r>
            <a:r>
              <a:rPr lang="en-GB" sz="2400" dirty="0">
                <a:latin typeface="Calibri" panose="020F0502020204030204" pitchFamily="34" charset="0"/>
                <a:cs typeface="Times New Roman" panose="02020603050405020304" pitchFamily="18" charset="0"/>
              </a:rPr>
              <a:t>other</a:t>
            </a:r>
            <a:endParaRPr lang="en-SG"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SG" sz="2400" dirty="0">
              <a:latin typeface="Calibri" panose="020F0502020204030204" pitchFamily="34" charset="0"/>
              <a:cs typeface="Times New Roman" panose="02020603050405020304" pitchFamily="18" charset="0"/>
            </a:endParaRPr>
          </a:p>
          <a:p>
            <a:pPr lvl="1">
              <a:buFont typeface="Arial" panose="020B0604020202020204" pitchFamily="34" charset="0"/>
              <a:buChar char="•"/>
            </a:pPr>
            <a:endParaRPr lang="en-SG" sz="2400" dirty="0"/>
          </a:p>
        </p:txBody>
      </p:sp>
    </p:spTree>
    <p:extLst>
      <p:ext uri="{BB962C8B-B14F-4D97-AF65-F5344CB8AC3E}">
        <p14:creationId xmlns:p14="http://schemas.microsoft.com/office/powerpoint/2010/main" val="3656361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nvPr>
        </p:nvGraphicFramePr>
        <p:xfrm>
          <a:off x="1191" y="858441"/>
          <a:ext cx="1191" cy="1191"/>
        </p:xfrm>
        <a:graphic>
          <a:graphicData uri="http://schemas.openxmlformats.org/presentationml/2006/ole">
            <mc:AlternateContent xmlns:mc="http://schemas.openxmlformats.org/markup-compatibility/2006">
              <mc:Choice xmlns:v="urn:schemas-microsoft-com:vml" Requires="v">
                <p:oleObj name="think-cell Slide" r:id="rId5" imgW="152" imgH="152" progId="TCLayout.ActiveDocument.1">
                  <p:embed/>
                </p:oleObj>
              </mc:Choice>
              <mc:Fallback>
                <p:oleObj name="think-cell Slide" r:id="rId5" imgW="152" imgH="152" progId="TCLayout.ActiveDocument.1">
                  <p:embed/>
                  <p:pic>
                    <p:nvPicPr>
                      <p:cNvPr id="4" name="Object 3" hidden="1"/>
                      <p:cNvPicPr/>
                      <p:nvPr/>
                    </p:nvPicPr>
                    <p:blipFill>
                      <a:blip r:embed="rId6"/>
                      <a:stretch>
                        <a:fillRect/>
                      </a:stretch>
                    </p:blipFill>
                    <p:spPr>
                      <a:xfrm>
                        <a:off x="1191" y="858441"/>
                        <a:ext cx="1191" cy="1191"/>
                      </a:xfrm>
                      <a:prstGeom prst="rect">
                        <a:avLst/>
                      </a:prstGeom>
                    </p:spPr>
                  </p:pic>
                </p:oleObj>
              </mc:Fallback>
            </mc:AlternateContent>
          </a:graphicData>
        </a:graphic>
      </p:graphicFrame>
      <p:sp>
        <p:nvSpPr>
          <p:cNvPr id="3" name="Rectangle 2" hidden="1"/>
          <p:cNvSpPr/>
          <p:nvPr>
            <p:custDataLst>
              <p:tags r:id="rId2"/>
            </p:custDataLst>
          </p:nvPr>
        </p:nvSpPr>
        <p:spPr>
          <a:xfrm>
            <a:off x="0" y="857250"/>
            <a:ext cx="119063" cy="1190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2850" b="1" dirty="0">
              <a:latin typeface="Arial" panose="020B0604020202020204" pitchFamily="34" charset="0"/>
              <a:ea typeface="+mj-ea"/>
              <a:cs typeface="+mj-cs"/>
              <a:sym typeface="Arial" panose="020B0604020202020204" pitchFamily="34" charset="0"/>
            </a:endParaRPr>
          </a:p>
        </p:txBody>
      </p:sp>
      <p:sp>
        <p:nvSpPr>
          <p:cNvPr id="2" name="Title 1">
            <a:extLst>
              <a:ext uri="{FF2B5EF4-FFF2-40B4-BE49-F238E27FC236}">
                <a16:creationId xmlns:a16="http://schemas.microsoft.com/office/drawing/2014/main" id="{4B234C76-0F86-4C61-BB7A-9D91C95DB641}"/>
              </a:ext>
            </a:extLst>
          </p:cNvPr>
          <p:cNvSpPr>
            <a:spLocks noGrp="1"/>
          </p:cNvSpPr>
          <p:nvPr>
            <p:ph type="title"/>
          </p:nvPr>
        </p:nvSpPr>
        <p:spPr>
          <a:xfrm>
            <a:off x="439072" y="362076"/>
            <a:ext cx="8094239" cy="704724"/>
          </a:xfrm>
        </p:spPr>
        <p:txBody>
          <a:bodyPr>
            <a:noAutofit/>
          </a:bodyPr>
          <a:lstStyle/>
          <a:p>
            <a:r>
              <a:rPr lang="en-US" sz="3600" b="1" dirty="0"/>
              <a:t>Spiral Flow Role Play</a:t>
            </a:r>
          </a:p>
        </p:txBody>
      </p:sp>
      <p:sp>
        <p:nvSpPr>
          <p:cNvPr id="5" name="TextBox 4">
            <a:extLst>
              <a:ext uri="{FF2B5EF4-FFF2-40B4-BE49-F238E27FC236}">
                <a16:creationId xmlns:a16="http://schemas.microsoft.com/office/drawing/2014/main" id="{88048186-6D99-4EB6-963D-6DA92CF4D2C8}"/>
              </a:ext>
            </a:extLst>
          </p:cNvPr>
          <p:cNvSpPr txBox="1"/>
          <p:nvPr/>
        </p:nvSpPr>
        <p:spPr>
          <a:xfrm>
            <a:off x="512735" y="1371600"/>
            <a:ext cx="8555065" cy="5816977"/>
          </a:xfrm>
          <a:prstGeom prst="rect">
            <a:avLst/>
          </a:prstGeom>
          <a:noFill/>
        </p:spPr>
        <p:txBody>
          <a:bodyPr wrap="square" rtlCol="0">
            <a:spAutoFit/>
          </a:bodyPr>
          <a:lstStyle/>
          <a:p>
            <a:pPr marL="257175" indent="-257175" defTabSz="685800">
              <a:spcAft>
                <a:spcPts val="600"/>
              </a:spcAft>
              <a:buFont typeface="Arial" panose="020B0604020202020204" pitchFamily="34" charset="0"/>
              <a:buChar char="•"/>
              <a:defRPr/>
            </a:pPr>
            <a:r>
              <a:rPr lang="en-US" sz="2400" dirty="0">
                <a:solidFill>
                  <a:srgbClr val="000000"/>
                </a:solidFill>
              </a:rPr>
              <a:t>Rules for this exercise: </a:t>
            </a:r>
          </a:p>
          <a:p>
            <a:pPr marL="600075" lvl="1" indent="-257175" defTabSz="685800">
              <a:spcAft>
                <a:spcPts val="600"/>
              </a:spcAft>
              <a:buFont typeface="Arial" panose="020B0604020202020204" pitchFamily="34" charset="0"/>
              <a:buChar char="•"/>
              <a:defRPr/>
            </a:pPr>
            <a:r>
              <a:rPr lang="en-US" sz="2400" dirty="0">
                <a:solidFill>
                  <a:srgbClr val="000000"/>
                </a:solidFill>
              </a:rPr>
              <a:t>Read only your own role (</a:t>
            </a:r>
            <a:r>
              <a:rPr lang="en-GB" sz="2400" dirty="0">
                <a:effectLst/>
                <a:latin typeface="+mj-lt"/>
                <a:ea typeface="Calibri" panose="020F0502020204030204" pitchFamily="34" charset="0"/>
                <a:cs typeface="Times New Roman" panose="02020603050405020304" pitchFamily="18" charset="0"/>
              </a:rPr>
              <a:t>Alex </a:t>
            </a:r>
            <a:r>
              <a:rPr lang="en-US" sz="2400" dirty="0">
                <a:solidFill>
                  <a:srgbClr val="000000"/>
                </a:solidFill>
                <a:latin typeface="+mj-lt"/>
              </a:rPr>
              <a:t>or </a:t>
            </a:r>
            <a:r>
              <a:rPr lang="en-GB" sz="2400" dirty="0">
                <a:effectLst/>
                <a:latin typeface="+mj-lt"/>
                <a:ea typeface="Calibri" panose="020F0502020204030204" pitchFamily="34" charset="0"/>
                <a:cs typeface="Times New Roman" panose="02020603050405020304" pitchFamily="18" charset="0"/>
              </a:rPr>
              <a:t>Mansour)</a:t>
            </a:r>
            <a:endParaRPr lang="en-US" sz="2400" dirty="0">
              <a:solidFill>
                <a:srgbClr val="000000"/>
              </a:solidFill>
            </a:endParaRPr>
          </a:p>
          <a:p>
            <a:pPr marL="600075" lvl="1" indent="-257175" defTabSz="685800">
              <a:spcAft>
                <a:spcPts val="600"/>
              </a:spcAft>
              <a:buFont typeface="Arial" panose="020B0604020202020204" pitchFamily="34" charset="0"/>
              <a:buChar char="•"/>
              <a:defRPr/>
            </a:pPr>
            <a:r>
              <a:rPr lang="en-US" sz="2400" dirty="0">
                <a:solidFill>
                  <a:srgbClr val="000000"/>
                </a:solidFill>
              </a:rPr>
              <a:t>You cannot show each other your role materials</a:t>
            </a:r>
          </a:p>
          <a:p>
            <a:pPr marL="600075" lvl="1" indent="-257175" defTabSz="685800">
              <a:spcAft>
                <a:spcPts val="600"/>
              </a:spcAft>
              <a:buFont typeface="Arial" panose="020B0604020202020204" pitchFamily="34" charset="0"/>
              <a:buChar char="•"/>
              <a:defRPr/>
            </a:pPr>
            <a:r>
              <a:rPr lang="en-US" sz="2400" dirty="0">
                <a:solidFill>
                  <a:srgbClr val="000000"/>
                </a:solidFill>
              </a:rPr>
              <a:t>Stick to the information in your role (no outrageous lies!)</a:t>
            </a:r>
          </a:p>
          <a:p>
            <a:pPr defTabSz="685800">
              <a:spcAft>
                <a:spcPts val="600"/>
              </a:spcAft>
              <a:defRPr/>
            </a:pPr>
            <a:endParaRPr lang="en-US" sz="2400" dirty="0">
              <a:solidFill>
                <a:srgbClr val="000000"/>
              </a:solidFill>
              <a:latin typeface="+mj-lt"/>
            </a:endParaRPr>
          </a:p>
          <a:p>
            <a:pPr marL="257175" indent="-257175" defTabSz="685800">
              <a:spcAft>
                <a:spcPts val="600"/>
              </a:spcAft>
              <a:buFont typeface="Arial" panose="020B0604020202020204" pitchFamily="34" charset="0"/>
              <a:buChar char="•"/>
              <a:defRPr/>
            </a:pPr>
            <a:r>
              <a:rPr lang="en-US" sz="2400" dirty="0">
                <a:solidFill>
                  <a:srgbClr val="000000"/>
                </a:solidFill>
                <a:latin typeface="+mj-lt"/>
              </a:rPr>
              <a:t>Timeline (1 hour and 15 minutes):</a:t>
            </a:r>
          </a:p>
          <a:p>
            <a:pPr marL="600075" lvl="1" indent="-257175" defTabSz="685800">
              <a:spcAft>
                <a:spcPts val="600"/>
              </a:spcAft>
              <a:buFont typeface="Arial" panose="020B0604020202020204" pitchFamily="34" charset="0"/>
              <a:buChar char="•"/>
              <a:defRPr/>
            </a:pPr>
            <a:r>
              <a:rPr lang="en-US" sz="2400" dirty="0">
                <a:solidFill>
                  <a:srgbClr val="000000"/>
                </a:solidFill>
                <a:latin typeface="+mj-lt"/>
              </a:rPr>
              <a:t>Read your role and plan a strategy (Max – 15 minutes)</a:t>
            </a:r>
          </a:p>
          <a:p>
            <a:pPr marL="600075" lvl="1" indent="-257175" defTabSz="685800">
              <a:spcAft>
                <a:spcPts val="600"/>
              </a:spcAft>
              <a:buFont typeface="Arial" panose="020B0604020202020204" pitchFamily="34" charset="0"/>
              <a:buChar char="•"/>
              <a:defRPr/>
            </a:pPr>
            <a:r>
              <a:rPr lang="en-US" sz="2400" dirty="0">
                <a:solidFill>
                  <a:srgbClr val="000000"/>
                </a:solidFill>
                <a:latin typeface="+mj-lt"/>
              </a:rPr>
              <a:t>Negotiate with your counterpart (Max – 40 minutes)</a:t>
            </a:r>
          </a:p>
          <a:p>
            <a:pPr marL="600075" lvl="1" indent="-257175">
              <a:spcAft>
                <a:spcPts val="600"/>
              </a:spcAft>
              <a:buFont typeface="Arial" panose="020B0604020202020204" pitchFamily="34" charset="0"/>
              <a:buChar char="•"/>
              <a:defRPr/>
            </a:pPr>
            <a:r>
              <a:rPr lang="en-GB" sz="2400" dirty="0">
                <a:effectLst/>
                <a:latin typeface="+mj-lt"/>
                <a:ea typeface="Calibri" panose="020F0502020204030204" pitchFamily="34" charset="0"/>
                <a:cs typeface="Times New Roman" panose="02020603050405020304" pitchFamily="18" charset="0"/>
              </a:rPr>
              <a:t>Alex</a:t>
            </a:r>
            <a:r>
              <a:rPr lang="en-US" sz="2400" dirty="0">
                <a:solidFill>
                  <a:srgbClr val="000000"/>
                </a:solidFill>
                <a:latin typeface="+mj-lt"/>
              </a:rPr>
              <a:t> completes the outcome form in his role </a:t>
            </a:r>
          </a:p>
          <a:p>
            <a:pPr marL="600075" lvl="1" indent="-257175">
              <a:spcAft>
                <a:spcPts val="600"/>
              </a:spcAft>
              <a:buFont typeface="Arial" panose="020B0604020202020204" pitchFamily="34" charset="0"/>
              <a:buChar char="•"/>
              <a:defRPr/>
            </a:pPr>
            <a:r>
              <a:rPr lang="en-US" sz="2400" dirty="0">
                <a:solidFill>
                  <a:srgbClr val="000000"/>
                </a:solidFill>
                <a:latin typeface="+mj-lt"/>
              </a:rPr>
              <a:t>Exchange feedback with your partner (5 minutes)</a:t>
            </a:r>
          </a:p>
          <a:p>
            <a:pPr marL="600075" lvl="1" indent="-257175" defTabSz="685800">
              <a:spcAft>
                <a:spcPts val="600"/>
              </a:spcAft>
              <a:buFont typeface="Arial" panose="020B0604020202020204" pitchFamily="34" charset="0"/>
              <a:buChar char="•"/>
              <a:defRPr/>
            </a:pPr>
            <a:r>
              <a:rPr lang="en-US" sz="2400" dirty="0">
                <a:solidFill>
                  <a:srgbClr val="000000"/>
                </a:solidFill>
                <a:latin typeface="+mj-lt"/>
              </a:rPr>
              <a:t>Take a 15 minute break</a:t>
            </a:r>
          </a:p>
          <a:p>
            <a:pPr marL="557213" lvl="1" indent="-214313" defTabSz="685800">
              <a:spcAft>
                <a:spcPts val="600"/>
              </a:spcAft>
              <a:buFont typeface="Arial" panose="020B0604020202020204" pitchFamily="34" charset="0"/>
              <a:buChar char="•"/>
              <a:defRPr/>
            </a:pPr>
            <a:endParaRPr lang="en-US" sz="2400" dirty="0">
              <a:solidFill>
                <a:srgbClr val="000000"/>
              </a:solidFill>
              <a:latin typeface="+mj-lt"/>
            </a:endParaRPr>
          </a:p>
          <a:p>
            <a:pPr marL="257175" indent="-257175" defTabSz="685800">
              <a:spcAft>
                <a:spcPts val="600"/>
              </a:spcAft>
              <a:buFont typeface="Arial" panose="020B0604020202020204" pitchFamily="34" charset="0"/>
              <a:buChar char="•"/>
              <a:defRPr/>
            </a:pPr>
            <a:endParaRPr lang="en-US" sz="2400" dirty="0">
              <a:solidFill>
                <a:srgbClr val="000000"/>
              </a:solidFill>
              <a:latin typeface="Arial" panose="020B0604020202020204"/>
            </a:endParaRPr>
          </a:p>
        </p:txBody>
      </p:sp>
    </p:spTree>
    <p:extLst>
      <p:ext uri="{BB962C8B-B14F-4D97-AF65-F5344CB8AC3E}">
        <p14:creationId xmlns:p14="http://schemas.microsoft.com/office/powerpoint/2010/main" val="8299388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2B9824F4-6284-4DF6-8F4F-6C6BDF281594}"/>
              </a:ext>
            </a:extLst>
          </p:cNvPr>
          <p:cNvGraphicFramePr>
            <a:graphicFrameLocks noGrp="1"/>
          </p:cNvGraphicFramePr>
          <p:nvPr>
            <p:extLst>
              <p:ext uri="{D42A27DB-BD31-4B8C-83A1-F6EECF244321}">
                <p14:modId xmlns:p14="http://schemas.microsoft.com/office/powerpoint/2010/main" val="943068864"/>
              </p:ext>
            </p:extLst>
          </p:nvPr>
        </p:nvGraphicFramePr>
        <p:xfrm>
          <a:off x="76200" y="609600"/>
          <a:ext cx="9067800" cy="6620717"/>
        </p:xfrm>
        <a:graphic>
          <a:graphicData uri="http://schemas.openxmlformats.org/drawingml/2006/table">
            <a:tbl>
              <a:tblPr>
                <a:tableStyleId>{5C22544A-7EE6-4342-B048-85BDC9FD1C3A}</a:tableStyleId>
              </a:tblPr>
              <a:tblGrid>
                <a:gridCol w="9067800">
                  <a:extLst>
                    <a:ext uri="{9D8B030D-6E8A-4147-A177-3AD203B41FA5}">
                      <a16:colId xmlns:a16="http://schemas.microsoft.com/office/drawing/2014/main" val="860626424"/>
                    </a:ext>
                  </a:extLst>
                </a:gridCol>
              </a:tblGrid>
              <a:tr h="1187488">
                <a:tc>
                  <a:txBody>
                    <a:bodyPr/>
                    <a:lstStyle/>
                    <a:p>
                      <a:pPr algn="l" fontAlgn="b"/>
                      <a:r>
                        <a:rPr lang="en-US" sz="1600" u="none" strike="noStrike" dirty="0">
                          <a:effectLst/>
                        </a:rPr>
                        <a:t>- More robust/concrete KPIs for the non-financial performance aspects</a:t>
                      </a:r>
                      <a:br>
                        <a:rPr lang="en-US" sz="1600" u="none" strike="noStrike" dirty="0">
                          <a:effectLst/>
                        </a:rPr>
                      </a:br>
                      <a:r>
                        <a:rPr lang="en-US" sz="1600" u="none" strike="noStrike" dirty="0">
                          <a:effectLst/>
                        </a:rPr>
                        <a:t>- More cross-team collaboration and support for company-wide initiatives</a:t>
                      </a:r>
                      <a:br>
                        <a:rPr lang="en-US" sz="1600" u="none" strike="noStrike" dirty="0">
                          <a:effectLst/>
                        </a:rPr>
                      </a:br>
                      <a:r>
                        <a:rPr lang="en-US" sz="1600" u="none" strike="noStrike" dirty="0">
                          <a:effectLst/>
                        </a:rPr>
                        <a:t>- </a:t>
                      </a:r>
                      <a:r>
                        <a:rPr lang="en-US" sz="1600" u="none" strike="noStrike" dirty="0">
                          <a:solidFill>
                            <a:srgbClr val="FF0000"/>
                          </a:solidFill>
                          <a:effectLst/>
                        </a:rPr>
                        <a:t>Retrospective share vesting at "Above expectations" level if "Above expectations" criteria is met going forward</a:t>
                      </a:r>
                      <a:r>
                        <a:rPr lang="en-US" sz="1600" u="none" strike="noStrike" dirty="0">
                          <a:effectLst/>
                        </a:rPr>
                        <a:t>. I.e. 0.75% share vesting for the next 3 semesters of Above expectations" to compensate for the lost shares from lower historic performance ratings</a:t>
                      </a:r>
                      <a:endParaRPr lang="en-US" sz="1600" b="0" i="0" u="none" strike="noStrike" dirty="0">
                        <a:solidFill>
                          <a:srgbClr val="000000"/>
                        </a:solidFill>
                        <a:effectLst/>
                        <a:latin typeface="Arial" panose="020B0604020202020204" pitchFamily="34" charset="0"/>
                      </a:endParaRPr>
                    </a:p>
                  </a:txBody>
                  <a:tcPr marL="3367" marR="3367" marT="3367" marB="0" anchor="b"/>
                </a:tc>
                <a:extLst>
                  <a:ext uri="{0D108BD9-81ED-4DB2-BD59-A6C34878D82A}">
                    <a16:rowId xmlns:a16="http://schemas.microsoft.com/office/drawing/2014/main" val="725261657"/>
                  </a:ext>
                </a:extLst>
              </a:tr>
              <a:tr h="240114">
                <a:tc>
                  <a:txBody>
                    <a:bodyPr/>
                    <a:lstStyle/>
                    <a:p>
                      <a:pPr algn="l" fontAlgn="b"/>
                      <a:r>
                        <a:rPr lang="en-US" sz="1600" u="none" strike="noStrike">
                          <a:effectLst/>
                        </a:rPr>
                        <a:t>Increase shares allocated if performance exceeds expectations next semester</a:t>
                      </a:r>
                      <a:endParaRPr lang="en-US" sz="1600" b="0" i="0" u="none" strike="noStrike">
                        <a:solidFill>
                          <a:srgbClr val="000000"/>
                        </a:solidFill>
                        <a:effectLst/>
                        <a:latin typeface="Arial" panose="020B0604020202020204" pitchFamily="34" charset="0"/>
                      </a:endParaRPr>
                    </a:p>
                  </a:txBody>
                  <a:tcPr marL="3367" marR="3367" marT="3367" marB="0" anchor="b"/>
                </a:tc>
                <a:extLst>
                  <a:ext uri="{0D108BD9-81ED-4DB2-BD59-A6C34878D82A}">
                    <a16:rowId xmlns:a16="http://schemas.microsoft.com/office/drawing/2014/main" val="1844274984"/>
                  </a:ext>
                </a:extLst>
              </a:tr>
              <a:tr h="713801">
                <a:tc>
                  <a:txBody>
                    <a:bodyPr/>
                    <a:lstStyle/>
                    <a:p>
                      <a:pPr algn="l" fontAlgn="b"/>
                      <a:r>
                        <a:rPr lang="en-US" sz="1600" u="none" strike="noStrike" dirty="0">
                          <a:effectLst/>
                        </a:rPr>
                        <a:t>1) Acknowledge and open communication channels to promote better communication 2) Rectify vesting at full retroactively 3) Identify individual to take on tasks/projects with ultimately being his successor down the road </a:t>
                      </a:r>
                      <a:endParaRPr lang="en-US" sz="1600" b="0" i="0" u="none" strike="noStrike" dirty="0">
                        <a:solidFill>
                          <a:srgbClr val="000000"/>
                        </a:solidFill>
                        <a:effectLst/>
                        <a:latin typeface="Arial" panose="020B0604020202020204" pitchFamily="34" charset="0"/>
                      </a:endParaRPr>
                    </a:p>
                  </a:txBody>
                  <a:tcPr marL="3367" marR="3367" marT="3367" marB="0" anchor="b"/>
                </a:tc>
                <a:extLst>
                  <a:ext uri="{0D108BD9-81ED-4DB2-BD59-A6C34878D82A}">
                    <a16:rowId xmlns:a16="http://schemas.microsoft.com/office/drawing/2014/main" val="3116371434"/>
                  </a:ext>
                </a:extLst>
              </a:tr>
              <a:tr h="476957">
                <a:tc>
                  <a:txBody>
                    <a:bodyPr/>
                    <a:lstStyle/>
                    <a:p>
                      <a:pPr algn="l" fontAlgn="b"/>
                      <a:r>
                        <a:rPr lang="en-US" sz="1600" u="none" strike="noStrike" dirty="0">
                          <a:effectLst/>
                        </a:rPr>
                        <a:t>Revise the evaluation result as “above expectation”; Rectify the shares to full values; </a:t>
                      </a:r>
                      <a:r>
                        <a:rPr lang="en-US" sz="1600" u="none" strike="noStrike" dirty="0">
                          <a:solidFill>
                            <a:srgbClr val="FF0000"/>
                          </a:solidFill>
                          <a:effectLst/>
                        </a:rPr>
                        <a:t>Mansour promise to spend 20% of time and efforts on culturing building and other Spiral Flow’s initiatives</a:t>
                      </a:r>
                      <a:endParaRPr lang="en-US" sz="1600" b="0" i="0" u="none" strike="noStrike" dirty="0">
                        <a:solidFill>
                          <a:srgbClr val="FF0000"/>
                        </a:solidFill>
                        <a:effectLst/>
                        <a:latin typeface="Arial" panose="020B0604020202020204" pitchFamily="34" charset="0"/>
                      </a:endParaRPr>
                    </a:p>
                  </a:txBody>
                  <a:tcPr marL="3367" marR="3367" marT="3367" marB="0" anchor="b"/>
                </a:tc>
                <a:extLst>
                  <a:ext uri="{0D108BD9-81ED-4DB2-BD59-A6C34878D82A}">
                    <a16:rowId xmlns:a16="http://schemas.microsoft.com/office/drawing/2014/main" val="2244882649"/>
                  </a:ext>
                </a:extLst>
              </a:tr>
              <a:tr h="240114">
                <a:tc>
                  <a:txBody>
                    <a:bodyPr/>
                    <a:lstStyle/>
                    <a:p>
                      <a:pPr algn="l" fontAlgn="b"/>
                      <a:r>
                        <a:rPr lang="en-SG" sz="1600" u="none" strike="noStrike">
                          <a:effectLst/>
                        </a:rPr>
                        <a:t>Vesting shares to 3.25%</a:t>
                      </a:r>
                      <a:endParaRPr lang="en-SG" sz="1600" b="0" i="0" u="none" strike="noStrike">
                        <a:solidFill>
                          <a:srgbClr val="000000"/>
                        </a:solidFill>
                        <a:effectLst/>
                        <a:latin typeface="Arial" panose="020B0604020202020204" pitchFamily="34" charset="0"/>
                      </a:endParaRPr>
                    </a:p>
                  </a:txBody>
                  <a:tcPr marL="3367" marR="3367" marT="3367" marB="0" anchor="b"/>
                </a:tc>
                <a:extLst>
                  <a:ext uri="{0D108BD9-81ED-4DB2-BD59-A6C34878D82A}">
                    <a16:rowId xmlns:a16="http://schemas.microsoft.com/office/drawing/2014/main" val="3066105989"/>
                  </a:ext>
                </a:extLst>
              </a:tr>
              <a:tr h="240114">
                <a:tc>
                  <a:txBody>
                    <a:bodyPr/>
                    <a:lstStyle/>
                    <a:p>
                      <a:pPr algn="l" fontAlgn="b"/>
                      <a:r>
                        <a:rPr lang="en-US" sz="1600" u="none" strike="noStrike" dirty="0">
                          <a:effectLst/>
                        </a:rPr>
                        <a:t>1.5m exit bonus after </a:t>
                      </a:r>
                      <a:r>
                        <a:rPr lang="en-US" sz="1600" u="none" strike="noStrike" dirty="0" err="1">
                          <a:effectLst/>
                        </a:rPr>
                        <a:t>ipo</a:t>
                      </a:r>
                      <a:r>
                        <a:rPr lang="en-US" sz="1600" u="none" strike="noStrike" dirty="0">
                          <a:effectLst/>
                        </a:rPr>
                        <a:t> </a:t>
                      </a:r>
                      <a:endParaRPr lang="en-US" sz="1600" b="0" i="0" u="none" strike="noStrike" dirty="0">
                        <a:solidFill>
                          <a:srgbClr val="000000"/>
                        </a:solidFill>
                        <a:effectLst/>
                        <a:latin typeface="Arial" panose="020B0604020202020204" pitchFamily="34" charset="0"/>
                      </a:endParaRPr>
                    </a:p>
                  </a:txBody>
                  <a:tcPr marL="3367" marR="3367" marT="3367" marB="0" anchor="b"/>
                </a:tc>
                <a:extLst>
                  <a:ext uri="{0D108BD9-81ED-4DB2-BD59-A6C34878D82A}">
                    <a16:rowId xmlns:a16="http://schemas.microsoft.com/office/drawing/2014/main" val="537303773"/>
                  </a:ext>
                </a:extLst>
              </a:tr>
              <a:tr h="240114">
                <a:tc>
                  <a:txBody>
                    <a:bodyPr/>
                    <a:lstStyle/>
                    <a:p>
                      <a:pPr algn="l" fontAlgn="b"/>
                      <a:r>
                        <a:rPr lang="en-US" sz="1600" u="none" strike="noStrike" dirty="0">
                          <a:effectLst/>
                        </a:rPr>
                        <a:t>Identify of a successor/team member to handle projects; rectify vesting shares at </a:t>
                      </a:r>
                      <a:r>
                        <a:rPr lang="en-US" sz="1600" u="none" strike="noStrike" dirty="0" err="1">
                          <a:effectLst/>
                        </a:rPr>
                        <a:t>fullvalue</a:t>
                      </a:r>
                      <a:endParaRPr lang="en-US" sz="1600" b="0" i="0" u="none" strike="noStrike" dirty="0">
                        <a:solidFill>
                          <a:srgbClr val="000000"/>
                        </a:solidFill>
                        <a:effectLst/>
                        <a:latin typeface="Arial" panose="020B0604020202020204" pitchFamily="34" charset="0"/>
                      </a:endParaRPr>
                    </a:p>
                  </a:txBody>
                  <a:tcPr marL="3367" marR="3367" marT="3367" marB="0" anchor="b"/>
                </a:tc>
                <a:extLst>
                  <a:ext uri="{0D108BD9-81ED-4DB2-BD59-A6C34878D82A}">
                    <a16:rowId xmlns:a16="http://schemas.microsoft.com/office/drawing/2014/main" val="2054170245"/>
                  </a:ext>
                </a:extLst>
              </a:tr>
              <a:tr h="713801">
                <a:tc>
                  <a:txBody>
                    <a:bodyPr/>
                    <a:lstStyle/>
                    <a:p>
                      <a:pPr algn="l" fontAlgn="b"/>
                      <a:r>
                        <a:rPr lang="en-US" sz="1600" u="none" strike="noStrike">
                          <a:effectLst/>
                        </a:rPr>
                        <a:t>0.5% shares vesting, salary increase of 50%, review his position in the next performance review to assess his leadership style, he will work with the T&amp;O team to work in  cultural and change management within Spiral Funds.</a:t>
                      </a:r>
                      <a:endParaRPr lang="en-US" sz="1600" b="0" i="0" u="none" strike="noStrike">
                        <a:solidFill>
                          <a:srgbClr val="000000"/>
                        </a:solidFill>
                        <a:effectLst/>
                        <a:latin typeface="Arial" panose="020B0604020202020204" pitchFamily="34" charset="0"/>
                      </a:endParaRPr>
                    </a:p>
                  </a:txBody>
                  <a:tcPr marL="3367" marR="3367" marT="3367" marB="0" anchor="b"/>
                </a:tc>
                <a:extLst>
                  <a:ext uri="{0D108BD9-81ED-4DB2-BD59-A6C34878D82A}">
                    <a16:rowId xmlns:a16="http://schemas.microsoft.com/office/drawing/2014/main" val="4123511909"/>
                  </a:ext>
                </a:extLst>
              </a:tr>
              <a:tr h="476957">
                <a:tc>
                  <a:txBody>
                    <a:bodyPr/>
                    <a:lstStyle/>
                    <a:p>
                      <a:pPr algn="l" fontAlgn="b"/>
                      <a:r>
                        <a:rPr lang="en-US" sz="1600" u="none" strike="noStrike">
                          <a:effectLst/>
                        </a:rPr>
                        <a:t>Clarify objectives and vesting plan, be nominated as a board member of the company, add a new KPI in Mansour's assessment regarding transversal management</a:t>
                      </a:r>
                      <a:endParaRPr lang="en-US" sz="1600" b="0" i="0" u="none" strike="noStrike">
                        <a:solidFill>
                          <a:srgbClr val="000000"/>
                        </a:solidFill>
                        <a:effectLst/>
                        <a:latin typeface="Arial" panose="020B0604020202020204" pitchFamily="34" charset="0"/>
                      </a:endParaRPr>
                    </a:p>
                  </a:txBody>
                  <a:tcPr marL="3367" marR="3367" marT="3367" marB="0" anchor="b"/>
                </a:tc>
                <a:extLst>
                  <a:ext uri="{0D108BD9-81ED-4DB2-BD59-A6C34878D82A}">
                    <a16:rowId xmlns:a16="http://schemas.microsoft.com/office/drawing/2014/main" val="4100720687"/>
                  </a:ext>
                </a:extLst>
              </a:tr>
              <a:tr h="950644">
                <a:tc>
                  <a:txBody>
                    <a:bodyPr/>
                    <a:lstStyle/>
                    <a:p>
                      <a:pPr algn="l" fontAlgn="b"/>
                      <a:r>
                        <a:rPr lang="en-US" sz="1600" u="none" strike="noStrike" dirty="0">
                          <a:effectLst/>
                        </a:rPr>
                        <a:t>revised to "above expectation" for this year, and going forward, break the evaluation into 2 sections, one is Spiral Flow and other Spiral Fund businesses. Expectation on the Spiral Flow front can be 80% of original target, and for Spiral Fund, </a:t>
                      </a:r>
                      <a:r>
                        <a:rPr lang="en-US" sz="1600" u="none" strike="noStrike" dirty="0">
                          <a:solidFill>
                            <a:srgbClr val="FF0000"/>
                          </a:solidFill>
                          <a:effectLst/>
                        </a:rPr>
                        <a:t>we will ask the other business leaders for ratings </a:t>
                      </a:r>
                      <a:r>
                        <a:rPr lang="en-US" sz="1600" u="none" strike="noStrike" dirty="0">
                          <a:effectLst/>
                        </a:rPr>
                        <a:t>, so going forward, the evaluation across spiral flow and other spiral fund business will be done separately to give more transparency.</a:t>
                      </a:r>
                      <a:endParaRPr lang="en-US" sz="1600" b="0" i="0" u="none" strike="noStrike" dirty="0">
                        <a:solidFill>
                          <a:srgbClr val="000000"/>
                        </a:solidFill>
                        <a:effectLst/>
                        <a:latin typeface="Arial" panose="020B0604020202020204" pitchFamily="34" charset="0"/>
                      </a:endParaRPr>
                    </a:p>
                  </a:txBody>
                  <a:tcPr marL="3367" marR="3367" marT="3367" marB="0" anchor="b"/>
                </a:tc>
                <a:extLst>
                  <a:ext uri="{0D108BD9-81ED-4DB2-BD59-A6C34878D82A}">
                    <a16:rowId xmlns:a16="http://schemas.microsoft.com/office/drawing/2014/main" val="2324250081"/>
                  </a:ext>
                </a:extLst>
              </a:tr>
              <a:tr h="950644">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600" u="none" strike="noStrike" dirty="0">
                          <a:effectLst/>
                        </a:rPr>
                        <a:t>100% of bonus and above expectation appraisal in the next semester if Mansour improves his corporate culture </a:t>
                      </a:r>
                      <a:endParaRPr lang="en-US" sz="1600" b="0" i="0" u="none" strike="noStrike" dirty="0">
                        <a:solidFill>
                          <a:srgbClr val="000000"/>
                        </a:solidFill>
                        <a:effectLst/>
                        <a:latin typeface="Arial" panose="020B0604020202020204" pitchFamily="34" charset="0"/>
                      </a:endParaRPr>
                    </a:p>
                    <a:p>
                      <a:pPr algn="l" fontAlgn="b"/>
                      <a:br>
                        <a:rPr lang="en-US" sz="1600" u="none" strike="noStrike" dirty="0">
                          <a:effectLst/>
                        </a:rPr>
                      </a:br>
                      <a:endParaRPr lang="en-US" sz="1600" b="0" i="0" u="none" strike="noStrike" dirty="0">
                        <a:solidFill>
                          <a:srgbClr val="000000"/>
                        </a:solidFill>
                        <a:effectLst/>
                        <a:latin typeface="Arial" panose="020B0604020202020204" pitchFamily="34" charset="0"/>
                      </a:endParaRPr>
                    </a:p>
                  </a:txBody>
                  <a:tcPr marL="3367" marR="3367" marT="3367" marB="0" anchor="b"/>
                </a:tc>
                <a:extLst>
                  <a:ext uri="{0D108BD9-81ED-4DB2-BD59-A6C34878D82A}">
                    <a16:rowId xmlns:a16="http://schemas.microsoft.com/office/drawing/2014/main" val="3952648412"/>
                  </a:ext>
                </a:extLst>
              </a:tr>
            </a:tbl>
          </a:graphicData>
        </a:graphic>
      </p:graphicFrame>
      <p:sp>
        <p:nvSpPr>
          <p:cNvPr id="4" name="Title 1">
            <a:extLst>
              <a:ext uri="{FF2B5EF4-FFF2-40B4-BE49-F238E27FC236}">
                <a16:creationId xmlns:a16="http://schemas.microsoft.com/office/drawing/2014/main" id="{3E16FCF2-C7B5-40E1-8AF8-8E1F7BDAC3EA}"/>
              </a:ext>
            </a:extLst>
          </p:cNvPr>
          <p:cNvSpPr txBox="1">
            <a:spLocks/>
          </p:cNvSpPr>
          <p:nvPr/>
        </p:nvSpPr>
        <p:spPr>
          <a:xfrm>
            <a:off x="457200" y="76200"/>
            <a:ext cx="8229600" cy="1143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SG" sz="2400" b="1" dirty="0"/>
              <a:t>Examples of Retention Agreements</a:t>
            </a:r>
          </a:p>
        </p:txBody>
      </p:sp>
    </p:spTree>
    <p:extLst>
      <p:ext uri="{BB962C8B-B14F-4D97-AF65-F5344CB8AC3E}">
        <p14:creationId xmlns:p14="http://schemas.microsoft.com/office/powerpoint/2010/main" val="9833798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2B9824F4-6284-4DF6-8F4F-6C6BDF281594}"/>
              </a:ext>
            </a:extLst>
          </p:cNvPr>
          <p:cNvGraphicFramePr>
            <a:graphicFrameLocks noGrp="1"/>
          </p:cNvGraphicFramePr>
          <p:nvPr>
            <p:extLst>
              <p:ext uri="{D42A27DB-BD31-4B8C-83A1-F6EECF244321}">
                <p14:modId xmlns:p14="http://schemas.microsoft.com/office/powerpoint/2010/main" val="4070033833"/>
              </p:ext>
            </p:extLst>
          </p:nvPr>
        </p:nvGraphicFramePr>
        <p:xfrm>
          <a:off x="76200" y="655854"/>
          <a:ext cx="9067800" cy="6125946"/>
        </p:xfrm>
        <a:graphic>
          <a:graphicData uri="http://schemas.openxmlformats.org/drawingml/2006/table">
            <a:tbl>
              <a:tblPr>
                <a:tableStyleId>{5C22544A-7EE6-4342-B048-85BDC9FD1C3A}</a:tableStyleId>
              </a:tblPr>
              <a:tblGrid>
                <a:gridCol w="9067800">
                  <a:extLst>
                    <a:ext uri="{9D8B030D-6E8A-4147-A177-3AD203B41FA5}">
                      <a16:colId xmlns:a16="http://schemas.microsoft.com/office/drawing/2014/main" val="860626424"/>
                    </a:ext>
                  </a:extLst>
                </a:gridCol>
              </a:tblGrid>
              <a:tr h="1020406">
                <a:tc>
                  <a:txBody>
                    <a:bodyPr/>
                    <a:lstStyle/>
                    <a:p>
                      <a:pPr algn="l" fontAlgn="b"/>
                      <a:r>
                        <a:rPr lang="en-US" sz="1600" u="none" strike="noStrike" dirty="0">
                          <a:effectLst/>
                        </a:rPr>
                        <a:t>Mansour's objectives will not be modified for the next 1 year. He will show up for pre-discussed events. </a:t>
                      </a:r>
                      <a:r>
                        <a:rPr lang="en-US" sz="1600" u="none" strike="noStrike" dirty="0">
                          <a:solidFill>
                            <a:srgbClr val="FF0000"/>
                          </a:solidFill>
                          <a:effectLst/>
                        </a:rPr>
                        <a:t>Mansour will focus on meeting financial objectives and another head would be more involved in supporting the fluff projects</a:t>
                      </a:r>
                      <a:r>
                        <a:rPr lang="en-US" sz="1600" u="none" strike="noStrike" dirty="0">
                          <a:effectLst/>
                        </a:rPr>
                        <a:t>. Mansour </a:t>
                      </a:r>
                      <a:r>
                        <a:rPr lang="en-US" sz="1600" u="none" strike="noStrike" dirty="0">
                          <a:solidFill>
                            <a:srgbClr val="FF0000"/>
                          </a:solidFill>
                          <a:effectLst/>
                        </a:rPr>
                        <a:t>will not actively say anything in meetings to undermine founders</a:t>
                      </a:r>
                      <a:r>
                        <a:rPr lang="en-US" sz="1600" u="none" strike="noStrike" dirty="0">
                          <a:effectLst/>
                        </a:rPr>
                        <a:t>. He will focus primarily on the Spiral Fund business but will show up to pre-agreed meetings at the group level. </a:t>
                      </a:r>
                      <a:endParaRPr lang="en-US" sz="1600" b="0" i="0" u="none" strike="noStrike" dirty="0">
                        <a:solidFill>
                          <a:srgbClr val="000000"/>
                        </a:solidFill>
                        <a:effectLst/>
                        <a:latin typeface="Arial" panose="020B0604020202020204" pitchFamily="34" charset="0"/>
                      </a:endParaRPr>
                    </a:p>
                  </a:txBody>
                  <a:tcPr marL="3367" marR="3367" marT="3367" marB="0" anchor="b"/>
                </a:tc>
                <a:extLst>
                  <a:ext uri="{0D108BD9-81ED-4DB2-BD59-A6C34878D82A}">
                    <a16:rowId xmlns:a16="http://schemas.microsoft.com/office/drawing/2014/main" val="1075527089"/>
                  </a:ext>
                </a:extLst>
              </a:tr>
              <a:tr h="1020406">
                <a:tc>
                  <a:txBody>
                    <a:bodyPr/>
                    <a:lstStyle/>
                    <a:p>
                      <a:pPr algn="l" fontAlgn="b"/>
                      <a:r>
                        <a:rPr lang="en-US" sz="1600" u="none" strike="noStrike" dirty="0">
                          <a:effectLst/>
                        </a:rPr>
                        <a:t>1. Increase salary by 10% now (50K AED)</a:t>
                      </a:r>
                      <a:br>
                        <a:rPr lang="en-US" sz="1600" u="none" strike="noStrike" dirty="0">
                          <a:effectLst/>
                        </a:rPr>
                      </a:br>
                      <a:r>
                        <a:rPr lang="en-US" sz="1600" u="none" strike="noStrike" dirty="0">
                          <a:effectLst/>
                        </a:rPr>
                        <a:t>2. Offer an additional bonus on 0.25% in the next cycle pro-rated, if 100% of leadership/culture targets are met.</a:t>
                      </a:r>
                      <a:br>
                        <a:rPr lang="en-US" sz="1600" u="none" strike="noStrike" dirty="0">
                          <a:effectLst/>
                        </a:rPr>
                      </a:br>
                      <a:r>
                        <a:rPr lang="en-US" sz="1600" u="none" strike="noStrike" dirty="0">
                          <a:effectLst/>
                        </a:rPr>
                        <a:t>3. </a:t>
                      </a:r>
                      <a:r>
                        <a:rPr lang="en-US" sz="1600" u="none" strike="noStrike" dirty="0">
                          <a:solidFill>
                            <a:srgbClr val="FF0000"/>
                          </a:solidFill>
                          <a:effectLst/>
                        </a:rPr>
                        <a:t>Leadership development plan to improve on two other pillars </a:t>
                      </a:r>
                      <a:r>
                        <a:rPr lang="en-US" sz="1600" u="none" strike="noStrike" dirty="0">
                          <a:effectLst/>
                        </a:rPr>
                        <a:t>with clear targets as a part of the KPI.</a:t>
                      </a:r>
                      <a:endParaRPr lang="en-US" sz="1600" b="0" i="0" u="none" strike="noStrike" dirty="0">
                        <a:solidFill>
                          <a:srgbClr val="000000"/>
                        </a:solidFill>
                        <a:effectLst/>
                        <a:latin typeface="Arial" panose="020B0604020202020204" pitchFamily="34" charset="0"/>
                      </a:endParaRPr>
                    </a:p>
                  </a:txBody>
                  <a:tcPr marL="3367" marR="3367" marT="3367" marB="0" anchor="b"/>
                </a:tc>
                <a:extLst>
                  <a:ext uri="{0D108BD9-81ED-4DB2-BD59-A6C34878D82A}">
                    <a16:rowId xmlns:a16="http://schemas.microsoft.com/office/drawing/2014/main" val="699255193"/>
                  </a:ext>
                </a:extLst>
              </a:tr>
              <a:tr h="257734">
                <a:tc>
                  <a:txBody>
                    <a:bodyPr/>
                    <a:lstStyle/>
                    <a:p>
                      <a:pPr algn="l" fontAlgn="b"/>
                      <a:r>
                        <a:rPr lang="en-US" sz="1600" u="none" strike="noStrike" dirty="0">
                          <a:effectLst/>
                        </a:rPr>
                        <a:t>"Meeting Expectations", but raise 0.5% vesting </a:t>
                      </a:r>
                      <a:endParaRPr lang="en-US" sz="1600" b="0" i="0" u="none" strike="noStrike" dirty="0">
                        <a:solidFill>
                          <a:srgbClr val="000000"/>
                        </a:solidFill>
                        <a:effectLst/>
                        <a:latin typeface="Arial" panose="020B0604020202020204" pitchFamily="34" charset="0"/>
                      </a:endParaRPr>
                    </a:p>
                  </a:txBody>
                  <a:tcPr marL="3367" marR="3367" marT="3367" marB="0" anchor="b"/>
                </a:tc>
                <a:extLst>
                  <a:ext uri="{0D108BD9-81ED-4DB2-BD59-A6C34878D82A}">
                    <a16:rowId xmlns:a16="http://schemas.microsoft.com/office/drawing/2014/main" val="1445574651"/>
                  </a:ext>
                </a:extLst>
              </a:tr>
              <a:tr h="2037302">
                <a:tc>
                  <a:txBody>
                    <a:bodyPr/>
                    <a:lstStyle/>
                    <a:p>
                      <a:pPr algn="l" fontAlgn="b"/>
                      <a:r>
                        <a:rPr lang="en-US" sz="1600" u="none" strike="noStrike" dirty="0">
                          <a:effectLst/>
                        </a:rPr>
                        <a:t>1. Clearly-defined performance </a:t>
                      </a:r>
                      <a:r>
                        <a:rPr lang="en-US" sz="1600" u="none" strike="noStrike" dirty="0" err="1">
                          <a:effectLst/>
                        </a:rPr>
                        <a:t>expectiations</a:t>
                      </a:r>
                      <a:r>
                        <a:rPr lang="en-US" sz="1600" u="none" strike="noStrike" dirty="0">
                          <a:effectLst/>
                        </a:rPr>
                        <a:t> on non-financial performance pillars</a:t>
                      </a:r>
                      <a:br>
                        <a:rPr lang="en-US" sz="1600" u="none" strike="noStrike" dirty="0">
                          <a:effectLst/>
                        </a:rPr>
                      </a:br>
                      <a:r>
                        <a:rPr lang="en-US" sz="1600" u="none" strike="noStrike" dirty="0">
                          <a:effectLst/>
                        </a:rPr>
                        <a:t>2. An agreement not to adjust those expectations for 1 year (beyond what is reasonable for growth)</a:t>
                      </a:r>
                      <a:br>
                        <a:rPr lang="en-US" sz="1600" u="none" strike="noStrike" dirty="0">
                          <a:effectLst/>
                        </a:rPr>
                      </a:br>
                      <a:r>
                        <a:rPr lang="en-US" sz="1600" u="none" strike="noStrike" dirty="0">
                          <a:effectLst/>
                        </a:rPr>
                        <a:t>3. </a:t>
                      </a:r>
                      <a:r>
                        <a:rPr lang="en-US" sz="1600" u="none" strike="noStrike" dirty="0">
                          <a:solidFill>
                            <a:srgbClr val="FF0000"/>
                          </a:solidFill>
                          <a:effectLst/>
                        </a:rPr>
                        <a:t>Mansour will train up a Deputy to take on some of his responsibilities</a:t>
                      </a:r>
                      <a:r>
                        <a:rPr lang="en-US" sz="1600" u="none" strike="noStrike" dirty="0">
                          <a:effectLst/>
                        </a:rPr>
                        <a:t>, such that Mansour can take on a </a:t>
                      </a:r>
                      <a:r>
                        <a:rPr lang="en-US" sz="1600" u="none" strike="noStrike" dirty="0" err="1">
                          <a:effectLst/>
                        </a:rPr>
                        <a:t>doule</a:t>
                      </a:r>
                      <a:r>
                        <a:rPr lang="en-US" sz="1600" u="none" strike="noStrike" dirty="0">
                          <a:effectLst/>
                        </a:rPr>
                        <a:t>-hatted role (Spiral Funds &amp; Spiral Flow Group) in 1 years' time, provided in both semesters Mansour meets expectations on non-financial pillars</a:t>
                      </a:r>
                      <a:br>
                        <a:rPr lang="en-US" sz="1600" u="none" strike="noStrike" dirty="0">
                          <a:effectLst/>
                        </a:rPr>
                      </a:br>
                      <a:r>
                        <a:rPr lang="en-US" sz="1600" u="none" strike="noStrike" dirty="0">
                          <a:effectLst/>
                        </a:rPr>
                        <a:t>4. If in 6 months, Mansour does not meet expectations on non-financial pillars, he will begin planning his exit and training his successor. He will leave Spiral Funds in 1 year's time with 6 months remaining of his non-compete clause.</a:t>
                      </a:r>
                      <a:endParaRPr lang="en-US" sz="1600" b="0" i="0" u="none" strike="noStrike" dirty="0">
                        <a:solidFill>
                          <a:srgbClr val="000000"/>
                        </a:solidFill>
                        <a:effectLst/>
                        <a:latin typeface="Arial" panose="020B0604020202020204" pitchFamily="34" charset="0"/>
                      </a:endParaRPr>
                    </a:p>
                  </a:txBody>
                  <a:tcPr marL="3367" marR="3367" marT="3367" marB="0" anchor="b"/>
                </a:tc>
                <a:extLst>
                  <a:ext uri="{0D108BD9-81ED-4DB2-BD59-A6C34878D82A}">
                    <a16:rowId xmlns:a16="http://schemas.microsoft.com/office/drawing/2014/main" val="2739192219"/>
                  </a:ext>
                </a:extLst>
              </a:tr>
              <a:tr h="257734">
                <a:tc>
                  <a:txBody>
                    <a:bodyPr/>
                    <a:lstStyle/>
                    <a:p>
                      <a:pPr algn="l" fontAlgn="b"/>
                      <a:r>
                        <a:rPr lang="en-US" sz="1600" u="none" strike="noStrike">
                          <a:effectLst/>
                        </a:rPr>
                        <a:t>He's staying but we will add KPI about people management</a:t>
                      </a:r>
                      <a:endParaRPr lang="en-US" sz="1600" b="0" i="0" u="none" strike="noStrike">
                        <a:solidFill>
                          <a:srgbClr val="000000"/>
                        </a:solidFill>
                        <a:effectLst/>
                        <a:latin typeface="Arial" panose="020B0604020202020204" pitchFamily="34" charset="0"/>
                      </a:endParaRPr>
                    </a:p>
                  </a:txBody>
                  <a:tcPr marL="3367" marR="3367" marT="3367" marB="0" anchor="b"/>
                </a:tc>
                <a:extLst>
                  <a:ext uri="{0D108BD9-81ED-4DB2-BD59-A6C34878D82A}">
                    <a16:rowId xmlns:a16="http://schemas.microsoft.com/office/drawing/2014/main" val="1429339401"/>
                  </a:ext>
                </a:extLst>
              </a:tr>
              <a:tr h="1274630">
                <a:tc>
                  <a:txBody>
                    <a:bodyPr/>
                    <a:lstStyle/>
                    <a:p>
                      <a:pPr algn="l" fontAlgn="b"/>
                      <a:r>
                        <a:rPr lang="en-US" sz="1600" u="none" strike="noStrike" dirty="0" err="1">
                          <a:solidFill>
                            <a:srgbClr val="FF0000"/>
                          </a:solidFill>
                          <a:effectLst/>
                        </a:rPr>
                        <a:t>Monsour</a:t>
                      </a:r>
                      <a:r>
                        <a:rPr lang="en-US" sz="1600" u="none" strike="noStrike" dirty="0">
                          <a:solidFill>
                            <a:srgbClr val="FF0000"/>
                          </a:solidFill>
                          <a:effectLst/>
                        </a:rPr>
                        <a:t> will get a leadership mentor </a:t>
                      </a:r>
                      <a:r>
                        <a:rPr lang="en-US" sz="1600" u="none" strike="noStrike" dirty="0">
                          <a:effectLst/>
                        </a:rPr>
                        <a:t>nominated by Alex and Mansour. The mentor will rate him on leadership and culture </a:t>
                      </a:r>
                      <a:r>
                        <a:rPr lang="en-US" sz="1600" u="none" strike="noStrike" dirty="0" err="1">
                          <a:effectLst/>
                        </a:rPr>
                        <a:t>fro</a:t>
                      </a:r>
                      <a:r>
                        <a:rPr lang="en-US" sz="1600" u="none" strike="noStrike" dirty="0">
                          <a:effectLst/>
                        </a:rPr>
                        <a:t> the next 3 semesters.</a:t>
                      </a:r>
                      <a:br>
                        <a:rPr lang="en-US" sz="1600" u="none" strike="noStrike" dirty="0">
                          <a:effectLst/>
                        </a:rPr>
                      </a:br>
                      <a:r>
                        <a:rPr lang="en-US" sz="1600" u="none" strike="noStrike" dirty="0">
                          <a:effectLst/>
                        </a:rPr>
                        <a:t>For the next 3 semesters the maximum vesting share potential will be 0.65%. An extra 0.3% will be given at the end of semester 3 (no matter whether he stays or not). </a:t>
                      </a:r>
                      <a:br>
                        <a:rPr lang="en-US" sz="1600" u="none" strike="noStrike" dirty="0">
                          <a:effectLst/>
                        </a:rPr>
                      </a:br>
                      <a:r>
                        <a:rPr lang="en-US" sz="1600" u="none" strike="noStrike" dirty="0">
                          <a:effectLst/>
                        </a:rPr>
                        <a:t>Alex and </a:t>
                      </a:r>
                      <a:r>
                        <a:rPr lang="en-US" sz="1600" u="none" strike="noStrike" dirty="0" err="1">
                          <a:effectLst/>
                        </a:rPr>
                        <a:t>Monsour</a:t>
                      </a:r>
                      <a:r>
                        <a:rPr lang="en-US" sz="1600" u="none" strike="noStrike" dirty="0">
                          <a:effectLst/>
                        </a:rPr>
                        <a:t> will meet every month to talk about company's priority.</a:t>
                      </a:r>
                      <a:endParaRPr lang="en-US" sz="1600" b="0" i="0" u="none" strike="noStrike" dirty="0">
                        <a:solidFill>
                          <a:srgbClr val="000000"/>
                        </a:solidFill>
                        <a:effectLst/>
                        <a:latin typeface="Arial" panose="020B0604020202020204" pitchFamily="34" charset="0"/>
                      </a:endParaRPr>
                    </a:p>
                  </a:txBody>
                  <a:tcPr marL="3367" marR="3367" marT="3367" marB="0" anchor="b"/>
                </a:tc>
                <a:extLst>
                  <a:ext uri="{0D108BD9-81ED-4DB2-BD59-A6C34878D82A}">
                    <a16:rowId xmlns:a16="http://schemas.microsoft.com/office/drawing/2014/main" val="1012475445"/>
                  </a:ext>
                </a:extLst>
              </a:tr>
              <a:tr h="257734">
                <a:tc>
                  <a:txBody>
                    <a:bodyPr/>
                    <a:lstStyle/>
                    <a:p>
                      <a:pPr algn="l" fontAlgn="b"/>
                      <a:r>
                        <a:rPr lang="en-US" sz="1600" u="none" strike="noStrike" dirty="0">
                          <a:effectLst/>
                        </a:rPr>
                        <a:t>Worldwide non-compete, AED 450k, housing, car, school allowance</a:t>
                      </a:r>
                      <a:endParaRPr lang="en-US" sz="1600" b="0" i="0" u="none" strike="noStrike" dirty="0">
                        <a:solidFill>
                          <a:srgbClr val="000000"/>
                        </a:solidFill>
                        <a:effectLst/>
                        <a:latin typeface="Arial" panose="020B0604020202020204" pitchFamily="34" charset="0"/>
                      </a:endParaRPr>
                    </a:p>
                  </a:txBody>
                  <a:tcPr marL="3367" marR="3367" marT="3367" marB="0" anchor="b"/>
                </a:tc>
                <a:extLst>
                  <a:ext uri="{0D108BD9-81ED-4DB2-BD59-A6C34878D82A}">
                    <a16:rowId xmlns:a16="http://schemas.microsoft.com/office/drawing/2014/main" val="4263647428"/>
                  </a:ext>
                </a:extLst>
              </a:tr>
            </a:tbl>
          </a:graphicData>
        </a:graphic>
      </p:graphicFrame>
      <p:sp>
        <p:nvSpPr>
          <p:cNvPr id="4" name="Title 1">
            <a:extLst>
              <a:ext uri="{FF2B5EF4-FFF2-40B4-BE49-F238E27FC236}">
                <a16:creationId xmlns:a16="http://schemas.microsoft.com/office/drawing/2014/main" id="{3E16FCF2-C7B5-40E1-8AF8-8E1F7BDAC3EA}"/>
              </a:ext>
            </a:extLst>
          </p:cNvPr>
          <p:cNvSpPr txBox="1">
            <a:spLocks/>
          </p:cNvSpPr>
          <p:nvPr/>
        </p:nvSpPr>
        <p:spPr>
          <a:xfrm>
            <a:off x="457200" y="76200"/>
            <a:ext cx="8229600" cy="1143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SG" sz="2400" b="1" dirty="0"/>
              <a:t>Examples of Retention Agreements</a:t>
            </a:r>
          </a:p>
        </p:txBody>
      </p:sp>
    </p:spTree>
    <p:extLst>
      <p:ext uri="{BB962C8B-B14F-4D97-AF65-F5344CB8AC3E}">
        <p14:creationId xmlns:p14="http://schemas.microsoft.com/office/powerpoint/2010/main" val="10847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59D05D8-D34C-4494-BE8F-FD9DB18A86CC}"/>
              </a:ext>
            </a:extLst>
          </p:cNvPr>
          <p:cNvGraphicFramePr>
            <a:graphicFrameLocks noGrp="1"/>
          </p:cNvGraphicFramePr>
          <p:nvPr>
            <p:extLst>
              <p:ext uri="{D42A27DB-BD31-4B8C-83A1-F6EECF244321}">
                <p14:modId xmlns:p14="http://schemas.microsoft.com/office/powerpoint/2010/main" val="3677030568"/>
              </p:ext>
            </p:extLst>
          </p:nvPr>
        </p:nvGraphicFramePr>
        <p:xfrm>
          <a:off x="76200" y="731022"/>
          <a:ext cx="8991599" cy="5974578"/>
        </p:xfrm>
        <a:graphic>
          <a:graphicData uri="http://schemas.openxmlformats.org/drawingml/2006/table">
            <a:tbl>
              <a:tblPr>
                <a:tableStyleId>{5C22544A-7EE6-4342-B048-85BDC9FD1C3A}</a:tableStyleId>
              </a:tblPr>
              <a:tblGrid>
                <a:gridCol w="8991599">
                  <a:extLst>
                    <a:ext uri="{9D8B030D-6E8A-4147-A177-3AD203B41FA5}">
                      <a16:colId xmlns:a16="http://schemas.microsoft.com/office/drawing/2014/main" val="158734705"/>
                    </a:ext>
                  </a:extLst>
                </a:gridCol>
              </a:tblGrid>
              <a:tr h="552701">
                <a:tc>
                  <a:txBody>
                    <a:bodyPr/>
                    <a:lstStyle/>
                    <a:p>
                      <a:pPr algn="l" fontAlgn="b"/>
                      <a:r>
                        <a:rPr lang="en-SG" sz="2200" u="none" strike="noStrike" dirty="0">
                          <a:solidFill>
                            <a:srgbClr val="FF0000"/>
                          </a:solidFill>
                          <a:effectLst/>
                        </a:rPr>
                        <a:t>no deal </a:t>
                      </a:r>
                    </a:p>
                    <a:p>
                      <a:pPr algn="l" fontAlgn="b"/>
                      <a:endParaRPr lang="en-SG" sz="2200" b="0" i="0" u="none" strike="noStrike" dirty="0">
                        <a:solidFill>
                          <a:srgbClr val="000000"/>
                        </a:solidFill>
                        <a:effectLst/>
                        <a:latin typeface="Arial" panose="020B0604020202020204" pitchFamily="34" charset="0"/>
                      </a:endParaRPr>
                    </a:p>
                  </a:txBody>
                  <a:tcPr marL="7996" marR="7996" marT="7996" marB="0" anchor="b"/>
                </a:tc>
                <a:extLst>
                  <a:ext uri="{0D108BD9-81ED-4DB2-BD59-A6C34878D82A}">
                    <a16:rowId xmlns:a16="http://schemas.microsoft.com/office/drawing/2014/main" val="1109944230"/>
                  </a:ext>
                </a:extLst>
              </a:tr>
              <a:tr h="943164">
                <a:tc>
                  <a:txBody>
                    <a:bodyPr/>
                    <a:lstStyle/>
                    <a:p>
                      <a:pPr algn="l" fontAlgn="b"/>
                      <a:r>
                        <a:rPr lang="en-US" sz="2200" u="none" strike="noStrike" dirty="0">
                          <a:solidFill>
                            <a:srgbClr val="FF0000"/>
                          </a:solidFill>
                          <a:effectLst/>
                        </a:rPr>
                        <a:t>Pay him three times his base salary, equivalent to four months. He </a:t>
                      </a:r>
                      <a:r>
                        <a:rPr lang="en-US" sz="2200" u="none" strike="noStrike" dirty="0">
                          <a:effectLst/>
                        </a:rPr>
                        <a:t>will leave next week, and he </a:t>
                      </a:r>
                      <a:r>
                        <a:rPr lang="en-US" sz="2200" u="none" strike="noStrike" dirty="0">
                          <a:solidFill>
                            <a:srgbClr val="FF0000"/>
                          </a:solidFill>
                          <a:effectLst/>
                        </a:rPr>
                        <a:t>will not communicate the decision of leaving publicly.</a:t>
                      </a:r>
                    </a:p>
                    <a:p>
                      <a:pPr algn="l" fontAlgn="b"/>
                      <a:endParaRPr lang="en-US" sz="2200" b="0" i="0" u="none" strike="noStrike" dirty="0">
                        <a:solidFill>
                          <a:srgbClr val="000000"/>
                        </a:solidFill>
                        <a:effectLst/>
                        <a:latin typeface="Arial" panose="020B0604020202020204" pitchFamily="34" charset="0"/>
                      </a:endParaRPr>
                    </a:p>
                  </a:txBody>
                  <a:tcPr marL="7996" marR="7996" marT="7996" marB="0" anchor="b"/>
                </a:tc>
                <a:extLst>
                  <a:ext uri="{0D108BD9-81ED-4DB2-BD59-A6C34878D82A}">
                    <a16:rowId xmlns:a16="http://schemas.microsoft.com/office/drawing/2014/main" val="298386420"/>
                  </a:ext>
                </a:extLst>
              </a:tr>
              <a:tr h="943164">
                <a:tc>
                  <a:txBody>
                    <a:bodyPr/>
                    <a:lstStyle/>
                    <a:p>
                      <a:pPr algn="l" fontAlgn="b"/>
                      <a:r>
                        <a:rPr lang="en-US" sz="2200" u="none" strike="noStrike" dirty="0">
                          <a:effectLst/>
                        </a:rPr>
                        <a:t>There were no agreed upon T and C's, some items were negotiated, but then nothing played out in the end for completion.  Other than the </a:t>
                      </a:r>
                      <a:r>
                        <a:rPr lang="en-US" sz="2200" u="none" strike="noStrike" dirty="0">
                          <a:solidFill>
                            <a:srgbClr val="FF0000"/>
                          </a:solidFill>
                          <a:effectLst/>
                        </a:rPr>
                        <a:t>existing 1 year of non-compete.</a:t>
                      </a:r>
                    </a:p>
                    <a:p>
                      <a:pPr algn="l" fontAlgn="b"/>
                      <a:endParaRPr lang="en-US" sz="2200" b="0" i="0" u="none" strike="noStrike" dirty="0">
                        <a:solidFill>
                          <a:srgbClr val="000000"/>
                        </a:solidFill>
                        <a:effectLst/>
                        <a:latin typeface="Arial" panose="020B0604020202020204" pitchFamily="34" charset="0"/>
                      </a:endParaRPr>
                    </a:p>
                  </a:txBody>
                  <a:tcPr marL="7996" marR="7996" marT="7996" marB="0" anchor="b"/>
                </a:tc>
                <a:extLst>
                  <a:ext uri="{0D108BD9-81ED-4DB2-BD59-A6C34878D82A}">
                    <a16:rowId xmlns:a16="http://schemas.microsoft.com/office/drawing/2014/main" val="117283535"/>
                  </a:ext>
                </a:extLst>
              </a:tr>
              <a:tr h="2933070">
                <a:tc>
                  <a:txBody>
                    <a:bodyPr/>
                    <a:lstStyle/>
                    <a:p>
                      <a:pPr algn="l" fontAlgn="b"/>
                      <a:r>
                        <a:rPr lang="en-US" sz="2200" u="none" strike="noStrike" dirty="0">
                          <a:effectLst/>
                        </a:rPr>
                        <a:t>2 years (i.e. </a:t>
                      </a:r>
                      <a:r>
                        <a:rPr lang="en-US" sz="2200" u="none" strike="noStrike" dirty="0">
                          <a:solidFill>
                            <a:srgbClr val="FF0000"/>
                          </a:solidFill>
                          <a:effectLst/>
                        </a:rPr>
                        <a:t>$1m departure compensation</a:t>
                      </a:r>
                      <a:r>
                        <a:rPr lang="en-US" sz="2200" u="none" strike="noStrike" dirty="0">
                          <a:effectLst/>
                        </a:rPr>
                        <a:t>)</a:t>
                      </a:r>
                      <a:br>
                        <a:rPr lang="en-US" sz="2200" u="none" strike="noStrike" dirty="0">
                          <a:effectLst/>
                        </a:rPr>
                      </a:br>
                      <a:r>
                        <a:rPr lang="en-US" sz="2200" u="none" strike="noStrike" dirty="0">
                          <a:effectLst/>
                        </a:rPr>
                        <a:t>Non-compete clause converted into </a:t>
                      </a:r>
                      <a:r>
                        <a:rPr lang="en-US" sz="2200" u="none" strike="noStrike" dirty="0">
                          <a:solidFill>
                            <a:srgbClr val="FF0000"/>
                          </a:solidFill>
                          <a:effectLst/>
                        </a:rPr>
                        <a:t>veto right over future employment for two years</a:t>
                      </a:r>
                      <a:br>
                        <a:rPr lang="en-US" sz="2200" u="none" strike="noStrike" dirty="0">
                          <a:effectLst/>
                        </a:rPr>
                      </a:br>
                      <a:r>
                        <a:rPr lang="en-US" sz="2200" u="none" strike="noStrike" dirty="0">
                          <a:solidFill>
                            <a:srgbClr val="FF0000"/>
                          </a:solidFill>
                          <a:effectLst/>
                        </a:rPr>
                        <a:t>50% salary during non-compete continuing</a:t>
                      </a:r>
                      <a:r>
                        <a:rPr lang="en-US" sz="2200" u="none" strike="noStrike" dirty="0">
                          <a:effectLst/>
                        </a:rPr>
                        <a:t>, but stops if employment in capital markets is secured</a:t>
                      </a:r>
                      <a:br>
                        <a:rPr lang="en-US" sz="2200" u="none" strike="noStrike" dirty="0">
                          <a:effectLst/>
                        </a:rPr>
                      </a:br>
                      <a:r>
                        <a:rPr lang="en-US" sz="2200" u="none" strike="noStrike" dirty="0">
                          <a:solidFill>
                            <a:srgbClr val="FF0000"/>
                          </a:solidFill>
                          <a:effectLst/>
                        </a:rPr>
                        <a:t>Shares repurchased </a:t>
                      </a:r>
                      <a:r>
                        <a:rPr lang="en-US" sz="2200" u="none" strike="noStrike" dirty="0">
                          <a:effectLst/>
                        </a:rPr>
                        <a:t>at 8.5x Y-1 EBITDA valuation</a:t>
                      </a:r>
                      <a:endParaRPr lang="en-US" sz="2200" b="0" i="0" u="none" strike="noStrike" dirty="0">
                        <a:solidFill>
                          <a:srgbClr val="000000"/>
                        </a:solidFill>
                        <a:effectLst/>
                        <a:latin typeface="Arial" panose="020B0604020202020204" pitchFamily="34" charset="0"/>
                      </a:endParaRPr>
                    </a:p>
                  </a:txBody>
                  <a:tcPr marL="7996" marR="7996" marT="7996" marB="0" anchor="b"/>
                </a:tc>
                <a:extLst>
                  <a:ext uri="{0D108BD9-81ED-4DB2-BD59-A6C34878D82A}">
                    <a16:rowId xmlns:a16="http://schemas.microsoft.com/office/drawing/2014/main" val="4281398549"/>
                  </a:ext>
                </a:extLst>
              </a:tr>
            </a:tbl>
          </a:graphicData>
        </a:graphic>
      </p:graphicFrame>
      <p:sp>
        <p:nvSpPr>
          <p:cNvPr id="3" name="Title 1">
            <a:extLst>
              <a:ext uri="{FF2B5EF4-FFF2-40B4-BE49-F238E27FC236}">
                <a16:creationId xmlns:a16="http://schemas.microsoft.com/office/drawing/2014/main" id="{88CC0676-4D57-44D2-AA59-8D87DDD58F0A}"/>
              </a:ext>
            </a:extLst>
          </p:cNvPr>
          <p:cNvSpPr txBox="1">
            <a:spLocks/>
          </p:cNvSpPr>
          <p:nvPr/>
        </p:nvSpPr>
        <p:spPr>
          <a:xfrm>
            <a:off x="457200" y="76200"/>
            <a:ext cx="8229600" cy="1143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SG" sz="2400" b="1" dirty="0"/>
              <a:t>Departure Agreements</a:t>
            </a:r>
          </a:p>
        </p:txBody>
      </p:sp>
    </p:spTree>
    <p:extLst>
      <p:ext uri="{BB962C8B-B14F-4D97-AF65-F5344CB8AC3E}">
        <p14:creationId xmlns:p14="http://schemas.microsoft.com/office/powerpoint/2010/main" val="23765878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2466" name="Title 1">
            <a:extLst>
              <a:ext uri="{FF2B5EF4-FFF2-40B4-BE49-F238E27FC236}">
                <a16:creationId xmlns:a16="http://schemas.microsoft.com/office/drawing/2014/main" id="{7DB68F9E-C1EF-42B9-A3E7-9A3B5D25293F}"/>
              </a:ext>
            </a:extLst>
          </p:cNvPr>
          <p:cNvSpPr>
            <a:spLocks noGrp="1"/>
          </p:cNvSpPr>
          <p:nvPr>
            <p:ph type="title"/>
          </p:nvPr>
        </p:nvSpPr>
        <p:spPr>
          <a:xfrm>
            <a:off x="457200" y="-76200"/>
            <a:ext cx="8229600" cy="1143000"/>
          </a:xfrm>
        </p:spPr>
        <p:txBody>
          <a:bodyPr/>
          <a:lstStyle/>
          <a:p>
            <a:r>
              <a:rPr lang="en-SG" altLang="en-US" sz="3200" b="1"/>
              <a:t>Your relationships after the negotiation</a:t>
            </a:r>
          </a:p>
        </p:txBody>
      </p:sp>
      <p:graphicFrame>
        <p:nvGraphicFramePr>
          <p:cNvPr id="6" name="Table 5">
            <a:extLst>
              <a:ext uri="{FF2B5EF4-FFF2-40B4-BE49-F238E27FC236}">
                <a16:creationId xmlns:a16="http://schemas.microsoft.com/office/drawing/2014/main" id="{BB3AC251-9601-4CF7-814F-279C156EF5A8}"/>
              </a:ext>
            </a:extLst>
          </p:cNvPr>
          <p:cNvGraphicFramePr>
            <a:graphicFrameLocks noGrp="1"/>
          </p:cNvGraphicFramePr>
          <p:nvPr>
            <p:extLst>
              <p:ext uri="{D42A27DB-BD31-4B8C-83A1-F6EECF244321}">
                <p14:modId xmlns:p14="http://schemas.microsoft.com/office/powerpoint/2010/main" val="3186772307"/>
              </p:ext>
            </p:extLst>
          </p:nvPr>
        </p:nvGraphicFramePr>
        <p:xfrm>
          <a:off x="457200" y="999457"/>
          <a:ext cx="8458201" cy="5553743"/>
        </p:xfrm>
        <a:graphic>
          <a:graphicData uri="http://schemas.openxmlformats.org/drawingml/2006/table">
            <a:tbl>
              <a:tblPr>
                <a:tableStyleId>{5C22544A-7EE6-4342-B048-85BDC9FD1C3A}</a:tableStyleId>
              </a:tblPr>
              <a:tblGrid>
                <a:gridCol w="2358537">
                  <a:extLst>
                    <a:ext uri="{9D8B030D-6E8A-4147-A177-3AD203B41FA5}">
                      <a16:colId xmlns:a16="http://schemas.microsoft.com/office/drawing/2014/main" val="20000"/>
                    </a:ext>
                  </a:extLst>
                </a:gridCol>
                <a:gridCol w="2846510">
                  <a:extLst>
                    <a:ext uri="{9D8B030D-6E8A-4147-A177-3AD203B41FA5}">
                      <a16:colId xmlns:a16="http://schemas.microsoft.com/office/drawing/2014/main" val="20001"/>
                    </a:ext>
                  </a:extLst>
                </a:gridCol>
                <a:gridCol w="3253154">
                  <a:extLst>
                    <a:ext uri="{9D8B030D-6E8A-4147-A177-3AD203B41FA5}">
                      <a16:colId xmlns:a16="http://schemas.microsoft.com/office/drawing/2014/main" val="20002"/>
                    </a:ext>
                  </a:extLst>
                </a:gridCol>
              </a:tblGrid>
              <a:tr h="788697">
                <a:tc>
                  <a:txBody>
                    <a:bodyPr/>
                    <a:lstStyle/>
                    <a:p>
                      <a:pPr algn="l" fontAlgn="b"/>
                      <a:r>
                        <a:rPr lang="en-US" sz="2400" u="none" strike="noStrike" dirty="0">
                          <a:effectLst/>
                        </a:rPr>
                        <a:t> </a:t>
                      </a:r>
                      <a:endParaRPr lang="en-US" sz="2400" b="1" i="0" u="none" strike="noStrike" dirty="0">
                        <a:solidFill>
                          <a:srgbClr val="FFFFFF"/>
                        </a:solidFill>
                        <a:effectLst/>
                        <a:latin typeface="Calibri" panose="020F0502020204030204" pitchFamily="34" charset="0"/>
                      </a:endParaRPr>
                    </a:p>
                  </a:txBody>
                  <a:tcPr marL="0" marR="0" marT="0" marB="0" anchor="b"/>
                </a:tc>
                <a:tc>
                  <a:txBody>
                    <a:bodyPr/>
                    <a:lstStyle/>
                    <a:p>
                      <a:pPr algn="l" fontAlgn="b"/>
                      <a:r>
                        <a:rPr lang="en-US" sz="2400" u="none" strike="noStrike" dirty="0">
                          <a:effectLst/>
                        </a:rPr>
                        <a:t>Alex rating </a:t>
                      </a:r>
                    </a:p>
                    <a:p>
                      <a:pPr algn="l" fontAlgn="b"/>
                      <a:r>
                        <a:rPr lang="en-US" sz="2400" u="none" strike="noStrike" dirty="0">
                          <a:effectLst/>
                        </a:rPr>
                        <a:t>of relationship</a:t>
                      </a:r>
                      <a:endParaRPr lang="en-US" sz="2400" b="1" i="0" u="none" strike="noStrike" dirty="0">
                        <a:solidFill>
                          <a:srgbClr val="FFFFFF"/>
                        </a:solidFill>
                        <a:effectLst/>
                        <a:latin typeface="Calibri" panose="020F0502020204030204" pitchFamily="34" charset="0"/>
                      </a:endParaRPr>
                    </a:p>
                  </a:txBody>
                  <a:tcPr marL="0" marR="0" marT="0" marB="0" anchor="b"/>
                </a:tc>
                <a:tc>
                  <a:txBody>
                    <a:bodyPr/>
                    <a:lstStyle/>
                    <a:p>
                      <a:pPr algn="l" fontAlgn="b"/>
                      <a:r>
                        <a:rPr lang="en-US" sz="2400" u="none" strike="noStrike" dirty="0">
                          <a:effectLst/>
                        </a:rPr>
                        <a:t>Mansour rating </a:t>
                      </a:r>
                    </a:p>
                    <a:p>
                      <a:pPr algn="l" fontAlgn="b"/>
                      <a:r>
                        <a:rPr lang="en-US" sz="2400" u="none" strike="noStrike" dirty="0">
                          <a:effectLst/>
                        </a:rPr>
                        <a:t>of relationship</a:t>
                      </a:r>
                      <a:endParaRPr lang="en-US" sz="2400" b="1" i="0" u="none" strike="noStrike" dirty="0">
                        <a:solidFill>
                          <a:srgbClr val="FFFFFF"/>
                        </a:solidFill>
                        <a:effectLst/>
                        <a:latin typeface="Calibri" panose="020F0502020204030204" pitchFamily="34" charset="0"/>
                      </a:endParaRPr>
                    </a:p>
                  </a:txBody>
                  <a:tcPr marL="0" marR="0" marT="0" marB="0" anchor="b"/>
                </a:tc>
                <a:extLst>
                  <a:ext uri="{0D108BD9-81ED-4DB2-BD59-A6C34878D82A}">
                    <a16:rowId xmlns:a16="http://schemas.microsoft.com/office/drawing/2014/main" val="10000"/>
                  </a:ext>
                </a:extLst>
              </a:tr>
              <a:tr h="788697">
                <a:tc>
                  <a:txBody>
                    <a:bodyPr/>
                    <a:lstStyle/>
                    <a:p>
                      <a:pPr algn="l" fontAlgn="b"/>
                      <a:r>
                        <a:rPr lang="en-US" sz="2400" u="none" strike="noStrike" dirty="0">
                          <a:effectLst/>
                        </a:rPr>
                        <a:t>Min</a:t>
                      </a:r>
                      <a:endParaRPr lang="en-US" sz="2400" b="1" i="0" u="none" strike="noStrike" dirty="0">
                        <a:solidFill>
                          <a:srgbClr val="FFFFFF"/>
                        </a:solidFill>
                        <a:effectLst/>
                        <a:latin typeface="Calibri" panose="020F0502020204030204" pitchFamily="34" charset="0"/>
                      </a:endParaRPr>
                    </a:p>
                  </a:txBody>
                  <a:tcPr marL="0" marR="0" marT="0" marB="0" anchor="b"/>
                </a:tc>
                <a:tc>
                  <a:txBody>
                    <a:bodyPr/>
                    <a:lstStyle/>
                    <a:p>
                      <a:pPr algn="ctr" fontAlgn="b"/>
                      <a:r>
                        <a:rPr lang="en-SG" sz="2400" b="0" i="0" u="none" strike="noStrike">
                          <a:solidFill>
                            <a:srgbClr val="000000"/>
                          </a:solidFill>
                          <a:effectLst/>
                          <a:latin typeface="Calibri" panose="020F0502020204030204" pitchFamily="34" charset="0"/>
                        </a:rPr>
                        <a:t>1</a:t>
                      </a:r>
                    </a:p>
                  </a:txBody>
                  <a:tcPr marL="9525" marR="9525" marT="9525" marB="0" anchor="b"/>
                </a:tc>
                <a:tc>
                  <a:txBody>
                    <a:bodyPr/>
                    <a:lstStyle/>
                    <a:p>
                      <a:pPr algn="ctr" fontAlgn="b"/>
                      <a:r>
                        <a:rPr lang="en-SG" sz="2400" b="0" i="0" u="none" strike="noStrike">
                          <a:solidFill>
                            <a:srgbClr val="000000"/>
                          </a:solidFill>
                          <a:effectLst/>
                          <a:latin typeface="Calibri" panose="020F0502020204030204" pitchFamily="34" charset="0"/>
                        </a:rPr>
                        <a:t>1</a:t>
                      </a:r>
                    </a:p>
                  </a:txBody>
                  <a:tcPr marL="9525" marR="9525" marT="9525" marB="0" anchor="b"/>
                </a:tc>
                <a:extLst>
                  <a:ext uri="{0D108BD9-81ED-4DB2-BD59-A6C34878D82A}">
                    <a16:rowId xmlns:a16="http://schemas.microsoft.com/office/drawing/2014/main" val="10001"/>
                  </a:ext>
                </a:extLst>
              </a:tr>
              <a:tr h="788697">
                <a:tc>
                  <a:txBody>
                    <a:bodyPr/>
                    <a:lstStyle/>
                    <a:p>
                      <a:pPr algn="l" fontAlgn="b"/>
                      <a:r>
                        <a:rPr lang="en-US" sz="2400" u="none" strike="noStrike" dirty="0">
                          <a:effectLst/>
                        </a:rPr>
                        <a:t>Max</a:t>
                      </a:r>
                      <a:endParaRPr lang="en-US" sz="2400" b="1" i="0" u="none" strike="noStrike" dirty="0">
                        <a:solidFill>
                          <a:srgbClr val="FFFFFF"/>
                        </a:solidFill>
                        <a:effectLst/>
                        <a:latin typeface="Calibri" panose="020F0502020204030204" pitchFamily="34" charset="0"/>
                      </a:endParaRPr>
                    </a:p>
                  </a:txBody>
                  <a:tcPr marL="0" marR="0" marT="0" marB="0" anchor="b"/>
                </a:tc>
                <a:tc>
                  <a:txBody>
                    <a:bodyPr/>
                    <a:lstStyle/>
                    <a:p>
                      <a:pPr algn="ctr" fontAlgn="b"/>
                      <a:r>
                        <a:rPr lang="en-SG" sz="2400" b="0" i="0" u="none" strike="noStrike">
                          <a:solidFill>
                            <a:srgbClr val="000000"/>
                          </a:solidFill>
                          <a:effectLst/>
                          <a:latin typeface="Calibri" panose="020F0502020204030204" pitchFamily="34" charset="0"/>
                        </a:rPr>
                        <a:t>7</a:t>
                      </a:r>
                    </a:p>
                  </a:txBody>
                  <a:tcPr marL="9525" marR="9525" marT="9525" marB="0" anchor="b"/>
                </a:tc>
                <a:tc>
                  <a:txBody>
                    <a:bodyPr/>
                    <a:lstStyle/>
                    <a:p>
                      <a:pPr algn="ctr" fontAlgn="b"/>
                      <a:r>
                        <a:rPr lang="en-SG" sz="2400" b="0" i="0" u="none" strike="noStrike">
                          <a:solidFill>
                            <a:srgbClr val="000000"/>
                          </a:solidFill>
                          <a:effectLst/>
                          <a:latin typeface="Calibri" panose="020F0502020204030204" pitchFamily="34" charset="0"/>
                        </a:rPr>
                        <a:t>7</a:t>
                      </a:r>
                    </a:p>
                  </a:txBody>
                  <a:tcPr marL="9525" marR="9525" marT="9525" marB="0" anchor="b"/>
                </a:tc>
                <a:extLst>
                  <a:ext uri="{0D108BD9-81ED-4DB2-BD59-A6C34878D82A}">
                    <a16:rowId xmlns:a16="http://schemas.microsoft.com/office/drawing/2014/main" val="10002"/>
                  </a:ext>
                </a:extLst>
              </a:tr>
              <a:tr h="788697">
                <a:tc>
                  <a:txBody>
                    <a:bodyPr/>
                    <a:lstStyle/>
                    <a:p>
                      <a:pPr algn="l" fontAlgn="b"/>
                      <a:r>
                        <a:rPr lang="en-US" sz="2400" u="none" strike="noStrike" dirty="0">
                          <a:effectLst/>
                        </a:rPr>
                        <a:t>Mean</a:t>
                      </a:r>
                      <a:endParaRPr lang="en-US" sz="2400" b="1" i="0" u="none" strike="noStrike" dirty="0">
                        <a:solidFill>
                          <a:srgbClr val="FFFFFF"/>
                        </a:solidFill>
                        <a:effectLst/>
                        <a:latin typeface="Calibri" panose="020F0502020204030204" pitchFamily="34" charset="0"/>
                      </a:endParaRPr>
                    </a:p>
                  </a:txBody>
                  <a:tcPr marL="0" marR="0" marT="0" marB="0" anchor="b"/>
                </a:tc>
                <a:tc>
                  <a:txBody>
                    <a:bodyPr/>
                    <a:lstStyle/>
                    <a:p>
                      <a:pPr algn="ctr" fontAlgn="b"/>
                      <a:r>
                        <a:rPr lang="en-SG" sz="2400" b="0" i="0" u="none" strike="noStrike" dirty="0">
                          <a:solidFill>
                            <a:srgbClr val="000000"/>
                          </a:solidFill>
                          <a:effectLst/>
                          <a:latin typeface="Calibri" panose="020F0502020204030204" pitchFamily="34" charset="0"/>
                        </a:rPr>
                        <a:t>5.15</a:t>
                      </a:r>
                    </a:p>
                  </a:txBody>
                  <a:tcPr marL="9525" marR="9525" marT="9525" marB="0" anchor="b"/>
                </a:tc>
                <a:tc>
                  <a:txBody>
                    <a:bodyPr/>
                    <a:lstStyle/>
                    <a:p>
                      <a:pPr algn="ctr" fontAlgn="b"/>
                      <a:r>
                        <a:rPr lang="en-SG" sz="2400" b="0" i="0" u="none" strike="noStrike" dirty="0">
                          <a:solidFill>
                            <a:srgbClr val="000000"/>
                          </a:solidFill>
                          <a:effectLst/>
                          <a:latin typeface="Calibri" panose="020F0502020204030204" pitchFamily="34" charset="0"/>
                        </a:rPr>
                        <a:t>5.25</a:t>
                      </a:r>
                    </a:p>
                  </a:txBody>
                  <a:tcPr marL="9525" marR="9525" marT="9525" marB="0" anchor="b"/>
                </a:tc>
                <a:extLst>
                  <a:ext uri="{0D108BD9-81ED-4DB2-BD59-A6C34878D82A}">
                    <a16:rowId xmlns:a16="http://schemas.microsoft.com/office/drawing/2014/main" val="10003"/>
                  </a:ext>
                </a:extLst>
              </a:tr>
              <a:tr h="788697">
                <a:tc>
                  <a:txBody>
                    <a:bodyPr/>
                    <a:lstStyle/>
                    <a:p>
                      <a:pPr algn="l" fontAlgn="b"/>
                      <a:r>
                        <a:rPr lang="en-US" sz="2400" dirty="0"/>
                        <a:t>Standard deviation</a:t>
                      </a:r>
                    </a:p>
                  </a:txBody>
                  <a:tcPr marL="0" marR="0" marT="0" marB="0" anchor="b"/>
                </a:tc>
                <a:tc>
                  <a:txBody>
                    <a:bodyPr/>
                    <a:lstStyle/>
                    <a:p>
                      <a:pPr algn="ctr" fontAlgn="b"/>
                      <a:r>
                        <a:rPr lang="en-SG" sz="2400" b="0" i="0" u="none" strike="noStrike" dirty="0">
                          <a:solidFill>
                            <a:srgbClr val="000000"/>
                          </a:solidFill>
                          <a:effectLst/>
                          <a:latin typeface="Calibri" panose="020F0502020204030204" pitchFamily="34" charset="0"/>
                        </a:rPr>
                        <a:t>1.75</a:t>
                      </a:r>
                    </a:p>
                  </a:txBody>
                  <a:tcPr marL="9525" marR="9525" marT="9525" marB="0" anchor="b"/>
                </a:tc>
                <a:tc>
                  <a:txBody>
                    <a:bodyPr/>
                    <a:lstStyle/>
                    <a:p>
                      <a:pPr algn="ctr" fontAlgn="b"/>
                      <a:r>
                        <a:rPr lang="en-SG" sz="2400" b="0" i="0" u="none" strike="noStrike" dirty="0">
                          <a:solidFill>
                            <a:srgbClr val="000000"/>
                          </a:solidFill>
                          <a:effectLst/>
                          <a:latin typeface="Calibri" panose="020F0502020204030204" pitchFamily="34" charset="0"/>
                        </a:rPr>
                        <a:t>1.50</a:t>
                      </a:r>
                    </a:p>
                  </a:txBody>
                  <a:tcPr marL="9525" marR="9525" marT="9525" marB="0" anchor="b"/>
                </a:tc>
                <a:extLst>
                  <a:ext uri="{0D108BD9-81ED-4DB2-BD59-A6C34878D82A}">
                    <a16:rowId xmlns:a16="http://schemas.microsoft.com/office/drawing/2014/main" val="10004"/>
                  </a:ext>
                </a:extLst>
              </a:tr>
              <a:tr h="788697">
                <a:tc>
                  <a:txBody>
                    <a:bodyPr/>
                    <a:lstStyle/>
                    <a:p>
                      <a:pPr algn="l" fontAlgn="b"/>
                      <a:r>
                        <a:rPr lang="en-US" sz="2400" u="none" strike="noStrike">
                          <a:effectLst/>
                        </a:rPr>
                        <a:t>Mode</a:t>
                      </a:r>
                      <a:endParaRPr lang="en-US" sz="2400" b="1" i="0" u="none" strike="noStrike">
                        <a:solidFill>
                          <a:srgbClr val="FFFFFF"/>
                        </a:solidFill>
                        <a:effectLst/>
                        <a:latin typeface="Calibri" panose="020F0502020204030204" pitchFamily="34" charset="0"/>
                      </a:endParaRPr>
                    </a:p>
                  </a:txBody>
                  <a:tcPr marL="0" marR="0" marT="0" marB="0" anchor="b"/>
                </a:tc>
                <a:tc>
                  <a:txBody>
                    <a:bodyPr/>
                    <a:lstStyle/>
                    <a:p>
                      <a:pPr algn="ctr" fontAlgn="b"/>
                      <a:r>
                        <a:rPr lang="en-SG" sz="2400" b="0" i="0" u="none" strike="noStrike">
                          <a:solidFill>
                            <a:srgbClr val="000000"/>
                          </a:solidFill>
                          <a:effectLst/>
                          <a:latin typeface="Calibri" panose="020F0502020204030204" pitchFamily="34" charset="0"/>
                        </a:rPr>
                        <a:t>6</a:t>
                      </a:r>
                    </a:p>
                  </a:txBody>
                  <a:tcPr marL="9525" marR="9525" marT="9525" marB="0" anchor="b"/>
                </a:tc>
                <a:tc>
                  <a:txBody>
                    <a:bodyPr/>
                    <a:lstStyle/>
                    <a:p>
                      <a:pPr algn="ctr" fontAlgn="b"/>
                      <a:r>
                        <a:rPr lang="en-SG" sz="2400" b="0" i="0" u="none" strike="noStrike" dirty="0">
                          <a:solidFill>
                            <a:srgbClr val="000000"/>
                          </a:solidFill>
                          <a:effectLst/>
                          <a:latin typeface="Calibri" panose="020F0502020204030204" pitchFamily="34" charset="0"/>
                        </a:rPr>
                        <a:t>6</a:t>
                      </a:r>
                    </a:p>
                  </a:txBody>
                  <a:tcPr marL="9525" marR="9525" marT="9525" marB="0" anchor="b"/>
                </a:tc>
                <a:extLst>
                  <a:ext uri="{0D108BD9-81ED-4DB2-BD59-A6C34878D82A}">
                    <a16:rowId xmlns:a16="http://schemas.microsoft.com/office/drawing/2014/main" val="10005"/>
                  </a:ext>
                </a:extLst>
              </a:tr>
              <a:tr h="821561">
                <a:tc>
                  <a:txBody>
                    <a:bodyPr/>
                    <a:lstStyle/>
                    <a:p>
                      <a:pPr algn="l" fontAlgn="b"/>
                      <a:r>
                        <a:rPr lang="en-US" sz="2400" u="none" strike="noStrike">
                          <a:effectLst/>
                        </a:rPr>
                        <a:t>Median</a:t>
                      </a:r>
                      <a:endParaRPr lang="en-US" sz="2400" b="1" i="0" u="none" strike="noStrike">
                        <a:solidFill>
                          <a:srgbClr val="FFFFFF"/>
                        </a:solidFill>
                        <a:effectLst/>
                        <a:latin typeface="Calibri" panose="020F0502020204030204" pitchFamily="34" charset="0"/>
                      </a:endParaRPr>
                    </a:p>
                  </a:txBody>
                  <a:tcPr marL="0" marR="0" marT="0" marB="0" anchor="b"/>
                </a:tc>
                <a:tc>
                  <a:txBody>
                    <a:bodyPr/>
                    <a:lstStyle/>
                    <a:p>
                      <a:pPr algn="ctr" fontAlgn="b"/>
                      <a:r>
                        <a:rPr lang="en-SG" sz="2400" b="0" i="0" u="none" strike="noStrike">
                          <a:solidFill>
                            <a:srgbClr val="000000"/>
                          </a:solidFill>
                          <a:effectLst/>
                          <a:latin typeface="Calibri" panose="020F0502020204030204" pitchFamily="34" charset="0"/>
                        </a:rPr>
                        <a:t>6</a:t>
                      </a:r>
                    </a:p>
                  </a:txBody>
                  <a:tcPr marL="9525" marR="9525" marT="9525" marB="0" anchor="b"/>
                </a:tc>
                <a:tc>
                  <a:txBody>
                    <a:bodyPr/>
                    <a:lstStyle/>
                    <a:p>
                      <a:pPr algn="ctr" fontAlgn="b"/>
                      <a:r>
                        <a:rPr lang="en-SG" sz="2400" b="0" i="0" u="none" strike="noStrike" dirty="0">
                          <a:solidFill>
                            <a:srgbClr val="000000"/>
                          </a:solidFill>
                          <a:effectLst/>
                          <a:latin typeface="Calibri" panose="020F0502020204030204" pitchFamily="34" charset="0"/>
                        </a:rPr>
                        <a:t>5.5</a:t>
                      </a:r>
                    </a:p>
                  </a:txBody>
                  <a:tcPr marL="9525" marR="9525" marT="9525" marB="0" anchor="b"/>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555358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9F372679-89D9-4681-8C91-F9DAF2A4E815}"/>
              </a:ext>
            </a:extLst>
          </p:cNvPr>
          <p:cNvSpPr>
            <a:spLocks noGrp="1"/>
          </p:cNvSpPr>
          <p:nvPr>
            <p:ph type="title"/>
          </p:nvPr>
        </p:nvSpPr>
        <p:spPr>
          <a:xfrm>
            <a:off x="457200" y="0"/>
            <a:ext cx="8229600" cy="1143000"/>
          </a:xfrm>
        </p:spPr>
        <p:txBody>
          <a:bodyPr>
            <a:noAutofit/>
          </a:bodyPr>
          <a:lstStyle/>
          <a:p>
            <a:br>
              <a:rPr lang="en-US" altLang="en-US" sz="3200" b="1" dirty="0"/>
            </a:br>
            <a:r>
              <a:rPr lang="en-US" altLang="en-US" sz="3200" b="1" dirty="0"/>
              <a:t>What Happened in Real Life</a:t>
            </a:r>
            <a:br>
              <a:rPr lang="en-US" altLang="en-US" sz="3200" dirty="0"/>
            </a:br>
            <a:endParaRPr lang="en-SG" sz="3200" dirty="0"/>
          </a:p>
        </p:txBody>
      </p:sp>
    </p:spTree>
    <p:extLst>
      <p:ext uri="{BB962C8B-B14F-4D97-AF65-F5344CB8AC3E}">
        <p14:creationId xmlns:p14="http://schemas.microsoft.com/office/powerpoint/2010/main" val="20179862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9601E7-36F6-47B7-A201-0BDAB22415D6}"/>
              </a:ext>
            </a:extLst>
          </p:cNvPr>
          <p:cNvSpPr>
            <a:spLocks noGrp="1"/>
          </p:cNvSpPr>
          <p:nvPr>
            <p:ph idx="1"/>
          </p:nvPr>
        </p:nvSpPr>
        <p:spPr>
          <a:xfrm>
            <a:off x="228600" y="1143000"/>
            <a:ext cx="8610600" cy="5791200"/>
          </a:xfrm>
        </p:spPr>
        <p:txBody>
          <a:bodyPr>
            <a:noAutofit/>
          </a:bodyPr>
          <a:lstStyle/>
          <a:p>
            <a:pPr>
              <a:spcBef>
                <a:spcPts val="0"/>
              </a:spcBef>
            </a:pPr>
            <a:r>
              <a:rPr lang="en-SG" sz="2200" dirty="0">
                <a:ea typeface="Calibri" panose="020F0502020204030204" pitchFamily="34" charset="0"/>
                <a:cs typeface="Times New Roman" panose="02020603050405020304" pitchFamily="18" charset="0"/>
              </a:rPr>
              <a:t>After an intervention from a leadership coach, Mansour shared over 20 collaborative business ideas for Spiral Flow (not just Spiral Funds)</a:t>
            </a:r>
          </a:p>
          <a:p>
            <a:pPr>
              <a:spcBef>
                <a:spcPts val="0"/>
              </a:spcBef>
            </a:pPr>
            <a:endParaRPr lang="en-SG" sz="2200" dirty="0">
              <a:ea typeface="Times New Roman" panose="02020603050405020304" pitchFamily="18"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lvl="1">
              <a:spcBef>
                <a:spcPts val="0"/>
              </a:spcBef>
              <a:buFont typeface="Arial" panose="020B0604020202020204" pitchFamily="34" charset="0"/>
              <a:buChar char="•"/>
            </a:pPr>
            <a:endParaRPr lang="en-SG" sz="2200" dirty="0">
              <a:effectLst/>
              <a:ea typeface="Calibri" panose="020F0502020204030204" pitchFamily="34"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a:spcBef>
                <a:spcPts val="0"/>
              </a:spcBef>
            </a:pPr>
            <a:endParaRPr lang="en-US" sz="2200" dirty="0">
              <a:ea typeface="Times New Roman" panose="02020603050405020304" pitchFamily="18" charset="0"/>
              <a:cs typeface="Times New Roman" panose="02020603050405020304" pitchFamily="18" charset="0"/>
            </a:endParaRPr>
          </a:p>
          <a:p>
            <a:pPr>
              <a:spcBef>
                <a:spcPts val="0"/>
              </a:spcBef>
            </a:pPr>
            <a:endParaRPr lang="en-SG" sz="2200" dirty="0">
              <a:effectLst/>
              <a:ea typeface="Times New Roman" panose="02020603050405020304" pitchFamily="18" charset="0"/>
              <a:cs typeface="Times New Roman" panose="02020603050405020304" pitchFamily="18" charset="0"/>
            </a:endParaRPr>
          </a:p>
          <a:p>
            <a:pPr>
              <a:spcBef>
                <a:spcPts val="0"/>
              </a:spcBef>
            </a:pPr>
            <a:endParaRPr lang="en-US" sz="2200" dirty="0">
              <a:effectLst/>
              <a:ea typeface="Times New Roman" panose="02020603050405020304" pitchFamily="18" charset="0"/>
              <a:cs typeface="Times New Roman" panose="02020603050405020304" pitchFamily="18" charset="0"/>
            </a:endParaRPr>
          </a:p>
        </p:txBody>
      </p:sp>
      <p:sp>
        <p:nvSpPr>
          <p:cNvPr id="5" name="Title 1">
            <a:extLst>
              <a:ext uri="{FF2B5EF4-FFF2-40B4-BE49-F238E27FC236}">
                <a16:creationId xmlns:a16="http://schemas.microsoft.com/office/drawing/2014/main" id="{9F372679-89D9-4681-8C91-F9DAF2A4E815}"/>
              </a:ext>
            </a:extLst>
          </p:cNvPr>
          <p:cNvSpPr>
            <a:spLocks noGrp="1"/>
          </p:cNvSpPr>
          <p:nvPr>
            <p:ph type="title"/>
          </p:nvPr>
        </p:nvSpPr>
        <p:spPr>
          <a:xfrm>
            <a:off x="457200" y="0"/>
            <a:ext cx="8229600" cy="1143000"/>
          </a:xfrm>
        </p:spPr>
        <p:txBody>
          <a:bodyPr>
            <a:noAutofit/>
          </a:bodyPr>
          <a:lstStyle/>
          <a:p>
            <a:br>
              <a:rPr lang="en-US" altLang="en-US" sz="3200" b="1" dirty="0"/>
            </a:br>
            <a:r>
              <a:rPr lang="en-US" altLang="en-US" sz="3200" b="1" dirty="0"/>
              <a:t>What Happened in Real Life</a:t>
            </a:r>
            <a:br>
              <a:rPr lang="en-US" altLang="en-US" sz="3200" dirty="0"/>
            </a:br>
            <a:endParaRPr lang="en-SG" sz="3200" dirty="0"/>
          </a:p>
        </p:txBody>
      </p:sp>
    </p:spTree>
    <p:extLst>
      <p:ext uri="{BB962C8B-B14F-4D97-AF65-F5344CB8AC3E}">
        <p14:creationId xmlns:p14="http://schemas.microsoft.com/office/powerpoint/2010/main" val="41477166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9601E7-36F6-47B7-A201-0BDAB22415D6}"/>
              </a:ext>
            </a:extLst>
          </p:cNvPr>
          <p:cNvSpPr>
            <a:spLocks noGrp="1"/>
          </p:cNvSpPr>
          <p:nvPr>
            <p:ph idx="1"/>
          </p:nvPr>
        </p:nvSpPr>
        <p:spPr>
          <a:xfrm>
            <a:off x="228600" y="1143000"/>
            <a:ext cx="8610600" cy="5791200"/>
          </a:xfrm>
        </p:spPr>
        <p:txBody>
          <a:bodyPr>
            <a:noAutofit/>
          </a:bodyPr>
          <a:lstStyle/>
          <a:p>
            <a:pPr>
              <a:spcBef>
                <a:spcPts val="0"/>
              </a:spcBef>
            </a:pPr>
            <a:r>
              <a:rPr lang="en-SG" sz="2200" dirty="0">
                <a:ea typeface="Calibri" panose="020F0502020204030204" pitchFamily="34" charset="0"/>
                <a:cs typeface="Times New Roman" panose="02020603050405020304" pitchFamily="18" charset="0"/>
              </a:rPr>
              <a:t>After an intervention from a leadership coach, Mansour shared over 20 collaborative business ideas for Spiral Flow (not just Spiral Funds)</a:t>
            </a:r>
          </a:p>
          <a:p>
            <a:pPr lvl="1">
              <a:spcBef>
                <a:spcPts val="0"/>
              </a:spcBef>
              <a:buFont typeface="Arial" panose="020B0604020202020204" pitchFamily="34" charset="0"/>
              <a:buChar char="•"/>
            </a:pPr>
            <a:r>
              <a:rPr lang="en-SG" sz="2200" dirty="0">
                <a:ea typeface="Calibri" panose="020F0502020204030204" pitchFamily="34" charset="0"/>
                <a:cs typeface="Times New Roman" panose="02020603050405020304" pitchFamily="18" charset="0"/>
              </a:rPr>
              <a:t>Two of these ideas were </a:t>
            </a:r>
            <a:r>
              <a:rPr lang="en-SG" sz="2200" dirty="0">
                <a:effectLst/>
                <a:ea typeface="Times New Roman" panose="02020603050405020304" pitchFamily="18" charset="0"/>
              </a:rPr>
              <a:t>approved by Alex and Jacob</a:t>
            </a:r>
          </a:p>
          <a:p>
            <a:pPr>
              <a:spcBef>
                <a:spcPts val="0"/>
              </a:spcBef>
            </a:pPr>
            <a:endParaRPr lang="en-SG" sz="2200" dirty="0">
              <a:ea typeface="Times New Roman" panose="02020603050405020304" pitchFamily="18" charset="0"/>
            </a:endParaRPr>
          </a:p>
          <a:p>
            <a:pPr>
              <a:spcBef>
                <a:spcPts val="0"/>
              </a:spcBef>
            </a:pPr>
            <a:endParaRPr lang="en-SG" sz="2200" dirty="0">
              <a:ea typeface="Times New Roman" panose="02020603050405020304" pitchFamily="18"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lvl="1">
              <a:spcBef>
                <a:spcPts val="0"/>
              </a:spcBef>
              <a:buFont typeface="Arial" panose="020B0604020202020204" pitchFamily="34" charset="0"/>
              <a:buChar char="•"/>
            </a:pPr>
            <a:endParaRPr lang="en-SG" sz="2200" dirty="0">
              <a:effectLst/>
              <a:ea typeface="Calibri" panose="020F0502020204030204" pitchFamily="34"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a:spcBef>
                <a:spcPts val="0"/>
              </a:spcBef>
            </a:pPr>
            <a:endParaRPr lang="en-US" sz="2200" dirty="0">
              <a:ea typeface="Times New Roman" panose="02020603050405020304" pitchFamily="18" charset="0"/>
              <a:cs typeface="Times New Roman" panose="02020603050405020304" pitchFamily="18" charset="0"/>
            </a:endParaRPr>
          </a:p>
          <a:p>
            <a:pPr>
              <a:spcBef>
                <a:spcPts val="0"/>
              </a:spcBef>
            </a:pPr>
            <a:endParaRPr lang="en-SG" sz="2200" dirty="0">
              <a:effectLst/>
              <a:ea typeface="Times New Roman" panose="02020603050405020304" pitchFamily="18" charset="0"/>
              <a:cs typeface="Times New Roman" panose="02020603050405020304" pitchFamily="18" charset="0"/>
            </a:endParaRPr>
          </a:p>
          <a:p>
            <a:pPr>
              <a:spcBef>
                <a:spcPts val="0"/>
              </a:spcBef>
            </a:pPr>
            <a:endParaRPr lang="en-US" sz="2200" dirty="0">
              <a:effectLst/>
              <a:ea typeface="Times New Roman" panose="02020603050405020304" pitchFamily="18" charset="0"/>
              <a:cs typeface="Times New Roman" panose="02020603050405020304" pitchFamily="18" charset="0"/>
            </a:endParaRPr>
          </a:p>
        </p:txBody>
      </p:sp>
      <p:sp>
        <p:nvSpPr>
          <p:cNvPr id="5" name="Title 1">
            <a:extLst>
              <a:ext uri="{FF2B5EF4-FFF2-40B4-BE49-F238E27FC236}">
                <a16:creationId xmlns:a16="http://schemas.microsoft.com/office/drawing/2014/main" id="{9F372679-89D9-4681-8C91-F9DAF2A4E815}"/>
              </a:ext>
            </a:extLst>
          </p:cNvPr>
          <p:cNvSpPr>
            <a:spLocks noGrp="1"/>
          </p:cNvSpPr>
          <p:nvPr>
            <p:ph type="title"/>
          </p:nvPr>
        </p:nvSpPr>
        <p:spPr>
          <a:xfrm>
            <a:off x="457200" y="0"/>
            <a:ext cx="8229600" cy="1143000"/>
          </a:xfrm>
        </p:spPr>
        <p:txBody>
          <a:bodyPr>
            <a:noAutofit/>
          </a:bodyPr>
          <a:lstStyle/>
          <a:p>
            <a:br>
              <a:rPr lang="en-US" altLang="en-US" sz="3200" b="1" dirty="0"/>
            </a:br>
            <a:r>
              <a:rPr lang="en-US" altLang="en-US" sz="3200" b="1" dirty="0"/>
              <a:t>What Happened in Real Life</a:t>
            </a:r>
            <a:br>
              <a:rPr lang="en-US" altLang="en-US" sz="3200" dirty="0"/>
            </a:br>
            <a:endParaRPr lang="en-SG" sz="3200" dirty="0"/>
          </a:p>
        </p:txBody>
      </p:sp>
    </p:spTree>
    <p:extLst>
      <p:ext uri="{BB962C8B-B14F-4D97-AF65-F5344CB8AC3E}">
        <p14:creationId xmlns:p14="http://schemas.microsoft.com/office/powerpoint/2010/main" val="39572392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9601E7-36F6-47B7-A201-0BDAB22415D6}"/>
              </a:ext>
            </a:extLst>
          </p:cNvPr>
          <p:cNvSpPr>
            <a:spLocks noGrp="1"/>
          </p:cNvSpPr>
          <p:nvPr>
            <p:ph idx="1"/>
          </p:nvPr>
        </p:nvSpPr>
        <p:spPr>
          <a:xfrm>
            <a:off x="228600" y="1143000"/>
            <a:ext cx="8610600" cy="5791200"/>
          </a:xfrm>
        </p:spPr>
        <p:txBody>
          <a:bodyPr>
            <a:noAutofit/>
          </a:bodyPr>
          <a:lstStyle/>
          <a:p>
            <a:pPr>
              <a:spcBef>
                <a:spcPts val="0"/>
              </a:spcBef>
            </a:pPr>
            <a:r>
              <a:rPr lang="en-SG" sz="2200" dirty="0">
                <a:ea typeface="Calibri" panose="020F0502020204030204" pitchFamily="34" charset="0"/>
                <a:cs typeface="Times New Roman" panose="02020603050405020304" pitchFamily="18" charset="0"/>
              </a:rPr>
              <a:t>After an intervention from a leadership coach, Mansour shared over 20 collaborative business ideas for Spiral Flow (not just Spiral Funds)</a:t>
            </a:r>
          </a:p>
          <a:p>
            <a:pPr lvl="1">
              <a:spcBef>
                <a:spcPts val="0"/>
              </a:spcBef>
              <a:buFont typeface="Arial" panose="020B0604020202020204" pitchFamily="34" charset="0"/>
              <a:buChar char="•"/>
            </a:pPr>
            <a:r>
              <a:rPr lang="en-SG" sz="2200" dirty="0">
                <a:ea typeface="Calibri" panose="020F0502020204030204" pitchFamily="34" charset="0"/>
                <a:cs typeface="Times New Roman" panose="02020603050405020304" pitchFamily="18" charset="0"/>
              </a:rPr>
              <a:t>Two of these ideas were </a:t>
            </a:r>
            <a:r>
              <a:rPr lang="en-SG" sz="2200" dirty="0">
                <a:effectLst/>
                <a:ea typeface="Times New Roman" panose="02020603050405020304" pitchFamily="18" charset="0"/>
              </a:rPr>
              <a:t>approved by Alex and Jacob</a:t>
            </a:r>
          </a:p>
          <a:p>
            <a:pPr>
              <a:spcBef>
                <a:spcPts val="0"/>
              </a:spcBef>
            </a:pPr>
            <a:endParaRPr lang="en-SG" sz="2200" dirty="0">
              <a:ea typeface="Times New Roman" panose="02020603050405020304" pitchFamily="18" charset="0"/>
            </a:endParaRPr>
          </a:p>
          <a:p>
            <a:pPr>
              <a:spcBef>
                <a:spcPts val="0"/>
              </a:spcBef>
            </a:pPr>
            <a:r>
              <a:rPr lang="en-SG" sz="2200" dirty="0">
                <a:effectLst/>
                <a:ea typeface="Times New Roman" panose="02020603050405020304" pitchFamily="18" charset="0"/>
              </a:rPr>
              <a:t>Mansour was fired </a:t>
            </a:r>
            <a:r>
              <a:rPr lang="en-SG" sz="2200" dirty="0">
                <a:ea typeface="Times New Roman" panose="02020603050405020304" pitchFamily="18" charset="0"/>
              </a:rPr>
              <a:t>and is now negotiating the exit package</a:t>
            </a:r>
          </a:p>
          <a:p>
            <a:pPr>
              <a:spcBef>
                <a:spcPts val="0"/>
              </a:spcBef>
            </a:pPr>
            <a:endParaRPr lang="en-SG" sz="2200" dirty="0">
              <a:effectLst/>
              <a:ea typeface="Times New Roman" panose="02020603050405020304" pitchFamily="18" charset="0"/>
            </a:endParaRPr>
          </a:p>
          <a:p>
            <a:pPr>
              <a:spcBef>
                <a:spcPts val="0"/>
              </a:spcBef>
            </a:pPr>
            <a:endParaRPr lang="en-SG" sz="2200" dirty="0">
              <a:ea typeface="Times New Roman" panose="02020603050405020304" pitchFamily="18"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lvl="1">
              <a:spcBef>
                <a:spcPts val="0"/>
              </a:spcBef>
              <a:buFont typeface="Arial" panose="020B0604020202020204" pitchFamily="34" charset="0"/>
              <a:buChar char="•"/>
            </a:pPr>
            <a:endParaRPr lang="en-SG" sz="2200" dirty="0">
              <a:effectLst/>
              <a:ea typeface="Calibri" panose="020F0502020204030204" pitchFamily="34"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a:spcBef>
                <a:spcPts val="0"/>
              </a:spcBef>
            </a:pPr>
            <a:endParaRPr lang="en-US" sz="2200" dirty="0">
              <a:ea typeface="Times New Roman" panose="02020603050405020304" pitchFamily="18" charset="0"/>
              <a:cs typeface="Times New Roman" panose="02020603050405020304" pitchFamily="18" charset="0"/>
            </a:endParaRPr>
          </a:p>
          <a:p>
            <a:pPr>
              <a:spcBef>
                <a:spcPts val="0"/>
              </a:spcBef>
            </a:pPr>
            <a:endParaRPr lang="en-SG" sz="2200" dirty="0">
              <a:effectLst/>
              <a:ea typeface="Times New Roman" panose="02020603050405020304" pitchFamily="18" charset="0"/>
              <a:cs typeface="Times New Roman" panose="02020603050405020304" pitchFamily="18" charset="0"/>
            </a:endParaRPr>
          </a:p>
          <a:p>
            <a:pPr>
              <a:spcBef>
                <a:spcPts val="0"/>
              </a:spcBef>
            </a:pPr>
            <a:endParaRPr lang="en-US" sz="2200" dirty="0">
              <a:effectLst/>
              <a:ea typeface="Times New Roman" panose="02020603050405020304" pitchFamily="18" charset="0"/>
              <a:cs typeface="Times New Roman" panose="02020603050405020304" pitchFamily="18" charset="0"/>
            </a:endParaRPr>
          </a:p>
        </p:txBody>
      </p:sp>
      <p:sp>
        <p:nvSpPr>
          <p:cNvPr id="5" name="Title 1">
            <a:extLst>
              <a:ext uri="{FF2B5EF4-FFF2-40B4-BE49-F238E27FC236}">
                <a16:creationId xmlns:a16="http://schemas.microsoft.com/office/drawing/2014/main" id="{9F372679-89D9-4681-8C91-F9DAF2A4E815}"/>
              </a:ext>
            </a:extLst>
          </p:cNvPr>
          <p:cNvSpPr>
            <a:spLocks noGrp="1"/>
          </p:cNvSpPr>
          <p:nvPr>
            <p:ph type="title"/>
          </p:nvPr>
        </p:nvSpPr>
        <p:spPr>
          <a:xfrm>
            <a:off x="457200" y="0"/>
            <a:ext cx="8229600" cy="1143000"/>
          </a:xfrm>
        </p:spPr>
        <p:txBody>
          <a:bodyPr>
            <a:noAutofit/>
          </a:bodyPr>
          <a:lstStyle/>
          <a:p>
            <a:br>
              <a:rPr lang="en-US" altLang="en-US" sz="3200" b="1" dirty="0"/>
            </a:br>
            <a:r>
              <a:rPr lang="en-US" altLang="en-US" sz="3200" b="1" dirty="0"/>
              <a:t>What Happened in Real Life</a:t>
            </a:r>
            <a:br>
              <a:rPr lang="en-US" altLang="en-US" sz="3200" dirty="0"/>
            </a:br>
            <a:endParaRPr lang="en-SG" sz="3200" dirty="0"/>
          </a:p>
        </p:txBody>
      </p:sp>
    </p:spTree>
    <p:extLst>
      <p:ext uri="{BB962C8B-B14F-4D97-AF65-F5344CB8AC3E}">
        <p14:creationId xmlns:p14="http://schemas.microsoft.com/office/powerpoint/2010/main" val="23736099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9601E7-36F6-47B7-A201-0BDAB22415D6}"/>
              </a:ext>
            </a:extLst>
          </p:cNvPr>
          <p:cNvSpPr>
            <a:spLocks noGrp="1"/>
          </p:cNvSpPr>
          <p:nvPr>
            <p:ph idx="1"/>
          </p:nvPr>
        </p:nvSpPr>
        <p:spPr>
          <a:xfrm>
            <a:off x="228600" y="1143000"/>
            <a:ext cx="8610600" cy="5791200"/>
          </a:xfrm>
        </p:spPr>
        <p:txBody>
          <a:bodyPr>
            <a:noAutofit/>
          </a:bodyPr>
          <a:lstStyle/>
          <a:p>
            <a:pPr>
              <a:spcBef>
                <a:spcPts val="0"/>
              </a:spcBef>
            </a:pPr>
            <a:r>
              <a:rPr lang="en-SG" sz="2200" dirty="0">
                <a:ea typeface="Calibri" panose="020F0502020204030204" pitchFamily="34" charset="0"/>
                <a:cs typeface="Times New Roman" panose="02020603050405020304" pitchFamily="18" charset="0"/>
              </a:rPr>
              <a:t>After an intervention from a leadership coach, Mansour shared over 20 collaborative business ideas for Spiral Flow (not just Spiral Funds)</a:t>
            </a:r>
          </a:p>
          <a:p>
            <a:pPr lvl="1">
              <a:spcBef>
                <a:spcPts val="0"/>
              </a:spcBef>
              <a:buFont typeface="Arial" panose="020B0604020202020204" pitchFamily="34" charset="0"/>
              <a:buChar char="•"/>
            </a:pPr>
            <a:r>
              <a:rPr lang="en-SG" sz="2200" dirty="0">
                <a:ea typeface="Calibri" panose="020F0502020204030204" pitchFamily="34" charset="0"/>
                <a:cs typeface="Times New Roman" panose="02020603050405020304" pitchFamily="18" charset="0"/>
              </a:rPr>
              <a:t>Two of these ideas were </a:t>
            </a:r>
            <a:r>
              <a:rPr lang="en-SG" sz="2200" dirty="0">
                <a:effectLst/>
                <a:ea typeface="Times New Roman" panose="02020603050405020304" pitchFamily="18" charset="0"/>
              </a:rPr>
              <a:t>approved by Alex and Jacob</a:t>
            </a:r>
          </a:p>
          <a:p>
            <a:pPr>
              <a:spcBef>
                <a:spcPts val="0"/>
              </a:spcBef>
            </a:pPr>
            <a:endParaRPr lang="en-SG" sz="2200" dirty="0">
              <a:ea typeface="Times New Roman" panose="02020603050405020304" pitchFamily="18" charset="0"/>
            </a:endParaRPr>
          </a:p>
          <a:p>
            <a:pPr>
              <a:spcBef>
                <a:spcPts val="0"/>
              </a:spcBef>
            </a:pPr>
            <a:r>
              <a:rPr lang="en-SG" sz="2200" dirty="0">
                <a:effectLst/>
                <a:ea typeface="Times New Roman" panose="02020603050405020304" pitchFamily="18" charset="0"/>
              </a:rPr>
              <a:t>Mansour was fired </a:t>
            </a:r>
            <a:r>
              <a:rPr lang="en-SG" sz="2200" dirty="0">
                <a:ea typeface="Times New Roman" panose="02020603050405020304" pitchFamily="18" charset="0"/>
              </a:rPr>
              <a:t>and is now negotiating the exit package</a:t>
            </a:r>
          </a:p>
          <a:p>
            <a:pPr lvl="1">
              <a:spcBef>
                <a:spcPts val="0"/>
              </a:spcBef>
              <a:buFont typeface="Arial" panose="020B0604020202020204" pitchFamily="34" charset="0"/>
              <a:buChar char="•"/>
            </a:pPr>
            <a:r>
              <a:rPr lang="en-SG" sz="2200" dirty="0">
                <a:ea typeface="Times New Roman" panose="02020603050405020304" pitchFamily="18" charset="0"/>
              </a:rPr>
              <a:t>The founders want to repurchase his shares </a:t>
            </a:r>
          </a:p>
          <a:p>
            <a:pPr lvl="1">
              <a:spcBef>
                <a:spcPts val="0"/>
              </a:spcBef>
              <a:buFont typeface="Arial" panose="020B0604020202020204" pitchFamily="34" charset="0"/>
              <a:buChar char="•"/>
            </a:pPr>
            <a:r>
              <a:rPr lang="en-SG" sz="2200" dirty="0">
                <a:effectLst/>
                <a:ea typeface="Times New Roman" panose="02020603050405020304" pitchFamily="18" charset="0"/>
              </a:rPr>
              <a:t>Mansour is asking to keep 1.4% (half) to profit from the impending sale of the company</a:t>
            </a:r>
          </a:p>
          <a:p>
            <a:pPr lvl="1">
              <a:spcBef>
                <a:spcPts val="0"/>
              </a:spcBef>
              <a:buFont typeface="Arial" panose="020B0604020202020204" pitchFamily="34" charset="0"/>
              <a:buChar char="•"/>
            </a:pPr>
            <a:r>
              <a:rPr lang="en-SG" sz="2200" dirty="0">
                <a:effectLst/>
                <a:ea typeface="Times New Roman" panose="02020603050405020304" pitchFamily="18" charset="0"/>
              </a:rPr>
              <a:t>Mansour is renegotiating for 75% of his salary and being able to work in capital markets when his function does not compete directly with the Spiral Funds activities</a:t>
            </a:r>
          </a:p>
          <a:p>
            <a:pPr lvl="1">
              <a:spcBef>
                <a:spcPts val="0"/>
              </a:spcBef>
              <a:buFont typeface="Arial" panose="020B0604020202020204" pitchFamily="34" charset="0"/>
              <a:buChar char="•"/>
            </a:pPr>
            <a:r>
              <a:rPr lang="en-SG" sz="2200" dirty="0">
                <a:effectLst/>
                <a:ea typeface="Times New Roman" panose="02020603050405020304" pitchFamily="18" charset="0"/>
                <a:cs typeface="Times New Roman" panose="02020603050405020304" pitchFamily="18" charset="0"/>
              </a:rPr>
              <a:t>Potential buyer will interview him and the founders do not want Mansour to say things that can hurt the sale</a:t>
            </a:r>
          </a:p>
          <a:p>
            <a:pPr>
              <a:spcBef>
                <a:spcPts val="0"/>
              </a:spcBef>
            </a:pPr>
            <a:endParaRPr lang="en-SG" sz="2200" dirty="0">
              <a:effectLst/>
              <a:ea typeface="Times New Roman" panose="02020603050405020304" pitchFamily="18" charset="0"/>
            </a:endParaRPr>
          </a:p>
          <a:p>
            <a:pPr>
              <a:spcBef>
                <a:spcPts val="0"/>
              </a:spcBef>
            </a:pPr>
            <a:endParaRPr lang="en-SG" sz="2200" dirty="0">
              <a:ea typeface="Times New Roman" panose="02020603050405020304" pitchFamily="18"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lvl="1">
              <a:spcBef>
                <a:spcPts val="0"/>
              </a:spcBef>
              <a:buFont typeface="Arial" panose="020B0604020202020204" pitchFamily="34" charset="0"/>
              <a:buChar char="•"/>
            </a:pPr>
            <a:endParaRPr lang="en-SG" sz="2200" dirty="0">
              <a:effectLst/>
              <a:ea typeface="Calibri" panose="020F0502020204030204" pitchFamily="34"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a:spcBef>
                <a:spcPts val="0"/>
              </a:spcBef>
            </a:pPr>
            <a:endParaRPr lang="en-US" sz="2200" dirty="0">
              <a:ea typeface="Times New Roman" panose="02020603050405020304" pitchFamily="18" charset="0"/>
              <a:cs typeface="Times New Roman" panose="02020603050405020304" pitchFamily="18" charset="0"/>
            </a:endParaRPr>
          </a:p>
          <a:p>
            <a:pPr>
              <a:spcBef>
                <a:spcPts val="0"/>
              </a:spcBef>
            </a:pPr>
            <a:endParaRPr lang="en-SG" sz="2200" dirty="0">
              <a:effectLst/>
              <a:ea typeface="Times New Roman" panose="02020603050405020304" pitchFamily="18" charset="0"/>
              <a:cs typeface="Times New Roman" panose="02020603050405020304" pitchFamily="18" charset="0"/>
            </a:endParaRPr>
          </a:p>
          <a:p>
            <a:pPr>
              <a:spcBef>
                <a:spcPts val="0"/>
              </a:spcBef>
            </a:pPr>
            <a:endParaRPr lang="en-US" sz="2200" dirty="0">
              <a:effectLst/>
              <a:ea typeface="Times New Roman" panose="02020603050405020304" pitchFamily="18" charset="0"/>
              <a:cs typeface="Times New Roman" panose="02020603050405020304" pitchFamily="18" charset="0"/>
            </a:endParaRPr>
          </a:p>
        </p:txBody>
      </p:sp>
      <p:sp>
        <p:nvSpPr>
          <p:cNvPr id="5" name="Title 1">
            <a:extLst>
              <a:ext uri="{FF2B5EF4-FFF2-40B4-BE49-F238E27FC236}">
                <a16:creationId xmlns:a16="http://schemas.microsoft.com/office/drawing/2014/main" id="{9F372679-89D9-4681-8C91-F9DAF2A4E815}"/>
              </a:ext>
            </a:extLst>
          </p:cNvPr>
          <p:cNvSpPr>
            <a:spLocks noGrp="1"/>
          </p:cNvSpPr>
          <p:nvPr>
            <p:ph type="title"/>
          </p:nvPr>
        </p:nvSpPr>
        <p:spPr>
          <a:xfrm>
            <a:off x="457200" y="0"/>
            <a:ext cx="8229600" cy="1143000"/>
          </a:xfrm>
        </p:spPr>
        <p:txBody>
          <a:bodyPr>
            <a:noAutofit/>
          </a:bodyPr>
          <a:lstStyle/>
          <a:p>
            <a:br>
              <a:rPr lang="en-US" altLang="en-US" sz="3200" b="1" dirty="0"/>
            </a:br>
            <a:r>
              <a:rPr lang="en-US" altLang="en-US" sz="3200" b="1" dirty="0"/>
              <a:t>What Happened in Real Life</a:t>
            </a:r>
            <a:br>
              <a:rPr lang="en-US" altLang="en-US" sz="3200" dirty="0"/>
            </a:br>
            <a:endParaRPr lang="en-SG" sz="3200" dirty="0"/>
          </a:p>
        </p:txBody>
      </p:sp>
    </p:spTree>
    <p:extLst>
      <p:ext uri="{BB962C8B-B14F-4D97-AF65-F5344CB8AC3E}">
        <p14:creationId xmlns:p14="http://schemas.microsoft.com/office/powerpoint/2010/main" val="42776740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9601E7-36F6-47B7-A201-0BDAB22415D6}"/>
              </a:ext>
            </a:extLst>
          </p:cNvPr>
          <p:cNvSpPr>
            <a:spLocks noGrp="1"/>
          </p:cNvSpPr>
          <p:nvPr>
            <p:ph idx="1"/>
          </p:nvPr>
        </p:nvSpPr>
        <p:spPr>
          <a:xfrm>
            <a:off x="228600" y="1143000"/>
            <a:ext cx="8610600" cy="5791200"/>
          </a:xfrm>
        </p:spPr>
        <p:txBody>
          <a:bodyPr>
            <a:noAutofit/>
          </a:bodyPr>
          <a:lstStyle/>
          <a:p>
            <a:pPr>
              <a:spcBef>
                <a:spcPts val="0"/>
              </a:spcBef>
            </a:pPr>
            <a:r>
              <a:rPr lang="en-SG" sz="2200" dirty="0">
                <a:ea typeface="Calibri" panose="020F0502020204030204" pitchFamily="34" charset="0"/>
                <a:cs typeface="Times New Roman" panose="02020603050405020304" pitchFamily="18" charset="0"/>
              </a:rPr>
              <a:t>After an intervention from a leadership coach, Mansour shared over 20 collaborative business ideas for Spiral Flow (not just Spiral Funds)</a:t>
            </a:r>
          </a:p>
          <a:p>
            <a:pPr lvl="1">
              <a:spcBef>
                <a:spcPts val="0"/>
              </a:spcBef>
              <a:buFont typeface="Arial" panose="020B0604020202020204" pitchFamily="34" charset="0"/>
              <a:buChar char="•"/>
            </a:pPr>
            <a:r>
              <a:rPr lang="en-SG" sz="2200" dirty="0">
                <a:ea typeface="Calibri" panose="020F0502020204030204" pitchFamily="34" charset="0"/>
                <a:cs typeface="Times New Roman" panose="02020603050405020304" pitchFamily="18" charset="0"/>
              </a:rPr>
              <a:t>Two of these ideas were </a:t>
            </a:r>
            <a:r>
              <a:rPr lang="en-SG" sz="2200" dirty="0">
                <a:effectLst/>
                <a:ea typeface="Times New Roman" panose="02020603050405020304" pitchFamily="18" charset="0"/>
              </a:rPr>
              <a:t>approved by Alex and Jacob</a:t>
            </a:r>
          </a:p>
          <a:p>
            <a:pPr>
              <a:spcBef>
                <a:spcPts val="0"/>
              </a:spcBef>
            </a:pPr>
            <a:endParaRPr lang="en-SG" sz="2200" dirty="0">
              <a:ea typeface="Times New Roman" panose="02020603050405020304" pitchFamily="18" charset="0"/>
            </a:endParaRPr>
          </a:p>
          <a:p>
            <a:pPr>
              <a:spcBef>
                <a:spcPts val="0"/>
              </a:spcBef>
            </a:pPr>
            <a:r>
              <a:rPr lang="en-SG" sz="2200" dirty="0">
                <a:effectLst/>
                <a:ea typeface="Times New Roman" panose="02020603050405020304" pitchFamily="18" charset="0"/>
              </a:rPr>
              <a:t>Mansour was fired </a:t>
            </a:r>
            <a:r>
              <a:rPr lang="en-SG" sz="2200" dirty="0">
                <a:ea typeface="Times New Roman" panose="02020603050405020304" pitchFamily="18" charset="0"/>
              </a:rPr>
              <a:t>and is now negotiating the exit package</a:t>
            </a:r>
          </a:p>
          <a:p>
            <a:pPr lvl="1">
              <a:spcBef>
                <a:spcPts val="0"/>
              </a:spcBef>
              <a:buFont typeface="Arial" panose="020B0604020202020204" pitchFamily="34" charset="0"/>
              <a:buChar char="•"/>
            </a:pPr>
            <a:r>
              <a:rPr lang="en-SG" sz="2200" dirty="0">
                <a:ea typeface="Times New Roman" panose="02020603050405020304" pitchFamily="18" charset="0"/>
              </a:rPr>
              <a:t>The founders want to repurchase his shares </a:t>
            </a:r>
          </a:p>
          <a:p>
            <a:pPr lvl="1">
              <a:spcBef>
                <a:spcPts val="0"/>
              </a:spcBef>
              <a:buFont typeface="Arial" panose="020B0604020202020204" pitchFamily="34" charset="0"/>
              <a:buChar char="•"/>
            </a:pPr>
            <a:r>
              <a:rPr lang="en-SG" sz="2200" dirty="0">
                <a:effectLst/>
                <a:ea typeface="Times New Roman" panose="02020603050405020304" pitchFamily="18" charset="0"/>
              </a:rPr>
              <a:t>Mansour is asking to keep 1.4% (half) to profit from the impending sale of the company</a:t>
            </a:r>
          </a:p>
          <a:p>
            <a:pPr lvl="1">
              <a:spcBef>
                <a:spcPts val="0"/>
              </a:spcBef>
              <a:buFont typeface="Arial" panose="020B0604020202020204" pitchFamily="34" charset="0"/>
              <a:buChar char="•"/>
            </a:pPr>
            <a:r>
              <a:rPr lang="en-SG" sz="2200" dirty="0">
                <a:effectLst/>
                <a:ea typeface="Times New Roman" panose="02020603050405020304" pitchFamily="18" charset="0"/>
              </a:rPr>
              <a:t>Mansour is renegotiating for 75% of his salary and being able to work in capital markets when his function does not compete directly with the Spiral Funds activities</a:t>
            </a:r>
          </a:p>
          <a:p>
            <a:pPr lvl="1">
              <a:spcBef>
                <a:spcPts val="0"/>
              </a:spcBef>
              <a:buFont typeface="Arial" panose="020B0604020202020204" pitchFamily="34" charset="0"/>
              <a:buChar char="•"/>
            </a:pPr>
            <a:r>
              <a:rPr lang="en-SG" sz="2200" dirty="0">
                <a:effectLst/>
                <a:ea typeface="Times New Roman" panose="02020603050405020304" pitchFamily="18" charset="0"/>
                <a:cs typeface="Times New Roman" panose="02020603050405020304" pitchFamily="18" charset="0"/>
              </a:rPr>
              <a:t>Potential buyer will interview him and the founders do not want Mansour to say things that can hurt the sale</a:t>
            </a:r>
          </a:p>
          <a:p>
            <a:pPr lvl="1">
              <a:spcBef>
                <a:spcPts val="0"/>
              </a:spcBef>
              <a:buFont typeface="Arial" panose="020B0604020202020204" pitchFamily="34" charset="0"/>
              <a:buChar char="•"/>
            </a:pPr>
            <a:endParaRPr lang="en-SG" sz="2200" dirty="0">
              <a:effectLst/>
              <a:ea typeface="Times New Roman" panose="02020603050405020304" pitchFamily="18" charset="0"/>
            </a:endParaRPr>
          </a:p>
          <a:p>
            <a:pPr>
              <a:spcBef>
                <a:spcPts val="0"/>
              </a:spcBef>
            </a:pPr>
            <a:r>
              <a:rPr lang="en-SG" sz="2200" dirty="0">
                <a:ea typeface="Times New Roman" panose="02020603050405020304" pitchFamily="18" charset="0"/>
              </a:rPr>
              <a:t>Mansour</a:t>
            </a:r>
            <a:r>
              <a:rPr lang="en-SG" sz="2200" dirty="0">
                <a:effectLst/>
                <a:ea typeface="Times New Roman" panose="02020603050405020304" pitchFamily="18" charset="0"/>
              </a:rPr>
              <a:t> may decide to compete directly with Spiral Funds in 2yrs from now once the non-compete is over</a:t>
            </a:r>
          </a:p>
          <a:p>
            <a:pPr>
              <a:spcBef>
                <a:spcPts val="0"/>
              </a:spcBef>
            </a:pPr>
            <a:endParaRPr lang="en-SG" sz="2200" dirty="0">
              <a:effectLst/>
              <a:ea typeface="Times New Roman" panose="02020603050405020304" pitchFamily="18" charset="0"/>
            </a:endParaRPr>
          </a:p>
          <a:p>
            <a:pPr>
              <a:spcBef>
                <a:spcPts val="0"/>
              </a:spcBef>
            </a:pPr>
            <a:endParaRPr lang="en-SG" sz="2200" dirty="0">
              <a:ea typeface="Times New Roman" panose="02020603050405020304" pitchFamily="18"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lvl="1">
              <a:spcBef>
                <a:spcPts val="0"/>
              </a:spcBef>
              <a:buFont typeface="Arial" panose="020B0604020202020204" pitchFamily="34" charset="0"/>
              <a:buChar char="•"/>
            </a:pPr>
            <a:endParaRPr lang="en-SG" sz="2200" dirty="0">
              <a:effectLst/>
              <a:ea typeface="Calibri" panose="020F0502020204030204" pitchFamily="34"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a:spcBef>
                <a:spcPts val="0"/>
              </a:spcBef>
            </a:pPr>
            <a:endParaRPr lang="en-SG" sz="2200" dirty="0">
              <a:effectLst/>
              <a:ea typeface="Calibri" panose="020F0502020204030204" pitchFamily="34" charset="0"/>
              <a:cs typeface="Times New Roman" panose="02020603050405020304" pitchFamily="18" charset="0"/>
            </a:endParaRPr>
          </a:p>
          <a:p>
            <a:pPr>
              <a:spcBef>
                <a:spcPts val="0"/>
              </a:spcBef>
            </a:pPr>
            <a:endParaRPr lang="en-US" sz="2200" dirty="0">
              <a:ea typeface="Times New Roman" panose="02020603050405020304" pitchFamily="18" charset="0"/>
              <a:cs typeface="Times New Roman" panose="02020603050405020304" pitchFamily="18" charset="0"/>
            </a:endParaRPr>
          </a:p>
          <a:p>
            <a:pPr>
              <a:spcBef>
                <a:spcPts val="0"/>
              </a:spcBef>
            </a:pPr>
            <a:endParaRPr lang="en-SG" sz="2200" dirty="0">
              <a:effectLst/>
              <a:ea typeface="Times New Roman" panose="02020603050405020304" pitchFamily="18" charset="0"/>
              <a:cs typeface="Times New Roman" panose="02020603050405020304" pitchFamily="18" charset="0"/>
            </a:endParaRPr>
          </a:p>
          <a:p>
            <a:pPr>
              <a:spcBef>
                <a:spcPts val="0"/>
              </a:spcBef>
            </a:pPr>
            <a:endParaRPr lang="en-US" sz="2200" dirty="0">
              <a:effectLst/>
              <a:ea typeface="Times New Roman" panose="02020603050405020304" pitchFamily="18" charset="0"/>
              <a:cs typeface="Times New Roman" panose="02020603050405020304" pitchFamily="18" charset="0"/>
            </a:endParaRPr>
          </a:p>
        </p:txBody>
      </p:sp>
      <p:sp>
        <p:nvSpPr>
          <p:cNvPr id="5" name="Title 1">
            <a:extLst>
              <a:ext uri="{FF2B5EF4-FFF2-40B4-BE49-F238E27FC236}">
                <a16:creationId xmlns:a16="http://schemas.microsoft.com/office/drawing/2014/main" id="{9F372679-89D9-4681-8C91-F9DAF2A4E815}"/>
              </a:ext>
            </a:extLst>
          </p:cNvPr>
          <p:cNvSpPr>
            <a:spLocks noGrp="1"/>
          </p:cNvSpPr>
          <p:nvPr>
            <p:ph type="title"/>
          </p:nvPr>
        </p:nvSpPr>
        <p:spPr>
          <a:xfrm>
            <a:off x="457200" y="0"/>
            <a:ext cx="8229600" cy="1143000"/>
          </a:xfrm>
        </p:spPr>
        <p:txBody>
          <a:bodyPr>
            <a:noAutofit/>
          </a:bodyPr>
          <a:lstStyle/>
          <a:p>
            <a:br>
              <a:rPr lang="en-US" altLang="en-US" sz="3200" b="1" dirty="0"/>
            </a:br>
            <a:r>
              <a:rPr lang="en-US" altLang="en-US" sz="3200" b="1" dirty="0"/>
              <a:t>What Happened in Real Life</a:t>
            </a:r>
            <a:br>
              <a:rPr lang="en-US" altLang="en-US" sz="3200" dirty="0"/>
            </a:br>
            <a:endParaRPr lang="en-SG" sz="3200" dirty="0"/>
          </a:p>
        </p:txBody>
      </p:sp>
    </p:spTree>
    <p:extLst>
      <p:ext uri="{BB962C8B-B14F-4D97-AF65-F5344CB8AC3E}">
        <p14:creationId xmlns:p14="http://schemas.microsoft.com/office/powerpoint/2010/main" val="1834114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76"/>
          <p:cNvGraphicFramePr>
            <a:graphicFrameLocks/>
          </p:cNvGraphicFramePr>
          <p:nvPr>
            <p:extLst>
              <p:ext uri="{D42A27DB-BD31-4B8C-83A1-F6EECF244321}">
                <p14:modId xmlns:p14="http://schemas.microsoft.com/office/powerpoint/2010/main" val="523028064"/>
              </p:ext>
            </p:extLst>
          </p:nvPr>
        </p:nvGraphicFramePr>
        <p:xfrm>
          <a:off x="378068" y="1181217"/>
          <a:ext cx="8315005" cy="5424894"/>
        </p:xfrm>
        <a:graphic>
          <a:graphicData uri="http://schemas.openxmlformats.org/drawingml/2006/table">
            <a:tbl>
              <a:tblPr/>
              <a:tblGrid>
                <a:gridCol w="1005577">
                  <a:extLst>
                    <a:ext uri="{9D8B030D-6E8A-4147-A177-3AD203B41FA5}">
                      <a16:colId xmlns:a16="http://schemas.microsoft.com/office/drawing/2014/main" val="20000"/>
                    </a:ext>
                  </a:extLst>
                </a:gridCol>
                <a:gridCol w="2998149">
                  <a:extLst>
                    <a:ext uri="{9D8B030D-6E8A-4147-A177-3AD203B41FA5}">
                      <a16:colId xmlns:a16="http://schemas.microsoft.com/office/drawing/2014/main" val="20001"/>
                    </a:ext>
                  </a:extLst>
                </a:gridCol>
                <a:gridCol w="2992778">
                  <a:extLst>
                    <a:ext uri="{9D8B030D-6E8A-4147-A177-3AD203B41FA5}">
                      <a16:colId xmlns:a16="http://schemas.microsoft.com/office/drawing/2014/main" val="20002"/>
                    </a:ext>
                  </a:extLst>
                </a:gridCol>
                <a:gridCol w="1318501">
                  <a:extLst>
                    <a:ext uri="{9D8B030D-6E8A-4147-A177-3AD203B41FA5}">
                      <a16:colId xmlns:a16="http://schemas.microsoft.com/office/drawing/2014/main" val="20003"/>
                    </a:ext>
                  </a:extLst>
                </a:gridCol>
              </a:tblGrid>
              <a:tr h="373237">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000000"/>
                          </a:solidFill>
                          <a:effectLst/>
                          <a:latin typeface="+mn-lt"/>
                          <a:cs typeface="Arial" pitchFamily="34" charset="0"/>
                        </a:rPr>
                        <a:t>Group</a:t>
                      </a:r>
                      <a:endParaRPr kumimoji="0" lang="en-US" sz="180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174625" marR="0" lvl="0" indent="3175" algn="ctr" defTabSz="914400" rtl="0" eaLnBrk="1" fontAlgn="b" latinLnBrk="0" hangingPunct="1">
                        <a:lnSpc>
                          <a:spcPct val="100000"/>
                        </a:lnSpc>
                        <a:spcBef>
                          <a:spcPct val="0"/>
                        </a:spcBef>
                        <a:spcAft>
                          <a:spcPct val="0"/>
                        </a:spcAft>
                        <a:buClrTx/>
                        <a:buSzTx/>
                        <a:buFontTx/>
                        <a:buNone/>
                        <a:tabLst/>
                      </a:pPr>
                      <a:r>
                        <a:rPr lang="en-GB" sz="2000" b="1" kern="1200" dirty="0">
                          <a:solidFill>
                            <a:schemeClr val="tx1"/>
                          </a:solidFill>
                          <a:effectLst/>
                          <a:latin typeface="+mn-lt"/>
                          <a:ea typeface="Calibri" panose="020F0502020204030204" pitchFamily="34" charset="0"/>
                          <a:cs typeface="Times New Roman" panose="02020603050405020304" pitchFamily="18" charset="0"/>
                        </a:rPr>
                        <a:t>Alex</a:t>
                      </a:r>
                      <a:endParaRPr kumimoji="0" lang="en-US" sz="2000" b="1"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177800" marR="0" lvl="0" indent="0" algn="ctr" defTabSz="914400" rtl="0" eaLnBrk="1" fontAlgn="b" latinLnBrk="0" hangingPunct="1">
                        <a:lnSpc>
                          <a:spcPct val="100000"/>
                        </a:lnSpc>
                        <a:spcBef>
                          <a:spcPct val="0"/>
                        </a:spcBef>
                        <a:spcAft>
                          <a:spcPct val="0"/>
                        </a:spcAft>
                        <a:buClrTx/>
                        <a:buSzTx/>
                        <a:buFontTx/>
                        <a:buNone/>
                        <a:tabLst/>
                      </a:pPr>
                      <a:r>
                        <a:rPr lang="en-GB" sz="2000" b="1" kern="1200" dirty="0">
                          <a:solidFill>
                            <a:schemeClr val="tx1"/>
                          </a:solidFill>
                          <a:effectLst/>
                          <a:latin typeface="+mn-lt"/>
                          <a:ea typeface="Calibri" panose="020F0502020204030204" pitchFamily="34" charset="0"/>
                          <a:cs typeface="Times New Roman" panose="02020603050405020304" pitchFamily="18" charset="0"/>
                        </a:rPr>
                        <a:t>Mansour</a:t>
                      </a:r>
                      <a:endParaRPr kumimoji="0" lang="en-US" sz="2000" b="1" i="0" u="none" strike="noStrike" kern="1200" cap="none" normalizeH="0" baseline="0" dirty="0">
                        <a:ln>
                          <a:noFill/>
                        </a:ln>
                        <a:solidFill>
                          <a:srgbClr val="000000"/>
                        </a:solidFill>
                        <a:effectLst/>
                        <a:latin typeface="+mn-lt"/>
                        <a:ea typeface="+mn-ea"/>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000000"/>
                          </a:solidFill>
                          <a:effectLst/>
                          <a:latin typeface="+mn-lt"/>
                          <a:cs typeface="Arial" pitchFamily="34" charset="0"/>
                        </a:rPr>
                        <a:t>BOR</a:t>
                      </a: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2514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50" b="0" i="0" u="none" strike="noStrike" cap="none" normalizeH="0" baseline="0" dirty="0">
                          <a:ln>
                            <a:noFill/>
                          </a:ln>
                          <a:solidFill>
                            <a:srgbClr val="000000"/>
                          </a:solidFill>
                          <a:effectLst/>
                          <a:latin typeface="+mn-lt"/>
                          <a:cs typeface="Arial" pitchFamily="34" charset="0"/>
                        </a:rPr>
                        <a:t>Group 1</a:t>
                      </a: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2514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fr-FR" sz="1050" b="0" i="0" u="none" strike="noStrike" cap="none" normalizeH="0" baseline="0" dirty="0">
                          <a:ln>
                            <a:noFill/>
                          </a:ln>
                          <a:solidFill>
                            <a:srgbClr val="000000"/>
                          </a:solidFill>
                          <a:effectLst/>
                          <a:latin typeface="+mn-lt"/>
                          <a:cs typeface="Arial" pitchFamily="34" charset="0"/>
                        </a:rPr>
                        <a:t>Group 2</a:t>
                      </a: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2514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fr-FR" sz="1050" b="0" i="0" u="none" strike="noStrike" cap="none" normalizeH="0" baseline="0" dirty="0">
                          <a:ln>
                            <a:noFill/>
                          </a:ln>
                          <a:solidFill>
                            <a:srgbClr val="000000"/>
                          </a:solidFill>
                          <a:effectLst/>
                          <a:latin typeface="+mn-lt"/>
                          <a:cs typeface="Arial" pitchFamily="34" charset="0"/>
                        </a:rPr>
                        <a:t>Group 3</a:t>
                      </a: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2514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fr-FR" sz="1050" b="0" i="0" u="none" strike="noStrike" cap="none" normalizeH="0" baseline="0" dirty="0">
                          <a:ln>
                            <a:noFill/>
                          </a:ln>
                          <a:solidFill>
                            <a:srgbClr val="000000"/>
                          </a:solidFill>
                          <a:effectLst/>
                          <a:latin typeface="+mn-lt"/>
                          <a:cs typeface="Arial" pitchFamily="34" charset="0"/>
                        </a:rPr>
                        <a:t>Group 4</a:t>
                      </a: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r h="2514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fr-FR" sz="1050" b="0" i="0" u="none" strike="noStrike" cap="none" normalizeH="0" baseline="0" dirty="0">
                          <a:ln>
                            <a:noFill/>
                          </a:ln>
                          <a:solidFill>
                            <a:srgbClr val="000000"/>
                          </a:solidFill>
                          <a:effectLst/>
                          <a:latin typeface="+mn-lt"/>
                          <a:cs typeface="Arial" pitchFamily="34" charset="0"/>
                        </a:rPr>
                        <a:t>Group 5</a:t>
                      </a: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r h="2514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fr-FR" sz="1050" b="0" i="0" u="none" strike="noStrike" cap="none" normalizeH="0" baseline="0" dirty="0">
                          <a:ln>
                            <a:noFill/>
                          </a:ln>
                          <a:solidFill>
                            <a:srgbClr val="000000"/>
                          </a:solidFill>
                          <a:effectLst/>
                          <a:latin typeface="+mn-lt"/>
                          <a:cs typeface="Arial" pitchFamily="34" charset="0"/>
                        </a:rPr>
                        <a:t>Group 6</a:t>
                      </a: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6"/>
                  </a:ext>
                </a:extLst>
              </a:tr>
              <a:tr h="2514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fr-FR" sz="1050" b="0" i="0" u="none" strike="noStrike" cap="none" normalizeH="0" baseline="0" dirty="0">
                          <a:ln>
                            <a:noFill/>
                          </a:ln>
                          <a:solidFill>
                            <a:srgbClr val="000000"/>
                          </a:solidFill>
                          <a:effectLst/>
                          <a:latin typeface="+mn-lt"/>
                          <a:cs typeface="Arial" pitchFamily="34" charset="0"/>
                        </a:rPr>
                        <a:t>Group 7</a:t>
                      </a: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7"/>
                  </a:ext>
                </a:extLst>
              </a:tr>
              <a:tr h="2514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fr-FR" sz="1050" b="0" i="0" u="none" strike="noStrike" cap="none" normalizeH="0" baseline="0" dirty="0">
                          <a:ln>
                            <a:noFill/>
                          </a:ln>
                          <a:solidFill>
                            <a:srgbClr val="000000"/>
                          </a:solidFill>
                          <a:effectLst/>
                          <a:latin typeface="+mn-lt"/>
                          <a:cs typeface="Arial" pitchFamily="34" charset="0"/>
                        </a:rPr>
                        <a:t>Group 8</a:t>
                      </a: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8"/>
                  </a:ext>
                </a:extLst>
              </a:tr>
              <a:tr h="2514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fr-FR" sz="1050" b="0" i="0" u="none" strike="noStrike" cap="none" normalizeH="0" baseline="0" dirty="0">
                          <a:ln>
                            <a:noFill/>
                          </a:ln>
                          <a:solidFill>
                            <a:srgbClr val="000000"/>
                          </a:solidFill>
                          <a:effectLst/>
                          <a:latin typeface="+mn-lt"/>
                          <a:cs typeface="Arial" pitchFamily="34" charset="0"/>
                        </a:rPr>
                        <a:t>Group 9</a:t>
                      </a: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9"/>
                  </a:ext>
                </a:extLst>
              </a:tr>
              <a:tr h="2514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fr-FR" sz="1050" b="0" i="0" u="none" strike="noStrike" cap="none" normalizeH="0" baseline="0" dirty="0">
                          <a:ln>
                            <a:noFill/>
                          </a:ln>
                          <a:solidFill>
                            <a:srgbClr val="000000"/>
                          </a:solidFill>
                          <a:effectLst/>
                          <a:latin typeface="+mn-lt"/>
                          <a:cs typeface="Arial" pitchFamily="34" charset="0"/>
                        </a:rPr>
                        <a:t>Group 10</a:t>
                      </a: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0"/>
                  </a:ext>
                </a:extLst>
              </a:tr>
              <a:tr h="2514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fr-FR" sz="1050" b="0" i="0" u="none" strike="noStrike" cap="none" normalizeH="0" baseline="0" dirty="0">
                          <a:ln>
                            <a:noFill/>
                          </a:ln>
                          <a:solidFill>
                            <a:srgbClr val="000000"/>
                          </a:solidFill>
                          <a:effectLst/>
                          <a:latin typeface="+mn-lt"/>
                          <a:cs typeface="Arial" pitchFamily="34" charset="0"/>
                        </a:rPr>
                        <a:t>Group 11</a:t>
                      </a: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1"/>
                  </a:ext>
                </a:extLst>
              </a:tr>
              <a:tr h="2514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fr-FR" sz="1050" b="0" i="0" u="none" strike="noStrike" cap="none" normalizeH="0" baseline="0" dirty="0">
                          <a:ln>
                            <a:noFill/>
                          </a:ln>
                          <a:solidFill>
                            <a:srgbClr val="000000"/>
                          </a:solidFill>
                          <a:effectLst/>
                          <a:latin typeface="+mn-lt"/>
                          <a:cs typeface="Arial" pitchFamily="34" charset="0"/>
                        </a:rPr>
                        <a:t>Group 12</a:t>
                      </a: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2"/>
                  </a:ext>
                </a:extLst>
              </a:tr>
              <a:tr h="2514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fr-FR" sz="1050" b="0" i="0" u="none" strike="noStrike" cap="none" normalizeH="0" baseline="0" dirty="0">
                          <a:ln>
                            <a:noFill/>
                          </a:ln>
                          <a:solidFill>
                            <a:srgbClr val="000000"/>
                          </a:solidFill>
                          <a:effectLst/>
                          <a:latin typeface="+mn-lt"/>
                          <a:cs typeface="Arial" pitchFamily="34" charset="0"/>
                        </a:rPr>
                        <a:t>Group 13</a:t>
                      </a: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3"/>
                  </a:ext>
                </a:extLst>
              </a:tr>
              <a:tr h="2514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fr-FR" sz="1050" b="0" i="0" u="none" strike="noStrike" cap="none" normalizeH="0" baseline="0" dirty="0">
                          <a:ln>
                            <a:noFill/>
                          </a:ln>
                          <a:solidFill>
                            <a:srgbClr val="000000"/>
                          </a:solidFill>
                          <a:effectLst/>
                          <a:latin typeface="+mn-lt"/>
                          <a:cs typeface="Arial" pitchFamily="34" charset="0"/>
                        </a:rPr>
                        <a:t>Group 14</a:t>
                      </a: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4"/>
                  </a:ext>
                </a:extLst>
              </a:tr>
              <a:tr h="2514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fr-FR" sz="1050" b="0" i="0" u="none" strike="noStrike" cap="none" normalizeH="0" baseline="0" dirty="0">
                          <a:ln>
                            <a:noFill/>
                          </a:ln>
                          <a:solidFill>
                            <a:srgbClr val="000000"/>
                          </a:solidFill>
                          <a:effectLst/>
                          <a:latin typeface="+mn-lt"/>
                          <a:cs typeface="Arial" pitchFamily="34" charset="0"/>
                        </a:rPr>
                        <a:t>Group 15</a:t>
                      </a: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5"/>
                  </a:ext>
                </a:extLst>
              </a:tr>
              <a:tr h="2514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50" b="0" i="0" u="none" strike="noStrike" cap="none" normalizeH="0" baseline="0" dirty="0">
                          <a:ln>
                            <a:noFill/>
                          </a:ln>
                          <a:solidFill>
                            <a:srgbClr val="000000"/>
                          </a:solidFill>
                          <a:effectLst/>
                          <a:latin typeface="+mn-lt"/>
                          <a:cs typeface="Arial" pitchFamily="34" charset="0"/>
                        </a:rPr>
                        <a:t>Group 16</a:t>
                      </a: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6"/>
                  </a:ext>
                </a:extLst>
              </a:tr>
              <a:tr h="2514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50" b="0" i="0" u="none" strike="noStrike" cap="none" normalizeH="0" baseline="0" dirty="0">
                          <a:ln>
                            <a:noFill/>
                          </a:ln>
                          <a:solidFill>
                            <a:srgbClr val="000000"/>
                          </a:solidFill>
                          <a:effectLst/>
                          <a:latin typeface="+mn-lt"/>
                          <a:cs typeface="Arial" pitchFamily="34" charset="0"/>
                        </a:rPr>
                        <a:t>Group 17</a:t>
                      </a: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7"/>
                  </a:ext>
                </a:extLst>
              </a:tr>
              <a:tr h="2514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50" b="0" i="0" u="none" strike="noStrike" cap="none" normalizeH="0" baseline="0" dirty="0">
                          <a:ln>
                            <a:noFill/>
                          </a:ln>
                          <a:solidFill>
                            <a:srgbClr val="000000"/>
                          </a:solidFill>
                          <a:effectLst/>
                          <a:latin typeface="+mn-lt"/>
                          <a:cs typeface="Arial" pitchFamily="34" charset="0"/>
                        </a:rPr>
                        <a:t>Group 18</a:t>
                      </a: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8"/>
                  </a:ext>
                </a:extLst>
              </a:tr>
              <a:tr h="2514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50" b="0" i="0" u="none" strike="noStrike" cap="none" normalizeH="0" baseline="0" dirty="0">
                          <a:ln>
                            <a:noFill/>
                          </a:ln>
                          <a:solidFill>
                            <a:srgbClr val="000000"/>
                          </a:solidFill>
                          <a:effectLst/>
                          <a:latin typeface="+mn-lt"/>
                          <a:cs typeface="Arial" pitchFamily="34" charset="0"/>
                        </a:rPr>
                        <a:t>Group 19</a:t>
                      </a: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9"/>
                  </a:ext>
                </a:extLst>
              </a:tr>
              <a:tr h="2514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50" b="0" i="0" u="none" strike="noStrike" cap="none" normalizeH="0" baseline="0" dirty="0">
                          <a:ln>
                            <a:noFill/>
                          </a:ln>
                          <a:solidFill>
                            <a:srgbClr val="000000"/>
                          </a:solidFill>
                          <a:effectLst/>
                          <a:latin typeface="+mn-lt"/>
                          <a:cs typeface="Arial" pitchFamily="34" charset="0"/>
                        </a:rPr>
                        <a:t>Group 20</a:t>
                      </a:r>
                    </a:p>
                  </a:txBody>
                  <a:tcPr marL="84414" marR="84414" marT="45707" marB="4570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sz="1200" dirty="0"/>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sz="1050" b="0" i="0" u="none" strike="noStrike" cap="none" normalizeH="0" baseline="0" dirty="0">
                        <a:ln>
                          <a:noFill/>
                        </a:ln>
                        <a:solidFill>
                          <a:srgbClr val="000000"/>
                        </a:solidFill>
                        <a:effectLst/>
                        <a:latin typeface="+mn-lt"/>
                        <a:cs typeface="Arial" pitchFamily="34" charset="0"/>
                      </a:endParaRPr>
                    </a:p>
                  </a:txBody>
                  <a:tcPr marL="84414" marR="84414" marT="45707" marB="4570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20"/>
                  </a:ext>
                </a:extLst>
              </a:tr>
            </a:tbl>
          </a:graphicData>
        </a:graphic>
      </p:graphicFrame>
      <p:sp>
        <p:nvSpPr>
          <p:cNvPr id="5" name="TextBox 4"/>
          <p:cNvSpPr txBox="1"/>
          <p:nvPr/>
        </p:nvSpPr>
        <p:spPr>
          <a:xfrm>
            <a:off x="0" y="304800"/>
            <a:ext cx="9144000" cy="584775"/>
          </a:xfrm>
          <a:prstGeom prst="rect">
            <a:avLst/>
          </a:prstGeom>
          <a:noFill/>
        </p:spPr>
        <p:txBody>
          <a:bodyPr wrap="square" rtlCol="0">
            <a:spAutoFit/>
          </a:bodyPr>
          <a:lstStyle/>
          <a:p>
            <a:pPr algn="ctr"/>
            <a:r>
              <a:rPr lang="fr-FR" sz="3200" b="1" dirty="0"/>
              <a:t>Spiral Flow </a:t>
            </a:r>
            <a:r>
              <a:rPr lang="fr-FR" sz="3200" b="1" dirty="0" err="1"/>
              <a:t>Roles</a:t>
            </a:r>
            <a:endParaRPr lang="en-US" sz="3200" b="1" dirty="0"/>
          </a:p>
        </p:txBody>
      </p:sp>
    </p:spTree>
    <p:extLst>
      <p:ext uri="{BB962C8B-B14F-4D97-AF65-F5344CB8AC3E}">
        <p14:creationId xmlns:p14="http://schemas.microsoft.com/office/powerpoint/2010/main" val="965559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9925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Placeholder 2"/>
          <p:cNvSpPr txBox="1">
            <a:spLocks/>
          </p:cNvSpPr>
          <p:nvPr/>
        </p:nvSpPr>
        <p:spPr bwMode="auto">
          <a:xfrm>
            <a:off x="457200" y="0"/>
            <a:ext cx="8610600" cy="216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buFont typeface="Arial" pitchFamily="34" charset="0"/>
              <a:buNone/>
            </a:pPr>
            <a:r>
              <a:rPr lang="en-GB" altLang="en-US" b="1" dirty="0"/>
              <a:t>Debrief: Spiral Flow</a:t>
            </a:r>
            <a:endParaRPr lang="en-GB" altLang="en-US" b="1" i="1" dirty="0"/>
          </a:p>
          <a:p>
            <a:pPr algn="ctr" eaLnBrk="1" hangingPunct="1">
              <a:buFont typeface="Arial" pitchFamily="34" charset="0"/>
              <a:buNone/>
            </a:pPr>
            <a:r>
              <a:rPr lang="en-GB" altLang="en-US" b="1" i="1" dirty="0"/>
              <a:t>(Based on a true story)</a:t>
            </a:r>
          </a:p>
          <a:p>
            <a:pPr eaLnBrk="1" hangingPunct="1">
              <a:buFont typeface="Arial" pitchFamily="34" charset="0"/>
              <a:buNone/>
            </a:pPr>
            <a:endParaRPr lang="en-US" altLang="en-US" sz="4000" b="1" dirty="0">
              <a:solidFill>
                <a:srgbClr val="898989"/>
              </a:solidFill>
            </a:endParaRPr>
          </a:p>
        </p:txBody>
      </p:sp>
      <p:sp>
        <p:nvSpPr>
          <p:cNvPr id="2" name="TextBox 1">
            <a:extLst>
              <a:ext uri="{FF2B5EF4-FFF2-40B4-BE49-F238E27FC236}">
                <a16:creationId xmlns:a16="http://schemas.microsoft.com/office/drawing/2014/main" id="{37C3C714-4C0A-6490-6DF2-F47912B4C650}"/>
              </a:ext>
            </a:extLst>
          </p:cNvPr>
          <p:cNvSpPr txBox="1"/>
          <p:nvPr/>
        </p:nvSpPr>
        <p:spPr>
          <a:xfrm>
            <a:off x="533400" y="5257800"/>
            <a:ext cx="8153400" cy="1246495"/>
          </a:xfrm>
          <a:prstGeom prst="rect">
            <a:avLst/>
          </a:prstGeom>
          <a:noFill/>
        </p:spPr>
        <p:txBody>
          <a:bodyPr wrap="square" rtlCol="0">
            <a:spAutoFit/>
          </a:bodyPr>
          <a:lstStyle/>
          <a:p>
            <a:pPr algn="ctr"/>
            <a:r>
              <a:rPr lang="en-US" sz="2500" dirty="0"/>
              <a:t>Take 3 minutes and share with the person next to you: </a:t>
            </a:r>
          </a:p>
          <a:p>
            <a:pPr marL="342900" indent="-342900">
              <a:buFont typeface="Arial" panose="020B0604020202020204" pitchFamily="34" charset="0"/>
              <a:buChar char="•"/>
            </a:pPr>
            <a:r>
              <a:rPr lang="en-US" sz="2500" dirty="0"/>
              <a:t>One thing that your counterpart did well</a:t>
            </a:r>
          </a:p>
          <a:p>
            <a:pPr marL="342900" indent="-342900">
              <a:buFont typeface="Arial" panose="020B0604020202020204" pitchFamily="34" charset="0"/>
              <a:buChar char="•"/>
            </a:pPr>
            <a:r>
              <a:rPr lang="en-US" sz="2500" dirty="0"/>
              <a:t>One thing you could have done better</a:t>
            </a:r>
          </a:p>
        </p:txBody>
      </p:sp>
      <p:pic>
        <p:nvPicPr>
          <p:cNvPr id="19458" name="Picture 2" descr="Free Etihad Towers Abu Dhabi photo and picture">
            <a:extLst>
              <a:ext uri="{FF2B5EF4-FFF2-40B4-BE49-F238E27FC236}">
                <a16:creationId xmlns:a16="http://schemas.microsoft.com/office/drawing/2014/main" id="{314E207E-023B-288F-8034-EB02A2EDE80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43696" y="1524000"/>
            <a:ext cx="2399904" cy="36011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6499914"/>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CBB7D-E457-4D68-A730-83C5055E9351}"/>
              </a:ext>
            </a:extLst>
          </p:cNvPr>
          <p:cNvSpPr>
            <a:spLocks noGrp="1"/>
          </p:cNvSpPr>
          <p:nvPr>
            <p:ph type="title"/>
          </p:nvPr>
        </p:nvSpPr>
        <p:spPr>
          <a:xfrm>
            <a:off x="457200" y="381000"/>
            <a:ext cx="8229600" cy="1143000"/>
          </a:xfrm>
        </p:spPr>
        <p:txBody>
          <a:bodyPr>
            <a:normAutofit/>
          </a:bodyPr>
          <a:lstStyle/>
          <a:p>
            <a:r>
              <a:rPr lang="en-SG" sz="3200" b="1" dirty="0"/>
              <a:t>Information Asymmetries:</a:t>
            </a:r>
            <a:br>
              <a:rPr lang="en-SG" sz="3200" b="1" dirty="0"/>
            </a:br>
            <a:r>
              <a:rPr lang="en-SG" sz="3200" b="1" dirty="0"/>
              <a:t>What does only Alex know?</a:t>
            </a:r>
          </a:p>
        </p:txBody>
      </p:sp>
    </p:spTree>
    <p:extLst>
      <p:ext uri="{BB962C8B-B14F-4D97-AF65-F5344CB8AC3E}">
        <p14:creationId xmlns:p14="http://schemas.microsoft.com/office/powerpoint/2010/main" val="3531504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CBB7D-E457-4D68-A730-83C5055E9351}"/>
              </a:ext>
            </a:extLst>
          </p:cNvPr>
          <p:cNvSpPr>
            <a:spLocks noGrp="1"/>
          </p:cNvSpPr>
          <p:nvPr>
            <p:ph type="title"/>
          </p:nvPr>
        </p:nvSpPr>
        <p:spPr>
          <a:xfrm>
            <a:off x="457200" y="381000"/>
            <a:ext cx="8229600" cy="1143000"/>
          </a:xfrm>
        </p:spPr>
        <p:txBody>
          <a:bodyPr>
            <a:normAutofit/>
          </a:bodyPr>
          <a:lstStyle/>
          <a:p>
            <a:r>
              <a:rPr lang="en-SG" sz="3200" b="1" dirty="0"/>
              <a:t>Information Asymmetries:</a:t>
            </a:r>
            <a:br>
              <a:rPr lang="en-SG" sz="3200" b="1" dirty="0"/>
            </a:br>
            <a:r>
              <a:rPr lang="en-SG" sz="3200" b="1" dirty="0"/>
              <a:t>What does only Alex know?</a:t>
            </a:r>
          </a:p>
        </p:txBody>
      </p:sp>
      <p:sp>
        <p:nvSpPr>
          <p:cNvPr id="3" name="Content Placeholder 2">
            <a:extLst>
              <a:ext uri="{FF2B5EF4-FFF2-40B4-BE49-F238E27FC236}">
                <a16:creationId xmlns:a16="http://schemas.microsoft.com/office/drawing/2014/main" id="{2CED29EB-D505-40B5-A97D-941C8F3E29B5}"/>
              </a:ext>
            </a:extLst>
          </p:cNvPr>
          <p:cNvSpPr>
            <a:spLocks noGrp="1"/>
          </p:cNvSpPr>
          <p:nvPr>
            <p:ph idx="1"/>
          </p:nvPr>
        </p:nvSpPr>
        <p:spPr>
          <a:xfrm>
            <a:off x="381000" y="1905000"/>
            <a:ext cx="8382000" cy="4800600"/>
          </a:xfrm>
        </p:spPr>
        <p:txBody>
          <a:bodyPr>
            <a:noAutofit/>
          </a:bodyPr>
          <a:lstStyle/>
          <a:p>
            <a:pPr>
              <a:spcBef>
                <a:spcPts val="0"/>
              </a:spcBef>
            </a:pPr>
            <a:r>
              <a:rPr lang="en-SG" sz="2400" dirty="0">
                <a:effectLst/>
                <a:latin typeface="Calibri Body"/>
                <a:ea typeface="Calibri" panose="020F0502020204030204" pitchFamily="34" charset="0"/>
                <a:cs typeface="Times New Roman" panose="02020603050405020304" pitchFamily="18" charset="0"/>
              </a:rPr>
              <a:t>The founders raised Mansour’s shares from 0.25% to 0.325% to send the message that </a:t>
            </a:r>
            <a:r>
              <a:rPr lang="en-SG" sz="2400" dirty="0">
                <a:latin typeface="Calibri Body"/>
                <a:ea typeface="Calibri" panose="020F0502020204030204" pitchFamily="34" charset="0"/>
                <a:cs typeface="Times New Roman" panose="02020603050405020304" pitchFamily="18" charset="0"/>
              </a:rPr>
              <a:t>their concern was not </a:t>
            </a:r>
            <a:r>
              <a:rPr lang="en-SG" sz="2400" dirty="0">
                <a:effectLst/>
                <a:latin typeface="Calibri Body"/>
                <a:ea typeface="Calibri" panose="020F0502020204030204" pitchFamily="34" charset="0"/>
                <a:cs typeface="Times New Roman" panose="02020603050405020304" pitchFamily="18" charset="0"/>
              </a:rPr>
              <a:t>money but rather leadership contribution</a:t>
            </a:r>
            <a:endParaRPr lang="en-GB" sz="2400" dirty="0">
              <a:effectLst/>
              <a:latin typeface="Calibri" panose="020F0502020204030204" pitchFamily="34" charset="0"/>
              <a:ea typeface="Calibri" panose="020F0502020204030204" pitchFamily="34" charset="0"/>
            </a:endParaRPr>
          </a:p>
          <a:p>
            <a:pPr>
              <a:spcBef>
                <a:spcPts val="0"/>
              </a:spcBef>
            </a:pPr>
            <a:endParaRPr lang="en-SG" sz="2400" dirty="0">
              <a:latin typeface="+mj-lt"/>
            </a:endParaRPr>
          </a:p>
        </p:txBody>
      </p:sp>
    </p:spTree>
    <p:extLst>
      <p:ext uri="{BB962C8B-B14F-4D97-AF65-F5344CB8AC3E}">
        <p14:creationId xmlns:p14="http://schemas.microsoft.com/office/powerpoint/2010/main" val="3657945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CBB7D-E457-4D68-A730-83C5055E9351}"/>
              </a:ext>
            </a:extLst>
          </p:cNvPr>
          <p:cNvSpPr>
            <a:spLocks noGrp="1"/>
          </p:cNvSpPr>
          <p:nvPr>
            <p:ph type="title"/>
          </p:nvPr>
        </p:nvSpPr>
        <p:spPr>
          <a:xfrm>
            <a:off x="457200" y="381000"/>
            <a:ext cx="8229600" cy="1143000"/>
          </a:xfrm>
        </p:spPr>
        <p:txBody>
          <a:bodyPr>
            <a:normAutofit/>
          </a:bodyPr>
          <a:lstStyle/>
          <a:p>
            <a:r>
              <a:rPr lang="en-SG" sz="3200" b="1" dirty="0"/>
              <a:t>Information Asymmetries:</a:t>
            </a:r>
            <a:br>
              <a:rPr lang="en-SG" sz="3200" b="1" dirty="0"/>
            </a:br>
            <a:r>
              <a:rPr lang="en-SG" sz="3200" b="1" dirty="0"/>
              <a:t>What does only Alex know?</a:t>
            </a:r>
          </a:p>
        </p:txBody>
      </p:sp>
      <p:sp>
        <p:nvSpPr>
          <p:cNvPr id="3" name="Content Placeholder 2">
            <a:extLst>
              <a:ext uri="{FF2B5EF4-FFF2-40B4-BE49-F238E27FC236}">
                <a16:creationId xmlns:a16="http://schemas.microsoft.com/office/drawing/2014/main" id="{2CED29EB-D505-40B5-A97D-941C8F3E29B5}"/>
              </a:ext>
            </a:extLst>
          </p:cNvPr>
          <p:cNvSpPr>
            <a:spLocks noGrp="1"/>
          </p:cNvSpPr>
          <p:nvPr>
            <p:ph idx="1"/>
          </p:nvPr>
        </p:nvSpPr>
        <p:spPr>
          <a:xfrm>
            <a:off x="381000" y="1905000"/>
            <a:ext cx="8382000" cy="4800600"/>
          </a:xfrm>
        </p:spPr>
        <p:txBody>
          <a:bodyPr>
            <a:noAutofit/>
          </a:bodyPr>
          <a:lstStyle/>
          <a:p>
            <a:pPr>
              <a:spcBef>
                <a:spcPts val="0"/>
              </a:spcBef>
            </a:pPr>
            <a:r>
              <a:rPr lang="en-SG" sz="2400" dirty="0">
                <a:effectLst/>
                <a:latin typeface="Calibri Body"/>
                <a:ea typeface="Calibri" panose="020F0502020204030204" pitchFamily="34" charset="0"/>
                <a:cs typeface="Times New Roman" panose="02020603050405020304" pitchFamily="18" charset="0"/>
              </a:rPr>
              <a:t>The founders raised Mansour’s shares from 0.25% to 0.325% to send the message that </a:t>
            </a:r>
            <a:r>
              <a:rPr lang="en-SG" sz="2400" dirty="0">
                <a:latin typeface="Calibri Body"/>
                <a:ea typeface="Calibri" panose="020F0502020204030204" pitchFamily="34" charset="0"/>
                <a:cs typeface="Times New Roman" panose="02020603050405020304" pitchFamily="18" charset="0"/>
              </a:rPr>
              <a:t>their concern was not </a:t>
            </a:r>
            <a:r>
              <a:rPr lang="en-SG" sz="2400" dirty="0">
                <a:effectLst/>
                <a:latin typeface="Calibri Body"/>
                <a:ea typeface="Calibri" panose="020F0502020204030204" pitchFamily="34" charset="0"/>
                <a:cs typeface="Times New Roman" panose="02020603050405020304" pitchFamily="18" charset="0"/>
              </a:rPr>
              <a:t>money but rather leadership contribution</a:t>
            </a:r>
            <a:endParaRPr lang="en-GB" sz="2400" dirty="0">
              <a:effectLst/>
              <a:latin typeface="Calibri" panose="020F0502020204030204" pitchFamily="34" charset="0"/>
              <a:ea typeface="Calibri" panose="020F0502020204030204" pitchFamily="34" charset="0"/>
            </a:endParaRPr>
          </a:p>
          <a:p>
            <a:pPr>
              <a:spcBef>
                <a:spcPts val="0"/>
              </a:spcBef>
            </a:pPr>
            <a:endParaRPr lang="en-US" sz="2400" dirty="0">
              <a:latin typeface="+mj-lt"/>
              <a:ea typeface="Times New Roman" panose="02020603050405020304" pitchFamily="18" charset="0"/>
              <a:cs typeface="Times New Roman" panose="02020603050405020304" pitchFamily="18" charset="0"/>
            </a:endParaRPr>
          </a:p>
          <a:p>
            <a:pPr lvl="0">
              <a:spcBef>
                <a:spcPts val="0"/>
              </a:spcBef>
            </a:pPr>
            <a:r>
              <a:rPr lang="en-SG" sz="2400" dirty="0">
                <a:effectLst/>
                <a:latin typeface="Calibri Body"/>
                <a:ea typeface="Calibri" panose="020F0502020204030204" pitchFamily="34" charset="0"/>
                <a:cs typeface="Times New Roman" panose="02020603050405020304" pitchFamily="18" charset="0"/>
              </a:rPr>
              <a:t>According to a recent employee survey, the Vision Quest initiative substantially raised employee engagement</a:t>
            </a:r>
            <a:endParaRPr lang="en-GB" sz="2400" dirty="0">
              <a:solidFill>
                <a:srgbClr val="000000"/>
              </a:solidFill>
              <a:effectLst/>
              <a:latin typeface="Noto Sans Symbols"/>
              <a:ea typeface="Noto Sans Symbols"/>
              <a:cs typeface="Noto Sans Symbols"/>
            </a:endParaRPr>
          </a:p>
          <a:p>
            <a:pPr>
              <a:spcBef>
                <a:spcPts val="0"/>
              </a:spcBef>
            </a:pPr>
            <a:endParaRPr lang="en-SG" sz="2400" dirty="0">
              <a:latin typeface="+mj-lt"/>
            </a:endParaRPr>
          </a:p>
        </p:txBody>
      </p:sp>
    </p:spTree>
    <p:extLst>
      <p:ext uri="{BB962C8B-B14F-4D97-AF65-F5344CB8AC3E}">
        <p14:creationId xmlns:p14="http://schemas.microsoft.com/office/powerpoint/2010/main" val="2264875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CBB7D-E457-4D68-A730-83C5055E9351}"/>
              </a:ext>
            </a:extLst>
          </p:cNvPr>
          <p:cNvSpPr>
            <a:spLocks noGrp="1"/>
          </p:cNvSpPr>
          <p:nvPr>
            <p:ph type="title"/>
          </p:nvPr>
        </p:nvSpPr>
        <p:spPr>
          <a:xfrm>
            <a:off x="457200" y="381000"/>
            <a:ext cx="8229600" cy="1143000"/>
          </a:xfrm>
        </p:spPr>
        <p:txBody>
          <a:bodyPr>
            <a:normAutofit/>
          </a:bodyPr>
          <a:lstStyle/>
          <a:p>
            <a:r>
              <a:rPr lang="en-SG" sz="3200" b="1" dirty="0"/>
              <a:t>Information Asymmetries:</a:t>
            </a:r>
            <a:br>
              <a:rPr lang="en-SG" sz="3200" b="1" dirty="0"/>
            </a:br>
            <a:r>
              <a:rPr lang="en-SG" sz="3200" b="1" dirty="0"/>
              <a:t>What does only Alex know?</a:t>
            </a:r>
          </a:p>
        </p:txBody>
      </p:sp>
      <p:sp>
        <p:nvSpPr>
          <p:cNvPr id="3" name="Content Placeholder 2">
            <a:extLst>
              <a:ext uri="{FF2B5EF4-FFF2-40B4-BE49-F238E27FC236}">
                <a16:creationId xmlns:a16="http://schemas.microsoft.com/office/drawing/2014/main" id="{2CED29EB-D505-40B5-A97D-941C8F3E29B5}"/>
              </a:ext>
            </a:extLst>
          </p:cNvPr>
          <p:cNvSpPr>
            <a:spLocks noGrp="1"/>
          </p:cNvSpPr>
          <p:nvPr>
            <p:ph idx="1"/>
          </p:nvPr>
        </p:nvSpPr>
        <p:spPr>
          <a:xfrm>
            <a:off x="381000" y="1905000"/>
            <a:ext cx="8382000" cy="4800600"/>
          </a:xfrm>
        </p:spPr>
        <p:txBody>
          <a:bodyPr>
            <a:noAutofit/>
          </a:bodyPr>
          <a:lstStyle/>
          <a:p>
            <a:pPr>
              <a:spcBef>
                <a:spcPts val="0"/>
              </a:spcBef>
            </a:pPr>
            <a:r>
              <a:rPr lang="en-SG" sz="2400" dirty="0">
                <a:effectLst/>
                <a:latin typeface="Calibri Body"/>
                <a:ea typeface="Calibri" panose="020F0502020204030204" pitchFamily="34" charset="0"/>
                <a:cs typeface="Times New Roman" panose="02020603050405020304" pitchFamily="18" charset="0"/>
              </a:rPr>
              <a:t>The founders raised Mansour’s shares from 0.25% to 0.325% to send the message that </a:t>
            </a:r>
            <a:r>
              <a:rPr lang="en-SG" sz="2400" dirty="0">
                <a:latin typeface="Calibri Body"/>
                <a:ea typeface="Calibri" panose="020F0502020204030204" pitchFamily="34" charset="0"/>
                <a:cs typeface="Times New Roman" panose="02020603050405020304" pitchFamily="18" charset="0"/>
              </a:rPr>
              <a:t>their concern was not </a:t>
            </a:r>
            <a:r>
              <a:rPr lang="en-SG" sz="2400" dirty="0">
                <a:effectLst/>
                <a:latin typeface="Calibri Body"/>
                <a:ea typeface="Calibri" panose="020F0502020204030204" pitchFamily="34" charset="0"/>
                <a:cs typeface="Times New Roman" panose="02020603050405020304" pitchFamily="18" charset="0"/>
              </a:rPr>
              <a:t>money but rather leadership contribution</a:t>
            </a:r>
            <a:endParaRPr lang="en-GB" sz="2400" dirty="0">
              <a:effectLst/>
              <a:latin typeface="Calibri" panose="020F0502020204030204" pitchFamily="34" charset="0"/>
              <a:ea typeface="Calibri" panose="020F0502020204030204" pitchFamily="34" charset="0"/>
            </a:endParaRPr>
          </a:p>
          <a:p>
            <a:pPr>
              <a:spcBef>
                <a:spcPts val="0"/>
              </a:spcBef>
            </a:pPr>
            <a:endParaRPr lang="en-US" sz="2400" dirty="0">
              <a:latin typeface="+mj-lt"/>
              <a:ea typeface="Times New Roman" panose="02020603050405020304" pitchFamily="18" charset="0"/>
              <a:cs typeface="Times New Roman" panose="02020603050405020304" pitchFamily="18" charset="0"/>
            </a:endParaRPr>
          </a:p>
          <a:p>
            <a:pPr lvl="0">
              <a:spcBef>
                <a:spcPts val="0"/>
              </a:spcBef>
            </a:pPr>
            <a:r>
              <a:rPr lang="en-SG" sz="2400" dirty="0">
                <a:effectLst/>
                <a:latin typeface="Calibri Body"/>
                <a:ea typeface="Calibri" panose="020F0502020204030204" pitchFamily="34" charset="0"/>
                <a:cs typeface="Times New Roman" panose="02020603050405020304" pitchFamily="18" charset="0"/>
              </a:rPr>
              <a:t>According to a recent employee survey, the Vision Quest initiative substantially raised employee engagement</a:t>
            </a:r>
            <a:endParaRPr lang="en-GB" sz="2400" dirty="0">
              <a:solidFill>
                <a:srgbClr val="000000"/>
              </a:solidFill>
              <a:effectLst/>
              <a:latin typeface="Noto Sans Symbols"/>
              <a:ea typeface="Noto Sans Symbols"/>
              <a:cs typeface="Noto Sans Symbols"/>
            </a:endParaRPr>
          </a:p>
          <a:p>
            <a:pPr lvl="0">
              <a:spcBef>
                <a:spcPts val="0"/>
              </a:spcBef>
            </a:pPr>
            <a:endParaRPr lang="en-GB" sz="2400" dirty="0">
              <a:solidFill>
                <a:srgbClr val="000000"/>
              </a:solidFill>
              <a:latin typeface="Noto Sans Symbols"/>
              <a:ea typeface="Noto Sans Symbols"/>
              <a:cs typeface="Noto Sans Symbols"/>
            </a:endParaRPr>
          </a:p>
          <a:p>
            <a:pPr lvl="0">
              <a:spcBef>
                <a:spcPts val="0"/>
              </a:spcBef>
            </a:pPr>
            <a:r>
              <a:rPr lang="en-GB" sz="2400" dirty="0">
                <a:solidFill>
                  <a:srgbClr val="000000"/>
                </a:solidFill>
                <a:latin typeface="Noto Sans Symbols"/>
                <a:ea typeface="Noto Sans Symbols"/>
                <a:cs typeface="Noto Sans Symbols"/>
              </a:rPr>
              <a:t>The previous CEO received </a:t>
            </a:r>
            <a:r>
              <a:rPr lang="en-SG" sz="2400" dirty="0">
                <a:effectLst/>
                <a:latin typeface="Calibri Body"/>
                <a:ea typeface="Calibri" panose="020F0502020204030204" pitchFamily="34" charset="0"/>
                <a:cs typeface="Times New Roman" panose="02020603050405020304" pitchFamily="18" charset="0"/>
              </a:rPr>
              <a:t>hefty exit payment of US$500K in order to require the 20% stake in Spiral Funds the founders had given him</a:t>
            </a:r>
          </a:p>
          <a:p>
            <a:pPr>
              <a:spcBef>
                <a:spcPts val="0"/>
              </a:spcBef>
            </a:pPr>
            <a:endParaRPr lang="en-SG" sz="2400" dirty="0">
              <a:latin typeface="+mj-lt"/>
            </a:endParaRPr>
          </a:p>
        </p:txBody>
      </p:sp>
    </p:spTree>
    <p:extLst>
      <p:ext uri="{BB962C8B-B14F-4D97-AF65-F5344CB8AC3E}">
        <p14:creationId xmlns:p14="http://schemas.microsoft.com/office/powerpoint/2010/main" val="416188619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g1X3oaQtLq.iQT2fTE0L1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2sp.awf2Ro22uuwHYLwX_g"/>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6417</Words>
  <Application>Microsoft Office PowerPoint</Application>
  <PresentationFormat>On-screen Show (4:3)</PresentationFormat>
  <Paragraphs>497</Paragraphs>
  <Slides>29</Slides>
  <Notes>29</Notes>
  <HiddenSlides>5</HiddenSlides>
  <MMClips>0</MMClips>
  <ScaleCrop>false</ScaleCrop>
  <HeadingPairs>
    <vt:vector size="8" baseType="variant">
      <vt:variant>
        <vt:lpstr>Fonts Used</vt:lpstr>
      </vt:variant>
      <vt:variant>
        <vt:i4>10</vt:i4>
      </vt:variant>
      <vt:variant>
        <vt:lpstr>Theme</vt:lpstr>
      </vt:variant>
      <vt:variant>
        <vt:i4>2</vt:i4>
      </vt:variant>
      <vt:variant>
        <vt:lpstr>Embedded OLE Servers</vt:lpstr>
      </vt:variant>
      <vt:variant>
        <vt:i4>1</vt:i4>
      </vt:variant>
      <vt:variant>
        <vt:lpstr>Slide Titles</vt:lpstr>
      </vt:variant>
      <vt:variant>
        <vt:i4>29</vt:i4>
      </vt:variant>
    </vt:vector>
  </HeadingPairs>
  <TitlesOfParts>
    <vt:vector size="42" baseType="lpstr">
      <vt:lpstr>Arial</vt:lpstr>
      <vt:lpstr>Arial Black</vt:lpstr>
      <vt:lpstr>Calibri</vt:lpstr>
      <vt:lpstr>Calibri Body</vt:lpstr>
      <vt:lpstr>Cambria</vt:lpstr>
      <vt:lpstr>Noto Sans Symbols</vt:lpstr>
      <vt:lpstr>Roboto</vt:lpstr>
      <vt:lpstr>Roboto Slab</vt:lpstr>
      <vt:lpstr>Rockwell</vt:lpstr>
      <vt:lpstr>Times New Roman</vt:lpstr>
      <vt:lpstr>Office Theme</vt:lpstr>
      <vt:lpstr>Conception personnalisée</vt:lpstr>
      <vt:lpstr>think-cell Slide</vt:lpstr>
      <vt:lpstr>Spiral Flow</vt:lpstr>
      <vt:lpstr>Spiral Flow Role Play</vt:lpstr>
      <vt:lpstr>PowerPoint Presentation</vt:lpstr>
      <vt:lpstr>PowerPoint Presentation</vt:lpstr>
      <vt:lpstr>PowerPoint Presentation</vt:lpstr>
      <vt:lpstr>Information Asymmetries: What does only Alex know?</vt:lpstr>
      <vt:lpstr>Information Asymmetries: What does only Alex know?</vt:lpstr>
      <vt:lpstr>Information Asymmetries: What does only Alex know?</vt:lpstr>
      <vt:lpstr>Information Asymmetries: What does only Alex know?</vt:lpstr>
      <vt:lpstr>Information Asymmetries: What does only Alex know?</vt:lpstr>
      <vt:lpstr>Information Asymmetries: What does only Mansour know?</vt:lpstr>
      <vt:lpstr>Information Asymmetries: What does only Mansour know?</vt:lpstr>
      <vt:lpstr>Information Asymmetries: What does only Mansour know?</vt:lpstr>
      <vt:lpstr>Information Asymmetries: What does only Mansour know?</vt:lpstr>
      <vt:lpstr>Your Results: Mansour’s Future at the Firm</vt:lpstr>
      <vt:lpstr>PowerPoint Presentation</vt:lpstr>
      <vt:lpstr>PowerPoint Presentation</vt:lpstr>
      <vt:lpstr>Your relationships after the negotiation</vt:lpstr>
      <vt:lpstr>Your Results: Mansour’s Future at the Firm</vt:lpstr>
      <vt:lpstr>PowerPoint Presentation</vt:lpstr>
      <vt:lpstr>PowerPoint Presentation</vt:lpstr>
      <vt:lpstr>PowerPoint Presentation</vt:lpstr>
      <vt:lpstr>Your relationships after the negotiation</vt:lpstr>
      <vt:lpstr> What Happened in Real Life </vt:lpstr>
      <vt:lpstr> What Happened in Real Life </vt:lpstr>
      <vt:lpstr> What Happened in Real Life </vt:lpstr>
      <vt:lpstr> What Happened in Real Life </vt:lpstr>
      <vt:lpstr> What Happened in Real Life </vt:lpstr>
      <vt:lpstr> What Happened in Real Life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Framing Gladiator</dc:title>
  <dc:creator>Eric Uhlmann</dc:creator>
  <cp:lastModifiedBy>SHIKHOVA Larisa</cp:lastModifiedBy>
  <cp:revision>829</cp:revision>
  <dcterms:created xsi:type="dcterms:W3CDTF">2016-02-14T09:46:09Z</dcterms:created>
  <dcterms:modified xsi:type="dcterms:W3CDTF">2024-06-20T14:03:31Z</dcterms:modified>
</cp:coreProperties>
</file>