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0"/>
  </p:notesMasterIdLst>
  <p:sldIdLst>
    <p:sldId id="386" r:id="rId3"/>
    <p:sldId id="441" r:id="rId4"/>
    <p:sldId id="446" r:id="rId5"/>
    <p:sldId id="464" r:id="rId6"/>
    <p:sldId id="463" r:id="rId7"/>
    <p:sldId id="459" r:id="rId8"/>
    <p:sldId id="4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F83E81-665B-47C4-89B8-CC3C6D8877BD}" v="1" dt="2024-06-10T08:03:05.4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8" autoAdjust="0"/>
    <p:restoredTop sz="95033" autoAdjust="0"/>
  </p:normalViewPr>
  <p:slideViewPr>
    <p:cSldViewPr>
      <p:cViewPr varScale="1">
        <p:scale>
          <a:sx n="75" d="100"/>
          <a:sy n="75" d="100"/>
        </p:scale>
        <p:origin x="1531"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2F83E81-665B-47C4-89B8-CC3C6D8877BD}"/>
    <pc:docChg chg="addSld delSld modSld sldOrd">
      <pc:chgData name="LESCALLIER TRAQUET Emilie" userId="ab01feba-5c92-4a33-8ccf-08c553084b8f" providerId="ADAL" clId="{E2F83E81-665B-47C4-89B8-CC3C6D8877BD}" dt="2024-06-10T08:04:38.786" v="93" actId="108"/>
      <pc:docMkLst>
        <pc:docMk/>
      </pc:docMkLst>
      <pc:sldChg chg="modSp add mod">
        <pc:chgData name="LESCALLIER TRAQUET Emilie" userId="ab01feba-5c92-4a33-8ccf-08c553084b8f" providerId="ADAL" clId="{E2F83E81-665B-47C4-89B8-CC3C6D8877BD}" dt="2024-06-10T08:04:38.786" v="93" actId="108"/>
        <pc:sldMkLst>
          <pc:docMk/>
          <pc:sldMk cId="1409809371" sldId="386"/>
        </pc:sldMkLst>
        <pc:spChg chg="mod">
          <ac:chgData name="LESCALLIER TRAQUET Emilie" userId="ab01feba-5c92-4a33-8ccf-08c553084b8f" providerId="ADAL" clId="{E2F83E81-665B-47C4-89B8-CC3C6D8877BD}" dt="2024-06-10T08:04:07.604" v="91" actId="20577"/>
          <ac:spMkLst>
            <pc:docMk/>
            <pc:sldMk cId="1409809371" sldId="386"/>
            <ac:spMk id="5" creationId="{95B59985-71BB-39B0-A25D-A79F4455D554}"/>
          </ac:spMkLst>
        </pc:spChg>
        <pc:spChg chg="mod">
          <ac:chgData name="LESCALLIER TRAQUET Emilie" userId="ab01feba-5c92-4a33-8ccf-08c553084b8f" providerId="ADAL" clId="{E2F83E81-665B-47C4-89B8-CC3C6D8877BD}" dt="2024-06-10T08:04:38.786" v="93" actId="108"/>
          <ac:spMkLst>
            <pc:docMk/>
            <pc:sldMk cId="1409809371" sldId="386"/>
            <ac:spMk id="7" creationId="{A8F4ADC1-E06A-AFED-D132-7A0D134CB25A}"/>
          </ac:spMkLst>
        </pc:spChg>
      </pc:sldChg>
      <pc:sldChg chg="new del ord">
        <pc:chgData name="LESCALLIER TRAQUET Emilie" userId="ab01feba-5c92-4a33-8ccf-08c553084b8f" providerId="ADAL" clId="{E2F83E81-665B-47C4-89B8-CC3C6D8877BD}" dt="2024-06-10T08:03:07.363" v="4" actId="47"/>
        <pc:sldMkLst>
          <pc:docMk/>
          <pc:sldMk cId="3263660965" sldId="4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7130-C7C3-4DF8-96A6-84DE5EDEEEE5}" type="datetimeFigureOut">
              <a:rPr lang="en-GB" smtClean="0"/>
              <a:t>20/06/2024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3D1EF9-5CC1-4238-AAAD-E9DC1B1191CD}" type="slidenum">
              <a:rPr lang="en-GB" smtClean="0"/>
              <a:t>‹#›</a:t>
            </a:fld>
            <a:endParaRPr lang="en-GB" dirty="0"/>
          </a:p>
        </p:txBody>
      </p:sp>
    </p:spTree>
    <p:extLst>
      <p:ext uri="{BB962C8B-B14F-4D97-AF65-F5344CB8AC3E}">
        <p14:creationId xmlns:p14="http://schemas.microsoft.com/office/powerpoint/2010/main" val="4130439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*Important note</a:t>
            </a:r>
            <a:r>
              <a:rPr lang="en-US" sz="1200" u="none" kern="1200" dirty="0">
                <a:solidFill>
                  <a:schemeClr val="tx1"/>
                </a:solidFill>
                <a:effectLst/>
                <a:latin typeface="+mn-lt"/>
                <a:ea typeface="+mn-ea"/>
                <a:cs typeface="+mn-cs"/>
              </a:rPr>
              <a:t>: This</a:t>
            </a:r>
            <a:r>
              <a:rPr lang="en-US" sz="1200" u="none" kern="1200" baseline="0" dirty="0">
                <a:solidFill>
                  <a:schemeClr val="tx1"/>
                </a:solidFill>
                <a:effectLst/>
                <a:latin typeface="+mn-lt"/>
                <a:ea typeface="+mn-ea"/>
                <a:cs typeface="+mn-cs"/>
              </a:rPr>
              <a:t> email negotiation is a take-home assignment from an earlier lecture whose results are presented during the present lecture, on Communication. This slide should therefore be presented at the end of an EARLIER lecture. The ideal is to assign The Scholarship Negotiation as a take-home negotiation at the end of the first lecture to give students plenty of time since email negotiations can be quite slow. The results should be due a week before the Communications lecture (in the Negotiations Course for the World, the Job Negotiations lecture) to give the instructor time to enter the results and create the results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have a take-home email negotiation exercise for you. It’s called </a:t>
            </a:r>
            <a:r>
              <a:rPr lang="en-US" sz="1200" u="none" kern="1200" baseline="0" dirty="0">
                <a:solidFill>
                  <a:schemeClr val="tx1"/>
                </a:solidFill>
                <a:effectLst/>
                <a:latin typeface="+mn-lt"/>
                <a:ea typeface="+mn-ea"/>
                <a:cs typeface="+mn-cs"/>
              </a:rPr>
              <a:t>The Scholarship Negotiation </a:t>
            </a:r>
            <a:r>
              <a:rPr lang="en-US" sz="1200" b="0" dirty="0"/>
              <a:t>[</a:t>
            </a:r>
            <a:r>
              <a:rPr lang="en-US" sz="1200" b="0" i="1" dirty="0"/>
              <a:t>Instructor holds up hard copies of the 2 roles</a:t>
            </a:r>
            <a:r>
              <a:rPr lang="en-US" sz="1200" b="0" dirty="0"/>
              <a:t>]</a:t>
            </a:r>
            <a:r>
              <a:rPr lang="en-US" sz="1200" b="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You have until the beginning of our</a:t>
            </a:r>
            <a:r>
              <a:rPr lang="en-US" sz="1200" kern="1200" baseline="0" dirty="0">
                <a:solidFill>
                  <a:schemeClr val="tx1"/>
                </a:solidFill>
                <a:effectLst/>
                <a:latin typeface="+mn-lt"/>
                <a:ea typeface="+mn-ea"/>
                <a:cs typeface="+mn-cs"/>
              </a:rPr>
              <a:t> lecture on</a:t>
            </a:r>
            <a:r>
              <a:rPr lang="en-US" sz="1200" kern="1200" dirty="0">
                <a:solidFill>
                  <a:schemeClr val="tx1"/>
                </a:solidFill>
                <a:effectLst/>
                <a:latin typeface="+mn-lt"/>
                <a:ea typeface="+mn-ea"/>
                <a:cs typeface="+mn-cs"/>
              </a:rPr>
              <a:t> Job Negotiations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to complete the exercise over email with your partner. Y</a:t>
            </a:r>
            <a:r>
              <a:rPr lang="en-US" sz="1200" kern="1200" baseline="0" dirty="0">
                <a:solidFill>
                  <a:schemeClr val="tx1"/>
                </a:solidFill>
                <a:effectLst/>
                <a:latin typeface="+mn-lt"/>
                <a:ea typeface="+mn-ea"/>
                <a:cs typeface="+mn-cs"/>
              </a:rPr>
              <a:t>ou have to do the negotiation over email, while not in the same room as one another. Everyone got that? [</a:t>
            </a:r>
            <a:r>
              <a:rPr lang="en-US" sz="1200" i="1" kern="1200" baseline="0" dirty="0">
                <a:solidFill>
                  <a:schemeClr val="tx1"/>
                </a:solidFill>
                <a:effectLst/>
                <a:latin typeface="+mn-lt"/>
                <a:ea typeface="+mn-ea"/>
                <a:cs typeface="+mn-cs"/>
              </a:rPr>
              <a:t>Class says they understand</a:t>
            </a:r>
            <a:r>
              <a:rPr lang="en-US" sz="1200" kern="1200" baseline="0" dirty="0">
                <a:solidFill>
                  <a:schemeClr val="tx1"/>
                </a:solidFill>
                <a:effectLst/>
                <a:latin typeface="+mn-lt"/>
                <a:ea typeface="+mn-ea"/>
                <a:cs typeface="+mn-cs"/>
              </a:rPr>
              <a:t>]. A lot of negotiations can occur over email, I want you to have practice with this.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find a negotiation counterpart before you leave this lecture hall. Please partner up with someone</a:t>
            </a:r>
            <a:r>
              <a:rPr lang="en-US" sz="1200" kern="1200" baseline="0" dirty="0">
                <a:solidFill>
                  <a:schemeClr val="tx1"/>
                </a:solidFill>
                <a:effectLst/>
                <a:latin typeface="+mn-lt"/>
                <a:ea typeface="+mn-ea"/>
                <a:cs typeface="+mn-cs"/>
              </a:rPr>
              <a:t> you do not know as well as the others. [</a:t>
            </a:r>
            <a:r>
              <a:rPr lang="en-US" sz="1200" i="1" kern="1200" baseline="0" dirty="0">
                <a:solidFill>
                  <a:schemeClr val="tx1"/>
                </a:solidFill>
                <a:effectLst/>
                <a:latin typeface="+mn-lt"/>
                <a:ea typeface="+mn-ea"/>
                <a:cs typeface="+mn-cs"/>
              </a:rPr>
              <a:t>Instructor hands out roles and students partner up</a:t>
            </a:r>
            <a:r>
              <a:rPr lang="en-US" sz="1200" i="0" kern="1200" baseline="0" dirty="0">
                <a:solidFill>
                  <a:schemeClr val="tx1"/>
                </a:solidFill>
                <a:effectLst/>
                <a:latin typeface="+mn-lt"/>
                <a:ea typeface="+mn-ea"/>
                <a:cs typeface="+mn-cs"/>
              </a:rPr>
              <a:t>]. Make sure you have each others’ email addresses before you leave this room. See you next lecture!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kern="1200" baseline="0" dirty="0">
                <a:solidFill>
                  <a:schemeClr val="tx1"/>
                </a:solidFill>
                <a:effectLst/>
                <a:latin typeface="+mn-lt"/>
                <a:ea typeface="+mn-ea"/>
                <a:cs typeface="+mn-cs"/>
              </a:rPr>
              <a:t>[</a:t>
            </a:r>
            <a:r>
              <a:rPr lang="en-US" sz="1200" b="0" i="1" u="none" kern="1200" baseline="0" dirty="0">
                <a:solidFill>
                  <a:schemeClr val="tx1"/>
                </a:solidFill>
                <a:effectLst/>
                <a:latin typeface="+mn-lt"/>
                <a:ea typeface="+mn-ea"/>
                <a:cs typeface="+mn-cs"/>
              </a:rPr>
              <a:t>The instructor later uses the email results forwarded by the student with the Scholarship Committee role to create the results display for the class</a:t>
            </a:r>
            <a:r>
              <a:rPr lang="en-US" sz="1200" b="0" i="1" u="none" dirty="0"/>
              <a:t> later in the “Communication Channels”</a:t>
            </a:r>
            <a:r>
              <a:rPr lang="en-US" sz="1200" b="0" i="1" u="none" baseline="0" dirty="0"/>
              <a:t> deck, in the slide called “</a:t>
            </a:r>
            <a:r>
              <a:rPr lang="en-US" b="0" i="1" dirty="0">
                <a:solidFill>
                  <a:schemeClr val="tx1"/>
                </a:solidFill>
                <a:latin typeface="+mn-lt"/>
                <a:cs typeface="Rockwell"/>
              </a:rPr>
              <a:t>Your Initial Offers and Final Agreements: </a:t>
            </a:r>
            <a:r>
              <a:rPr lang="en-US" b="0" i="1" kern="0" dirty="0">
                <a:solidFill>
                  <a:schemeClr val="tx1"/>
                </a:solidFill>
                <a:latin typeface="+mn-lt"/>
                <a:cs typeface="Rockwell"/>
              </a:rPr>
              <a:t>The Scholarship Negotiation”</a:t>
            </a:r>
            <a:r>
              <a:rPr lang="en-US" sz="1200" b="0" i="0" u="none" baseline="0" dirty="0"/>
              <a:t>]. </a:t>
            </a:r>
            <a:r>
              <a:rPr lang="en-US" sz="1200" b="1" u="none"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pairings is for the instructor to pair students up himself/herself, either by creating pairings before class begins or ad-hoc now during the lecture.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u="none" kern="1200" baseline="0" dirty="0">
                <a:solidFill>
                  <a:schemeClr val="tx1"/>
                </a:solidFill>
                <a:effectLst/>
                <a:latin typeface="+mn-lt"/>
                <a:ea typeface="+mn-ea"/>
                <a:cs typeface="+mn-cs"/>
              </a:rPr>
              <a:t>: This email negotiation could also be completed in class using </a:t>
            </a:r>
            <a:r>
              <a:rPr lang="en-US" sz="1200" u="none" kern="1200" baseline="0" dirty="0" err="1">
                <a:solidFill>
                  <a:schemeClr val="tx1"/>
                </a:solidFill>
                <a:effectLst/>
                <a:latin typeface="+mn-lt"/>
                <a:ea typeface="+mn-ea"/>
                <a:cs typeface="+mn-cs"/>
              </a:rPr>
              <a:t>iphones</a:t>
            </a:r>
            <a:r>
              <a:rPr lang="en-US" sz="1200" u="none" kern="1200" baseline="0" dirty="0">
                <a:solidFill>
                  <a:schemeClr val="tx1"/>
                </a:solidFill>
                <a:effectLst/>
                <a:latin typeface="+mn-lt"/>
                <a:ea typeface="+mn-ea"/>
                <a:cs typeface="+mn-cs"/>
              </a:rPr>
              <a:t>, with students sent to different areas of the building or campus to negotiate over email. </a:t>
            </a:r>
            <a:endParaRPr lang="en-US" u="sng" dirty="0"/>
          </a:p>
          <a:p>
            <a:endParaRPr lang="en-US" baseline="0" dirty="0"/>
          </a:p>
          <a:p>
            <a:r>
              <a:rPr lang="en-US" dirty="0"/>
              <a:t>Source</a:t>
            </a:r>
            <a:r>
              <a:rPr lang="en-US" baseline="0" dirty="0"/>
              <a:t> for photo</a:t>
            </a:r>
          </a:p>
          <a:p>
            <a:r>
              <a:rPr lang="en-US" baseline="0" dirty="0"/>
              <a:t>https://pixabay.com/en/justitia-horizontal-paragraph-globe-429717/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2</a:t>
            </a:fld>
            <a:endParaRPr lang="en-US"/>
          </a:p>
        </p:txBody>
      </p:sp>
    </p:spTree>
    <p:extLst>
      <p:ext uri="{BB962C8B-B14F-4D97-AF65-F5344CB8AC3E}">
        <p14:creationId xmlns:p14="http://schemas.microsoft.com/office/powerpoint/2010/main" val="248885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i="0" dirty="0"/>
              <a:t>Please take 3 minutes and share with the person sitting next to you</a:t>
            </a:r>
            <a:r>
              <a:rPr lang="en-US" altLang="en-US" sz="1200" i="0" baseline="0" dirty="0"/>
              <a:t>.</a:t>
            </a:r>
            <a:r>
              <a:rPr lang="en-US" altLang="en-US" sz="1200" i="0" dirty="0"/>
              <a:t> </a:t>
            </a:r>
            <a:r>
              <a:rPr lang="en-US" altLang="en-US" sz="1200" dirty="0"/>
              <a:t>One thing that your counterpart in The </a:t>
            </a:r>
            <a:r>
              <a:rPr lang="en-US" sz="1200" b="0" i="0" kern="1200" baseline="0" dirty="0">
                <a:solidFill>
                  <a:schemeClr val="tx1"/>
                </a:solidFill>
                <a:effectLst/>
                <a:latin typeface="+mn-lt"/>
                <a:ea typeface="+mn-ea"/>
                <a:cs typeface="+mn-cs"/>
              </a:rPr>
              <a:t>Scholarship Negotiation</a:t>
            </a:r>
            <a:r>
              <a:rPr lang="en-US" altLang="en-US" sz="1200" dirty="0"/>
              <a:t> did well, from a communication standpoint, and one thing that you could have done better.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r>
              <a:rPr lang="en-US" dirty="0"/>
              <a:t>Source</a:t>
            </a:r>
            <a:r>
              <a:rPr lang="en-US" baseline="0" dirty="0"/>
              <a:t> for photo</a:t>
            </a:r>
          </a:p>
          <a:p>
            <a:r>
              <a:rPr lang="en-US" baseline="0" dirty="0"/>
              <a:t>https://pixabay.com/en/justitia-horizontal-paragraph-globe-429717/</a:t>
            </a:r>
          </a:p>
          <a:p>
            <a:endParaRPr lang="en-US" baseline="0" dirty="0"/>
          </a:p>
          <a:p>
            <a:r>
              <a:rPr lang="en-US" u="sng" baseline="0" dirty="0"/>
              <a:t>Note: </a:t>
            </a:r>
            <a:r>
              <a:rPr lang="en-US" u="none" baseline="0" dirty="0"/>
              <a:t>This slide is shown in the lecture where the case </a:t>
            </a:r>
            <a:r>
              <a:rPr lang="en-US" u="none" baseline="0"/>
              <a:t>is debriefed. </a:t>
            </a:r>
            <a:endParaRPr lang="en-US" u="sng" baseline="0" dirty="0"/>
          </a:p>
        </p:txBody>
      </p:sp>
      <p:sp>
        <p:nvSpPr>
          <p:cNvPr id="4" name="Slide Number Placeholder 3"/>
          <p:cNvSpPr>
            <a:spLocks noGrp="1"/>
          </p:cNvSpPr>
          <p:nvPr>
            <p:ph type="sldNum" sz="quarter" idx="10"/>
          </p:nvPr>
        </p:nvSpPr>
        <p:spPr/>
        <p:txBody>
          <a:bodyPr/>
          <a:lstStyle/>
          <a:p>
            <a:fld id="{77C6E43D-BE4C-4A01-9BBF-F3CBDAFB7B5E}" type="slidenum">
              <a:rPr lang="en-US" smtClean="0"/>
              <a:t>3</a:t>
            </a:fld>
            <a:endParaRPr lang="en-US"/>
          </a:p>
        </p:txBody>
      </p:sp>
    </p:spTree>
    <p:extLst>
      <p:ext uri="{BB962C8B-B14F-4D97-AF65-F5344CB8AC3E}">
        <p14:creationId xmlns:p14="http://schemas.microsoft.com/office/powerpoint/2010/main" val="1200285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baseline="0" dirty="0">
                <a:solidFill>
                  <a:schemeClr val="accent2"/>
                </a:solidFill>
              </a:rPr>
              <a:t>Who remembers what a reservation price is? [</a:t>
            </a:r>
            <a:r>
              <a:rPr lang="en-US" sz="1200" b="0" i="1" u="none" baseline="0" dirty="0">
                <a:solidFill>
                  <a:schemeClr val="accent2"/>
                </a:solidFill>
              </a:rPr>
              <a:t>Students answer</a:t>
            </a:r>
            <a:r>
              <a:rPr lang="en-US" sz="1200" b="0" u="none" baseline="0" dirty="0">
                <a:solidFill>
                  <a:schemeClr val="accent2"/>
                </a:solidFill>
              </a:rPr>
              <a:t>].  Right, a reservation price is the worst possible deal you are willing to accept before walking away. What were the MBA candidate and scholarship committee’s </a:t>
            </a:r>
            <a:r>
              <a:rPr lang="en-US" sz="1200" b="0" u="none" dirty="0"/>
              <a:t>reservation prices in The Scholarship Negotiation? </a:t>
            </a:r>
            <a:r>
              <a:rPr lang="en-US" sz="1200" b="0" u="none" baseline="0" dirty="0">
                <a:solidFill>
                  <a:schemeClr val="accent2"/>
                </a:solidFill>
              </a:rPr>
              <a:t>[</a:t>
            </a:r>
            <a:r>
              <a:rPr lang="en-US" sz="1200" b="0" i="1" u="none" baseline="0" dirty="0">
                <a:solidFill>
                  <a:schemeClr val="accent2"/>
                </a:solidFill>
              </a:rPr>
              <a:t>Students answer</a:t>
            </a:r>
            <a:r>
              <a:rPr lang="en-US" sz="1200" b="0" u="none" baseline="0" dirty="0">
                <a:solidFill>
                  <a:schemeClr val="accent2"/>
                </a:solidFill>
              </a:rPr>
              <a:t>]. </a:t>
            </a:r>
            <a:r>
              <a:rPr lang="en-US" sz="1200" b="0" u="none" dirty="0"/>
              <a:t> </a:t>
            </a:r>
            <a:r>
              <a:rPr lang="en-US" sz="1200" b="1"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How a BATNAs, what is that? Right, the </a:t>
            </a:r>
            <a:r>
              <a:rPr lang="en-US" sz="1200" dirty="0"/>
              <a:t>Best Alternatives to a Negotiated Agreement, what the counterparts will do if there is no deal. What were the BATNAs for the respective sides? </a:t>
            </a:r>
            <a:r>
              <a:rPr lang="en-US" sz="1200" b="0" u="none" baseline="0" dirty="0">
                <a:solidFill>
                  <a:schemeClr val="accent2"/>
                </a:solidFill>
              </a:rPr>
              <a:t>[</a:t>
            </a:r>
            <a:r>
              <a:rPr lang="en-US" sz="1200" b="0" i="1" u="none" baseline="0" dirty="0">
                <a:solidFill>
                  <a:schemeClr val="accent2"/>
                </a:solidFill>
              </a:rPr>
              <a:t>Students answer</a:t>
            </a:r>
            <a:r>
              <a:rPr lang="en-US" sz="1200" b="0" u="none" baseline="0" dirty="0">
                <a:solidFill>
                  <a:schemeClr val="accent2"/>
                </a:solidFill>
              </a:rPr>
              <a:t>]. </a:t>
            </a:r>
            <a:br>
              <a:rPr lang="en-US" sz="1200" b="1" dirty="0"/>
            </a:b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sng" baseline="0" dirty="0">
                <a:solidFill>
                  <a:schemeClr val="accent2"/>
                </a:solidFill>
              </a:rPr>
              <a:t>Note</a:t>
            </a:r>
            <a:r>
              <a:rPr lang="en-US" sz="1200" b="0" u="none" baseline="0" dirty="0">
                <a:solidFill>
                  <a:schemeClr val="accent2"/>
                </a:solidFill>
              </a:rPr>
              <a:t>: In the Negotiations Course for the World, BATNA, Reservation Price, bargaining zones, and legitimacy are covered in the lecture on “Value Claiming.” </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GB" smtClean="0"/>
              <a:t>4</a:t>
            </a:fld>
            <a:endParaRPr lang="en-GB" dirty="0"/>
          </a:p>
        </p:txBody>
      </p:sp>
    </p:spTree>
    <p:extLst>
      <p:ext uri="{BB962C8B-B14F-4D97-AF65-F5344CB8AC3E}">
        <p14:creationId xmlns:p14="http://schemas.microsoft.com/office/powerpoint/2010/main" val="1250339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This was the candidate’s first choice school, and she was willing to accept at scholarship of only 5k. Her Best Alternative to a Negotiated Agreement, or BATNA, is going to a lower-ranked school that offers a better scholarship of 20k. But that is not a preferred option for her if she can get at leas a 5k scholarship from </a:t>
            </a:r>
            <a:r>
              <a:rPr lang="en-US" sz="1200" b="0" dirty="0" err="1"/>
              <a:t>Vandelans</a:t>
            </a:r>
            <a:r>
              <a:rPr lang="en-US" sz="1200" b="0" dirty="0"/>
              <a:t>, which is addition to being more prestigious has a campus in her preferred location of Singapore.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scholarship committee was desperate to get the candidate and in principal willing to waive the full tuition of 75k to keep her. Their alternative was losing a top female candidate and having a less diverse cohort, which negatively affects the class environment and ranking of a business school.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a:solidFill>
                  <a:schemeClr val="tx1"/>
                </a:solidFill>
                <a:effectLst/>
                <a:latin typeface="+mn-lt"/>
                <a:ea typeface="+mn-ea"/>
                <a:cs typeface="+mn-cs"/>
              </a:rPr>
              <a:t>So the bargaining zone– the distance between your reservation points or worst acceptable offer, was huge. You both really wanted a deal and had poor alternatives to a negotiated agreement.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sng" baseline="0" dirty="0">
                <a:solidFill>
                  <a:schemeClr val="accent2"/>
                </a:solidFill>
              </a:rPr>
              <a:t>Note</a:t>
            </a:r>
            <a:r>
              <a:rPr lang="en-US" sz="1200" b="0" u="none" baseline="0" dirty="0">
                <a:solidFill>
                  <a:schemeClr val="accent2"/>
                </a:solidFill>
              </a:rPr>
              <a:t>: In the Negotiations Course for the World, BATNA, Reservation Price, bargaining zones, and legitimacy are covered in the lecture on “Value Claiming.” </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GB" smtClean="0"/>
              <a:t>5</a:t>
            </a:fld>
            <a:endParaRPr lang="en-GB" dirty="0"/>
          </a:p>
        </p:txBody>
      </p:sp>
    </p:spTree>
    <p:extLst>
      <p:ext uri="{BB962C8B-B14F-4D97-AF65-F5344CB8AC3E}">
        <p14:creationId xmlns:p14="http://schemas.microsoft.com/office/powerpoint/2010/main" val="2356414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Rockwell" charset="0"/>
                <a:ea typeface="ＭＳ Ｐゴシック" charset="0"/>
                <a:cs typeface="ＭＳ Ｐゴシック" charset="0"/>
              </a:defRPr>
            </a:lvl1pPr>
            <a:lvl2pPr marL="37931725" indent="-37474525" eaLnBrk="0" hangingPunct="0">
              <a:defRPr sz="2400">
                <a:solidFill>
                  <a:schemeClr val="tx1"/>
                </a:solidFill>
                <a:latin typeface="Rockwell" charset="0"/>
                <a:ea typeface="ＭＳ Ｐゴシック" charset="0"/>
              </a:defRPr>
            </a:lvl2pPr>
            <a:lvl3pPr eaLnBrk="0" hangingPunct="0">
              <a:defRPr sz="2400">
                <a:solidFill>
                  <a:schemeClr val="tx1"/>
                </a:solidFill>
                <a:latin typeface="Rockwell" charset="0"/>
                <a:ea typeface="ＭＳ Ｐゴシック" charset="0"/>
              </a:defRPr>
            </a:lvl3pPr>
            <a:lvl4pPr eaLnBrk="0" hangingPunct="0">
              <a:defRPr sz="2400">
                <a:solidFill>
                  <a:schemeClr val="tx1"/>
                </a:solidFill>
                <a:latin typeface="Rockwell" charset="0"/>
                <a:ea typeface="ＭＳ Ｐゴシック" charset="0"/>
              </a:defRPr>
            </a:lvl4pPr>
            <a:lvl5pPr eaLnBrk="0" hangingPunct="0">
              <a:defRPr sz="2400">
                <a:solidFill>
                  <a:schemeClr val="tx1"/>
                </a:solidFill>
                <a:latin typeface="Rockwell" charset="0"/>
                <a:ea typeface="ＭＳ Ｐゴシック" charset="0"/>
              </a:defRPr>
            </a:lvl5pPr>
            <a:lvl6pPr marL="457200" eaLnBrk="0" fontAlgn="base" hangingPunct="0">
              <a:spcBef>
                <a:spcPct val="0"/>
              </a:spcBef>
              <a:spcAft>
                <a:spcPct val="0"/>
              </a:spcAft>
              <a:defRPr sz="2400">
                <a:solidFill>
                  <a:schemeClr val="tx1"/>
                </a:solidFill>
                <a:latin typeface="Rockwell" charset="0"/>
                <a:ea typeface="ＭＳ Ｐゴシック" charset="0"/>
              </a:defRPr>
            </a:lvl6pPr>
            <a:lvl7pPr marL="914400" eaLnBrk="0" fontAlgn="base" hangingPunct="0">
              <a:spcBef>
                <a:spcPct val="0"/>
              </a:spcBef>
              <a:spcAft>
                <a:spcPct val="0"/>
              </a:spcAft>
              <a:defRPr sz="2400">
                <a:solidFill>
                  <a:schemeClr val="tx1"/>
                </a:solidFill>
                <a:latin typeface="Rockwell" charset="0"/>
                <a:ea typeface="ＭＳ Ｐゴシック" charset="0"/>
              </a:defRPr>
            </a:lvl7pPr>
            <a:lvl8pPr marL="1371600" eaLnBrk="0" fontAlgn="base" hangingPunct="0">
              <a:spcBef>
                <a:spcPct val="0"/>
              </a:spcBef>
              <a:spcAft>
                <a:spcPct val="0"/>
              </a:spcAft>
              <a:defRPr sz="2400">
                <a:solidFill>
                  <a:schemeClr val="tx1"/>
                </a:solidFill>
                <a:latin typeface="Rockwell" charset="0"/>
                <a:ea typeface="ＭＳ Ｐゴシック" charset="0"/>
              </a:defRPr>
            </a:lvl8pPr>
            <a:lvl9pPr marL="1828800" eaLnBrk="0" fontAlgn="base" hangingPunct="0">
              <a:spcBef>
                <a:spcPct val="0"/>
              </a:spcBef>
              <a:spcAft>
                <a:spcPct val="0"/>
              </a:spcAft>
              <a:defRPr sz="2400">
                <a:solidFill>
                  <a:schemeClr val="tx1"/>
                </a:solidFill>
                <a:latin typeface="Rockwell" charset="0"/>
                <a:ea typeface="ＭＳ Ｐゴシック" charset="0"/>
              </a:defRPr>
            </a:lvl9pPr>
          </a:lstStyle>
          <a:p>
            <a:pPr eaLnBrk="1" hangingPunct="1"/>
            <a:fld id="{C55108E8-EC9A-C043-B32D-CE60E39466E6}" type="slidenum">
              <a:rPr lang="en-GB" sz="1200"/>
              <a:pPr eaLnBrk="1" hangingPunct="1"/>
              <a:t>6</a:t>
            </a:fld>
            <a:endParaRPr lang="en-GB" sz="120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baseline="0" dirty="0">
                <a:solidFill>
                  <a:schemeClr val="tx1"/>
                </a:solidFill>
                <a:effectLst/>
                <a:latin typeface="+mn-lt"/>
                <a:ea typeface="+mn-ea"/>
                <a:cs typeface="+mn-cs"/>
              </a:rPr>
              <a:t>Credit: This results template slide was created by Professor Michael </a:t>
            </a:r>
            <a:r>
              <a:rPr lang="en-US" i="1" dirty="0" err="1"/>
              <a:t>Schaerer</a:t>
            </a:r>
            <a:endParaRPr lang="en-US" sz="1200" b="0" i="1"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a:solidFill>
                  <a:schemeClr val="tx1"/>
                </a:solidFill>
                <a:effectLst/>
                <a:latin typeface="+mn-lt"/>
                <a:ea typeface="+mn-ea"/>
                <a:cs typeface="+mn-cs"/>
              </a:rPr>
              <a:t>And here are your results from The Scholarship Negotiation. As you can see, the range in initial offers and final agreements on scholarship amount was huge. </a:t>
            </a:r>
            <a:r>
              <a:rPr lang="en-US" sz="1200" baseline="0" dirty="0"/>
              <a:t>Anyone have something interesting to share about their negotiation? How did you get to your deals? What legitimate standards did you use to make your arguments? [</a:t>
            </a:r>
            <a:r>
              <a:rPr lang="en-US" sz="1200" i="1" baseline="0" dirty="0"/>
              <a:t>Students share</a:t>
            </a:r>
            <a:r>
              <a:rPr lang="en-US" sz="1200" baseline="0" dirty="0"/>
              <a:t>].  The student’s legitimacy includes her goal to work in social entrepreneurship in the education space, which is the kind of candidate the school wants, and what she offers in terms of increasing the school’s gender diversity. She can also point to her more generous scholarship at another school as an external recognition of her value. The scholarship committee’s legitimacy includes her low standardized test scores by the standards of an elite business school and the need to also provide scholarships to other students.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sng" kern="1200" baseline="0" dirty="0">
                <a:solidFill>
                  <a:schemeClr val="tx1"/>
                </a:solidFill>
                <a:effectLst/>
                <a:latin typeface="+mn-lt"/>
                <a:ea typeface="+mn-ea"/>
                <a:cs typeface="+mn-cs"/>
              </a:rPr>
              <a:t>Note</a:t>
            </a:r>
            <a:r>
              <a:rPr lang="en-US" sz="1200" b="0" i="0" kern="1200" baseline="0" dirty="0">
                <a:solidFill>
                  <a:schemeClr val="tx1"/>
                </a:solidFill>
                <a:effectLst/>
                <a:latin typeface="+mn-lt"/>
                <a:ea typeface="+mn-ea"/>
                <a:cs typeface="+mn-cs"/>
              </a:rPr>
              <a:t>: Before the lecture, the instructor should have created this results overview for the class using the data from the email results forwarded by the student with the prospective MBA student role.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sng" baseline="0" dirty="0">
                <a:solidFill>
                  <a:schemeClr val="accent2"/>
                </a:solidFill>
              </a:rPr>
              <a:t>Note</a:t>
            </a:r>
            <a:r>
              <a:rPr lang="en-US" sz="1200" b="0" u="none" baseline="0" dirty="0">
                <a:solidFill>
                  <a:schemeClr val="accent2"/>
                </a:solidFill>
              </a:rPr>
              <a:t>: In the Negotiations Course for the World, BATNA, Reservation Price, bargaining zones, and legitimacy are covered in the lecture on “Value Claiming.”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a:solidFill>
                <a:schemeClr val="accent2"/>
              </a:solidFill>
            </a:endParaRPr>
          </a:p>
          <a:p>
            <a:pPr eaLnBrk="1" hangingPunct="1"/>
            <a:endParaRPr lang="en-US" dirty="0">
              <a:latin typeface="Rockwell" charset="0"/>
              <a:ea typeface="ＭＳ Ｐゴシック" charset="0"/>
              <a:cs typeface="ＭＳ Ｐゴシック" charset="0"/>
            </a:endParaRPr>
          </a:p>
        </p:txBody>
      </p:sp>
    </p:spTree>
    <p:extLst>
      <p:ext uri="{BB962C8B-B14F-4D97-AF65-F5344CB8AC3E}">
        <p14:creationId xmlns:p14="http://schemas.microsoft.com/office/powerpoint/2010/main" val="990278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2E0FE3-FE46-9E4D-85B9-BF2F265B213E}" type="slidenum">
              <a:rPr lang="en-US"/>
              <a:pPr/>
              <a:t>7</a:t>
            </a:fld>
            <a:endParaRPr lang="en-US"/>
          </a:p>
        </p:txBody>
      </p:sp>
      <p:sp>
        <p:nvSpPr>
          <p:cNvPr id="1597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747"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baseline="0" dirty="0"/>
              <a:t>The Scholarship Negotiation is based on a true story, also but we will leave the student anonymous since her test scores and personal details are in the case. She got a 18K euros scholarship in case you were wondering, close to matching her alternative scholarship offer at a lower-ranked school. She decided to attend the school, whose name we have changed to </a:t>
            </a:r>
            <a:r>
              <a:rPr lang="en-US" sz="1200" b="0" baseline="0" dirty="0" err="1"/>
              <a:t>Vandelans</a:t>
            </a:r>
            <a:r>
              <a:rPr lang="en-US" sz="1200" b="0" baseline="0" dirty="0"/>
              <a:t>. </a:t>
            </a: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a:pPr>
            <a:br>
              <a:rPr lang="en-US" sz="1200" b="1" dirty="0"/>
            </a:b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a:solidFill>
                <a:schemeClr val="accent2"/>
              </a:solidFill>
            </a:endParaRPr>
          </a:p>
          <a:p>
            <a:endParaRPr lang="en-US" dirty="0"/>
          </a:p>
        </p:txBody>
      </p:sp>
    </p:spTree>
    <p:extLst>
      <p:ext uri="{BB962C8B-B14F-4D97-AF65-F5344CB8AC3E}">
        <p14:creationId xmlns:p14="http://schemas.microsoft.com/office/powerpoint/2010/main" val="240592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4" name="Date Placeholder 3"/>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8176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Vertical Text Placeholder 2"/>
          <p:cNvSpPr>
            <a:spLocks noGrp="1"/>
          </p:cNvSpPr>
          <p:nvPr>
            <p:ph type="body" orient="vert" idx="1"/>
          </p:nvPr>
        </p:nvSpPr>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77400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95506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64769" cy="1143000"/>
          </a:xfrm>
          <a:prstGeom prst="rect">
            <a:avLst/>
          </a:prstGeom>
        </p:spPr>
        <p:txBody>
          <a:bodyPr vert="horz"/>
          <a:lstStyle/>
          <a:p>
            <a:r>
              <a:rPr lang="en-US"/>
              <a:t>Click to edit Master title style</a:t>
            </a:r>
            <a:endParaRPr lang="en-US" dirty="0"/>
          </a:p>
        </p:txBody>
      </p:sp>
      <p:sp>
        <p:nvSpPr>
          <p:cNvPr id="3" name="Chart Placeholder 2"/>
          <p:cNvSpPr>
            <a:spLocks noGrp="1"/>
          </p:cNvSpPr>
          <p:nvPr>
            <p:ph type="chart" idx="1"/>
          </p:nvPr>
        </p:nvSpPr>
        <p:spPr>
          <a:xfrm>
            <a:off x="457200" y="1600201"/>
            <a:ext cx="8229600" cy="3657600"/>
          </a:xfrm>
          <a:prstGeom prst="rect">
            <a:avLst/>
          </a:prstGeom>
        </p:spPr>
        <p:txBody>
          <a:bodyPr vert="horz"/>
          <a:lstStyle>
            <a:lvl1pPr>
              <a:buClr>
                <a:srgbClr val="5CA717"/>
              </a:buClr>
              <a:defRPr/>
            </a:lvl1pPr>
          </a:lstStyle>
          <a:p>
            <a:pPr lvl="0"/>
            <a:r>
              <a:rPr lang="en-US" noProof="0" dirty="0"/>
              <a:t>Click icon to add chart</a:t>
            </a:r>
          </a:p>
        </p:txBody>
      </p:sp>
    </p:spTree>
    <p:extLst>
      <p:ext uri="{BB962C8B-B14F-4D97-AF65-F5344CB8AC3E}">
        <p14:creationId xmlns:p14="http://schemas.microsoft.com/office/powerpoint/2010/main" val="121979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367951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372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dirty="0"/>
              <a:t>Click to edit Master text styles</a:t>
            </a:r>
          </a:p>
        </p:txBody>
      </p:sp>
      <p:sp>
        <p:nvSpPr>
          <p:cNvPr id="4" name="Date Placeholder 3"/>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23292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Date Placeholder 4"/>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1838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Date Placeholder 6"/>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81814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Date Placeholder 2"/>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415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13114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297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GB" smtClean="0"/>
              <a:t>20/06/2024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904577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8949D-A23C-4DF8-9125-9EFA9125B4A1}" type="datetimeFigureOut">
              <a:rPr lang="en-GB" smtClean="0"/>
              <a:t>20/06/2024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BF412-85F0-4EE5-B3DD-DDC94FFA9B06}" type="slidenum">
              <a:rPr lang="en-GB" smtClean="0"/>
              <a:t>‹#›</a:t>
            </a:fld>
            <a:endParaRPr lang="en-GB" dirty="0"/>
          </a:p>
        </p:txBody>
      </p:sp>
    </p:spTree>
    <p:extLst>
      <p:ext uri="{BB962C8B-B14F-4D97-AF65-F5344CB8AC3E}">
        <p14:creationId xmlns:p14="http://schemas.microsoft.com/office/powerpoint/2010/main" val="4126910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635924056"/>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The Scholarship Negotiation</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06/2024-6916</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by </a:t>
            </a:r>
            <a:r>
              <a:rPr lang="en-GB" sz="750" dirty="0">
                <a:solidFill>
                  <a:prstClr val="black"/>
                </a:solidFill>
                <a:latin typeface="Roboto" panose="02000000000000000000" pitchFamily="2" charset="0"/>
                <a:ea typeface="Roboto" panose="02000000000000000000" pitchFamily="2" charset="0"/>
              </a:rPr>
              <a:t>Pallavi </a:t>
            </a:r>
            <a:r>
              <a:rPr lang="en-GB" sz="750" dirty="0" err="1">
                <a:solidFill>
                  <a:prstClr val="black"/>
                </a:solidFill>
                <a:latin typeface="Roboto" panose="02000000000000000000" pitchFamily="2" charset="0"/>
                <a:ea typeface="Roboto" panose="02000000000000000000" pitchFamily="2" charset="0"/>
              </a:rPr>
              <a:t>Punvani</a:t>
            </a:r>
            <a:r>
              <a:rPr lang="en-GB" sz="750" dirty="0">
                <a:solidFill>
                  <a:prstClr val="black"/>
                </a:solidFill>
                <a:latin typeface="Roboto" panose="02000000000000000000" pitchFamily="2" charset="0"/>
                <a:ea typeface="Roboto" panose="02000000000000000000" pitchFamily="2" charset="0"/>
              </a:rPr>
              <a:t>, Nicole </a:t>
            </a:r>
            <a:r>
              <a:rPr lang="en-GB" sz="750" dirty="0" err="1">
                <a:solidFill>
                  <a:prstClr val="black"/>
                </a:solidFill>
                <a:latin typeface="Roboto" panose="02000000000000000000" pitchFamily="2" charset="0"/>
                <a:ea typeface="Roboto" panose="02000000000000000000" pitchFamily="2" charset="0"/>
              </a:rPr>
              <a:t>Adarme</a:t>
            </a:r>
            <a:r>
              <a:rPr lang="en-GB" sz="750" dirty="0">
                <a:solidFill>
                  <a:prstClr val="black"/>
                </a:solidFill>
                <a:latin typeface="Roboto" panose="02000000000000000000" pitchFamily="2" charset="0"/>
                <a:ea typeface="Roboto" panose="02000000000000000000" pitchFamily="2" charset="0"/>
              </a:rPr>
              <a:t>, </a:t>
            </a:r>
            <a:r>
              <a:rPr lang="en-GB" sz="750" dirty="0" err="1">
                <a:solidFill>
                  <a:prstClr val="black"/>
                </a:solidFill>
                <a:latin typeface="Roboto" panose="02000000000000000000" pitchFamily="2" charset="0"/>
                <a:ea typeface="Roboto" panose="02000000000000000000" pitchFamily="2" charset="0"/>
              </a:rPr>
              <a:t>Adnane</a:t>
            </a:r>
            <a:r>
              <a:rPr lang="en-GB" sz="750" dirty="0">
                <a:solidFill>
                  <a:prstClr val="black"/>
                </a:solidFill>
                <a:latin typeface="Roboto" panose="02000000000000000000" pitchFamily="2" charset="0"/>
                <a:ea typeface="Roboto" panose="02000000000000000000" pitchFamily="2" charset="0"/>
              </a:rPr>
              <a:t> </a:t>
            </a:r>
            <a:r>
              <a:rPr lang="en-GB" sz="750" dirty="0" err="1">
                <a:solidFill>
                  <a:prstClr val="black"/>
                </a:solidFill>
                <a:latin typeface="Roboto" panose="02000000000000000000" pitchFamily="2" charset="0"/>
                <a:ea typeface="Roboto" panose="02000000000000000000" pitchFamily="2" charset="0"/>
              </a:rPr>
              <a:t>Benitto</a:t>
            </a:r>
            <a:r>
              <a:rPr lang="en-GB" sz="750" dirty="0">
                <a:solidFill>
                  <a:prstClr val="black"/>
                </a:solidFill>
                <a:latin typeface="Roboto" panose="02000000000000000000" pitchFamily="2" charset="0"/>
                <a:ea typeface="Roboto" panose="02000000000000000000" pitchFamily="2" charset="0"/>
              </a:rPr>
              <a:t>, Marc </a:t>
            </a:r>
            <a:r>
              <a:rPr lang="en-GB" sz="750" dirty="0" err="1">
                <a:solidFill>
                  <a:prstClr val="black"/>
                </a:solidFill>
                <a:latin typeface="Roboto" panose="02000000000000000000" pitchFamily="2" charset="0"/>
                <a:ea typeface="Roboto" panose="02000000000000000000" pitchFamily="2" charset="0"/>
              </a:rPr>
              <a:t>Hochar</a:t>
            </a:r>
            <a:r>
              <a:rPr lang="en-GB" sz="750" dirty="0">
                <a:solidFill>
                  <a:prstClr val="black"/>
                </a:solidFill>
                <a:latin typeface="Roboto" panose="02000000000000000000" pitchFamily="2" charset="0"/>
                <a:ea typeface="Roboto" panose="02000000000000000000" pitchFamily="2" charset="0"/>
              </a:rPr>
              <a:t>, Jakub Kaplan, and Howard Zhang, INSEAD MBA Alumni, under the supervision of Martin Schweinsberg, Associate Professor of Organisational 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Uhlmann, Professor of Organisational Behaviour at INSEAD</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as additional material to the role play “</a:t>
            </a:r>
            <a:r>
              <a:rPr kumimoji="0" lang="en-US" sz="750" b="0" i="1"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The</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r>
              <a:rPr lang="en-US" sz="750" i="1" dirty="0">
                <a:solidFill>
                  <a:prstClr val="black"/>
                </a:solidFill>
                <a:latin typeface="Roboto" panose="02000000000000000000" pitchFamily="2" charset="0"/>
                <a:ea typeface="Roboto" panose="02000000000000000000" pitchFamily="2" charset="0"/>
              </a:rPr>
              <a:t>Scholarship Negotiation</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2060848"/>
            <a:ext cx="8435280" cy="4752528"/>
          </a:xfrm>
        </p:spPr>
        <p:txBody>
          <a:bodyPr>
            <a:normAutofit/>
          </a:bodyPr>
          <a:lstStyle/>
          <a:p>
            <a:pPr eaLnBrk="1" hangingPunct="1"/>
            <a:r>
              <a:rPr lang="en-US" altLang="en-US" sz="2400" dirty="0"/>
              <a:t>Negotiate with your counterpart </a:t>
            </a:r>
            <a:r>
              <a:rPr lang="en-US" altLang="en-US" sz="2400" b="1" u="sng" dirty="0"/>
              <a:t>over email</a:t>
            </a:r>
            <a:r>
              <a:rPr lang="en-US" altLang="en-US" sz="2400" dirty="0"/>
              <a:t> before Lecture 3</a:t>
            </a:r>
          </a:p>
          <a:p>
            <a:pPr eaLnBrk="1" hangingPunct="1"/>
            <a:endParaRPr lang="en-US" altLang="en-US" sz="2400" dirty="0"/>
          </a:p>
          <a:p>
            <a:pPr eaLnBrk="1" hangingPunct="1"/>
            <a:r>
              <a:rPr lang="en-US" altLang="en-US" sz="2400" dirty="0"/>
              <a:t>Give me your outcome form at the beginning of Lecture 3</a:t>
            </a:r>
            <a:endParaRPr lang="en-US" altLang="en-US" sz="2400" b="1" dirty="0"/>
          </a:p>
          <a:p>
            <a:pPr eaLnBrk="1" hangingPunct="1"/>
            <a:endParaRPr lang="en-US" altLang="en-US" dirty="0"/>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eaLnBrk="1" hangingPunct="1"/>
            <a:endParaRPr lang="en-US" altLang="en-US" sz="2000" dirty="0">
              <a:solidFill>
                <a:srgbClr val="003399"/>
              </a:solidFill>
            </a:endParaRPr>
          </a:p>
          <a:p>
            <a:pPr eaLnBrk="1" hangingPunct="1"/>
            <a:endParaRPr lang="en-US" altLang="en-US" dirty="0"/>
          </a:p>
        </p:txBody>
      </p:sp>
      <p:sp>
        <p:nvSpPr>
          <p:cNvPr id="4" name="Rectangle 41"/>
          <p:cNvSpPr txBox="1">
            <a:spLocks noChangeArrowheads="1"/>
          </p:cNvSpPr>
          <p:nvPr/>
        </p:nvSpPr>
        <p:spPr>
          <a:xfrm>
            <a:off x="533400" y="404664"/>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Take-Home Email Negotiation Exercise: </a:t>
            </a:r>
          </a:p>
          <a:p>
            <a:pPr algn="ctr" fontAlgn="auto">
              <a:spcBef>
                <a:spcPts val="0"/>
              </a:spcBef>
              <a:spcAft>
                <a:spcPts val="0"/>
              </a:spcAft>
              <a:defRPr/>
            </a:pPr>
            <a:r>
              <a:rPr lang="en-US" sz="3600" b="1" dirty="0">
                <a:latin typeface="+mn-lt"/>
                <a:cs typeface="+mn-cs"/>
              </a:rPr>
              <a:t>The </a:t>
            </a:r>
            <a:r>
              <a:rPr lang="en-US" sz="3600" b="1" dirty="0"/>
              <a:t>Scholarship Negotiation</a:t>
            </a:r>
            <a:endParaRPr lang="en-US" sz="3600" dirty="0">
              <a:latin typeface="+mj-lt"/>
              <a:ea typeface="+mj-ea"/>
              <a:cs typeface="+mj-cs"/>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3645024"/>
            <a:ext cx="4199852" cy="2966146"/>
          </a:xfrm>
          <a:prstGeom prst="rect">
            <a:avLst/>
          </a:prstGeom>
        </p:spPr>
      </p:pic>
    </p:spTree>
    <p:extLst>
      <p:ext uri="{BB962C8B-B14F-4D97-AF65-F5344CB8AC3E}">
        <p14:creationId xmlns:p14="http://schemas.microsoft.com/office/powerpoint/2010/main" val="374078340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228600" y="5239741"/>
            <a:ext cx="8686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altLang="en-US" sz="2400" dirty="0"/>
              <a:t>Take 3 minutes and share with your neighbor: </a:t>
            </a:r>
          </a:p>
          <a:p>
            <a:r>
              <a:rPr lang="en-US" altLang="en-US" sz="2400" dirty="0"/>
              <a:t>One thing that your counterpart did well in your negotiation</a:t>
            </a:r>
          </a:p>
          <a:p>
            <a:r>
              <a:rPr lang="en-US" altLang="en-US" sz="2400" dirty="0"/>
              <a:t>One thing that you could have done better</a:t>
            </a:r>
          </a:p>
          <a:p>
            <a:endParaRPr lang="en-US" altLang="en-US" sz="2400" dirty="0"/>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endParaRPr lang="en-US" altLang="en-US" sz="2400" dirty="0">
              <a:solidFill>
                <a:srgbClr val="003399"/>
              </a:solidFill>
            </a:endParaRPr>
          </a:p>
          <a:p>
            <a:endParaRPr lang="en-US" altLang="en-US" sz="2400" dirty="0"/>
          </a:p>
        </p:txBody>
      </p:sp>
      <p:sp>
        <p:nvSpPr>
          <p:cNvPr id="8"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en-US" sz="3200" b="1" dirty="0"/>
              <a:t>Debrief</a:t>
            </a:r>
            <a:r>
              <a:rPr lang="en-US" sz="3200" b="1" dirty="0">
                <a:latin typeface="+mn-lt"/>
                <a:cs typeface="+mn-cs"/>
              </a:rPr>
              <a:t>: </a:t>
            </a:r>
          </a:p>
          <a:p>
            <a:pPr algn="ctr">
              <a:defRPr/>
            </a:pPr>
            <a:r>
              <a:rPr lang="en-US" sz="3200" b="1" dirty="0"/>
              <a:t>The Scholarship Negotiation</a:t>
            </a:r>
          </a:p>
          <a:p>
            <a:pPr algn="ctr" fontAlgn="auto">
              <a:spcBef>
                <a:spcPts val="0"/>
              </a:spcBef>
              <a:spcAft>
                <a:spcPts val="0"/>
              </a:spcAft>
              <a:defRPr/>
            </a:pPr>
            <a:endParaRPr lang="en-US" sz="3200" dirty="0">
              <a:latin typeface="+mj-lt"/>
              <a:ea typeface="+mj-ea"/>
              <a:cs typeface="+mj-cs"/>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1484784"/>
            <a:ext cx="5112568" cy="3610752"/>
          </a:xfrm>
          <a:prstGeom prst="rect">
            <a:avLst/>
          </a:prstGeom>
        </p:spPr>
      </p:pic>
    </p:spTree>
    <p:extLst>
      <p:ext uri="{BB962C8B-B14F-4D97-AF65-F5344CB8AC3E}">
        <p14:creationId xmlns:p14="http://schemas.microsoft.com/office/powerpoint/2010/main" val="1043716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r>
              <a:rPr lang="en-US" sz="2400" dirty="0"/>
              <a:t>Reservation prices </a:t>
            </a:r>
            <a:r>
              <a:rPr lang="en-US" sz="2400" dirty="0">
                <a:solidFill>
                  <a:schemeClr val="bg1"/>
                </a:solidFill>
              </a:rPr>
              <a:t>(worst acceptable deals)</a:t>
            </a:r>
          </a:p>
          <a:p>
            <a:pPr lvl="1"/>
            <a:r>
              <a:rPr lang="en-US" sz="2400" dirty="0"/>
              <a:t>Candidate: </a:t>
            </a:r>
            <a:r>
              <a:rPr lang="en-US" sz="2400" dirty="0">
                <a:solidFill>
                  <a:schemeClr val="bg1"/>
                </a:solidFill>
              </a:rPr>
              <a:t>5k scholarship</a:t>
            </a:r>
          </a:p>
          <a:p>
            <a:pPr lvl="1"/>
            <a:r>
              <a:rPr lang="en-US" sz="2400" dirty="0"/>
              <a:t>Scholarship committee: </a:t>
            </a:r>
            <a:r>
              <a:rPr lang="en-US" sz="2400" dirty="0">
                <a:solidFill>
                  <a:schemeClr val="bg1"/>
                </a:solidFill>
              </a:rPr>
              <a:t>Full 75k tuition</a:t>
            </a:r>
          </a:p>
          <a:p>
            <a:pPr lvl="1"/>
            <a:endParaRPr lang="en-US" sz="2400" dirty="0"/>
          </a:p>
          <a:p>
            <a:r>
              <a:rPr lang="en-US" sz="2400" dirty="0"/>
              <a:t>BATNAs </a:t>
            </a:r>
            <a:r>
              <a:rPr lang="en-US" sz="2400" dirty="0">
                <a:solidFill>
                  <a:schemeClr val="bg1"/>
                </a:solidFill>
              </a:rPr>
              <a:t>(Best Alternatives to a Negotiated Agreement)</a:t>
            </a:r>
          </a:p>
          <a:p>
            <a:pPr lvl="1"/>
            <a:r>
              <a:rPr lang="en-US" sz="2400" dirty="0"/>
              <a:t>Candidate: </a:t>
            </a:r>
            <a:r>
              <a:rPr lang="en-US" sz="2400" dirty="0">
                <a:solidFill>
                  <a:schemeClr val="bg1"/>
                </a:solidFill>
              </a:rPr>
              <a:t>$20k scholarship at lower ranked school </a:t>
            </a:r>
          </a:p>
          <a:p>
            <a:pPr lvl="1"/>
            <a:r>
              <a:rPr lang="en-US" sz="2400" dirty="0"/>
              <a:t>Scholarship committee : </a:t>
            </a:r>
            <a:r>
              <a:rPr lang="en-US" sz="2400" dirty="0">
                <a:solidFill>
                  <a:schemeClr val="bg1"/>
                </a:solidFill>
              </a:rPr>
              <a:t>losing a top female candidate and having a less gender diverse cohort</a:t>
            </a:r>
          </a:p>
          <a:p>
            <a:endParaRPr lang="en-US" sz="2400" dirty="0"/>
          </a:p>
          <a:p>
            <a:endParaRPr lang="en-US" sz="2400" dirty="0"/>
          </a:p>
        </p:txBody>
      </p:sp>
      <p:sp>
        <p:nvSpPr>
          <p:cNvPr id="6"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en-US" sz="3200" b="1" dirty="0"/>
              <a:t>Debrief</a:t>
            </a:r>
            <a:r>
              <a:rPr lang="en-US" sz="3200" b="1" dirty="0">
                <a:latin typeface="+mn-lt"/>
                <a:cs typeface="+mn-cs"/>
              </a:rPr>
              <a:t>: </a:t>
            </a:r>
          </a:p>
          <a:p>
            <a:pPr algn="ctr">
              <a:defRPr/>
            </a:pPr>
            <a:r>
              <a:rPr lang="en-US" sz="3200" b="1" dirty="0"/>
              <a:t>The Scholarship Negotiation</a:t>
            </a:r>
          </a:p>
          <a:p>
            <a:pPr algn="ctr" fontAlgn="auto">
              <a:spcBef>
                <a:spcPts val="0"/>
              </a:spcBef>
              <a:spcAft>
                <a:spcPts val="0"/>
              </a:spcAft>
              <a:defRPr/>
            </a:pPr>
            <a:endParaRPr lang="en-US" sz="3200" dirty="0">
              <a:latin typeface="+mj-lt"/>
              <a:ea typeface="+mj-ea"/>
              <a:cs typeface="+mj-cs"/>
            </a:endParaRPr>
          </a:p>
        </p:txBody>
      </p:sp>
    </p:spTree>
    <p:extLst>
      <p:ext uri="{BB962C8B-B14F-4D97-AF65-F5344CB8AC3E}">
        <p14:creationId xmlns:p14="http://schemas.microsoft.com/office/powerpoint/2010/main" val="1257611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r>
              <a:rPr lang="en-US" sz="2400" dirty="0"/>
              <a:t>Reservation prices (worst acceptable deals)</a:t>
            </a:r>
          </a:p>
          <a:p>
            <a:pPr lvl="1"/>
            <a:r>
              <a:rPr lang="en-US" sz="2400" dirty="0"/>
              <a:t>Candidate: 5k scholarship</a:t>
            </a:r>
          </a:p>
          <a:p>
            <a:pPr lvl="1"/>
            <a:r>
              <a:rPr lang="en-US" sz="2400" dirty="0"/>
              <a:t>Scholarship committee: Full 75k tuition</a:t>
            </a:r>
          </a:p>
          <a:p>
            <a:pPr lvl="1"/>
            <a:endParaRPr lang="en-US" sz="2400" dirty="0"/>
          </a:p>
          <a:p>
            <a:r>
              <a:rPr lang="en-US" sz="2400" dirty="0"/>
              <a:t>BATNAs (Best Alternatives to a Negotiated Agreement)</a:t>
            </a:r>
          </a:p>
          <a:p>
            <a:pPr lvl="1"/>
            <a:r>
              <a:rPr lang="en-US" sz="2400" dirty="0"/>
              <a:t>Candidate: $20k scholarship at lower ranked school </a:t>
            </a:r>
          </a:p>
          <a:p>
            <a:pPr lvl="1"/>
            <a:r>
              <a:rPr lang="en-US" sz="2400" dirty="0"/>
              <a:t>Scholarship committee: losing a top female candidate and having a less gender diverse cohort</a:t>
            </a:r>
          </a:p>
          <a:p>
            <a:endParaRPr lang="en-US" sz="2400" dirty="0"/>
          </a:p>
          <a:p>
            <a:endParaRPr lang="en-US" sz="2400" dirty="0"/>
          </a:p>
        </p:txBody>
      </p:sp>
      <p:sp>
        <p:nvSpPr>
          <p:cNvPr id="7"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en-US" sz="3200" b="1" dirty="0"/>
              <a:t>Debrief</a:t>
            </a:r>
            <a:r>
              <a:rPr lang="en-US" sz="3200" b="1" dirty="0">
                <a:latin typeface="+mn-lt"/>
                <a:cs typeface="+mn-cs"/>
              </a:rPr>
              <a:t>: </a:t>
            </a:r>
          </a:p>
          <a:p>
            <a:pPr algn="ctr">
              <a:defRPr/>
            </a:pPr>
            <a:r>
              <a:rPr lang="en-US" sz="3200" b="1" dirty="0"/>
              <a:t>The Scholarship Negotiation</a:t>
            </a:r>
          </a:p>
          <a:p>
            <a:pPr algn="ctr" fontAlgn="auto">
              <a:spcBef>
                <a:spcPts val="0"/>
              </a:spcBef>
              <a:spcAft>
                <a:spcPts val="0"/>
              </a:spcAft>
              <a:defRPr/>
            </a:pPr>
            <a:endParaRPr lang="en-US" sz="3200" dirty="0">
              <a:latin typeface="+mj-lt"/>
              <a:ea typeface="+mj-ea"/>
              <a:cs typeface="+mj-cs"/>
            </a:endParaRPr>
          </a:p>
        </p:txBody>
      </p:sp>
    </p:spTree>
    <p:extLst>
      <p:ext uri="{BB962C8B-B14F-4D97-AF65-F5344CB8AC3E}">
        <p14:creationId xmlns:p14="http://schemas.microsoft.com/office/powerpoint/2010/main" val="198693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5"/>
          <p:cNvSpPr txBox="1">
            <a:spLocks/>
          </p:cNvSpPr>
          <p:nvPr/>
        </p:nvSpPr>
        <p:spPr>
          <a:xfrm>
            <a:off x="3142337" y="1833746"/>
            <a:ext cx="1687350"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de-CH" sz="2585" b="1" kern="0" dirty="0">
                <a:solidFill>
                  <a:prstClr val="black"/>
                </a:solidFill>
                <a:latin typeface="Arial"/>
                <a:cs typeface="Arial"/>
              </a:rPr>
              <a:t>Min </a:t>
            </a:r>
            <a:r>
              <a:rPr lang="de-CH" sz="2585" kern="0" dirty="0">
                <a:solidFill>
                  <a:prstClr val="black"/>
                </a:solidFill>
                <a:latin typeface="Arial"/>
                <a:cs typeface="Arial"/>
              </a:rPr>
              <a:t>(</a:t>
            </a:r>
            <a:r>
              <a:rPr lang="en-US" sz="2585" kern="0" dirty="0">
                <a:solidFill>
                  <a:srgbClr val="4D4D4D"/>
                </a:solidFill>
                <a:latin typeface="Arial"/>
              </a:rPr>
              <a:t>€)</a:t>
            </a:r>
            <a:endParaRPr lang="en-US" sz="2585" kern="0" dirty="0">
              <a:solidFill>
                <a:prstClr val="black"/>
              </a:solidFill>
              <a:latin typeface="Arial"/>
              <a:cs typeface="Arial"/>
            </a:endParaRPr>
          </a:p>
        </p:txBody>
      </p:sp>
      <p:sp>
        <p:nvSpPr>
          <p:cNvPr id="9" name="Text Placeholder 5"/>
          <p:cNvSpPr txBox="1">
            <a:spLocks/>
          </p:cNvSpPr>
          <p:nvPr/>
        </p:nvSpPr>
        <p:spPr>
          <a:xfrm>
            <a:off x="4993358" y="1833746"/>
            <a:ext cx="1741005"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de-CH" sz="2585" b="1" kern="0" dirty="0">
                <a:solidFill>
                  <a:prstClr val="black"/>
                </a:solidFill>
                <a:latin typeface="Arial"/>
                <a:cs typeface="Arial"/>
              </a:rPr>
              <a:t>Max </a:t>
            </a:r>
            <a:r>
              <a:rPr lang="de-CH" sz="2585" kern="0" dirty="0">
                <a:solidFill>
                  <a:prstClr val="black"/>
                </a:solidFill>
                <a:latin typeface="Arial"/>
                <a:cs typeface="Arial"/>
              </a:rPr>
              <a:t>(</a:t>
            </a:r>
            <a:r>
              <a:rPr lang="en-US" sz="2585" kern="0" dirty="0">
                <a:solidFill>
                  <a:srgbClr val="4D4D4D"/>
                </a:solidFill>
                <a:latin typeface="Arial"/>
              </a:rPr>
              <a:t>€)</a:t>
            </a:r>
            <a:endParaRPr lang="en-US" sz="2585" kern="0" dirty="0">
              <a:solidFill>
                <a:prstClr val="black"/>
              </a:solidFill>
              <a:latin typeface="Arial"/>
              <a:cs typeface="Arial"/>
            </a:endParaRPr>
          </a:p>
        </p:txBody>
      </p:sp>
      <p:sp>
        <p:nvSpPr>
          <p:cNvPr id="10" name="Text Placeholder 5"/>
          <p:cNvSpPr txBox="1">
            <a:spLocks/>
          </p:cNvSpPr>
          <p:nvPr/>
        </p:nvSpPr>
        <p:spPr>
          <a:xfrm>
            <a:off x="6902697" y="1833746"/>
            <a:ext cx="1634895"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de-CH" sz="2585" b="1" kern="0" dirty="0">
                <a:solidFill>
                  <a:prstClr val="black"/>
                </a:solidFill>
                <a:latin typeface="Arial"/>
                <a:cs typeface="Arial"/>
              </a:rPr>
              <a:t>Mean </a:t>
            </a:r>
            <a:r>
              <a:rPr lang="de-CH" sz="2585" kern="0" dirty="0">
                <a:solidFill>
                  <a:prstClr val="black"/>
                </a:solidFill>
                <a:latin typeface="Arial"/>
                <a:cs typeface="Arial"/>
              </a:rPr>
              <a:t>(</a:t>
            </a:r>
            <a:r>
              <a:rPr lang="en-US" sz="2585" kern="0" dirty="0">
                <a:solidFill>
                  <a:srgbClr val="4D4D4D"/>
                </a:solidFill>
                <a:latin typeface="Arial"/>
              </a:rPr>
              <a:t>€)</a:t>
            </a:r>
            <a:endParaRPr lang="en-US" sz="2585" kern="0" dirty="0">
              <a:solidFill>
                <a:prstClr val="black"/>
              </a:solidFill>
              <a:latin typeface="Arial"/>
              <a:cs typeface="Arial"/>
            </a:endParaRPr>
          </a:p>
        </p:txBody>
      </p:sp>
      <p:sp>
        <p:nvSpPr>
          <p:cNvPr id="15" name="Text Placeholder 5"/>
          <p:cNvSpPr txBox="1">
            <a:spLocks/>
          </p:cNvSpPr>
          <p:nvPr/>
        </p:nvSpPr>
        <p:spPr>
          <a:xfrm>
            <a:off x="583865" y="2202129"/>
            <a:ext cx="2459350" cy="1025538"/>
          </a:xfrm>
          <a:prstGeom prst="rect">
            <a:avLst/>
          </a:prstGeom>
          <a:solidFill>
            <a:srgbClr val="EEECE1">
              <a:lumMod val="90000"/>
            </a:srgbClr>
          </a:solidFill>
          <a:ln>
            <a:noFill/>
          </a:ln>
        </p:spPr>
        <p:txBody>
          <a:bodyPr vert="horz" lIns="33231" tIns="42203" rIns="33231" bIns="42203" rtlCol="0" anchor="ctr">
            <a:noAutofit/>
          </a:bodyPr>
          <a:lstStyle>
            <a:defPPr>
              <a:defRPr lang="en-GB"/>
            </a:defPPr>
            <a:lvl1pPr marL="0" marR="0" lvl="0" indent="0" defTabSz="914400" eaLnBrk="1" fontAlgn="auto" latinLnBrk="0" hangingPunct="1">
              <a:lnSpc>
                <a:spcPct val="100000"/>
              </a:lnSpc>
              <a:spcBef>
                <a:spcPts val="0"/>
              </a:spcBef>
              <a:spcAft>
                <a:spcPts val="0"/>
              </a:spcAft>
              <a:buClrTx/>
              <a:buSzTx/>
              <a:buFontTx/>
              <a:buNone/>
              <a:tabLst/>
              <a:defRPr kumimoji="0" sz="2800" b="1" i="0" u="none" strike="noStrike" kern="0" cap="none" spc="0" normalizeH="0" baseline="0">
                <a:ln>
                  <a:noFill/>
                </a:ln>
                <a:solidFill>
                  <a:prstClr val="black"/>
                </a:solidFill>
                <a:effectLst/>
                <a:uLnTx/>
                <a:uFillTx/>
                <a:latin typeface="Arial"/>
                <a:cs typeface="Arial"/>
              </a:defRPr>
            </a:lvl1pPr>
          </a:lstStyle>
          <a:p>
            <a:r>
              <a:rPr lang="de-CH" sz="2500" b="0" dirty="0"/>
              <a:t>Candidate’s </a:t>
            </a:r>
            <a:r>
              <a:rPr lang="de-CH" sz="2500" b="0" u="sng" dirty="0"/>
              <a:t>Initial</a:t>
            </a:r>
            <a:r>
              <a:rPr lang="de-CH" sz="2500" b="0" dirty="0"/>
              <a:t> proposal</a:t>
            </a:r>
            <a:endParaRPr lang="en-US" sz="2500" b="0" dirty="0"/>
          </a:p>
        </p:txBody>
      </p:sp>
      <p:sp>
        <p:nvSpPr>
          <p:cNvPr id="16" name="Text Placeholder 5"/>
          <p:cNvSpPr txBox="1">
            <a:spLocks/>
          </p:cNvSpPr>
          <p:nvPr/>
        </p:nvSpPr>
        <p:spPr>
          <a:xfrm>
            <a:off x="583865" y="3339988"/>
            <a:ext cx="2459350" cy="1025538"/>
          </a:xfrm>
          <a:prstGeom prst="rect">
            <a:avLst/>
          </a:prstGeom>
          <a:solidFill>
            <a:srgbClr val="EEECE1">
              <a:lumMod val="90000"/>
            </a:srgbClr>
          </a:solidFill>
          <a:ln>
            <a:noFill/>
          </a:ln>
        </p:spPr>
        <p:txBody>
          <a:bodyPr vert="horz" lIns="33231" tIns="42203" rIns="33231" bIns="42203" rtlCol="0" anchor="ctr">
            <a:noAutofit/>
          </a:bodyPr>
          <a:lstStyle>
            <a:defPPr>
              <a:defRPr lang="en-GB"/>
            </a:defPPr>
            <a:lvl1pPr marL="0" marR="0" lvl="0" indent="0" defTabSz="914400" eaLnBrk="1" fontAlgn="auto" latinLnBrk="0" hangingPunct="1">
              <a:lnSpc>
                <a:spcPct val="100000"/>
              </a:lnSpc>
              <a:spcBef>
                <a:spcPts val="0"/>
              </a:spcBef>
              <a:spcAft>
                <a:spcPts val="0"/>
              </a:spcAft>
              <a:buClrTx/>
              <a:buSzTx/>
              <a:buFontTx/>
              <a:buNone/>
              <a:tabLst/>
              <a:defRPr kumimoji="0" sz="2800" b="1" i="0" u="none" strike="noStrike" kern="0" cap="none" spc="0" normalizeH="0" baseline="0">
                <a:ln>
                  <a:noFill/>
                </a:ln>
                <a:solidFill>
                  <a:prstClr val="black"/>
                </a:solidFill>
                <a:effectLst/>
                <a:uLnTx/>
                <a:uFillTx/>
                <a:latin typeface="Arial"/>
                <a:cs typeface="Arial"/>
              </a:defRPr>
            </a:lvl1pPr>
          </a:lstStyle>
          <a:p>
            <a:r>
              <a:rPr lang="de-CH" sz="2500" b="0" dirty="0"/>
              <a:t>Scholarship committee’s</a:t>
            </a:r>
          </a:p>
          <a:p>
            <a:r>
              <a:rPr lang="de-CH" sz="2500" b="0" u="sng" dirty="0"/>
              <a:t>Initial</a:t>
            </a:r>
            <a:r>
              <a:rPr lang="de-CH" sz="2500" b="0" dirty="0"/>
              <a:t> proposal</a:t>
            </a:r>
            <a:endParaRPr lang="en-US" sz="2500" b="0" dirty="0"/>
          </a:p>
        </p:txBody>
      </p:sp>
      <p:grpSp>
        <p:nvGrpSpPr>
          <p:cNvPr id="13" name="Group 12"/>
          <p:cNvGrpSpPr/>
          <p:nvPr/>
        </p:nvGrpSpPr>
        <p:grpSpPr>
          <a:xfrm>
            <a:off x="583865" y="3271447"/>
            <a:ext cx="7976271" cy="1145795"/>
            <a:chOff x="632520" y="3474341"/>
            <a:chExt cx="8147135" cy="1241278"/>
          </a:xfrm>
        </p:grpSpPr>
        <p:cxnSp>
          <p:nvCxnSpPr>
            <p:cNvPr id="17" name="Straight Connector 16"/>
            <p:cNvCxnSpPr/>
            <p:nvPr/>
          </p:nvCxnSpPr>
          <p:spPr>
            <a:xfrm flipH="1">
              <a:off x="632520" y="3474341"/>
              <a:ext cx="8147135" cy="0"/>
            </a:xfrm>
            <a:prstGeom prst="line">
              <a:avLst/>
            </a:prstGeom>
            <a:ln w="12700">
              <a:solidFill>
                <a:schemeClr val="bg1">
                  <a:lumMod val="6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632520" y="4715619"/>
              <a:ext cx="8147135" cy="0"/>
            </a:xfrm>
            <a:prstGeom prst="line">
              <a:avLst/>
            </a:prstGeom>
            <a:ln w="12700">
              <a:solidFill>
                <a:schemeClr val="bg1">
                  <a:lumMod val="65000"/>
                </a:scheme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44" name="Text Placeholder 5"/>
          <p:cNvSpPr txBox="1">
            <a:spLocks/>
          </p:cNvSpPr>
          <p:nvPr/>
        </p:nvSpPr>
        <p:spPr>
          <a:xfrm>
            <a:off x="583865" y="4503775"/>
            <a:ext cx="2442427" cy="928423"/>
          </a:xfrm>
          <a:prstGeom prst="rect">
            <a:avLst/>
          </a:prstGeom>
          <a:solidFill>
            <a:srgbClr val="EEECE1">
              <a:lumMod val="90000"/>
            </a:srgbClr>
          </a:solidFill>
          <a:ln>
            <a:noFill/>
          </a:ln>
        </p:spPr>
        <p:txBody>
          <a:bodyPr vert="horz" lIns="33231" tIns="42203" rIns="33231" bIns="42203" rtlCol="0" anchor="ctr">
            <a:noAutofit/>
          </a:bodyPr>
          <a:lstStyle/>
          <a:p>
            <a:pPr defTabSz="844083">
              <a:defRPr/>
            </a:pPr>
            <a:r>
              <a:rPr lang="de-CH" sz="2500" b="1" kern="0" dirty="0">
                <a:solidFill>
                  <a:prstClr val="black"/>
                </a:solidFill>
                <a:latin typeface="Arial"/>
                <a:cs typeface="Arial"/>
              </a:rPr>
              <a:t>Final</a:t>
            </a:r>
          </a:p>
          <a:p>
            <a:pPr defTabSz="844083">
              <a:defRPr/>
            </a:pPr>
            <a:r>
              <a:rPr lang="de-CH" sz="2500" b="1" kern="0" dirty="0">
                <a:solidFill>
                  <a:prstClr val="black"/>
                </a:solidFill>
                <a:latin typeface="Arial"/>
                <a:cs typeface="Arial"/>
              </a:rPr>
              <a:t>Agreement</a:t>
            </a:r>
            <a:endParaRPr lang="en-US" sz="2500" kern="0" dirty="0">
              <a:solidFill>
                <a:prstClr val="black"/>
              </a:solidFill>
              <a:latin typeface="Arial"/>
              <a:cs typeface="Arial"/>
            </a:endParaRPr>
          </a:p>
        </p:txBody>
      </p:sp>
      <p:sp>
        <p:nvSpPr>
          <p:cNvPr id="45" name="Rectangle 44"/>
          <p:cNvSpPr/>
          <p:nvPr/>
        </p:nvSpPr>
        <p:spPr>
          <a:xfrm>
            <a:off x="3706036" y="4376576"/>
            <a:ext cx="710451"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b="1" kern="0" dirty="0">
                <a:solidFill>
                  <a:srgbClr val="4D4D4D"/>
                </a:solidFill>
                <a:latin typeface="Arial"/>
              </a:rPr>
              <a:t>5k</a:t>
            </a:r>
          </a:p>
        </p:txBody>
      </p:sp>
      <p:sp>
        <p:nvSpPr>
          <p:cNvPr id="46" name="Rectangle 45"/>
          <p:cNvSpPr/>
          <p:nvPr/>
        </p:nvSpPr>
        <p:spPr>
          <a:xfrm>
            <a:off x="5436096" y="4376576"/>
            <a:ext cx="973343"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b="1" kern="0" dirty="0">
                <a:solidFill>
                  <a:srgbClr val="4D4D4D"/>
                </a:solidFill>
                <a:latin typeface="Arial"/>
              </a:rPr>
              <a:t>75k</a:t>
            </a:r>
          </a:p>
        </p:txBody>
      </p:sp>
      <p:sp>
        <p:nvSpPr>
          <p:cNvPr id="47" name="Rectangle 46"/>
          <p:cNvSpPr/>
          <p:nvPr/>
        </p:nvSpPr>
        <p:spPr>
          <a:xfrm>
            <a:off x="7172089" y="4396520"/>
            <a:ext cx="1367682"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b="1" kern="0" dirty="0">
                <a:solidFill>
                  <a:srgbClr val="4D4D4D"/>
                </a:solidFill>
                <a:latin typeface="Arial"/>
              </a:rPr>
              <a:t>26.4k</a:t>
            </a:r>
          </a:p>
        </p:txBody>
      </p:sp>
      <p:sp>
        <p:nvSpPr>
          <p:cNvPr id="51" name="Oval 50"/>
          <p:cNvSpPr/>
          <p:nvPr/>
        </p:nvSpPr>
        <p:spPr>
          <a:xfrm>
            <a:off x="7031351" y="4480069"/>
            <a:ext cx="1648910" cy="997035"/>
          </a:xfrm>
          <a:prstGeom prst="ellipse">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sz="1662"/>
          </a:p>
        </p:txBody>
      </p:sp>
      <p:sp>
        <p:nvSpPr>
          <p:cNvPr id="43" name="Rectangle 2"/>
          <p:cNvSpPr txBox="1">
            <a:spLocks noChangeArrowheads="1"/>
          </p:cNvSpPr>
          <p:nvPr/>
        </p:nvSpPr>
        <p:spPr>
          <a:xfrm>
            <a:off x="0" y="285691"/>
            <a:ext cx="9144000" cy="1055077"/>
          </a:xfrm>
          <a:prstGeom prst="rect">
            <a:avLst/>
          </a:prstGeom>
        </p:spPr>
        <p:txBody>
          <a:bodyPr vert="horz"/>
          <a:lstStyle>
            <a:lvl1pPr algn="l" rtl="0" eaLnBrk="0" fontAlgn="base" hangingPunct="0">
              <a:spcBef>
                <a:spcPct val="0"/>
              </a:spcBef>
              <a:spcAft>
                <a:spcPct val="0"/>
              </a:spcAft>
              <a:defRPr sz="3800">
                <a:solidFill>
                  <a:srgbClr val="006E51"/>
                </a:solidFill>
                <a:latin typeface="+mj-lt"/>
                <a:ea typeface="MS PGothic" pitchFamily="34" charset="-128"/>
                <a:cs typeface="ＭＳ Ｐゴシック" charset="-128"/>
              </a:defRPr>
            </a:lvl1pPr>
            <a:lvl2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2pPr>
            <a:lvl3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3pPr>
            <a:lvl4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4pPr>
            <a:lvl5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5pPr>
            <a:lvl6pPr marL="457200" algn="l" rtl="0" eaLnBrk="1" fontAlgn="base" hangingPunct="1">
              <a:spcBef>
                <a:spcPct val="0"/>
              </a:spcBef>
              <a:spcAft>
                <a:spcPct val="0"/>
              </a:spcAft>
              <a:defRPr sz="3800">
                <a:solidFill>
                  <a:srgbClr val="006E51"/>
                </a:solidFill>
                <a:latin typeface="Arial" charset="0"/>
              </a:defRPr>
            </a:lvl6pPr>
            <a:lvl7pPr marL="914400" algn="l" rtl="0" eaLnBrk="1" fontAlgn="base" hangingPunct="1">
              <a:spcBef>
                <a:spcPct val="0"/>
              </a:spcBef>
              <a:spcAft>
                <a:spcPct val="0"/>
              </a:spcAft>
              <a:defRPr sz="3800">
                <a:solidFill>
                  <a:srgbClr val="006E51"/>
                </a:solidFill>
                <a:latin typeface="Arial" charset="0"/>
              </a:defRPr>
            </a:lvl7pPr>
            <a:lvl8pPr marL="1371600" algn="l" rtl="0" eaLnBrk="1" fontAlgn="base" hangingPunct="1">
              <a:spcBef>
                <a:spcPct val="0"/>
              </a:spcBef>
              <a:spcAft>
                <a:spcPct val="0"/>
              </a:spcAft>
              <a:defRPr sz="3800">
                <a:solidFill>
                  <a:srgbClr val="006E51"/>
                </a:solidFill>
                <a:latin typeface="Arial" charset="0"/>
              </a:defRPr>
            </a:lvl8pPr>
            <a:lvl9pPr marL="1828800" algn="l" rtl="0" eaLnBrk="1" fontAlgn="base" hangingPunct="1">
              <a:spcBef>
                <a:spcPct val="0"/>
              </a:spcBef>
              <a:spcAft>
                <a:spcPct val="0"/>
              </a:spcAft>
              <a:defRPr sz="3800">
                <a:solidFill>
                  <a:srgbClr val="006E51"/>
                </a:solidFill>
                <a:latin typeface="Arial" charset="0"/>
              </a:defRPr>
            </a:lvl9pPr>
          </a:lstStyle>
          <a:p>
            <a:pPr algn="ctr"/>
            <a:r>
              <a:rPr lang="en-US" sz="3200" b="1" dirty="0">
                <a:solidFill>
                  <a:schemeClr val="tx1"/>
                </a:solidFill>
                <a:latin typeface="+mn-lt"/>
                <a:cs typeface="Rockwell"/>
              </a:rPr>
              <a:t>Your Initial Proposals and Final Agreements: </a:t>
            </a:r>
          </a:p>
          <a:p>
            <a:pPr algn="ctr"/>
            <a:r>
              <a:rPr lang="en-US" sz="3200" b="1" kern="0" dirty="0">
                <a:solidFill>
                  <a:schemeClr val="tx1"/>
                </a:solidFill>
                <a:latin typeface="+mn-lt"/>
                <a:cs typeface="Rockwell"/>
              </a:rPr>
              <a:t>The Scholarship Negotiation</a:t>
            </a:r>
          </a:p>
        </p:txBody>
      </p:sp>
      <p:sp>
        <p:nvSpPr>
          <p:cNvPr id="52" name="Rectangle 51"/>
          <p:cNvSpPr/>
          <p:nvPr/>
        </p:nvSpPr>
        <p:spPr>
          <a:xfrm>
            <a:off x="3587661" y="2122165"/>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kern="0" dirty="0">
                <a:solidFill>
                  <a:srgbClr val="4D4D4D"/>
                </a:solidFill>
                <a:latin typeface="Arial"/>
              </a:rPr>
              <a:t>11k</a:t>
            </a:r>
          </a:p>
        </p:txBody>
      </p:sp>
      <p:sp>
        <p:nvSpPr>
          <p:cNvPr id="53" name="Rectangle 52"/>
          <p:cNvSpPr/>
          <p:nvPr/>
        </p:nvSpPr>
        <p:spPr>
          <a:xfrm>
            <a:off x="5436096" y="2122165"/>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kern="0" dirty="0">
                <a:solidFill>
                  <a:srgbClr val="4D4D4D"/>
                </a:solidFill>
                <a:latin typeface="Arial"/>
              </a:rPr>
              <a:t>75k</a:t>
            </a:r>
          </a:p>
        </p:txBody>
      </p:sp>
      <p:sp>
        <p:nvSpPr>
          <p:cNvPr id="54" name="Rectangle 53"/>
          <p:cNvSpPr/>
          <p:nvPr/>
        </p:nvSpPr>
        <p:spPr>
          <a:xfrm>
            <a:off x="7185407" y="2142109"/>
            <a:ext cx="1342034"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kern="0" dirty="0">
                <a:solidFill>
                  <a:srgbClr val="4D4D4D"/>
                </a:solidFill>
                <a:latin typeface="Arial"/>
              </a:rPr>
              <a:t>45.3k</a:t>
            </a:r>
          </a:p>
        </p:txBody>
      </p:sp>
      <p:sp>
        <p:nvSpPr>
          <p:cNvPr id="55" name="Rectangle 54"/>
          <p:cNvSpPr/>
          <p:nvPr/>
        </p:nvSpPr>
        <p:spPr>
          <a:xfrm>
            <a:off x="3707904" y="3256398"/>
            <a:ext cx="671979" cy="820674"/>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00" kern="0" dirty="0">
                <a:solidFill>
                  <a:srgbClr val="4D4D4D"/>
                </a:solidFill>
                <a:latin typeface="Arial"/>
              </a:rPr>
              <a:t>2k</a:t>
            </a:r>
          </a:p>
        </p:txBody>
      </p:sp>
      <p:sp>
        <p:nvSpPr>
          <p:cNvPr id="56" name="Rectangle 55"/>
          <p:cNvSpPr/>
          <p:nvPr/>
        </p:nvSpPr>
        <p:spPr>
          <a:xfrm>
            <a:off x="5479976" y="3239704"/>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kern="0" dirty="0">
                <a:solidFill>
                  <a:srgbClr val="4D4D4D"/>
                </a:solidFill>
                <a:latin typeface="Arial"/>
              </a:rPr>
              <a:t>40k</a:t>
            </a:r>
          </a:p>
        </p:txBody>
      </p:sp>
      <p:sp>
        <p:nvSpPr>
          <p:cNvPr id="57" name="Rectangle 56"/>
          <p:cNvSpPr/>
          <p:nvPr/>
        </p:nvSpPr>
        <p:spPr>
          <a:xfrm>
            <a:off x="7199738" y="3259648"/>
            <a:ext cx="1079142"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en-US" sz="3692" kern="0" dirty="0">
                <a:solidFill>
                  <a:srgbClr val="4D4D4D"/>
                </a:solidFill>
                <a:latin typeface="Arial"/>
              </a:rPr>
              <a:t>8.7k</a:t>
            </a:r>
          </a:p>
        </p:txBody>
      </p:sp>
      <p:sp>
        <p:nvSpPr>
          <p:cNvPr id="22" name="Rectangle 2">
            <a:extLst>
              <a:ext uri="{FF2B5EF4-FFF2-40B4-BE49-F238E27FC236}">
                <a16:creationId xmlns:a16="http://schemas.microsoft.com/office/drawing/2014/main" id="{82919DC2-B013-4171-85AE-A3164B8A9080}"/>
              </a:ext>
            </a:extLst>
          </p:cNvPr>
          <p:cNvSpPr txBox="1">
            <a:spLocks noChangeArrowheads="1"/>
          </p:cNvSpPr>
          <p:nvPr/>
        </p:nvSpPr>
        <p:spPr>
          <a:xfrm>
            <a:off x="35496" y="5830307"/>
            <a:ext cx="9144000" cy="1055077"/>
          </a:xfrm>
          <a:prstGeom prst="rect">
            <a:avLst/>
          </a:prstGeom>
        </p:spPr>
        <p:txBody>
          <a:bodyPr vert="horz"/>
          <a:lstStyle>
            <a:lvl1pPr algn="l" rtl="0" eaLnBrk="0" fontAlgn="base" hangingPunct="0">
              <a:spcBef>
                <a:spcPct val="0"/>
              </a:spcBef>
              <a:spcAft>
                <a:spcPct val="0"/>
              </a:spcAft>
              <a:defRPr sz="3800">
                <a:solidFill>
                  <a:srgbClr val="006E51"/>
                </a:solidFill>
                <a:latin typeface="+mj-lt"/>
                <a:ea typeface="MS PGothic" pitchFamily="34" charset="-128"/>
                <a:cs typeface="ＭＳ Ｐゴシック" charset="-128"/>
              </a:defRPr>
            </a:lvl1pPr>
            <a:lvl2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2pPr>
            <a:lvl3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3pPr>
            <a:lvl4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4pPr>
            <a:lvl5pPr algn="l" rtl="0"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5pPr>
            <a:lvl6pPr marL="457200" algn="l" rtl="0" eaLnBrk="1" fontAlgn="base" hangingPunct="1">
              <a:spcBef>
                <a:spcPct val="0"/>
              </a:spcBef>
              <a:spcAft>
                <a:spcPct val="0"/>
              </a:spcAft>
              <a:defRPr sz="3800">
                <a:solidFill>
                  <a:srgbClr val="006E51"/>
                </a:solidFill>
                <a:latin typeface="Arial" charset="0"/>
              </a:defRPr>
            </a:lvl6pPr>
            <a:lvl7pPr marL="914400" algn="l" rtl="0" eaLnBrk="1" fontAlgn="base" hangingPunct="1">
              <a:spcBef>
                <a:spcPct val="0"/>
              </a:spcBef>
              <a:spcAft>
                <a:spcPct val="0"/>
              </a:spcAft>
              <a:defRPr sz="3800">
                <a:solidFill>
                  <a:srgbClr val="006E51"/>
                </a:solidFill>
                <a:latin typeface="Arial" charset="0"/>
              </a:defRPr>
            </a:lvl7pPr>
            <a:lvl8pPr marL="1371600" algn="l" rtl="0" eaLnBrk="1" fontAlgn="base" hangingPunct="1">
              <a:spcBef>
                <a:spcPct val="0"/>
              </a:spcBef>
              <a:spcAft>
                <a:spcPct val="0"/>
              </a:spcAft>
              <a:defRPr sz="3800">
                <a:solidFill>
                  <a:srgbClr val="006E51"/>
                </a:solidFill>
                <a:latin typeface="Arial" charset="0"/>
              </a:defRPr>
            </a:lvl8pPr>
            <a:lvl9pPr marL="1828800" algn="l" rtl="0" eaLnBrk="1" fontAlgn="base" hangingPunct="1">
              <a:spcBef>
                <a:spcPct val="0"/>
              </a:spcBef>
              <a:spcAft>
                <a:spcPct val="0"/>
              </a:spcAft>
              <a:defRPr sz="3800">
                <a:solidFill>
                  <a:srgbClr val="006E51"/>
                </a:solidFill>
                <a:latin typeface="Arial" charset="0"/>
              </a:defRPr>
            </a:lvl9pPr>
          </a:lstStyle>
          <a:p>
            <a:pPr algn="ctr"/>
            <a:r>
              <a:rPr lang="en-US" sz="3200" b="1" i="1" dirty="0">
                <a:solidFill>
                  <a:schemeClr val="tx1"/>
                </a:solidFill>
                <a:latin typeface="+mn-lt"/>
                <a:cs typeface="Rockwell"/>
              </a:rPr>
              <a:t>12% of negotiations reached an impasse</a:t>
            </a:r>
            <a:endParaRPr lang="en-US" sz="3200" b="1" i="1" kern="0" dirty="0">
              <a:solidFill>
                <a:schemeClr val="tx1"/>
              </a:solidFill>
              <a:latin typeface="+mn-lt"/>
              <a:cs typeface="Rockwell"/>
            </a:endParaRPr>
          </a:p>
        </p:txBody>
      </p:sp>
    </p:spTree>
    <p:extLst>
      <p:ext uri="{BB962C8B-B14F-4D97-AF65-F5344CB8AC3E}">
        <p14:creationId xmlns:p14="http://schemas.microsoft.com/office/powerpoint/2010/main" val="349959633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1417638"/>
            <a:ext cx="6028917" cy="4257923"/>
          </a:xfrm>
          <a:prstGeom prst="rect">
            <a:avLst/>
          </a:prstGeom>
        </p:spPr>
      </p:pic>
      <p:sp>
        <p:nvSpPr>
          <p:cNvPr id="10" name="Title 9"/>
          <p:cNvSpPr>
            <a:spLocks noGrp="1"/>
          </p:cNvSpPr>
          <p:nvPr>
            <p:ph type="title"/>
          </p:nvPr>
        </p:nvSpPr>
        <p:spPr>
          <a:xfrm>
            <a:off x="457200" y="188640"/>
            <a:ext cx="8229600" cy="1143000"/>
          </a:xfrm>
        </p:spPr>
        <p:txBody>
          <a:bodyPr>
            <a:normAutofit/>
          </a:bodyPr>
          <a:lstStyle/>
          <a:p>
            <a:r>
              <a:rPr lang="en-US" sz="3200" b="1" dirty="0"/>
              <a:t>Based on a real scholarship negotiation</a:t>
            </a:r>
          </a:p>
        </p:txBody>
      </p:sp>
      <p:sp>
        <p:nvSpPr>
          <p:cNvPr id="4" name="Title 9"/>
          <p:cNvSpPr txBox="1">
            <a:spLocks/>
          </p:cNvSpPr>
          <p:nvPr/>
        </p:nvSpPr>
        <p:spPr>
          <a:xfrm>
            <a:off x="467544" y="559836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t>The final result was an €18k scholarship</a:t>
            </a:r>
          </a:p>
        </p:txBody>
      </p:sp>
    </p:spTree>
    <p:extLst>
      <p:ext uri="{BB962C8B-B14F-4D97-AF65-F5344CB8AC3E}">
        <p14:creationId xmlns:p14="http://schemas.microsoft.com/office/powerpoint/2010/main" val="1691783298"/>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1473</Words>
  <Application>Microsoft Office PowerPoint</Application>
  <PresentationFormat>On-screen Show (4:3)</PresentationFormat>
  <Paragraphs>116</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Roboto</vt:lpstr>
      <vt:lpstr>Roboto Slab</vt:lpstr>
      <vt:lpstr>Rockwell</vt:lpstr>
      <vt:lpstr>Office Theme</vt:lpstr>
      <vt:lpstr>Conception personnalisée</vt:lpstr>
      <vt:lpstr>The Scholarship Negotiation</vt:lpstr>
      <vt:lpstr>PowerPoint Presentation</vt:lpstr>
      <vt:lpstr>PowerPoint Presentation</vt:lpstr>
      <vt:lpstr>PowerPoint Presentation</vt:lpstr>
      <vt:lpstr>PowerPoint Presentation</vt:lpstr>
      <vt:lpstr>PowerPoint Presentation</vt:lpstr>
      <vt:lpstr>Based on a real scholarship negotiation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Joint Bid Debrief</dc:title>
  <dc:creator>faidah.rahmad@insead.edu</dc:creator>
  <cp:lastModifiedBy>SHIKHOVA Larisa</cp:lastModifiedBy>
  <cp:revision>413</cp:revision>
  <dcterms:created xsi:type="dcterms:W3CDTF">2016-05-20T07:19:31Z</dcterms:created>
  <dcterms:modified xsi:type="dcterms:W3CDTF">2024-06-20T13:59:02Z</dcterms:modified>
</cp:coreProperties>
</file>