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46"/>
  </p:notesMasterIdLst>
  <p:sldIdLst>
    <p:sldId id="386" r:id="rId3"/>
    <p:sldId id="2150" r:id="rId4"/>
    <p:sldId id="789" r:id="rId5"/>
    <p:sldId id="2293" r:id="rId6"/>
    <p:sldId id="395" r:id="rId7"/>
    <p:sldId id="403" r:id="rId8"/>
    <p:sldId id="2315" r:id="rId9"/>
    <p:sldId id="2323" r:id="rId10"/>
    <p:sldId id="2324" r:id="rId11"/>
    <p:sldId id="2325" r:id="rId12"/>
    <p:sldId id="2326" r:id="rId13"/>
    <p:sldId id="2314" r:id="rId14"/>
    <p:sldId id="2316" r:id="rId15"/>
    <p:sldId id="2327" r:id="rId16"/>
    <p:sldId id="2328" r:id="rId17"/>
    <p:sldId id="2329" r:id="rId18"/>
    <p:sldId id="2330" r:id="rId19"/>
    <p:sldId id="2313" r:id="rId20"/>
    <p:sldId id="2312" r:id="rId21"/>
    <p:sldId id="2359" r:id="rId22"/>
    <p:sldId id="2306" r:id="rId23"/>
    <p:sldId id="2357" r:id="rId24"/>
    <p:sldId id="2360" r:id="rId25"/>
    <p:sldId id="2173" r:id="rId26"/>
    <p:sldId id="1482" r:id="rId27"/>
    <p:sldId id="2305" r:id="rId28"/>
    <p:sldId id="396" r:id="rId29"/>
    <p:sldId id="473" r:id="rId30"/>
    <p:sldId id="2309" r:id="rId31"/>
    <p:sldId id="1000" r:id="rId32"/>
    <p:sldId id="2290" r:id="rId33"/>
    <p:sldId id="2307" r:id="rId34"/>
    <p:sldId id="2258" r:id="rId35"/>
    <p:sldId id="2308" r:id="rId36"/>
    <p:sldId id="2299" r:id="rId37"/>
    <p:sldId id="2337" r:id="rId38"/>
    <p:sldId id="2331" r:id="rId39"/>
    <p:sldId id="2332" r:id="rId40"/>
    <p:sldId id="2333" r:id="rId41"/>
    <p:sldId id="2334" r:id="rId42"/>
    <p:sldId id="2335" r:id="rId43"/>
    <p:sldId id="2336" r:id="rId44"/>
    <p:sldId id="2358" r:id="rId4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7155115-ED43-412B-B816-4CA4126A0F58}" v="1" dt="2024-06-10T07:59:48.55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9199" autoAdjust="0"/>
    <p:restoredTop sz="95033" autoAdjust="0"/>
  </p:normalViewPr>
  <p:slideViewPr>
    <p:cSldViewPr>
      <p:cViewPr varScale="1">
        <p:scale>
          <a:sx n="75" d="100"/>
          <a:sy n="75" d="100"/>
        </p:scale>
        <p:origin x="1013" y="53"/>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microsoft.com/office/2015/10/relationships/revisionInfo" Target="revisionInfo.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viewProps" Target="viewProps.xml"/><Relationship Id="rId8" Type="http://schemas.openxmlformats.org/officeDocument/2006/relationships/slide" Target="slides/slide6.xml"/><Relationship Id="rId51" Type="http://schemas.microsoft.com/office/2016/11/relationships/changesInfo" Target="changesInfos/changesInfo1.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notesMaster" Target="notesMasters/notesMaster1.xml"/><Relationship Id="rId20" Type="http://schemas.openxmlformats.org/officeDocument/2006/relationships/slide" Target="slides/slide18.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ESCALLIER TRAQUET Emilie" userId="ab01feba-5c92-4a33-8ccf-08c553084b8f" providerId="ADAL" clId="{E7155115-ED43-412B-B816-4CA4126A0F58}"/>
    <pc:docChg chg="addSld delSld modSld sldOrd">
      <pc:chgData name="LESCALLIER TRAQUET Emilie" userId="ab01feba-5c92-4a33-8ccf-08c553084b8f" providerId="ADAL" clId="{E7155115-ED43-412B-B816-4CA4126A0F58}" dt="2024-06-10T08:01:06.129" v="70" actId="108"/>
      <pc:docMkLst>
        <pc:docMk/>
      </pc:docMkLst>
      <pc:sldChg chg="modSp add mod">
        <pc:chgData name="LESCALLIER TRAQUET Emilie" userId="ab01feba-5c92-4a33-8ccf-08c553084b8f" providerId="ADAL" clId="{E7155115-ED43-412B-B816-4CA4126A0F58}" dt="2024-06-10T08:01:06.129" v="70" actId="108"/>
        <pc:sldMkLst>
          <pc:docMk/>
          <pc:sldMk cId="1409809371" sldId="386"/>
        </pc:sldMkLst>
        <pc:spChg chg="mod">
          <ac:chgData name="LESCALLIER TRAQUET Emilie" userId="ab01feba-5c92-4a33-8ccf-08c553084b8f" providerId="ADAL" clId="{E7155115-ED43-412B-B816-4CA4126A0F58}" dt="2024-06-10T08:00:03.131" v="35" actId="20577"/>
          <ac:spMkLst>
            <pc:docMk/>
            <pc:sldMk cId="1409809371" sldId="386"/>
            <ac:spMk id="5" creationId="{95B59985-71BB-39B0-A25D-A79F4455D554}"/>
          </ac:spMkLst>
        </pc:spChg>
        <pc:spChg chg="mod">
          <ac:chgData name="LESCALLIER TRAQUET Emilie" userId="ab01feba-5c92-4a33-8ccf-08c553084b8f" providerId="ADAL" clId="{E7155115-ED43-412B-B816-4CA4126A0F58}" dt="2024-06-10T08:01:06.129" v="70" actId="108"/>
          <ac:spMkLst>
            <pc:docMk/>
            <pc:sldMk cId="1409809371" sldId="386"/>
            <ac:spMk id="7" creationId="{A8F4ADC1-E06A-AFED-D132-7A0D134CB25A}"/>
          </ac:spMkLst>
        </pc:spChg>
      </pc:sldChg>
      <pc:sldChg chg="new del ord">
        <pc:chgData name="LESCALLIER TRAQUET Emilie" userId="ab01feba-5c92-4a33-8ccf-08c553084b8f" providerId="ADAL" clId="{E7155115-ED43-412B-B816-4CA4126A0F58}" dt="2024-06-10T07:59:51.255" v="4" actId="47"/>
        <pc:sldMkLst>
          <pc:docMk/>
          <pc:sldMk cId="215872694" sldId="2361"/>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D8AF117-99C8-4DD2-85F8-EA897BAD4BC3}" type="datetimeFigureOut">
              <a:rPr lang="en-US" smtClean="0"/>
              <a:t>6/20/2024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37123A3-F868-4D16-A1D7-E0B030EF5C1D}" type="slidenum">
              <a:rPr lang="en-US" smtClean="0"/>
              <a:t>‹#›</a:t>
            </a:fld>
            <a:endParaRPr lang="en-US"/>
          </a:p>
        </p:txBody>
      </p:sp>
    </p:spTree>
    <p:extLst>
      <p:ext uri="{BB962C8B-B14F-4D97-AF65-F5344CB8AC3E}">
        <p14:creationId xmlns:p14="http://schemas.microsoft.com/office/powerpoint/2010/main" val="1642911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3" Type="http://schemas.openxmlformats.org/officeDocument/2006/relationships/hyperlink" Target="https://www.psychologytoday.com/blog/living-single/201404/unconscious-gut-level-lie-detection" TargetMode="External"/><Relationship Id="rId2" Type="http://schemas.openxmlformats.org/officeDocument/2006/relationships/slide" Target="../slides/slide25.xml"/><Relationship Id="rId1" Type="http://schemas.openxmlformats.org/officeDocument/2006/relationships/notesMaster" Target="../notesMasters/notesMaster1.xml"/><Relationship Id="rId4" Type="http://schemas.openxmlformats.org/officeDocument/2006/relationships/hyperlink" Target="http://psycnet.apa.org/doi/10.1037/0003-066X.46.9.913" TargetMode="Externa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DED7BE2-A96B-4E9D-A1D5-8D1855B13D4E}"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971198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SG" dirty="0"/>
              <a:t>Only Kenneth knows he is leaving Pivot Bank this December to go do an MBA, and only wants the VP promotion to set himself up for a dream job in China post-MBA. Salary is less important to Kenneth because he will only be at the firm a little while longer, thus the increase will only be for a matter of months. </a:t>
            </a:r>
          </a:p>
          <a:p>
            <a:endParaRPr lang="en-SG" sz="1050" dirty="0"/>
          </a:p>
          <a:p>
            <a:r>
              <a:rPr lang="en-SG" dirty="0"/>
              <a:t>Kenneth has a real offer at VP level with 50% pay increase from Straightforward Bank, but cannot take it because he would only work briefly there pre-MBA. He believes this would be a black mark on his CV, so he wants the VP title from Pivot Bank before leaving for the MBA. </a:t>
            </a:r>
          </a:p>
          <a:p>
            <a:endParaRPr lang="en-SG" sz="1050" dirty="0"/>
          </a:p>
          <a:p>
            <a:r>
              <a:rPr lang="en-SG" sz="1050" dirty="0"/>
              <a:t>There’s something Kenneth knows that he isn’t supposed to know. Specifically, not only </a:t>
            </a:r>
            <a:r>
              <a:rPr lang="en-SG" dirty="0"/>
              <a:t>Kenneth but indeed all the juniors know that David and the other partners secretly gave themselves pay raises during the merger, while freezing pay and promotions for juniors to control costs. A managing director got drunk and let this slip to an associate and then it spread to everyone at that level. This is one contributor to the high turnover among juniors at the firm. </a:t>
            </a:r>
          </a:p>
          <a:p>
            <a:endParaRPr lang="en-SG" dirty="0"/>
          </a:p>
          <a:p>
            <a:r>
              <a:rPr lang="en-SG" dirty="0"/>
              <a:t>Participants with the Kenneth role, did you tell David the juniors know about the secret senior pay raises, and that this is part of why everyone is leaving? Please raise your hands if you revealed this to David. [</a:t>
            </a:r>
            <a:r>
              <a:rPr lang="en-SG" i="1" dirty="0"/>
              <a:t>Participants raise hands</a:t>
            </a:r>
            <a:r>
              <a:rPr lang="en-SG" dirty="0"/>
              <a:t>]. How did David react? [</a:t>
            </a:r>
            <a:r>
              <a:rPr lang="en-SG" i="1" dirty="0"/>
              <a:t>Participants share role-play experience</a:t>
            </a:r>
            <a:r>
              <a:rPr lang="en-SG" dirty="0"/>
              <a:t>]. In real life, I’d suggest it’s a high-risk, low-reward move to call out a higher-powered negotiation partner on ethically questionable behaviour. Life isn’t fair, get used to it or you will sit around being be angry a lot, or worse vent to co-workers and one or more of them will weaponize it against you.  </a:t>
            </a:r>
          </a:p>
        </p:txBody>
      </p:sp>
      <p:sp>
        <p:nvSpPr>
          <p:cNvPr id="4" name="Slide Number Placeholder 3"/>
          <p:cNvSpPr>
            <a:spLocks noGrp="1"/>
          </p:cNvSpPr>
          <p:nvPr>
            <p:ph type="sldNum" sz="quarter" idx="5"/>
          </p:nvPr>
        </p:nvSpPr>
        <p:spPr/>
        <p:txBody>
          <a:bodyPr/>
          <a:lstStyle/>
          <a:p>
            <a:fld id="{D37123A3-F868-4D16-A1D7-E0B030EF5C1D}" type="slidenum">
              <a:rPr lang="en-US" smtClean="0"/>
              <a:t>10</a:t>
            </a:fld>
            <a:endParaRPr lang="en-US"/>
          </a:p>
        </p:txBody>
      </p:sp>
    </p:spTree>
    <p:extLst>
      <p:ext uri="{BB962C8B-B14F-4D97-AF65-F5344CB8AC3E}">
        <p14:creationId xmlns:p14="http://schemas.microsoft.com/office/powerpoint/2010/main" val="15962293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SG" dirty="0"/>
              <a:t>Only Kenneth knows he is leaving Pivot Bank this December to go do an MBA, and only wants the VP promotion to set himself up for a dream job in China post-MBA. Salary is less important to Kenneth because he will only be at the firm a little while longer, thus the increase will only be for a matter of months. </a:t>
            </a:r>
          </a:p>
          <a:p>
            <a:endParaRPr lang="en-SG" sz="1050" dirty="0"/>
          </a:p>
          <a:p>
            <a:r>
              <a:rPr lang="en-SG" dirty="0"/>
              <a:t>Kenneth has a real offer at VP level with 50% pay increase from Straightforward Bank, but cannot take it because he would only work briefly there pre-MBA. He believes this would be a black mark on his CV, so he wants the VP title from Pivot Bank before leaving for the MBA. </a:t>
            </a:r>
          </a:p>
          <a:p>
            <a:endParaRPr lang="en-SG" sz="1050" dirty="0"/>
          </a:p>
          <a:p>
            <a:r>
              <a:rPr lang="en-SG" sz="1050" dirty="0"/>
              <a:t>There’s something Kenneth knows that he isn’t supposed to know. Specifically, not only </a:t>
            </a:r>
            <a:r>
              <a:rPr lang="en-SG" dirty="0"/>
              <a:t>Kenneth but indeed all the juniors know that David and the other partners secretly gave themselves pay raises during the merger, while freezing pay and promotions for juniors to control costs. A managing director got drunk and let this slip to an associate and then it spread to everyone at that level. This is one contributor to the high turnover among juniors at the firm. </a:t>
            </a:r>
          </a:p>
          <a:p>
            <a:endParaRPr lang="en-SG" dirty="0"/>
          </a:p>
          <a:p>
            <a:r>
              <a:rPr lang="en-SG" dirty="0"/>
              <a:t>Participants with the Kenneth role, did you tell David the juniors know about the secret senior pay raises, and that this is part of why everyone is leaving? Please raise your hands if you revealed this to David. [</a:t>
            </a:r>
            <a:r>
              <a:rPr lang="en-SG" i="1" dirty="0"/>
              <a:t>Participants raise hands</a:t>
            </a:r>
            <a:r>
              <a:rPr lang="en-SG" dirty="0"/>
              <a:t>]. How did David react? [</a:t>
            </a:r>
            <a:r>
              <a:rPr lang="en-SG" i="1" dirty="0"/>
              <a:t>Participants share role-play experience</a:t>
            </a:r>
            <a:r>
              <a:rPr lang="en-SG" dirty="0"/>
              <a:t>]. In real life, I’d suggest it’s a high-risk, low-reward move to call out a higher-powered negotiation partner on ethically questionable behaviour. Life isn’t fair, get used to it or you will sit around being be angry a lot, or worse vent to co-workers and one or more of them will weaponize it against you.  </a:t>
            </a:r>
          </a:p>
        </p:txBody>
      </p:sp>
      <p:sp>
        <p:nvSpPr>
          <p:cNvPr id="4" name="Slide Number Placeholder 3"/>
          <p:cNvSpPr>
            <a:spLocks noGrp="1"/>
          </p:cNvSpPr>
          <p:nvPr>
            <p:ph type="sldNum" sz="quarter" idx="5"/>
          </p:nvPr>
        </p:nvSpPr>
        <p:spPr/>
        <p:txBody>
          <a:bodyPr/>
          <a:lstStyle/>
          <a:p>
            <a:fld id="{D37123A3-F868-4D16-A1D7-E0B030EF5C1D}" type="slidenum">
              <a:rPr lang="en-US" smtClean="0"/>
              <a:t>11</a:t>
            </a:fld>
            <a:endParaRPr lang="en-US"/>
          </a:p>
        </p:txBody>
      </p:sp>
    </p:spTree>
    <p:extLst>
      <p:ext uri="{BB962C8B-B14F-4D97-AF65-F5344CB8AC3E}">
        <p14:creationId xmlns:p14="http://schemas.microsoft.com/office/powerpoint/2010/main" val="61844395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SG" dirty="0"/>
              <a:t>Only Kenneth knows he is leaving Pivot Bank this December to go do an MBA, and only wants the VP promotion to set himself up for a dream job in China post-MBA. Salary is less important to Kenneth because he will only be at the firm a little while longer, thus the increase will only be for a matter of months. </a:t>
            </a:r>
          </a:p>
          <a:p>
            <a:endParaRPr lang="en-SG" sz="1050" dirty="0"/>
          </a:p>
          <a:p>
            <a:r>
              <a:rPr lang="en-SG" dirty="0"/>
              <a:t>Kenneth has a real offer at VP level with 50% pay increase from Straightforward Bank, but cannot take it because he would only work briefly there pre-MBA. He believes this would be a black mark on his CV, so he wants the VP title from Pivot Bank before leaving for the MBA. </a:t>
            </a:r>
          </a:p>
          <a:p>
            <a:endParaRPr lang="en-SG" sz="1050" dirty="0"/>
          </a:p>
          <a:p>
            <a:r>
              <a:rPr lang="en-SG" sz="1050" dirty="0"/>
              <a:t>There’s something Kenneth knows that he isn’t supposed to know. Specifically, not only </a:t>
            </a:r>
            <a:r>
              <a:rPr lang="en-SG" dirty="0"/>
              <a:t>Kenneth but indeed all the juniors know that David and the other partners secretly gave themselves pay raises during the merger, while freezing pay and promotions for juniors to control costs. A managing director got drunk and let this slip to an associate and then it spread to everyone at that level. This is one contributor to the high turnover among juniors at the firm. </a:t>
            </a:r>
          </a:p>
          <a:p>
            <a:endParaRPr lang="en-SG" dirty="0"/>
          </a:p>
          <a:p>
            <a:r>
              <a:rPr lang="en-SG" dirty="0"/>
              <a:t>Participants with the Kenneth role, did you tell David the juniors know about the secret senior pay raises, and that this is part of why everyone is leaving? Please raise your hands if you revealed this to David. [</a:t>
            </a:r>
            <a:r>
              <a:rPr lang="en-SG" i="1" dirty="0"/>
              <a:t>Participants raise hands</a:t>
            </a:r>
            <a:r>
              <a:rPr lang="en-SG" dirty="0"/>
              <a:t>]. How did David react? [</a:t>
            </a:r>
            <a:r>
              <a:rPr lang="en-SG" i="1" dirty="0"/>
              <a:t>Participants share role-play experience</a:t>
            </a:r>
            <a:r>
              <a:rPr lang="en-SG" dirty="0"/>
              <a:t>]. In real life, I’d suggest it’s a high-risk, low-reward move to call out a higher-powered negotiation partner on ethically questionable behaviour. Life isn’t fair, get used to it or you will sit around being be angry a lot, or worse vent to co-workers and one or more of them will weaponize it against you.  </a:t>
            </a:r>
          </a:p>
        </p:txBody>
      </p:sp>
      <p:sp>
        <p:nvSpPr>
          <p:cNvPr id="4" name="Slide Number Placeholder 3"/>
          <p:cNvSpPr>
            <a:spLocks noGrp="1"/>
          </p:cNvSpPr>
          <p:nvPr>
            <p:ph type="sldNum" sz="quarter" idx="5"/>
          </p:nvPr>
        </p:nvSpPr>
        <p:spPr/>
        <p:txBody>
          <a:bodyPr/>
          <a:lstStyle/>
          <a:p>
            <a:fld id="{D37123A3-F868-4D16-A1D7-E0B030EF5C1D}" type="slidenum">
              <a:rPr lang="en-US" smtClean="0"/>
              <a:t>12</a:t>
            </a:fld>
            <a:endParaRPr lang="en-US"/>
          </a:p>
        </p:txBody>
      </p:sp>
    </p:spTree>
    <p:extLst>
      <p:ext uri="{BB962C8B-B14F-4D97-AF65-F5344CB8AC3E}">
        <p14:creationId xmlns:p14="http://schemas.microsoft.com/office/powerpoint/2010/main" val="297089524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dirty="0">
                <a:solidFill>
                  <a:srgbClr val="FF0000"/>
                </a:solidFill>
              </a:rPr>
              <a:t>There are some things only David knows</a:t>
            </a:r>
            <a:r>
              <a:rPr lang="en-US" sz="1200" b="0" baseline="0" dirty="0">
                <a:solidFill>
                  <a:srgbClr val="FF0000"/>
                </a:solidFill>
              </a:rPr>
              <a:t> going into the negotiation.</a:t>
            </a:r>
            <a:endParaRPr lang="en-SG" dirty="0"/>
          </a:p>
        </p:txBody>
      </p:sp>
      <p:sp>
        <p:nvSpPr>
          <p:cNvPr id="4" name="Slide Number Placeholder 3"/>
          <p:cNvSpPr>
            <a:spLocks noGrp="1"/>
          </p:cNvSpPr>
          <p:nvPr>
            <p:ph type="sldNum" sz="quarter" idx="5"/>
          </p:nvPr>
        </p:nvSpPr>
        <p:spPr/>
        <p:txBody>
          <a:bodyPr/>
          <a:lstStyle/>
          <a:p>
            <a:fld id="{D37123A3-F868-4D16-A1D7-E0B030EF5C1D}" type="slidenum">
              <a:rPr lang="en-US" smtClean="0"/>
              <a:t>13</a:t>
            </a:fld>
            <a:endParaRPr lang="en-US"/>
          </a:p>
        </p:txBody>
      </p:sp>
    </p:spTree>
    <p:extLst>
      <p:ext uri="{BB962C8B-B14F-4D97-AF65-F5344CB8AC3E}">
        <p14:creationId xmlns:p14="http://schemas.microsoft.com/office/powerpoint/2010/main" val="199382849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SG" dirty="0"/>
              <a:t>David genuinely values Kenneth, seeing him as a potential future partner. Another reason he wants him to stay is that further departures from David’s team will be escalated to the executive committee since the turnover has gotten out of control. </a:t>
            </a:r>
          </a:p>
          <a:p>
            <a:pPr marL="0" indent="0">
              <a:buNone/>
            </a:pPr>
            <a:endParaRPr lang="en-SG" sz="1050" dirty="0"/>
          </a:p>
          <a:p>
            <a:r>
              <a:rPr lang="en-SG" dirty="0"/>
              <a:t>David knows some of his political constraints. He can raise Kenneth’s salary by up to 10% without causing conflict on the team. A salary increase of over 20%, and/or early promotion will be difficult to justify to the other partners, causing him problems at a higher level of the firm. He can do it, but is very reluctant since partners are supposed to respect the salary and promotion freeze. </a:t>
            </a:r>
          </a:p>
          <a:p>
            <a:endParaRPr lang="en-SG" sz="1050" dirty="0"/>
          </a:p>
          <a:p>
            <a:r>
              <a:rPr lang="en-SG" dirty="0"/>
              <a:t>David does not believe an associate could get an external offer in this economy, and is suspicious that Kenneth might claim a false outside offer to gain leverage in the negotiation. Remember that Kenneth is constrained by confidentiality not to show the actual document for the Straightforward Bank offer, so David has to take his word for it– or not. </a:t>
            </a:r>
          </a:p>
          <a:p>
            <a:endParaRPr lang="en-SG" dirty="0"/>
          </a:p>
        </p:txBody>
      </p:sp>
      <p:sp>
        <p:nvSpPr>
          <p:cNvPr id="4" name="Slide Number Placeholder 3"/>
          <p:cNvSpPr>
            <a:spLocks noGrp="1"/>
          </p:cNvSpPr>
          <p:nvPr>
            <p:ph type="sldNum" sz="quarter" idx="5"/>
          </p:nvPr>
        </p:nvSpPr>
        <p:spPr/>
        <p:txBody>
          <a:bodyPr/>
          <a:lstStyle/>
          <a:p>
            <a:fld id="{D37123A3-F868-4D16-A1D7-E0B030EF5C1D}" type="slidenum">
              <a:rPr lang="en-US" smtClean="0"/>
              <a:t>14</a:t>
            </a:fld>
            <a:endParaRPr lang="en-US"/>
          </a:p>
        </p:txBody>
      </p:sp>
    </p:spTree>
    <p:extLst>
      <p:ext uri="{BB962C8B-B14F-4D97-AF65-F5344CB8AC3E}">
        <p14:creationId xmlns:p14="http://schemas.microsoft.com/office/powerpoint/2010/main" val="258153197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SG" dirty="0"/>
              <a:t>David genuinely values Kenneth, seeing him as a potential future partner. Another reason he wants him to stay is that further departures from David’s team will be escalated to the executive committee since the turnover has gotten out of control. </a:t>
            </a:r>
          </a:p>
          <a:p>
            <a:pPr marL="0" indent="0">
              <a:buNone/>
            </a:pPr>
            <a:endParaRPr lang="en-SG" sz="1050" dirty="0"/>
          </a:p>
          <a:p>
            <a:r>
              <a:rPr lang="en-SG" dirty="0"/>
              <a:t>David knows some of his political constraints. He can raise Kenneth’s salary by up to 10% without causing conflict on the team. A salary increase of over 20%, and/or early promotion will be difficult to justify to the other partners, causing him problems at a higher level of the firm. He can do it, but is very reluctant since partners are supposed to respect the salary and promotion freeze. </a:t>
            </a:r>
          </a:p>
          <a:p>
            <a:endParaRPr lang="en-SG" sz="1050" dirty="0"/>
          </a:p>
          <a:p>
            <a:r>
              <a:rPr lang="en-SG" dirty="0"/>
              <a:t>David does not believe an associate could get an external offer in this economy, and is suspicious that Kenneth might claim a false outside offer to gain leverage in the negotiation. Remember that Kenneth is constrained by confidentiality not to show the actual document for the Straightforward Bank offer, so David has to take his word for it– or not. </a:t>
            </a:r>
          </a:p>
          <a:p>
            <a:endParaRPr lang="en-SG" dirty="0"/>
          </a:p>
        </p:txBody>
      </p:sp>
      <p:sp>
        <p:nvSpPr>
          <p:cNvPr id="4" name="Slide Number Placeholder 3"/>
          <p:cNvSpPr>
            <a:spLocks noGrp="1"/>
          </p:cNvSpPr>
          <p:nvPr>
            <p:ph type="sldNum" sz="quarter" idx="5"/>
          </p:nvPr>
        </p:nvSpPr>
        <p:spPr/>
        <p:txBody>
          <a:bodyPr/>
          <a:lstStyle/>
          <a:p>
            <a:fld id="{D37123A3-F868-4D16-A1D7-E0B030EF5C1D}" type="slidenum">
              <a:rPr lang="en-US" smtClean="0"/>
              <a:t>15</a:t>
            </a:fld>
            <a:endParaRPr lang="en-US"/>
          </a:p>
        </p:txBody>
      </p:sp>
    </p:spTree>
    <p:extLst>
      <p:ext uri="{BB962C8B-B14F-4D97-AF65-F5344CB8AC3E}">
        <p14:creationId xmlns:p14="http://schemas.microsoft.com/office/powerpoint/2010/main" val="402289736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SG" dirty="0"/>
              <a:t>David genuinely values Kenneth, seeing him as a potential future partner. Another reason he wants him to stay is that further departures from David’s team will be escalated to the executive committee since the turnover has gotten out of control. </a:t>
            </a:r>
          </a:p>
          <a:p>
            <a:pPr marL="0" indent="0">
              <a:buNone/>
            </a:pPr>
            <a:endParaRPr lang="en-SG" sz="1050" dirty="0"/>
          </a:p>
          <a:p>
            <a:r>
              <a:rPr lang="en-SG" dirty="0"/>
              <a:t>David knows some of his political constraints. He can raise Kenneth’s salary by up to 10% without causing conflict on the team. A salary increase of over 20%, and/or early promotion will be difficult to justify to the other partners, causing him problems at a higher level of the firm. He can do it, but is very reluctant since partners are supposed to respect the salary and promotion freeze. </a:t>
            </a:r>
          </a:p>
          <a:p>
            <a:endParaRPr lang="en-SG" sz="1050" dirty="0"/>
          </a:p>
          <a:p>
            <a:r>
              <a:rPr lang="en-SG" dirty="0"/>
              <a:t>David does not believe an associate could get an external offer in this economy, and is suspicious that Kenneth might claim a false outside offer to gain leverage in the negotiation. Remember that Kenneth is constrained by confidentiality not to show the actual document for the Straightforward Bank offer, so David has to take his word for it– or not. </a:t>
            </a:r>
          </a:p>
          <a:p>
            <a:endParaRPr lang="en-SG" dirty="0"/>
          </a:p>
        </p:txBody>
      </p:sp>
      <p:sp>
        <p:nvSpPr>
          <p:cNvPr id="4" name="Slide Number Placeholder 3"/>
          <p:cNvSpPr>
            <a:spLocks noGrp="1"/>
          </p:cNvSpPr>
          <p:nvPr>
            <p:ph type="sldNum" sz="quarter" idx="5"/>
          </p:nvPr>
        </p:nvSpPr>
        <p:spPr/>
        <p:txBody>
          <a:bodyPr/>
          <a:lstStyle/>
          <a:p>
            <a:fld id="{D37123A3-F868-4D16-A1D7-E0B030EF5C1D}" type="slidenum">
              <a:rPr lang="en-US" smtClean="0"/>
              <a:t>16</a:t>
            </a:fld>
            <a:endParaRPr lang="en-US"/>
          </a:p>
        </p:txBody>
      </p:sp>
    </p:spTree>
    <p:extLst>
      <p:ext uri="{BB962C8B-B14F-4D97-AF65-F5344CB8AC3E}">
        <p14:creationId xmlns:p14="http://schemas.microsoft.com/office/powerpoint/2010/main" val="117815895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SG" dirty="0"/>
              <a:t>David genuinely values Kenneth, seeing him as a potential future partner. Another reason he wants him to stay is that further departures from David’s team will be escalated to the executive committee since the turnover has gotten out of control. </a:t>
            </a:r>
          </a:p>
          <a:p>
            <a:pPr marL="0" indent="0">
              <a:buNone/>
            </a:pPr>
            <a:endParaRPr lang="en-SG" sz="1050" dirty="0"/>
          </a:p>
          <a:p>
            <a:r>
              <a:rPr lang="en-SG" dirty="0"/>
              <a:t>David knows some of his political constraints. He can raise Kenneth’s salary by up to 10% without causing conflict on the team. A salary increase of over 20%, and/or early promotion will be difficult to justify to the other partners, causing him problems at a higher level of the firm. He can do it, but is very reluctant since partners are supposed to respect the salary and promotion freeze. </a:t>
            </a:r>
          </a:p>
          <a:p>
            <a:endParaRPr lang="en-SG" sz="1050" dirty="0"/>
          </a:p>
          <a:p>
            <a:r>
              <a:rPr lang="en-SG" dirty="0"/>
              <a:t>David does not believe an associate could get an external offer in this economy, and is suspicious that Kenneth might claim a false outside offer to gain leverage in the negotiation. Remember that Kenneth is constrained by confidentiality not to show the actual document for the Straightforward Bank offer, so David has to take his word for it– or not. </a:t>
            </a:r>
          </a:p>
          <a:p>
            <a:endParaRPr lang="en-SG" dirty="0"/>
          </a:p>
        </p:txBody>
      </p:sp>
      <p:sp>
        <p:nvSpPr>
          <p:cNvPr id="4" name="Slide Number Placeholder 3"/>
          <p:cNvSpPr>
            <a:spLocks noGrp="1"/>
          </p:cNvSpPr>
          <p:nvPr>
            <p:ph type="sldNum" sz="quarter" idx="5"/>
          </p:nvPr>
        </p:nvSpPr>
        <p:spPr/>
        <p:txBody>
          <a:bodyPr/>
          <a:lstStyle/>
          <a:p>
            <a:fld id="{D37123A3-F868-4D16-A1D7-E0B030EF5C1D}" type="slidenum">
              <a:rPr lang="en-US" smtClean="0"/>
              <a:t>17</a:t>
            </a:fld>
            <a:endParaRPr lang="en-US"/>
          </a:p>
        </p:txBody>
      </p:sp>
    </p:spTree>
    <p:extLst>
      <p:ext uri="{BB962C8B-B14F-4D97-AF65-F5344CB8AC3E}">
        <p14:creationId xmlns:p14="http://schemas.microsoft.com/office/powerpoint/2010/main" val="260930326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SG" dirty="0"/>
              <a:t>David genuinely values Kenneth, seeing him as a potential future partner. Another reason he wants him to stay is that further departures from David’s team will be escalated to the executive committee since the turnover has gotten out of control. </a:t>
            </a:r>
          </a:p>
          <a:p>
            <a:pPr marL="0" indent="0">
              <a:buNone/>
            </a:pPr>
            <a:endParaRPr lang="en-SG" sz="1050" dirty="0"/>
          </a:p>
          <a:p>
            <a:r>
              <a:rPr lang="en-SG" dirty="0"/>
              <a:t>David knows some of his political constraints. He can raise Kenneth’s salary by up to 10% without causing conflict on the team. A salary increase of over 20%, and/or early promotion will be difficult to justify to the other partners, causing him problems at a higher level of the firm. He can do it, but is very reluctant since partners are supposed to respect the salary and promotion freeze. </a:t>
            </a:r>
          </a:p>
          <a:p>
            <a:endParaRPr lang="en-SG" sz="1050" dirty="0"/>
          </a:p>
          <a:p>
            <a:r>
              <a:rPr lang="en-SG" dirty="0"/>
              <a:t>David does not believe an associate could get an external offer in this economy, and is suspicious that Kenneth might claim a false outside offer to gain leverage in the negotiation. Remember that Kenneth is constrained by confidentiality not to show the actual document for the Straightforward Bank offer, so David has to take his word for it– or not. </a:t>
            </a:r>
          </a:p>
          <a:p>
            <a:endParaRPr lang="en-SG" dirty="0"/>
          </a:p>
        </p:txBody>
      </p:sp>
      <p:sp>
        <p:nvSpPr>
          <p:cNvPr id="4" name="Slide Number Placeholder 3"/>
          <p:cNvSpPr>
            <a:spLocks noGrp="1"/>
          </p:cNvSpPr>
          <p:nvPr>
            <p:ph type="sldNum" sz="quarter" idx="5"/>
          </p:nvPr>
        </p:nvSpPr>
        <p:spPr/>
        <p:txBody>
          <a:bodyPr/>
          <a:lstStyle/>
          <a:p>
            <a:fld id="{D37123A3-F868-4D16-A1D7-E0B030EF5C1D}" type="slidenum">
              <a:rPr lang="en-US" smtClean="0"/>
              <a:t>18</a:t>
            </a:fld>
            <a:endParaRPr lang="en-US"/>
          </a:p>
        </p:txBody>
      </p:sp>
    </p:spTree>
    <p:extLst>
      <p:ext uri="{BB962C8B-B14F-4D97-AF65-F5344CB8AC3E}">
        <p14:creationId xmlns:p14="http://schemas.microsoft.com/office/powerpoint/2010/main" val="12049878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a:t>Let’s have a look at your deals regarding salary and compensation. Have a look at the outcomes and </a:t>
            </a:r>
            <a:r>
              <a:rPr lang="en-US" b="0" baseline="0" dirty="0"/>
              <a:t>please ask each other questions. </a:t>
            </a:r>
            <a:r>
              <a:rPr lang="en-US" sz="1200" dirty="0"/>
              <a:t>[</a:t>
            </a:r>
            <a:r>
              <a:rPr lang="en-US" sz="1200" i="1" dirty="0"/>
              <a:t>Students ask questions and</a:t>
            </a:r>
            <a:r>
              <a:rPr lang="en-US" sz="1200" i="1" baseline="0" dirty="0"/>
              <a:t> share experiences, with the instructor working in teaching points whenever possible. The instructor might also ask questions herself, of groups with extreme or interesting results</a:t>
            </a:r>
            <a:r>
              <a:rPr lang="en-US" sz="1200" baseline="0" dirty="0"/>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u="none"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u="none" dirty="0" err="1"/>
              <a:t>Davids</a:t>
            </a:r>
            <a:r>
              <a:rPr lang="en-US" altLang="en-US" u="none" dirty="0"/>
              <a:t> who promoted Kenneth, what do you think about him leaving? [</a:t>
            </a:r>
            <a:r>
              <a:rPr lang="en-US" altLang="en-US" i="1" u="none" dirty="0"/>
              <a:t>David share their reaction, usually betrayal</a:t>
            </a:r>
            <a:r>
              <a:rPr lang="en-US" altLang="en-US" u="none" dirty="0"/>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u="sng"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0" u="sng" dirty="0"/>
              <a:t>Note</a:t>
            </a:r>
            <a:r>
              <a:rPr lang="en-US" b="0" dirty="0"/>
              <a:t>: Slide for class of 50 students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u="sng"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u="sng" dirty="0"/>
              <a:t>Note</a:t>
            </a:r>
            <a:r>
              <a:rPr lang="en-US" altLang="en-US" dirty="0"/>
              <a:t>: The instructor has the option</a:t>
            </a:r>
            <a:r>
              <a:rPr lang="en-US" altLang="en-US" baseline="0" dirty="0"/>
              <a:t> of typing quick summaries of each agreement here into the text box corresponding to each negotiation group and sharing the summary slide with the class instead of relying only on the outcome forms. </a:t>
            </a:r>
            <a:endParaRPr lang="en-US" sz="1200" kern="1200" baseline="0" dirty="0">
              <a:solidFill>
                <a:schemeClr val="tx1"/>
              </a:solidFill>
              <a:effectLst/>
              <a:latin typeface="+mn-lt"/>
              <a:ea typeface="+mn-ea"/>
              <a:cs typeface="+mn-cs"/>
            </a:endParaRPr>
          </a:p>
          <a:p>
            <a:endParaRPr lang="en-SG" dirty="0"/>
          </a:p>
          <a:p>
            <a:endParaRPr lang="en-SG" dirty="0"/>
          </a:p>
        </p:txBody>
      </p:sp>
      <p:sp>
        <p:nvSpPr>
          <p:cNvPr id="4" name="Slide Number Placeholder 3"/>
          <p:cNvSpPr>
            <a:spLocks noGrp="1"/>
          </p:cNvSpPr>
          <p:nvPr>
            <p:ph type="sldNum" sz="quarter" idx="5"/>
          </p:nvPr>
        </p:nvSpPr>
        <p:spPr/>
        <p:txBody>
          <a:bodyPr/>
          <a:lstStyle/>
          <a:p>
            <a:fld id="{D37123A3-F868-4D16-A1D7-E0B030EF5C1D}" type="slidenum">
              <a:rPr lang="en-US" smtClean="0"/>
              <a:t>19</a:t>
            </a:fld>
            <a:endParaRPr lang="en-US"/>
          </a:p>
        </p:txBody>
      </p:sp>
    </p:spTree>
    <p:extLst>
      <p:ext uri="{BB962C8B-B14F-4D97-AF65-F5344CB8AC3E}">
        <p14:creationId xmlns:p14="http://schemas.microsoft.com/office/powerpoint/2010/main" val="23161098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a:extLst>
              <a:ext uri="{FF2B5EF4-FFF2-40B4-BE49-F238E27FC236}">
                <a16:creationId xmlns:a16="http://schemas.microsoft.com/office/drawing/2014/main" id="{4DCBE15C-5931-4705-B355-8398968D4546}"/>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a:extLst>
              <a:ext uri="{FF2B5EF4-FFF2-40B4-BE49-F238E27FC236}">
                <a16:creationId xmlns:a16="http://schemas.microsoft.com/office/drawing/2014/main" id="{A825E10E-EE4C-4EBC-B957-46E12867E51E}"/>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Our role play for today is called Pivot Bank. You have 15 minutes to read your role materials and plan your strategy, then 40 minutes to negotiate with your partner.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200" b="0" u="none" dirty="0">
                <a:solidFill>
                  <a:srgbClr val="FF0000"/>
                </a:solidFill>
              </a:rPr>
              <a:t>Something important: please read and complete the outcome form only after you are done negotiating, since it contains spoilers for the exercise. Only look at the outcome form questions once you have fully completed the role play interaction.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Please save 5 minutes at the end to exchange some feedback with your counterpart. Consider using the stop-start-continue framework. Each negotiator tells the other person something she did not do in the negotiation that she should consider doing, something she did that didn’t work well and that should be discontinued as a tactic, and finally something the counterpart did well that she should continue to do in future negotiations. Please save some time for this feedback, it could be the most useful 5 minutes of today’s session.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Then take a 15 minute break. Class starts again in 1 hour and 15 minutes.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Please partner up with someone</a:t>
            </a:r>
            <a:r>
              <a:rPr lang="en-US" sz="1200" kern="1200" baseline="0" dirty="0">
                <a:solidFill>
                  <a:schemeClr val="tx1"/>
                </a:solidFill>
                <a:effectLst/>
                <a:latin typeface="+mn-lt"/>
                <a:ea typeface="+mn-ea"/>
                <a:cs typeface="+mn-cs"/>
              </a:rPr>
              <a:t> you know less well than the others, and if at all possible a different person from last time.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i="0" kern="1200" baseline="0" dirty="0">
                <a:solidFill>
                  <a:schemeClr val="tx1"/>
                </a:solidFill>
                <a:effectLst/>
                <a:latin typeface="+mn-lt"/>
                <a:ea typeface="+mn-ea"/>
                <a:cs typeface="+mn-cs"/>
              </a:rPr>
              <a:t>[</a:t>
            </a:r>
            <a:r>
              <a:rPr lang="en-US" sz="1200" i="1" kern="1200" baseline="0" dirty="0">
                <a:solidFill>
                  <a:schemeClr val="tx1"/>
                </a:solidFill>
                <a:effectLst/>
                <a:latin typeface="+mn-lt"/>
                <a:ea typeface="+mn-ea"/>
                <a:cs typeface="+mn-cs"/>
              </a:rPr>
              <a:t>Students partner up, the instructor distributes role materials, and the students negotiate</a:t>
            </a:r>
            <a:r>
              <a:rPr lang="en-US" sz="1200" kern="1200" baseline="0" dirty="0">
                <a:solidFill>
                  <a:schemeClr val="tx1"/>
                </a:solidFill>
                <a:effectLst/>
                <a:latin typeface="+mn-lt"/>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a:t>[</a:t>
            </a:r>
            <a:r>
              <a:rPr lang="en-US" i="1" baseline="0" dirty="0"/>
              <a:t>During the negotiations, the instructor should walk around and take mental or written notes on some of the negotiations, highlighting tactics and reactions that can be brought up later during the debriefs when students are asked to share their experiences or when key teaching points are made</a:t>
            </a:r>
            <a:r>
              <a:rPr lang="en-US" i="0" baseline="0" dirty="0"/>
              <a:t>].</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1" kern="1200" baseline="0" dirty="0">
                <a:solidFill>
                  <a:schemeClr val="tx1"/>
                </a:solidFill>
                <a:effectLst/>
                <a:latin typeface="+mn-lt"/>
                <a:ea typeface="+mn-ea"/>
                <a:cs typeface="+mn-cs"/>
              </a:rPr>
              <a:t>[As the students come back with their outcome forms, the instructor has the option of summarizing their agreements </a:t>
            </a:r>
            <a:r>
              <a:rPr lang="en-US" sz="1200" b="0" i="1" baseline="0" dirty="0"/>
              <a:t>in the results slides later in this deck. Each group of 2 students is told their negotiation group number as they turn in their results and are asked to remember it for the debrief. </a:t>
            </a:r>
            <a:r>
              <a:rPr lang="en-US" sz="1200" b="0" i="1" dirty="0"/>
              <a:t>Another option to simply</a:t>
            </a:r>
            <a:r>
              <a:rPr lang="en-US" sz="1200" b="0" i="1" baseline="0" dirty="0"/>
              <a:t> pick interesting results out from the outcome form and debrief verbally</a:t>
            </a:r>
            <a:r>
              <a:rPr lang="en-US" sz="1200" b="0" i="0" dirty="0"/>
              <a:t>]</a:t>
            </a:r>
            <a:endParaRPr lang="fr-FR" altLang="en-US" b="0" i="0" dirty="0">
              <a:latin typeface="Ubuntu"/>
              <a:ea typeface="Ubuntu"/>
              <a:cs typeface="Ubuntu"/>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u="sng" kern="1200" baseline="0" dirty="0">
                <a:solidFill>
                  <a:schemeClr val="tx1"/>
                </a:solidFill>
                <a:effectLst/>
                <a:latin typeface="+mn-lt"/>
                <a:ea typeface="+mn-ea"/>
                <a:cs typeface="+mn-cs"/>
              </a:rPr>
              <a:t>Note</a:t>
            </a:r>
            <a:r>
              <a:rPr lang="en-US" sz="1200" kern="1200" baseline="0" dirty="0">
                <a:solidFill>
                  <a:schemeClr val="tx1"/>
                </a:solidFill>
                <a:effectLst/>
                <a:latin typeface="+mn-lt"/>
                <a:ea typeface="+mn-ea"/>
                <a:cs typeface="+mn-cs"/>
              </a:rPr>
              <a:t>: An alternative approach to creating the pairings is for the instructor to pair students herself, either by creating pairings before class begins or ad-hoc now during the lecture.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u="sng" kern="1200" baseline="0" dirty="0">
                <a:solidFill>
                  <a:schemeClr val="tx1"/>
                </a:solidFill>
                <a:effectLst/>
                <a:latin typeface="+mn-lt"/>
                <a:ea typeface="+mn-ea"/>
                <a:cs typeface="+mn-cs"/>
              </a:rPr>
              <a:t>Note</a:t>
            </a:r>
            <a:r>
              <a:rPr lang="en-US" sz="1200" kern="1200" baseline="0" dirty="0">
                <a:solidFill>
                  <a:schemeClr val="tx1"/>
                </a:solidFill>
                <a:effectLst/>
                <a:latin typeface="+mn-lt"/>
                <a:ea typeface="+mn-ea"/>
                <a:cs typeface="+mn-cs"/>
              </a:rPr>
              <a:t>: The exercise time could also be extended to 90 minutes rather than an hour, adding +25 minutes to the role play time and +5 minutes to the feedback time.  </a:t>
            </a:r>
            <a:endParaRPr lang="en-US" dirty="0"/>
          </a:p>
        </p:txBody>
      </p:sp>
      <p:sp>
        <p:nvSpPr>
          <p:cNvPr id="12292" name="Slide Number Placeholder 3">
            <a:extLst>
              <a:ext uri="{FF2B5EF4-FFF2-40B4-BE49-F238E27FC236}">
                <a16:creationId xmlns:a16="http://schemas.microsoft.com/office/drawing/2014/main" id="{9936B717-630F-4545-8F0E-49D0D478EC67}"/>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65377B94-E076-417E-A938-B65553E42302}" type="slidenum">
              <a:rPr lang="en-US" altLang="en-US" smtClean="0"/>
              <a:pPr/>
              <a:t>2</a:t>
            </a:fld>
            <a:endParaRPr lang="en-US" altLang="en-US"/>
          </a:p>
        </p:txBody>
      </p:sp>
    </p:spTree>
    <p:extLst>
      <p:ext uri="{BB962C8B-B14F-4D97-AF65-F5344CB8AC3E}">
        <p14:creationId xmlns:p14="http://schemas.microsoft.com/office/powerpoint/2010/main" val="383333612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u="sng" dirty="0"/>
              <a:t>Note</a:t>
            </a:r>
            <a:r>
              <a:rPr lang="en-US" b="0" dirty="0"/>
              <a:t>: Example results slide from lecture at INSEAD</a:t>
            </a:r>
            <a:endParaRPr lang="en-US" sz="1200" kern="1200" baseline="0" dirty="0">
              <a:solidFill>
                <a:schemeClr val="tx1"/>
              </a:solidFill>
              <a:effectLst/>
              <a:latin typeface="+mn-lt"/>
              <a:ea typeface="+mn-ea"/>
              <a:cs typeface="+mn-cs"/>
            </a:endParaRPr>
          </a:p>
          <a:p>
            <a:endParaRPr lang="en-SG" dirty="0"/>
          </a:p>
          <a:p>
            <a:endParaRPr lang="en-SG" dirty="0"/>
          </a:p>
        </p:txBody>
      </p:sp>
      <p:sp>
        <p:nvSpPr>
          <p:cNvPr id="4" name="Slide Number Placeholder 3"/>
          <p:cNvSpPr>
            <a:spLocks noGrp="1"/>
          </p:cNvSpPr>
          <p:nvPr>
            <p:ph type="sldNum" sz="quarter" idx="5"/>
          </p:nvPr>
        </p:nvSpPr>
        <p:spPr/>
        <p:txBody>
          <a:bodyPr/>
          <a:lstStyle/>
          <a:p>
            <a:fld id="{D37123A3-F868-4D16-A1D7-E0B030EF5C1D}" type="slidenum">
              <a:rPr lang="en-US" smtClean="0"/>
              <a:t>20</a:t>
            </a:fld>
            <a:endParaRPr lang="en-US"/>
          </a:p>
        </p:txBody>
      </p:sp>
    </p:spTree>
    <p:extLst>
      <p:ext uri="{BB962C8B-B14F-4D97-AF65-F5344CB8AC3E}">
        <p14:creationId xmlns:p14="http://schemas.microsoft.com/office/powerpoint/2010/main" val="321184244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SG" sz="1200" b="0" dirty="0"/>
              <a:t>Did you lie in </a:t>
            </a:r>
            <a:r>
              <a:rPr lang="en-SG" sz="1200" b="0" i="1" dirty="0"/>
              <a:t>Pivot Bank</a:t>
            </a:r>
            <a:r>
              <a:rPr lang="en-SG" sz="1200" b="0" dirty="0"/>
              <a:t>? Who admits to lying? [</a:t>
            </a:r>
            <a:r>
              <a:rPr lang="en-SG" sz="1200" b="0" i="1" dirty="0"/>
              <a:t>Participants raise hands</a:t>
            </a:r>
            <a:r>
              <a:rPr lang="en-SG" sz="1200" b="0" dirty="0"/>
              <a:t>]. What did you lie about? [</a:t>
            </a:r>
            <a:r>
              <a:rPr lang="en-SG" sz="1200" b="0" i="1" dirty="0"/>
              <a:t>Participants share stories from the exercise</a:t>
            </a:r>
            <a:r>
              <a:rPr lang="en-SG" sz="1200" b="0" i="0" dirty="0"/>
              <a:t>]</a:t>
            </a:r>
            <a:r>
              <a:rPr lang="en-SG" sz="1200" b="0" dirty="0"/>
              <a:t>.</a:t>
            </a:r>
            <a:r>
              <a:rPr lang="en-SG" sz="1200" b="1" dirty="0"/>
              <a:t> </a:t>
            </a:r>
            <a:r>
              <a:rPr lang="en-SG" sz="1200" dirty="0"/>
              <a:t>Counterparts, did you believe the lie?</a:t>
            </a:r>
            <a:r>
              <a:rPr lang="en-SG" sz="1200" b="0" dirty="0"/>
              <a:t> [</a:t>
            </a:r>
            <a:r>
              <a:rPr lang="en-SG" sz="1200" b="0" i="1" dirty="0"/>
              <a:t>Partners share whether they believed the lie</a:t>
            </a:r>
            <a:r>
              <a:rPr lang="en-SG" sz="1200" b="0" i="0" dirty="0"/>
              <a:t>]</a:t>
            </a:r>
            <a:r>
              <a:rPr lang="en-SG" sz="1200" b="0" dirty="0"/>
              <a:t>.</a:t>
            </a:r>
            <a:r>
              <a:rPr lang="en-SG" sz="1200" b="1" dirty="0"/>
              <a:t> </a:t>
            </a:r>
            <a:endParaRPr lang="en-SG"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SG" sz="1200" b="0" dirty="0"/>
          </a:p>
          <a:p>
            <a:pPr marL="0" marR="0" lvl="0" indent="0" algn="l" defTabSz="914400" rtl="0" eaLnBrk="1" fontAlgn="auto" latinLnBrk="0" hangingPunct="1">
              <a:lnSpc>
                <a:spcPct val="107000"/>
              </a:lnSpc>
              <a:spcBef>
                <a:spcPts val="0"/>
              </a:spcBef>
              <a:spcAft>
                <a:spcPts val="800"/>
              </a:spcAft>
              <a:buClrTx/>
              <a:buSzTx/>
              <a:buFontTx/>
              <a:buNone/>
              <a:tabLst/>
              <a:defRPr/>
            </a:pPr>
            <a:r>
              <a:rPr lang="en-US" sz="1200" b="0" i="0" dirty="0" err="1">
                <a:latin typeface="+mj-lt"/>
                <a:ea typeface="+mj-ea"/>
                <a:cs typeface="+mj-cs"/>
              </a:rPr>
              <a:t>Kenneths</a:t>
            </a:r>
            <a:r>
              <a:rPr lang="en-US" sz="1200" b="0" i="0" dirty="0">
                <a:latin typeface="+mj-lt"/>
                <a:ea typeface="+mj-ea"/>
                <a:cs typeface="+mj-cs"/>
              </a:rPr>
              <a:t>, how did you deal with questions about your career plans? Did you reveal that you were going to do your MBA? Did you lie about your plans? [</a:t>
            </a:r>
            <a:r>
              <a:rPr lang="en-US" sz="1200" b="0" i="1" dirty="0">
                <a:latin typeface="+mj-lt"/>
                <a:ea typeface="+mj-ea"/>
                <a:cs typeface="+mj-cs"/>
              </a:rPr>
              <a:t>Participants share role play experiences</a:t>
            </a:r>
            <a:r>
              <a:rPr lang="en-US" sz="1200" b="0" i="0" dirty="0">
                <a:latin typeface="+mj-lt"/>
                <a:ea typeface="+mj-ea"/>
                <a:cs typeface="+mj-cs"/>
              </a:rPr>
              <a:t>]. What are some alternatives to lying? [</a:t>
            </a:r>
            <a:r>
              <a:rPr lang="en-US" sz="1200" b="0" i="1" dirty="0">
                <a:latin typeface="+mj-lt"/>
                <a:ea typeface="+mj-ea"/>
                <a:cs typeface="+mj-cs"/>
              </a:rPr>
              <a:t>Participants share ideas</a:t>
            </a:r>
            <a:r>
              <a:rPr lang="en-US" sz="1200" b="0" i="0" dirty="0">
                <a:latin typeface="+mj-lt"/>
                <a:ea typeface="+mj-ea"/>
                <a:cs typeface="+mj-cs"/>
              </a:rPr>
              <a:t>]. You can try to change the subject or give a general answer, or focus on interests. However, these tactics may not always work. This won’t be the last time you get uncomfortable questions.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SG" sz="1200" b="0" dirty="0"/>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b="0" kern="1200" dirty="0">
              <a:solidFill>
                <a:schemeClr val="tx1"/>
              </a:solidFill>
              <a:effectLst/>
              <a:latin typeface="+mn-lt"/>
              <a:ea typeface="+mn-ea"/>
              <a:cs typeface="+mn-cs"/>
            </a:endParaRPr>
          </a:p>
          <a:p>
            <a:endParaRPr lang="en-SG" dirty="0"/>
          </a:p>
          <a:p>
            <a:endParaRPr lang="en-SG" dirty="0"/>
          </a:p>
        </p:txBody>
      </p:sp>
      <p:sp>
        <p:nvSpPr>
          <p:cNvPr id="4" name="Slide Number Placeholder 3"/>
          <p:cNvSpPr>
            <a:spLocks noGrp="1"/>
          </p:cNvSpPr>
          <p:nvPr>
            <p:ph type="sldNum" sz="quarter" idx="5"/>
          </p:nvPr>
        </p:nvSpPr>
        <p:spPr/>
        <p:txBody>
          <a:bodyPr/>
          <a:lstStyle/>
          <a:p>
            <a:fld id="{D37123A3-F868-4D16-A1D7-E0B030EF5C1D}" type="slidenum">
              <a:rPr lang="en-US" smtClean="0"/>
              <a:t>21</a:t>
            </a:fld>
            <a:endParaRPr lang="en-US"/>
          </a:p>
        </p:txBody>
      </p:sp>
    </p:spTree>
    <p:extLst>
      <p:ext uri="{BB962C8B-B14F-4D97-AF65-F5344CB8AC3E}">
        <p14:creationId xmlns:p14="http://schemas.microsoft.com/office/powerpoint/2010/main" val="190643854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a:t>Here are my summaries of your lying and truth-telling</a:t>
            </a:r>
            <a:r>
              <a:rPr lang="en-US" b="0" baseline="0" dirty="0"/>
              <a:t>. Who wants to share more about their negotiation on this point? </a:t>
            </a:r>
            <a:r>
              <a:rPr lang="en-US" sz="1200" dirty="0"/>
              <a:t>[</a:t>
            </a:r>
            <a:r>
              <a:rPr lang="en-US" sz="1200" i="1" dirty="0"/>
              <a:t>Students</a:t>
            </a:r>
            <a:r>
              <a:rPr lang="en-US" sz="1200" i="1" baseline="0" dirty="0"/>
              <a:t> share their experiences, with the instructor potentially picking out extreme or interesting results</a:t>
            </a:r>
            <a:r>
              <a:rPr lang="en-US" sz="1200" baseline="0" dirty="0"/>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0" u="sng" dirty="0"/>
              <a:t>Note</a:t>
            </a:r>
            <a:r>
              <a:rPr lang="en-US" b="0" dirty="0"/>
              <a:t>: Slide for a class of 50 students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u="sng" baseline="0" dirty="0"/>
              <a:t>Note</a:t>
            </a:r>
            <a:r>
              <a:rPr lang="en-US" sz="1200" baseline="0" dirty="0"/>
              <a:t>: The instructor could delete the group numbers, and scramble the order in which results are presented, to preserve student anonymity here.  </a:t>
            </a:r>
          </a:p>
          <a:p>
            <a:endParaRPr lang="en-SG" dirty="0"/>
          </a:p>
          <a:p>
            <a:endParaRPr lang="en-SG" dirty="0"/>
          </a:p>
        </p:txBody>
      </p:sp>
      <p:sp>
        <p:nvSpPr>
          <p:cNvPr id="4" name="Slide Number Placeholder 3"/>
          <p:cNvSpPr>
            <a:spLocks noGrp="1"/>
          </p:cNvSpPr>
          <p:nvPr>
            <p:ph type="sldNum" sz="quarter" idx="5"/>
          </p:nvPr>
        </p:nvSpPr>
        <p:spPr/>
        <p:txBody>
          <a:bodyPr/>
          <a:lstStyle/>
          <a:p>
            <a:fld id="{D37123A3-F868-4D16-A1D7-E0B030EF5C1D}" type="slidenum">
              <a:rPr lang="en-US" smtClean="0"/>
              <a:t>22</a:t>
            </a:fld>
            <a:endParaRPr lang="en-US"/>
          </a:p>
        </p:txBody>
      </p:sp>
    </p:spTree>
    <p:extLst>
      <p:ext uri="{BB962C8B-B14F-4D97-AF65-F5344CB8AC3E}">
        <p14:creationId xmlns:p14="http://schemas.microsoft.com/office/powerpoint/2010/main" val="121823321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u="sng" dirty="0"/>
              <a:t>Note</a:t>
            </a:r>
            <a:r>
              <a:rPr lang="en-US" b="0" dirty="0"/>
              <a:t>: Example results slide from lecture at INSEAD</a:t>
            </a:r>
            <a:endParaRPr lang="en-US" sz="1200" kern="1200" baseline="0" dirty="0">
              <a:solidFill>
                <a:schemeClr val="tx1"/>
              </a:solidFill>
              <a:effectLst/>
              <a:latin typeface="+mn-lt"/>
              <a:ea typeface="+mn-ea"/>
              <a:cs typeface="+mn-cs"/>
            </a:endParaRPr>
          </a:p>
          <a:p>
            <a:endParaRPr lang="en-SG" dirty="0"/>
          </a:p>
          <a:p>
            <a:endParaRPr lang="en-SG" dirty="0"/>
          </a:p>
        </p:txBody>
      </p:sp>
      <p:sp>
        <p:nvSpPr>
          <p:cNvPr id="4" name="Slide Number Placeholder 3"/>
          <p:cNvSpPr>
            <a:spLocks noGrp="1"/>
          </p:cNvSpPr>
          <p:nvPr>
            <p:ph type="sldNum" sz="quarter" idx="5"/>
          </p:nvPr>
        </p:nvSpPr>
        <p:spPr/>
        <p:txBody>
          <a:bodyPr/>
          <a:lstStyle/>
          <a:p>
            <a:fld id="{D37123A3-F868-4D16-A1D7-E0B030EF5C1D}" type="slidenum">
              <a:rPr lang="en-US" smtClean="0"/>
              <a:t>23</a:t>
            </a:fld>
            <a:endParaRPr lang="en-US"/>
          </a:p>
        </p:txBody>
      </p:sp>
    </p:spTree>
    <p:extLst>
      <p:ext uri="{BB962C8B-B14F-4D97-AF65-F5344CB8AC3E}">
        <p14:creationId xmlns:p14="http://schemas.microsoft.com/office/powerpoint/2010/main" val="413812741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Lies</a:t>
            </a:r>
            <a:r>
              <a:rPr lang="en-US" baseline="0" dirty="0"/>
              <a:t> are common and deception is common. We see it in Pivot Bank. </a:t>
            </a:r>
            <a:r>
              <a:rPr lang="en-US" sz="1200" b="0" dirty="0">
                <a:solidFill>
                  <a:schemeClr val="tx1"/>
                </a:solidFill>
              </a:rPr>
              <a:t>But</a:t>
            </a:r>
            <a:r>
              <a:rPr lang="en-US" sz="1200" b="0" baseline="0" dirty="0">
                <a:solidFill>
                  <a:schemeClr val="tx1"/>
                </a:solidFill>
              </a:rPr>
              <a:t> ho</a:t>
            </a:r>
            <a:r>
              <a:rPr lang="en-US" sz="1200" b="0" dirty="0">
                <a:solidFill>
                  <a:schemeClr val="tx1"/>
                </a:solidFill>
              </a:rPr>
              <a:t>w accurate do you think people generally</a:t>
            </a:r>
            <a:r>
              <a:rPr lang="en-US" sz="1200" b="0" baseline="0" dirty="0">
                <a:solidFill>
                  <a:schemeClr val="tx1"/>
                </a:solidFill>
              </a:rPr>
              <a:t> </a:t>
            </a:r>
            <a:r>
              <a:rPr lang="en-US" sz="1200" b="0" dirty="0">
                <a:solidFill>
                  <a:schemeClr val="tx1"/>
                </a:solidFill>
              </a:rPr>
              <a:t>are at detecting lies? </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b="0" dirty="0">
              <a:solidFill>
                <a:schemeClr val="tx1"/>
              </a:solidFill>
            </a:endParaRPr>
          </a:p>
          <a:p>
            <a:pPr eaLnBrk="1" hangingPunct="1">
              <a:spcBef>
                <a:spcPct val="0"/>
              </a:spcBef>
            </a:pPr>
            <a:r>
              <a:rPr lang="en-US" sz="1200" b="0" dirty="0">
                <a:solidFill>
                  <a:schemeClr val="tx1"/>
                </a:solidFill>
              </a:rPr>
              <a:t>The way these studies are done is research</a:t>
            </a:r>
            <a:r>
              <a:rPr lang="en-US" sz="1200" b="0" baseline="0" dirty="0">
                <a:solidFill>
                  <a:schemeClr val="tx1"/>
                </a:solidFill>
              </a:rPr>
              <a:t> participants are shown videos of people making claims, half of which are lies and half of which are true. They are asked to distinguish between the liars and truth-tellers. So </a:t>
            </a:r>
            <a:r>
              <a:rPr lang="en-US" sz="1100" b="0" dirty="0">
                <a:solidFill>
                  <a:schemeClr val="tx1"/>
                </a:solidFill>
              </a:rPr>
              <a:t>50% accuracy would be chance accuracy,</a:t>
            </a:r>
            <a:r>
              <a:rPr lang="en-US" sz="1100" b="0" baseline="0" dirty="0">
                <a:solidFill>
                  <a:schemeClr val="tx1"/>
                </a:solidFill>
              </a:rPr>
              <a:t> no better than flipping a coin. Anything above 50% would be greater than chance, and 100% would be perfect accuracy. </a:t>
            </a:r>
            <a:r>
              <a:rPr lang="en-US" sz="1100" b="0" i="0" baseline="0" dirty="0">
                <a:solidFill>
                  <a:schemeClr val="tx1"/>
                </a:solidFill>
              </a:rPr>
              <a:t>[</a:t>
            </a:r>
            <a:r>
              <a:rPr lang="en-US" sz="1100" b="0" i="1" baseline="0" dirty="0">
                <a:solidFill>
                  <a:schemeClr val="tx1"/>
                </a:solidFill>
              </a:rPr>
              <a:t>Students make estimates</a:t>
            </a:r>
            <a:r>
              <a:rPr lang="en-US" sz="1100" b="0" baseline="0" dirty="0">
                <a:solidFill>
                  <a:schemeClr val="tx1"/>
                </a:solidFill>
              </a:rPr>
              <a:t>]. </a:t>
            </a:r>
            <a:br>
              <a:rPr lang="en-US" sz="1100" b="1" dirty="0">
                <a:solidFill>
                  <a:schemeClr val="tx1"/>
                </a:solidFill>
              </a:rPr>
            </a:br>
            <a:endParaRPr lang="en-US" altLang="en-US" sz="1100" dirty="0">
              <a:latin typeface="Rockwell" pitchFamily="18" charset="0"/>
            </a:endParaRPr>
          </a:p>
          <a:p>
            <a:pPr eaLnBrk="1" hangingPunct="1">
              <a:spcBef>
                <a:spcPct val="0"/>
              </a:spcBef>
            </a:pPr>
            <a:r>
              <a:rPr lang="en-US" altLang="en-US" sz="1100" dirty="0">
                <a:latin typeface="Rockwell" pitchFamily="18" charset="0"/>
              </a:rPr>
              <a:t>Source of photo:</a:t>
            </a:r>
          </a:p>
          <a:p>
            <a:pPr eaLnBrk="1" hangingPunct="1">
              <a:spcBef>
                <a:spcPct val="0"/>
              </a:spcBef>
            </a:pPr>
            <a:r>
              <a:rPr lang="en-US" altLang="en-US" sz="1100" dirty="0">
                <a:latin typeface="Rockwell" pitchFamily="18" charset="0"/>
              </a:rPr>
              <a:t>https://www.freepik.com/premium-photo/business-woman-holding-knife-his-back_8859885.htm</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100" b="1" dirty="0">
              <a:solidFill>
                <a:schemeClr val="tx1"/>
              </a:solidFill>
            </a:endParaRPr>
          </a:p>
          <a:p>
            <a:endParaRPr lang="en-SG" dirty="0"/>
          </a:p>
        </p:txBody>
      </p:sp>
      <p:sp>
        <p:nvSpPr>
          <p:cNvPr id="4" name="Slide Number Placeholder 3"/>
          <p:cNvSpPr>
            <a:spLocks noGrp="1"/>
          </p:cNvSpPr>
          <p:nvPr>
            <p:ph type="sldNum" sz="quarter" idx="5"/>
          </p:nvPr>
        </p:nvSpPr>
        <p:spPr/>
        <p:txBody>
          <a:bodyPr/>
          <a:lstStyle/>
          <a:p>
            <a:pPr>
              <a:defRPr/>
            </a:pPr>
            <a:fld id="{95E496D6-9C5A-E74F-811B-671DFF27A51B}" type="slidenum">
              <a:rPr lang="en-GB" smtClean="0"/>
              <a:pPr>
                <a:defRPr/>
              </a:pPr>
              <a:t>24</a:t>
            </a:fld>
            <a:endParaRPr lang="en-GB"/>
          </a:p>
        </p:txBody>
      </p:sp>
    </p:spTree>
    <p:extLst>
      <p:ext uri="{BB962C8B-B14F-4D97-AF65-F5344CB8AC3E}">
        <p14:creationId xmlns:p14="http://schemas.microsoft.com/office/powerpoint/2010/main" val="390523716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Averaging across many studies of lie detection in what scientists call a meta-analysis, accuracy is only 55%-- barely better</a:t>
            </a:r>
            <a:r>
              <a:rPr lang="en-US" baseline="0" dirty="0"/>
              <a:t> than chance. Again, you would get 50% accuracy by just flipping a coin. Human intuition gives us only a </a:t>
            </a:r>
            <a:r>
              <a:rPr lang="en-US" dirty="0"/>
              <a:t>5%</a:t>
            </a:r>
            <a:r>
              <a:rPr lang="en-US" baseline="0" dirty="0"/>
              <a:t> advantage in detecting lies. Research also shows that human beings are grossly overconfident about our ability to detect lies. </a:t>
            </a:r>
            <a:r>
              <a:rPr lang="en-US" sz="1200" kern="1800" dirty="0">
                <a:ea typeface="Times New Roman"/>
                <a:cs typeface="Times New Roman" pitchFamily="18" charset="0"/>
              </a:rPr>
              <a:t>We think of ourselves as good </a:t>
            </a:r>
            <a:r>
              <a:rPr lang="en-US" kern="1800" dirty="0">
                <a:ea typeface="Times New Roman"/>
                <a:cs typeface="Times New Roman" pitchFamily="18" charset="0"/>
              </a:rPr>
              <a:t>lie detectors but we just aren’t. </a:t>
            </a:r>
            <a:endParaRPr lang="en-US" sz="1200" kern="1800" dirty="0">
              <a:ea typeface="Times New Roman"/>
              <a:cs typeface="Times New Roman" pitchFamily="18" charset="0"/>
            </a:endParaRPr>
          </a:p>
          <a:p>
            <a:endParaRPr lang="en-US" sz="1200" kern="1800" dirty="0">
              <a:ea typeface="Times New Roman"/>
              <a:cs typeface="Times New Roman" pitchFamily="18" charset="0"/>
            </a:endParaRPr>
          </a:p>
          <a:p>
            <a:r>
              <a:rPr lang="en-US" sz="1200" kern="1800" dirty="0">
                <a:ea typeface="Times New Roman"/>
                <a:cs typeface="Times New Roman" pitchFamily="18" charset="0"/>
              </a:rPr>
              <a:t>Supporting References/Links and Further Reading</a:t>
            </a:r>
          </a:p>
          <a:p>
            <a:endParaRPr lang="en-US" sz="1200" kern="1800" dirty="0">
              <a:ea typeface="Times New Roman"/>
              <a:cs typeface="Times New Roman" pitchFamily="18" charset="0"/>
            </a:endParaRPr>
          </a:p>
          <a:p>
            <a:r>
              <a:rPr lang="en-US" sz="1200" kern="1800" dirty="0">
                <a:ea typeface="Times New Roman"/>
                <a:cs typeface="Times New Roman" pitchFamily="18" charset="0"/>
              </a:rPr>
              <a:t>Ekman, 1983, </a:t>
            </a:r>
          </a:p>
          <a:p>
            <a:r>
              <a:rPr lang="en-US" b="0" dirty="0">
                <a:effectLst/>
              </a:rPr>
              <a:t>Telling lies: Clues to deceit in the marketplace, politics, and marriage </a:t>
            </a:r>
            <a:endParaRPr lang="en-US" sz="1200" b="0" kern="1800" dirty="0">
              <a:ea typeface="Times New Roman"/>
              <a:cs typeface="Times New Roman" pitchFamily="18" charset="0"/>
            </a:endParaRPr>
          </a:p>
          <a:p>
            <a:r>
              <a:rPr lang="en-US" sz="1200" kern="1800" dirty="0">
                <a:ea typeface="Times New Roman"/>
                <a:cs typeface="Times New Roman" pitchFamily="18" charset="0"/>
              </a:rPr>
              <a:t>https://www.amazon.com/Telling-Lies-Marketplace-Politics-Marriage/dp/0393337456</a:t>
            </a:r>
          </a:p>
          <a:p>
            <a:endParaRPr lang="en-US" sz="1200" kern="1800" dirty="0">
              <a:ea typeface="Times New Roman"/>
              <a:cs typeface="Times New Roman" pitchFamily="18" charset="0"/>
            </a:endParaRPr>
          </a:p>
          <a:p>
            <a:pPr>
              <a:lnSpc>
                <a:spcPct val="107000"/>
              </a:lnSpc>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Bond, C. F. Jr., &amp; DePaulo, B. M. (2006). Accuracy of deception judgments. </a:t>
            </a:r>
            <a:r>
              <a:rPr lang="en-US" sz="1800" i="1" dirty="0">
                <a:effectLst/>
                <a:latin typeface="Calibri" panose="020F0502020204030204" pitchFamily="34" charset="0"/>
                <a:ea typeface="Calibri" panose="020F0502020204030204" pitchFamily="34" charset="0"/>
                <a:cs typeface="Times New Roman" panose="02020603050405020304" pitchFamily="18" charset="0"/>
              </a:rPr>
              <a:t>Personality and Social Psychology Review, 10</a:t>
            </a:r>
            <a:r>
              <a:rPr lang="en-US" sz="1800" dirty="0">
                <a:effectLst/>
                <a:latin typeface="Calibri" panose="020F0502020204030204" pitchFamily="34" charset="0"/>
                <a:ea typeface="Calibri" panose="020F0502020204030204" pitchFamily="34" charset="0"/>
                <a:cs typeface="Times New Roman" panose="02020603050405020304" pitchFamily="18" charset="0"/>
              </a:rPr>
              <a:t>, 214–34.</a:t>
            </a:r>
            <a:endParaRPr lang="en-SG"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200" b="0" kern="1800" dirty="0">
                <a:ea typeface="Times New Roman"/>
                <a:cs typeface="Times New Roman" pitchFamily="18" charset="0"/>
              </a:rPr>
              <a:t>http://psr.sagepub.com/content/10/3/214.short</a:t>
            </a:r>
          </a:p>
          <a:p>
            <a:endParaRPr lang="en-GB" sz="1200" dirty="0">
              <a:cs typeface="Times New Roman" pitchFamily="18" charset="0"/>
            </a:endParaRPr>
          </a:p>
          <a:p>
            <a:pPr fontAlgn="t"/>
            <a:r>
              <a:rPr lang="en-US" sz="1200" b="0" i="0" kern="1200" dirty="0">
                <a:solidFill>
                  <a:schemeClr val="tx1"/>
                </a:solidFill>
                <a:effectLst/>
                <a:latin typeface="Rockwell" pitchFamily="-110" charset="0"/>
                <a:ea typeface="MS PGothic" pitchFamily="34" charset="-128"/>
                <a:cs typeface="MS PGothic" charset="0"/>
              </a:rPr>
              <a:t>Buller, D. B. (2005). Methods for measuring speech rate. In V. </a:t>
            </a:r>
            <a:r>
              <a:rPr lang="en-US" sz="1200" b="0" i="0" kern="1200" dirty="0" err="1">
                <a:solidFill>
                  <a:schemeClr val="tx1"/>
                </a:solidFill>
                <a:effectLst/>
                <a:latin typeface="Rockwell" pitchFamily="-110" charset="0"/>
                <a:ea typeface="MS PGothic" pitchFamily="34" charset="-128"/>
                <a:cs typeface="MS PGothic" charset="0"/>
              </a:rPr>
              <a:t>Manusov</a:t>
            </a:r>
            <a:r>
              <a:rPr lang="en-US" sz="1200" b="0" i="0" kern="1200" dirty="0">
                <a:solidFill>
                  <a:schemeClr val="tx1"/>
                </a:solidFill>
                <a:effectLst/>
                <a:latin typeface="Rockwell" pitchFamily="-110" charset="0"/>
                <a:ea typeface="MS PGothic" pitchFamily="34" charset="-128"/>
                <a:cs typeface="MS PGothic" charset="0"/>
              </a:rPr>
              <a:t> (Ed.),</a:t>
            </a:r>
            <a:r>
              <a:rPr lang="en-US" sz="1200" b="0" i="1" kern="1200" dirty="0">
                <a:solidFill>
                  <a:schemeClr val="tx1"/>
                </a:solidFill>
                <a:effectLst/>
                <a:latin typeface="Rockwell" pitchFamily="-110" charset="0"/>
                <a:ea typeface="MS PGothic" pitchFamily="34" charset="-128"/>
                <a:cs typeface="MS PGothic" charset="0"/>
              </a:rPr>
              <a:t> The sourcebook of nonverbal measures: Going beyond words </a:t>
            </a:r>
            <a:r>
              <a:rPr lang="en-US" sz="1200" b="0" i="0" kern="1200" dirty="0">
                <a:solidFill>
                  <a:schemeClr val="tx1"/>
                </a:solidFill>
                <a:effectLst/>
                <a:latin typeface="Rockwell" pitchFamily="-110" charset="0"/>
                <a:ea typeface="MS PGothic" pitchFamily="34" charset="-128"/>
                <a:cs typeface="MS PGothic" charset="0"/>
              </a:rPr>
              <a:t>(pp. 317-324). Mahwah, NJ: Lawrence Erlbaum.</a:t>
            </a:r>
          </a:p>
          <a:p>
            <a:pPr fontAlgn="t"/>
            <a:endParaRPr lang="en-US" sz="1200" b="0" i="0" kern="1200" dirty="0">
              <a:solidFill>
                <a:schemeClr val="tx1"/>
              </a:solidFill>
              <a:effectLst/>
              <a:latin typeface="Rockwell" pitchFamily="-110" charset="0"/>
              <a:ea typeface="MS PGothic" pitchFamily="34" charset="-128"/>
              <a:cs typeface="MS PGothic"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Rockwell" pitchFamily="-110" charset="0"/>
                <a:ea typeface="MS PGothic" pitchFamily="34" charset="-128"/>
                <a:cs typeface="MS PGothic" charset="0"/>
              </a:rPr>
              <a:t>DePaulo, B. M., Lindsay, J. J., Malone, B. E., </a:t>
            </a:r>
            <a:r>
              <a:rPr lang="en-US" sz="1200" b="0" i="0" kern="1200" dirty="0" err="1">
                <a:solidFill>
                  <a:schemeClr val="tx1"/>
                </a:solidFill>
                <a:effectLst/>
                <a:latin typeface="Rockwell" pitchFamily="-110" charset="0"/>
                <a:ea typeface="MS PGothic" pitchFamily="34" charset="-128"/>
                <a:cs typeface="MS PGothic" charset="0"/>
              </a:rPr>
              <a:t>Muhlenbruck</a:t>
            </a:r>
            <a:r>
              <a:rPr lang="en-US" sz="1200" b="0" i="0" kern="1200" dirty="0">
                <a:solidFill>
                  <a:schemeClr val="tx1"/>
                </a:solidFill>
                <a:effectLst/>
                <a:latin typeface="Rockwell" pitchFamily="-110" charset="0"/>
                <a:ea typeface="MS PGothic" pitchFamily="34" charset="-128"/>
                <a:cs typeface="MS PGothic" charset="0"/>
              </a:rPr>
              <a:t>, L., Charlton, K., &amp; Cooper, H. (2003). Cues to deception.</a:t>
            </a:r>
            <a:r>
              <a:rPr lang="en-US" sz="1200" b="0" i="1" kern="1200" dirty="0">
                <a:solidFill>
                  <a:schemeClr val="tx1"/>
                </a:solidFill>
                <a:effectLst/>
                <a:latin typeface="Rockwell" pitchFamily="-110" charset="0"/>
                <a:ea typeface="MS PGothic" pitchFamily="34" charset="-128"/>
                <a:cs typeface="MS PGothic" charset="0"/>
              </a:rPr>
              <a:t> Psychological Bulletin, </a:t>
            </a:r>
            <a:r>
              <a:rPr lang="en-US" sz="1200" b="0" i="0" kern="1200" dirty="0">
                <a:solidFill>
                  <a:schemeClr val="tx1"/>
                </a:solidFill>
                <a:effectLst/>
                <a:latin typeface="Rockwell" pitchFamily="-110" charset="0"/>
                <a:ea typeface="MS PGothic" pitchFamily="34" charset="-128"/>
                <a:cs typeface="MS PGothic" charset="0"/>
              </a:rPr>
              <a:t>1, 74-118.</a:t>
            </a:r>
          </a:p>
          <a:p>
            <a:endParaRPr lang="en-US" sz="1200" b="0" kern="1200" dirty="0">
              <a:solidFill>
                <a:schemeClr val="tx1"/>
              </a:solidFill>
              <a:effectLst/>
              <a:latin typeface="Rockwell" pitchFamily="-110" charset="0"/>
              <a:ea typeface="MS PGothic" pitchFamily="34" charset="-128"/>
              <a:cs typeface="MS PGothic" charset="0"/>
            </a:endParaRPr>
          </a:p>
          <a:p>
            <a:r>
              <a:rPr lang="en-US" sz="1200" b="0" kern="1200" dirty="0">
                <a:solidFill>
                  <a:schemeClr val="tx1"/>
                </a:solidFill>
                <a:effectLst/>
                <a:latin typeface="Rockwell" pitchFamily="-110" charset="0"/>
                <a:ea typeface="MS PGothic" pitchFamily="34" charset="-128"/>
                <a:cs typeface="MS PGothic" charset="0"/>
              </a:rPr>
              <a:t>DePaulo, Bella. </a:t>
            </a:r>
            <a:r>
              <a:rPr lang="en-US" b="0" dirty="0"/>
              <a:t>Unconscious, Gut-Level Lie Detection?</a:t>
            </a:r>
            <a:endParaRPr lang="en-US" sz="1200" b="0" kern="1200" dirty="0">
              <a:solidFill>
                <a:schemeClr val="tx1"/>
              </a:solidFill>
              <a:effectLst/>
              <a:latin typeface="Rockwell" pitchFamily="-110" charset="0"/>
              <a:ea typeface="MS PGothic" pitchFamily="34" charset="-128"/>
              <a:cs typeface="MS PGothic" charset="0"/>
            </a:endParaRPr>
          </a:p>
          <a:p>
            <a:r>
              <a:rPr lang="en-US" sz="1200" b="0" u="sng" kern="1200" dirty="0">
                <a:solidFill>
                  <a:schemeClr val="tx1"/>
                </a:solidFill>
                <a:effectLst/>
                <a:latin typeface="Rockwell" pitchFamily="-110" charset="0"/>
                <a:ea typeface="MS PGothic" pitchFamily="34" charset="-128"/>
                <a:cs typeface="MS PGothic" charset="0"/>
                <a:hlinkClick r:id="rId3"/>
              </a:rPr>
              <a:t>https://www.psychologytoday.com/blog/living-single/201404/unconscious-gut-level-lie-detection</a:t>
            </a:r>
            <a:endParaRPr lang="en-US" sz="1200" b="0" kern="1200" dirty="0">
              <a:solidFill>
                <a:schemeClr val="tx1"/>
              </a:solidFill>
              <a:effectLst/>
              <a:latin typeface="Rockwell" pitchFamily="-110" charset="0"/>
              <a:ea typeface="MS PGothic" pitchFamily="34" charset="-128"/>
              <a:cs typeface="MS PGothic" charset="0"/>
            </a:endParaRPr>
          </a:p>
          <a:p>
            <a:endParaRPr lang="en-US" dirty="0"/>
          </a:p>
          <a:p>
            <a:r>
              <a:rPr lang="en-US" dirty="0"/>
              <a:t>Who can catch a liar? </a:t>
            </a:r>
          </a:p>
          <a:p>
            <a:r>
              <a:rPr lang="en-US" dirty="0"/>
              <a:t>Ekman, Paul; O'Sullivan, Maureen </a:t>
            </a:r>
          </a:p>
          <a:p>
            <a:r>
              <a:rPr lang="en-US" dirty="0"/>
              <a:t>American Psychologist, Vol 46(9), Sep 1991, 913-920. </a:t>
            </a:r>
            <a:r>
              <a:rPr lang="en-US" dirty="0">
                <a:hlinkClick r:id="rId4"/>
              </a:rPr>
              <a:t>http://dx.doi.org/10.1037/0003-066X.46.9.913</a:t>
            </a:r>
            <a:r>
              <a:rPr lang="en-US" dirty="0"/>
              <a:t> </a:t>
            </a:r>
          </a:p>
          <a:p>
            <a:r>
              <a:rPr lang="en-US" dirty="0"/>
              <a:t>http://psycnet.apa.org/journals/amp/46/9/913/</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Rockwell" pitchFamily="-110" charset="0"/>
                <a:ea typeface="MS PGothic" pitchFamily="34" charset="-128"/>
                <a:cs typeface="MS PGothic" charset="0"/>
              </a:rPr>
              <a:t>Ekman, P., &amp; Friesen, W. V. (1969). Nonverbal leakage and clues to deception.</a:t>
            </a:r>
            <a:r>
              <a:rPr lang="en-US" sz="1200" b="0" i="1" kern="1200" dirty="0">
                <a:solidFill>
                  <a:schemeClr val="tx1"/>
                </a:solidFill>
                <a:effectLst/>
                <a:latin typeface="Rockwell" pitchFamily="-110" charset="0"/>
                <a:ea typeface="MS PGothic" pitchFamily="34" charset="-128"/>
                <a:cs typeface="MS PGothic" charset="0"/>
              </a:rPr>
              <a:t> Psychiatry: Journal for the Study of Interpersonal Processes, </a:t>
            </a:r>
            <a:r>
              <a:rPr lang="en-US" sz="1200" b="0" i="0" kern="1200" dirty="0">
                <a:solidFill>
                  <a:schemeClr val="tx1"/>
                </a:solidFill>
                <a:effectLst/>
                <a:latin typeface="Rockwell" pitchFamily="-110" charset="0"/>
                <a:ea typeface="MS PGothic" pitchFamily="34" charset="-128"/>
                <a:cs typeface="MS PGothic" charset="0"/>
              </a:rPr>
              <a:t>1, 88-106.</a:t>
            </a:r>
            <a:r>
              <a:rPr lang="en-US" sz="1200" b="0" i="1" kern="1200" dirty="0">
                <a:solidFill>
                  <a:schemeClr val="tx1"/>
                </a:solidFill>
                <a:effectLst/>
                <a:latin typeface="Rockwell" pitchFamily="-110" charset="0"/>
                <a:ea typeface="MS PGothic" pitchFamily="34" charset="-128"/>
                <a:cs typeface="MS PGothic" charset="0"/>
              </a:rPr>
              <a:t> </a:t>
            </a:r>
            <a:endParaRPr lang="en-US" sz="1200" b="0" i="0" kern="1200" dirty="0">
              <a:solidFill>
                <a:schemeClr val="tx1"/>
              </a:solidFill>
              <a:effectLst/>
              <a:latin typeface="Rockwell" pitchFamily="-110" charset="0"/>
              <a:ea typeface="MS PGothic" pitchFamily="34" charset="-128"/>
              <a:cs typeface="MS PGothic" charset="0"/>
            </a:endParaRPr>
          </a:p>
          <a:p>
            <a:endParaRPr lang="en-US" dirty="0"/>
          </a:p>
          <a:p>
            <a:pPr fontAlgn="t"/>
            <a:r>
              <a:rPr lang="en-US" sz="1200" b="0" i="0" kern="1200" dirty="0">
                <a:solidFill>
                  <a:schemeClr val="tx1"/>
                </a:solidFill>
                <a:effectLst/>
                <a:latin typeface="Rockwell" pitchFamily="-110" charset="0"/>
                <a:ea typeface="MS PGothic" pitchFamily="34" charset="-128"/>
                <a:cs typeface="MS PGothic" charset="0"/>
              </a:rPr>
              <a:t>Ekman, P., Friesen, W. V., &amp; Scherer, K. R. (1976). Body movement and voice pitch in deceptive interaction.</a:t>
            </a:r>
            <a:r>
              <a:rPr lang="en-US" sz="1200" b="0" i="1" kern="1200" dirty="0">
                <a:solidFill>
                  <a:schemeClr val="tx1"/>
                </a:solidFill>
                <a:effectLst/>
                <a:latin typeface="Rockwell" pitchFamily="-110" charset="0"/>
                <a:ea typeface="MS PGothic" pitchFamily="34" charset="-128"/>
                <a:cs typeface="MS PGothic" charset="0"/>
              </a:rPr>
              <a:t> </a:t>
            </a:r>
            <a:r>
              <a:rPr lang="en-US" sz="1200" b="0" i="1" kern="1200" dirty="0" err="1">
                <a:solidFill>
                  <a:schemeClr val="tx1"/>
                </a:solidFill>
                <a:effectLst/>
                <a:latin typeface="Rockwell" pitchFamily="-110" charset="0"/>
                <a:ea typeface="MS PGothic" pitchFamily="34" charset="-128"/>
                <a:cs typeface="MS PGothic" charset="0"/>
              </a:rPr>
              <a:t>Semiotica</a:t>
            </a:r>
            <a:r>
              <a:rPr lang="en-US" sz="1200" b="0" i="1" kern="1200" dirty="0">
                <a:solidFill>
                  <a:schemeClr val="tx1"/>
                </a:solidFill>
                <a:effectLst/>
                <a:latin typeface="Rockwell" pitchFamily="-110" charset="0"/>
                <a:ea typeface="MS PGothic" pitchFamily="34" charset="-128"/>
                <a:cs typeface="MS PGothic" charset="0"/>
              </a:rPr>
              <a:t>, </a:t>
            </a:r>
            <a:r>
              <a:rPr lang="en-US" sz="1200" b="0" i="0" kern="1200" dirty="0">
                <a:solidFill>
                  <a:schemeClr val="tx1"/>
                </a:solidFill>
                <a:effectLst/>
                <a:latin typeface="Rockwell" pitchFamily="-110" charset="0"/>
                <a:ea typeface="MS PGothic" pitchFamily="34" charset="-128"/>
                <a:cs typeface="MS PGothic" charset="0"/>
              </a:rPr>
              <a:t>1, 23-27. </a:t>
            </a:r>
          </a:p>
          <a:p>
            <a:pPr marL="0" marR="0" lvl="0" indent="0" algn="l" defTabSz="914400" rtl="0" eaLnBrk="1" fontAlgn="base" latinLnBrk="0" hangingPunct="1">
              <a:lnSpc>
                <a:spcPct val="100000"/>
              </a:lnSpc>
              <a:spcBef>
                <a:spcPct val="0"/>
              </a:spcBef>
              <a:spcAft>
                <a:spcPct val="0"/>
              </a:spcAft>
              <a:buClrTx/>
              <a:buSzTx/>
              <a:buFontTx/>
              <a:buNone/>
              <a:tabLst/>
              <a:defRPr/>
            </a:pPr>
            <a:endParaRPr lang="en-US" dirty="0"/>
          </a:p>
          <a:p>
            <a:pPr marL="0" marR="0" lvl="0" indent="0" algn="l" defTabSz="914400" rtl="0" eaLnBrk="1" fontAlgn="base" latinLnBrk="0" hangingPunct="1">
              <a:lnSpc>
                <a:spcPct val="100000"/>
              </a:lnSpc>
              <a:spcBef>
                <a:spcPct val="0"/>
              </a:spcBef>
              <a:spcAft>
                <a:spcPct val="0"/>
              </a:spcAft>
              <a:buClrTx/>
              <a:buSzTx/>
              <a:buFontTx/>
              <a:buNone/>
              <a:tabLst/>
              <a:defRPr/>
            </a:pPr>
            <a:r>
              <a:rPr lang="en-US" b="0" i="0" dirty="0">
                <a:effectLst/>
              </a:rPr>
              <a:t>Ekman, P.; Davidson, R.J.; Friesen, W.V. (1990). "The Duchenne smile: Emotional expression and brain </a:t>
            </a:r>
            <a:r>
              <a:rPr lang="en-US" b="0" i="0" dirty="0" err="1">
                <a:effectLst/>
              </a:rPr>
              <a:t>psysiology</a:t>
            </a:r>
            <a:r>
              <a:rPr lang="en-US" b="0" i="0" dirty="0">
                <a:effectLst/>
              </a:rPr>
              <a:t> II.". Journal of Personality and Social Psychology. 58: 342–353.</a:t>
            </a:r>
            <a:endParaRPr lang="en-US" b="0" i="0" dirty="0"/>
          </a:p>
          <a:p>
            <a:pPr marL="0" marR="0" indent="0" algn="l" defTabSz="914400" rtl="0" eaLnBrk="1" fontAlgn="base" latinLnBrk="0" hangingPunct="1">
              <a:lnSpc>
                <a:spcPct val="100000"/>
              </a:lnSpc>
              <a:spcBef>
                <a:spcPct val="0"/>
              </a:spcBef>
              <a:spcAft>
                <a:spcPct val="0"/>
              </a:spcAft>
              <a:buClrTx/>
              <a:buSzTx/>
              <a:buFontTx/>
              <a:buNone/>
              <a:tabLst/>
              <a:defRPr/>
            </a:pPr>
            <a:endParaRPr lang="en-US" sz="1200" b="0" kern="1200" dirty="0">
              <a:solidFill>
                <a:schemeClr val="tx1"/>
              </a:solidFill>
              <a:effectLst/>
              <a:latin typeface="Rockwell" pitchFamily="-110" charset="0"/>
              <a:ea typeface="MS PGothic" pitchFamily="34" charset="-128"/>
              <a:cs typeface="MS PGothic" charset="0"/>
            </a:endParaRPr>
          </a:p>
          <a:p>
            <a:r>
              <a:rPr lang="en-US" dirty="0"/>
              <a:t>Fischer, Leah B.; </a:t>
            </a:r>
            <a:r>
              <a:rPr lang="en-US" dirty="0" err="1"/>
              <a:t>Kennison</a:t>
            </a:r>
            <a:r>
              <a:rPr lang="en-US" dirty="0"/>
              <a:t>, Shelia M.</a:t>
            </a:r>
          </a:p>
          <a:p>
            <a:r>
              <a:rPr lang="en-US" b="0" dirty="0"/>
              <a:t>Detecting Lies Told by Friends and Strangers.</a:t>
            </a:r>
          </a:p>
          <a:p>
            <a:r>
              <a:rPr lang="en-US" b="0" dirty="0"/>
              <a:t>Psi Chi Journal of Undergraduate Research . Winter2007, Vol. 12 Issue 4, p170-179. 10p. 6 Charts. </a:t>
            </a:r>
          </a:p>
          <a:p>
            <a:endParaRPr lang="en-US" sz="1200" b="0" kern="1200" dirty="0">
              <a:solidFill>
                <a:schemeClr val="tx1"/>
              </a:solidFill>
              <a:effectLst/>
              <a:latin typeface="Rockwell" pitchFamily="-110" charset="0"/>
              <a:ea typeface="MS PGothic" pitchFamily="34" charset="-128"/>
              <a:cs typeface="MS PGothic" charset="0"/>
            </a:endParaRPr>
          </a:p>
          <a:p>
            <a:pPr marL="0" marR="0" indent="0" algn="l" defTabSz="914400" rtl="0" eaLnBrk="1" fontAlgn="base" latinLnBrk="0" hangingPunct="1">
              <a:lnSpc>
                <a:spcPct val="100000"/>
              </a:lnSpc>
              <a:spcBef>
                <a:spcPct val="0"/>
              </a:spcBef>
              <a:spcAft>
                <a:spcPct val="0"/>
              </a:spcAft>
              <a:buClrTx/>
              <a:buSzTx/>
              <a:buFontTx/>
              <a:buNone/>
              <a:tabLst/>
              <a:defRPr/>
            </a:pPr>
            <a:r>
              <a:rPr lang="en-US" dirty="0">
                <a:effectLst/>
              </a:rPr>
              <a:t>Freitas-</a:t>
            </a:r>
            <a:r>
              <a:rPr lang="en-US" dirty="0" err="1">
                <a:effectLst/>
              </a:rPr>
              <a:t>Magalhães</a:t>
            </a:r>
            <a:r>
              <a:rPr lang="en-US" dirty="0">
                <a:effectLst/>
              </a:rPr>
              <a:t>, A. (2006). The Psychology of human smile. Oporto: University Fernando Pessoa Press.</a:t>
            </a:r>
            <a:endParaRPr lang="en-US" sz="1200" b="0" kern="1200" dirty="0">
              <a:solidFill>
                <a:schemeClr val="tx1"/>
              </a:solidFill>
              <a:effectLst/>
              <a:latin typeface="Rockwell" pitchFamily="-110" charset="0"/>
              <a:ea typeface="MS PGothic" pitchFamily="34" charset="-128"/>
              <a:cs typeface="MS PGothic" charset="0"/>
            </a:endParaRPr>
          </a:p>
          <a:p>
            <a:pPr marL="0" marR="0" indent="0" algn="l" defTabSz="914400" rtl="0" eaLnBrk="1" fontAlgn="base" latinLnBrk="0" hangingPunct="1">
              <a:lnSpc>
                <a:spcPct val="100000"/>
              </a:lnSpc>
              <a:spcBef>
                <a:spcPct val="0"/>
              </a:spcBef>
              <a:spcAft>
                <a:spcPct val="0"/>
              </a:spcAft>
              <a:buClrTx/>
              <a:buSzTx/>
              <a:buFontTx/>
              <a:buNone/>
              <a:tabLst/>
              <a:defRPr/>
            </a:pPr>
            <a:endParaRPr lang="en-US" sz="1200" b="0" kern="1200" dirty="0">
              <a:solidFill>
                <a:schemeClr val="tx1"/>
              </a:solidFill>
              <a:effectLst/>
              <a:latin typeface="Rockwell" pitchFamily="-110" charset="0"/>
              <a:ea typeface="MS PGothic" pitchFamily="34" charset="-128"/>
              <a:cs typeface="MS PGothic" charset="0"/>
            </a:endParaRPr>
          </a:p>
          <a:p>
            <a:r>
              <a:rPr lang="en-US" dirty="0" err="1"/>
              <a:t>Kozel</a:t>
            </a:r>
            <a:r>
              <a:rPr lang="en-US" dirty="0"/>
              <a:t>, F.A., Padgett, T.M. &amp; George, M.S. (2004). A Replication Study of the Neural Correlates of Deception. </a:t>
            </a:r>
            <a:r>
              <a:rPr lang="en-US" i="1" dirty="0"/>
              <a:t>Behavioral Neuroscience, 118</a:t>
            </a:r>
            <a:r>
              <a:rPr lang="en-US" dirty="0"/>
              <a:t>(4): 852-56.</a:t>
            </a:r>
          </a:p>
          <a:p>
            <a:endParaRPr lang="en-US" dirty="0"/>
          </a:p>
          <a:p>
            <a:r>
              <a:rPr lang="en-US" dirty="0" err="1"/>
              <a:t>Lykken</a:t>
            </a:r>
            <a:r>
              <a:rPr lang="en-US" dirty="0"/>
              <a:t>, D. (1998). </a:t>
            </a:r>
            <a:r>
              <a:rPr lang="en-US" i="1" dirty="0"/>
              <a:t>A Tremor in the Blood: Uses and Abuses of the Lie Detector, 2d ed.</a:t>
            </a:r>
            <a:r>
              <a:rPr lang="en-US" dirty="0"/>
              <a:t> New York: Perseus.</a:t>
            </a:r>
          </a:p>
          <a:p>
            <a:r>
              <a:rPr lang="en-US" dirty="0"/>
              <a:t>National Academy of Sciences (2002). </a:t>
            </a:r>
            <a:r>
              <a:rPr lang="en-US" i="1" dirty="0"/>
              <a:t>The Polygraph and Lie Detection.</a:t>
            </a:r>
            <a:r>
              <a:rPr lang="en-US" dirty="0"/>
              <a:t> Washington, DC: National Academy Press.</a:t>
            </a:r>
          </a:p>
          <a:p>
            <a:endParaRPr lang="en-US" dirty="0"/>
          </a:p>
          <a:p>
            <a:r>
              <a:rPr lang="en-US" dirty="0"/>
              <a:t>Mann, S., </a:t>
            </a:r>
            <a:r>
              <a:rPr lang="en-US" dirty="0" err="1"/>
              <a:t>Vrij</a:t>
            </a:r>
            <a:r>
              <a:rPr lang="en-US" dirty="0"/>
              <a:t>, A., Leal, S., </a:t>
            </a:r>
            <a:r>
              <a:rPr lang="en-US" dirty="0" err="1"/>
              <a:t>Granhag</a:t>
            </a:r>
            <a:r>
              <a:rPr lang="en-US" dirty="0"/>
              <a:t>, P. A., </a:t>
            </a:r>
            <a:r>
              <a:rPr lang="en-US" dirty="0" err="1"/>
              <a:t>Warmeling</a:t>
            </a:r>
            <a:r>
              <a:rPr lang="en-US" dirty="0"/>
              <a:t>, L., &amp; Forrester, D. (2012). Windows to the soul? Deliberate eye contact as a cue to deceit. Journal on Nonverbal Behavior, 36, 205-215.</a:t>
            </a:r>
            <a:r>
              <a:rPr lang="en-US" baseline="0" dirty="0"/>
              <a:t> </a:t>
            </a:r>
          </a:p>
          <a:p>
            <a:endParaRPr lang="en-US" baseline="0" dirty="0"/>
          </a:p>
          <a:p>
            <a:pPr marL="0" marR="0" indent="0" algn="l" defTabSz="914400" rtl="0" eaLnBrk="1" fontAlgn="base" latinLnBrk="0" hangingPunct="1">
              <a:lnSpc>
                <a:spcPct val="100000"/>
              </a:lnSpc>
              <a:spcBef>
                <a:spcPct val="0"/>
              </a:spcBef>
              <a:spcAft>
                <a:spcPct val="0"/>
              </a:spcAft>
              <a:buClrTx/>
              <a:buSzTx/>
              <a:buFontTx/>
              <a:buNone/>
              <a:tabLst/>
              <a:defRPr/>
            </a:pPr>
            <a:r>
              <a:rPr lang="en-US" dirty="0">
                <a:effectLst/>
              </a:rPr>
              <a:t>Russell and Fernandez-Dols, eds. (1997). </a:t>
            </a:r>
            <a:r>
              <a:rPr lang="en-US" i="1" dirty="0">
                <a:effectLst/>
              </a:rPr>
              <a:t>The Psychology of Facial Expression</a:t>
            </a:r>
            <a:r>
              <a:rPr lang="en-US" dirty="0">
                <a:effectLst/>
              </a:rPr>
              <a:t>. Cambridge.</a:t>
            </a:r>
          </a:p>
          <a:p>
            <a:endParaRPr lang="en-US" dirty="0"/>
          </a:p>
          <a:p>
            <a:r>
              <a:rPr lang="en-US" dirty="0"/>
              <a:t>Saxe, L. (1991). Lying: Thoughts of an applied social psychologist. </a:t>
            </a:r>
            <a:r>
              <a:rPr lang="en-US" i="1" dirty="0"/>
              <a:t>American Psychologist, 46</a:t>
            </a:r>
            <a:r>
              <a:rPr lang="en-US" dirty="0"/>
              <a:t>(4): 409-15.</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Saxe, L. &amp; Ben-</a:t>
            </a:r>
            <a:r>
              <a:rPr lang="en-US" dirty="0" err="1"/>
              <a:t>Shakhar</a:t>
            </a:r>
            <a:r>
              <a:rPr lang="en-US" dirty="0"/>
              <a:t>, G. (1999). Admissibility of polygraph tests: The application of scientific standards post-Daubert. </a:t>
            </a:r>
            <a:r>
              <a:rPr lang="en-US" i="1" dirty="0"/>
              <a:t>Psychology, Public Policy and the Law, 5</a:t>
            </a:r>
            <a:r>
              <a:rPr lang="en-US" dirty="0"/>
              <a:t>(1): 203-23.</a:t>
            </a:r>
          </a:p>
          <a:p>
            <a:endParaRPr lang="en-US" dirty="0"/>
          </a:p>
          <a:p>
            <a:r>
              <a:rPr lang="en-US" dirty="0"/>
              <a:t>Wiseman R, Watt C, ten </a:t>
            </a:r>
            <a:r>
              <a:rPr lang="en-US" dirty="0" err="1"/>
              <a:t>Brinke</a:t>
            </a:r>
            <a:r>
              <a:rPr lang="en-US" dirty="0"/>
              <a:t> L, Porter S, Couper S-L, Rankin C (2012) The Eyes Don’t Have It: Lie Detection and Neuro-Linguistic Programming. </a:t>
            </a:r>
            <a:r>
              <a:rPr lang="en-US" dirty="0" err="1"/>
              <a:t>PLoS</a:t>
            </a:r>
            <a:r>
              <a:rPr lang="en-US" dirty="0"/>
              <a:t> ONE 7(7): e40259. doi:10.1371/journal.pone.0040259</a:t>
            </a:r>
          </a:p>
          <a:p>
            <a:r>
              <a:rPr lang="en-US" dirty="0"/>
              <a:t>http://journals.plos.org/plosone/article?id=10.1371/journal.pone.0040259</a:t>
            </a:r>
          </a:p>
          <a:p>
            <a:endParaRPr lang="en-US" dirty="0"/>
          </a:p>
          <a:p>
            <a:r>
              <a:rPr lang="en-US" baseline="0" dirty="0"/>
              <a:t>Summary for laypersons (no paywall)</a:t>
            </a:r>
          </a:p>
          <a:p>
            <a:r>
              <a:rPr lang="en-US" baseline="0" dirty="0"/>
              <a:t>https://www.psychologytoday.com/blog/let-their-words-do-the-talking/201403/how-detect-liar</a:t>
            </a:r>
          </a:p>
          <a:p>
            <a:endParaRPr lang="en-US" dirty="0"/>
          </a:p>
          <a:p>
            <a:r>
              <a:rPr lang="en-US" dirty="0"/>
              <a:t>Position</a:t>
            </a:r>
            <a:r>
              <a:rPr lang="en-US" baseline="0" dirty="0"/>
              <a:t> statement by the American Psychological Association</a:t>
            </a:r>
          </a:p>
          <a:p>
            <a:r>
              <a:rPr lang="en-US" dirty="0"/>
              <a:t>http://www.apa.org/research/action/polygraph.aspx</a:t>
            </a:r>
          </a:p>
          <a:p>
            <a:endParaRPr lang="en-US" dirty="0"/>
          </a:p>
          <a:p>
            <a:r>
              <a:rPr lang="en-US" sz="1200" b="0" u="sng" kern="1800" dirty="0">
                <a:ea typeface="Times New Roman"/>
                <a:cs typeface="Times New Roman" pitchFamily="18" charset="0"/>
              </a:rPr>
              <a:t>Note</a:t>
            </a:r>
            <a:r>
              <a:rPr lang="en-US" sz="1200" b="0" kern="1800" dirty="0">
                <a:ea typeface="Times New Roman"/>
                <a:cs typeface="Times New Roman" pitchFamily="18" charset="0"/>
              </a:rPr>
              <a:t>: This author team has a longer lecture on lie detection associated with our case </a:t>
            </a:r>
            <a:r>
              <a:rPr lang="en-US" sz="1200" b="0" i="1" kern="1800" dirty="0">
                <a:ea typeface="Times New Roman"/>
                <a:cs typeface="Times New Roman" pitchFamily="18" charset="0"/>
              </a:rPr>
              <a:t>The Interrogation</a:t>
            </a:r>
            <a:r>
              <a:rPr lang="en-US" sz="1200" b="0" kern="1800" dirty="0">
                <a:ea typeface="Times New Roman"/>
                <a:cs typeface="Times New Roman" pitchFamily="18" charset="0"/>
              </a:rPr>
              <a:t>. </a:t>
            </a:r>
          </a:p>
          <a:p>
            <a:endParaRPr lang="en-US" kern="1800" dirty="0">
              <a:cs typeface="Times New Roman" pitchFamily="18" charset="0"/>
            </a:endParaRPr>
          </a:p>
          <a:p>
            <a:endParaRPr lang="en-US" dirty="0"/>
          </a:p>
        </p:txBody>
      </p:sp>
      <p:sp>
        <p:nvSpPr>
          <p:cNvPr id="4" name="Slide Number Placeholder 3"/>
          <p:cNvSpPr>
            <a:spLocks noGrp="1"/>
          </p:cNvSpPr>
          <p:nvPr>
            <p:ph type="sldNum" sz="quarter" idx="10"/>
          </p:nvPr>
        </p:nvSpPr>
        <p:spPr/>
        <p:txBody>
          <a:bodyPr/>
          <a:lstStyle/>
          <a:p>
            <a:pPr>
              <a:defRPr/>
            </a:pPr>
            <a:fld id="{95E496D6-9C5A-E74F-811B-671DFF27A51B}" type="slidenum">
              <a:rPr lang="en-GB" smtClean="0"/>
              <a:pPr>
                <a:defRPr/>
              </a:pPr>
              <a:t>25</a:t>
            </a:fld>
            <a:endParaRPr lang="en-GB"/>
          </a:p>
        </p:txBody>
      </p:sp>
    </p:spTree>
    <p:extLst>
      <p:ext uri="{BB962C8B-B14F-4D97-AF65-F5344CB8AC3E}">
        <p14:creationId xmlns:p14="http://schemas.microsoft.com/office/powerpoint/2010/main" val="60434389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SG" sz="1200" b="0" dirty="0"/>
              <a:t>Is it wrong to lie in </a:t>
            </a:r>
            <a:r>
              <a:rPr lang="en-SG" sz="1200" b="0" i="1" dirty="0"/>
              <a:t>Pivot Bank </a:t>
            </a:r>
            <a:r>
              <a:rPr lang="en-SG" sz="1200" b="0" i="0" dirty="0"/>
              <a:t>if you are Kenneth, in other words to say you are staying at the bank when in fact you are leaving for an MBA</a:t>
            </a:r>
            <a:r>
              <a:rPr lang="en-SG" sz="1200" b="0" dirty="0"/>
              <a:t>? Who says its wrong? [</a:t>
            </a:r>
            <a:r>
              <a:rPr lang="en-SG" sz="1200" b="0" i="1" dirty="0"/>
              <a:t>Participants raise hands</a:t>
            </a:r>
            <a:r>
              <a:rPr lang="en-SG" sz="1200" b="0" dirty="0"/>
              <a:t>]. Who says its ok? [</a:t>
            </a:r>
            <a:r>
              <a:rPr lang="en-SG" sz="1200" b="0" i="1" dirty="0"/>
              <a:t>Participants raise hands</a:t>
            </a:r>
            <a:r>
              <a:rPr lang="en-SG" sz="1200" b="0" dirty="0"/>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SG" sz="1200" b="0" dirty="0"/>
          </a:p>
          <a:p>
            <a:pPr marL="0" marR="0" lvl="0" indent="0" algn="l" defTabSz="914400" rtl="0" eaLnBrk="1" fontAlgn="auto" latinLnBrk="0" hangingPunct="1">
              <a:lnSpc>
                <a:spcPct val="100000"/>
              </a:lnSpc>
              <a:spcBef>
                <a:spcPts val="0"/>
              </a:spcBef>
              <a:spcAft>
                <a:spcPts val="0"/>
              </a:spcAft>
              <a:buClrTx/>
              <a:buSzTx/>
              <a:buFontTx/>
              <a:buNone/>
              <a:tabLst/>
              <a:defRPr/>
            </a:pPr>
            <a:r>
              <a:rPr lang="en-SG" sz="1200" b="0" dirty="0"/>
              <a:t>Is it wrong to lie in </a:t>
            </a:r>
            <a:r>
              <a:rPr lang="en-SG" sz="1200" b="0" i="1" dirty="0"/>
              <a:t>Pivot Bank </a:t>
            </a:r>
            <a:r>
              <a:rPr lang="en-SG" sz="1200" b="0" i="0" dirty="0"/>
              <a:t>if you are David, in other words to withhold that the partners gave themselves raises while instituting a freeze for the juniors</a:t>
            </a:r>
            <a:r>
              <a:rPr lang="en-SG" sz="1200" b="0" dirty="0"/>
              <a:t>? Who says its wrong? [</a:t>
            </a:r>
            <a:r>
              <a:rPr lang="en-SG" sz="1200" b="0" i="1" dirty="0"/>
              <a:t>Participants raise hands</a:t>
            </a:r>
            <a:r>
              <a:rPr lang="en-SG" sz="1200" b="0" dirty="0"/>
              <a:t>]. Who says its ok? [</a:t>
            </a:r>
            <a:r>
              <a:rPr lang="en-SG" sz="1200" b="0" i="1" dirty="0"/>
              <a:t>Participants raise hands</a:t>
            </a:r>
            <a:r>
              <a:rPr lang="en-SG" sz="1200" b="0" dirty="0"/>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SG" sz="1200" b="0" dirty="0"/>
          </a:p>
          <a:p>
            <a:pPr marL="0" marR="0" lvl="0" indent="0" algn="l" defTabSz="914400" rtl="0" eaLnBrk="1" fontAlgn="auto" latinLnBrk="0" hangingPunct="1">
              <a:lnSpc>
                <a:spcPct val="100000"/>
              </a:lnSpc>
              <a:spcBef>
                <a:spcPts val="0"/>
              </a:spcBef>
              <a:spcAft>
                <a:spcPts val="0"/>
              </a:spcAft>
              <a:buClrTx/>
              <a:buSzTx/>
              <a:buFontTx/>
              <a:buNone/>
              <a:tabLst/>
              <a:defRPr/>
            </a:pPr>
            <a:r>
              <a:rPr lang="en-SG" sz="1200" b="0" dirty="0"/>
              <a:t>In past classes, the majority of students say it is OK to lie as Kenneth, but not as David. Why or why not? [</a:t>
            </a:r>
            <a:r>
              <a:rPr lang="en-SG" sz="1200" b="0" i="1" dirty="0"/>
              <a:t>Class discusses</a:t>
            </a:r>
            <a:r>
              <a:rPr lang="en-SG" sz="1200" b="0" i="0" dirty="0"/>
              <a:t>]</a:t>
            </a:r>
            <a:r>
              <a:rPr lang="en-SG" sz="1200" b="0" dirty="0"/>
              <a:t>.</a:t>
            </a:r>
            <a:r>
              <a:rPr lang="en-SG" sz="1200" b="1" dirty="0"/>
              <a:t> </a:t>
            </a:r>
            <a:r>
              <a:rPr lang="en-SG" sz="1200" b="0" dirty="0"/>
              <a:t>One potential reason, is lower status and less powerful persons tend to be judged less negatively for the same behaviour as high status person. There’s sympathy for someone weak– or at least relatively weak in Pivot Bank- and under situational pressure. Another is sequencing. David lied first. So Kenneth is lying to a liar, which isn’t the same as lying to someone who has been truthful and honourable towards you. The social contract between the employer and employee was already broken before Kenneth lied, and not by him.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SG" sz="1200" b="0" dirty="0"/>
          </a:p>
          <a:p>
            <a:pPr marL="0" marR="0" lvl="0" indent="0" algn="l" defTabSz="914400" rtl="0" eaLnBrk="1" fontAlgn="auto" latinLnBrk="0" hangingPunct="1">
              <a:lnSpc>
                <a:spcPct val="100000"/>
              </a:lnSpc>
              <a:spcBef>
                <a:spcPts val="0"/>
              </a:spcBef>
              <a:spcAft>
                <a:spcPts val="0"/>
              </a:spcAft>
              <a:buClrTx/>
              <a:buSzTx/>
              <a:buFontTx/>
              <a:buNone/>
              <a:tabLst/>
              <a:defRPr/>
            </a:pPr>
            <a:r>
              <a:rPr lang="en-SG" sz="1200" b="0" dirty="0"/>
              <a:t>The research suggests that people also generally find it less wrong to withhold information than to actively lie. In other words, sins of commission are judged more harshly than sins of omission. Thus, whether you dodged the question or actively lied in Pivot Bank might matter, in the eyes of others. </a:t>
            </a:r>
            <a:endParaRPr lang="en-SG" sz="1200" b="1" dirty="0"/>
          </a:p>
          <a:p>
            <a:endParaRPr lang="en-SG" dirty="0"/>
          </a:p>
          <a:p>
            <a:r>
              <a:rPr lang="en-SG" dirty="0"/>
              <a:t>References</a:t>
            </a:r>
          </a:p>
          <a:p>
            <a:endParaRPr lang="en-SG" dirty="0"/>
          </a:p>
          <a:p>
            <a:r>
              <a:rPr lang="en-US" dirty="0"/>
              <a:t>Frieze, I. H., &amp; </a:t>
            </a:r>
            <a:r>
              <a:rPr lang="en-US" dirty="0" err="1"/>
              <a:t>Boneva</a:t>
            </a:r>
            <a:r>
              <a:rPr lang="en-US" dirty="0"/>
              <a:t>, B. S. (2001). Power motivation and motivation to help others. In A. Y. Lee-Chai &amp; J. A. </a:t>
            </a:r>
            <a:r>
              <a:rPr lang="en-US" dirty="0" err="1"/>
              <a:t>Bargh</a:t>
            </a:r>
            <a:r>
              <a:rPr lang="en-US" dirty="0"/>
              <a:t> (Eds.), </a:t>
            </a:r>
            <a:r>
              <a:rPr lang="en-US" i="1" dirty="0"/>
              <a:t>The use and abuse of power </a:t>
            </a:r>
            <a:r>
              <a:rPr lang="en-US" dirty="0"/>
              <a:t>(pp. 75-92). New York, NY: Psychology Press.</a:t>
            </a:r>
          </a:p>
          <a:p>
            <a:endParaRPr lang="en-SG" dirty="0"/>
          </a:p>
          <a:p>
            <a:r>
              <a:rPr lang="en-US" dirty="0"/>
              <a:t>Gardner, W. L., &amp; Seeley, E. A. (2001). Confucius, “Jen,” and the benevolent use of power: The interdependent self as a psychological contract preventing exploitation. In A. Y. Lee-Chai &amp; J. A. </a:t>
            </a:r>
            <a:r>
              <a:rPr lang="en-US" dirty="0" err="1"/>
              <a:t>Bargh</a:t>
            </a:r>
            <a:r>
              <a:rPr lang="en-US" dirty="0"/>
              <a:t> (Eds.), </a:t>
            </a:r>
            <a:r>
              <a:rPr lang="en-US" i="1" dirty="0"/>
              <a:t>The use and abuse of power </a:t>
            </a:r>
            <a:r>
              <a:rPr lang="en-US" dirty="0"/>
              <a:t>(pp. 263-280). New York, NY: Psychology Press.</a:t>
            </a:r>
            <a:endParaRPr lang="en-SG" dirty="0"/>
          </a:p>
          <a:p>
            <a:r>
              <a:rPr lang="en-SG" dirty="0"/>
              <a:t>Lee &amp; </a:t>
            </a:r>
            <a:r>
              <a:rPr lang="en-SG" dirty="0" err="1"/>
              <a:t>Tiedens</a:t>
            </a:r>
            <a:r>
              <a:rPr lang="en-SG" dirty="0"/>
              <a:t>, 2001). </a:t>
            </a:r>
          </a:p>
          <a:p>
            <a:endParaRPr lang="en-SG" dirty="0"/>
          </a:p>
          <a:p>
            <a:r>
              <a:rPr lang="en-SG" dirty="0" err="1"/>
              <a:t>Handgraaf</a:t>
            </a:r>
            <a:r>
              <a:rPr lang="en-SG" dirty="0"/>
              <a:t>, M. J. J., Van Dijk, E., </a:t>
            </a:r>
            <a:r>
              <a:rPr lang="en-SG" dirty="0" err="1"/>
              <a:t>Vermunt</a:t>
            </a:r>
            <a:r>
              <a:rPr lang="en-SG" dirty="0"/>
              <a:t>, R., Wilke, H. A. M., &amp; De </a:t>
            </a:r>
            <a:r>
              <a:rPr lang="en-SG" dirty="0" err="1"/>
              <a:t>Dreu</a:t>
            </a:r>
            <a:r>
              <a:rPr lang="en-SG" dirty="0"/>
              <a:t>, C. K. W. (2008). Less power or powerless? Egocentric empathy gaps and the irony of having little versus no power in social decision making. </a:t>
            </a:r>
            <a:r>
              <a:rPr lang="en-SG" i="1" dirty="0"/>
              <a:t>Journal of Personality and Social Psychology, 95</a:t>
            </a:r>
            <a:r>
              <a:rPr lang="en-SG" dirty="0"/>
              <a:t>, 1136-1149. doi:10.1037/0022-3514.95.5.1136</a:t>
            </a:r>
          </a:p>
          <a:p>
            <a:endParaRPr lang="en-SG" dirty="0"/>
          </a:p>
          <a:p>
            <a:r>
              <a:rPr lang="en-US" dirty="0"/>
              <a:t>Jeffries, C. H., </a:t>
            </a:r>
            <a:r>
              <a:rPr lang="en-US" dirty="0" err="1"/>
              <a:t>Hornsey</a:t>
            </a:r>
            <a:r>
              <a:rPr lang="en-US" dirty="0"/>
              <a:t>, M. J., Sutton, R. M., Douglas, K. M., &amp; Bain, P. G. (2012). The David and Goliath principle: Cultural, ideological, and attitudinal underpinnings of the normative protection of low-status groups from criticism. </a:t>
            </a:r>
            <a:r>
              <a:rPr lang="en-US" i="1" dirty="0"/>
              <a:t>Personality and Social Psychology Bulletin, 38</a:t>
            </a:r>
            <a:r>
              <a:rPr lang="en-US" dirty="0"/>
              <a:t>, 1053-1065.</a:t>
            </a:r>
          </a:p>
          <a:p>
            <a:r>
              <a:rPr lang="en-US" dirty="0"/>
              <a:t>https://journals.sagepub.com/doi/full/10.1177/0146167212444454</a:t>
            </a:r>
          </a:p>
          <a:p>
            <a:endParaRPr lang="en-US" dirty="0"/>
          </a:p>
          <a:p>
            <a:r>
              <a:rPr lang="en-US" dirty="0" err="1"/>
              <a:t>Ritov</a:t>
            </a:r>
            <a:r>
              <a:rPr lang="en-US" dirty="0"/>
              <a:t>, I., Baron, J. (1990). Reluctance to vaccinate: Omission bias and ambiguity. </a:t>
            </a:r>
            <a:r>
              <a:rPr lang="en-US" i="1" dirty="0"/>
              <a:t>Journal of Behavioral Decision Making, 3, </a:t>
            </a:r>
            <a:r>
              <a:rPr lang="en-US" dirty="0"/>
              <a:t>263–277. </a:t>
            </a:r>
          </a:p>
          <a:p>
            <a:endParaRPr lang="en-US" dirty="0"/>
          </a:p>
          <a:p>
            <a:r>
              <a:rPr lang="en-US" dirty="0" err="1"/>
              <a:t>Ritov</a:t>
            </a:r>
            <a:r>
              <a:rPr lang="en-US" dirty="0"/>
              <a:t>, I., &amp; Baron, J. (1992). Status-quo and omission bias.</a:t>
            </a:r>
            <a:r>
              <a:rPr lang="en-US" i="1" dirty="0"/>
              <a:t> Journal of Risk and Uncertainty, 5</a:t>
            </a:r>
            <a:r>
              <a:rPr lang="en-US" dirty="0"/>
              <a:t>, 49–61.</a:t>
            </a:r>
          </a:p>
          <a:p>
            <a:endParaRPr lang="en-US" dirty="0"/>
          </a:p>
          <a:p>
            <a:r>
              <a:rPr lang="en-US" dirty="0" err="1"/>
              <a:t>Ritov</a:t>
            </a:r>
            <a:r>
              <a:rPr lang="en-US" dirty="0"/>
              <a:t>, I., &amp; Baron, J. (1999). Protected values and omission bias. </a:t>
            </a:r>
            <a:r>
              <a:rPr lang="en-US" i="1" dirty="0"/>
              <a:t>Organizational Behavior and Human Decision Processes, 79</a:t>
            </a:r>
            <a:r>
              <a:rPr lang="en-US" dirty="0"/>
              <a:t>, 79-94.</a:t>
            </a:r>
          </a:p>
          <a:p>
            <a:endParaRPr lang="en-US" dirty="0"/>
          </a:p>
          <a:p>
            <a:r>
              <a:rPr lang="en-US" dirty="0"/>
              <a:t>van Dijk, E., &amp; </a:t>
            </a:r>
            <a:r>
              <a:rPr lang="en-US" dirty="0" err="1"/>
              <a:t>Vermunt</a:t>
            </a:r>
            <a:r>
              <a:rPr lang="en-US" dirty="0"/>
              <a:t>, R. (2000). Strategy and fairness in social decision making: Sometimes it pays to be powerless. </a:t>
            </a:r>
            <a:r>
              <a:rPr lang="en-US" i="1" dirty="0"/>
              <a:t>Journal of Experimental Social Psychology, 36</a:t>
            </a:r>
            <a:r>
              <a:rPr lang="en-US" dirty="0"/>
              <a:t>, 1-25. doi:10.1006/ jesp.1999.1392</a:t>
            </a:r>
          </a:p>
          <a:p>
            <a:endParaRPr lang="en-SG" dirty="0"/>
          </a:p>
          <a:p>
            <a:endParaRPr lang="en-SG" dirty="0"/>
          </a:p>
        </p:txBody>
      </p:sp>
      <p:sp>
        <p:nvSpPr>
          <p:cNvPr id="4" name="Slide Number Placeholder 3"/>
          <p:cNvSpPr>
            <a:spLocks noGrp="1"/>
          </p:cNvSpPr>
          <p:nvPr>
            <p:ph type="sldNum" sz="quarter" idx="5"/>
          </p:nvPr>
        </p:nvSpPr>
        <p:spPr/>
        <p:txBody>
          <a:bodyPr/>
          <a:lstStyle/>
          <a:p>
            <a:fld id="{D37123A3-F868-4D16-A1D7-E0B030EF5C1D}" type="slidenum">
              <a:rPr lang="en-US" smtClean="0"/>
              <a:t>26</a:t>
            </a:fld>
            <a:endParaRPr lang="en-US"/>
          </a:p>
        </p:txBody>
      </p:sp>
    </p:spTree>
    <p:extLst>
      <p:ext uri="{BB962C8B-B14F-4D97-AF65-F5344CB8AC3E}">
        <p14:creationId xmlns:p14="http://schemas.microsoft.com/office/powerpoint/2010/main" val="139362568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i="0" kern="1200" dirty="0">
                <a:solidFill>
                  <a:schemeClr val="tx1"/>
                </a:solidFill>
                <a:effectLst/>
                <a:latin typeface="+mn-lt"/>
                <a:ea typeface="+mn-ea"/>
                <a:cs typeface="+mn-cs"/>
              </a:rPr>
              <a:t>There</a:t>
            </a:r>
            <a:r>
              <a:rPr lang="en-US" sz="1200" i="0" kern="1200" baseline="0" dirty="0">
                <a:solidFill>
                  <a:schemeClr val="tx1"/>
                </a:solidFill>
                <a:effectLst/>
                <a:latin typeface="+mn-lt"/>
                <a:ea typeface="+mn-ea"/>
                <a:cs typeface="+mn-cs"/>
              </a:rPr>
              <a:t> are three major schools of philosophical thought on ethics. </a:t>
            </a:r>
          </a:p>
          <a:p>
            <a:pPr lvl="0"/>
            <a:endParaRPr lang="en-US" sz="1200" i="0" kern="1200" baseline="0" dirty="0">
              <a:solidFill>
                <a:schemeClr val="tx1"/>
              </a:solidFill>
              <a:effectLst/>
              <a:latin typeface="+mn-lt"/>
              <a:ea typeface="+mn-ea"/>
              <a:cs typeface="+mn-cs"/>
            </a:endParaRPr>
          </a:p>
          <a:p>
            <a:pPr lvl="0"/>
            <a:r>
              <a:rPr lang="en-US" sz="1200" i="0" kern="1200" baseline="0" dirty="0">
                <a:solidFill>
                  <a:schemeClr val="tx1"/>
                </a:solidFill>
                <a:effectLst/>
                <a:latin typeface="+mn-lt"/>
                <a:ea typeface="+mn-ea"/>
                <a:cs typeface="+mn-cs"/>
              </a:rPr>
              <a:t>The first is </a:t>
            </a:r>
            <a:r>
              <a:rPr lang="en-US" sz="1200" i="0" kern="1200" dirty="0">
                <a:solidFill>
                  <a:schemeClr val="tx1"/>
                </a:solidFill>
                <a:effectLst/>
                <a:latin typeface="+mn-lt"/>
                <a:ea typeface="+mn-ea"/>
                <a:cs typeface="+mn-cs"/>
              </a:rPr>
              <a:t>consequentialism. </a:t>
            </a:r>
            <a:r>
              <a:rPr lang="en-US" sz="1200" kern="1200" dirty="0">
                <a:solidFill>
                  <a:schemeClr val="tx1"/>
                </a:solidFill>
                <a:effectLst/>
                <a:latin typeface="+mn-lt"/>
                <a:ea typeface="+mn-ea"/>
                <a:cs typeface="+mn-cs"/>
              </a:rPr>
              <a:t>From this philosophical perspective, ethical acts are those that produce the best outcomes or maximize utility. Usually in some quantifiable</a:t>
            </a:r>
            <a:r>
              <a:rPr lang="en-US" sz="1200" kern="1200" baseline="0" dirty="0">
                <a:solidFill>
                  <a:schemeClr val="tx1"/>
                </a:solidFill>
                <a:effectLst/>
                <a:latin typeface="+mn-lt"/>
                <a:ea typeface="+mn-ea"/>
                <a:cs typeface="+mn-cs"/>
              </a:rPr>
              <a:t> metric, like money or lives saved.</a:t>
            </a:r>
            <a:r>
              <a:rPr lang="en-US" sz="1200" kern="1200" dirty="0">
                <a:solidFill>
                  <a:schemeClr val="tx1"/>
                </a:solidFill>
                <a:effectLst/>
                <a:latin typeface="+mn-lt"/>
                <a:ea typeface="+mn-ea"/>
                <a:cs typeface="+mn-cs"/>
              </a:rPr>
              <a:t> This perspective is reflecting in the saying “The ends justify the means.” All that matters is getting a good result. This is a totally legitimate school of ethical thought. </a:t>
            </a:r>
          </a:p>
          <a:p>
            <a:pPr lvl="0"/>
            <a:endParaRPr lang="en-US" sz="1200" i="1" kern="1200" dirty="0">
              <a:solidFill>
                <a:schemeClr val="tx1"/>
              </a:solidFill>
              <a:effectLst/>
              <a:latin typeface="+mn-lt"/>
              <a:ea typeface="+mn-ea"/>
              <a:cs typeface="+mn-cs"/>
            </a:endParaRPr>
          </a:p>
          <a:p>
            <a:pPr lvl="0"/>
            <a:r>
              <a:rPr lang="en-US" sz="1200" i="0" kern="1200" dirty="0">
                <a:solidFill>
                  <a:schemeClr val="tx1"/>
                </a:solidFill>
                <a:effectLst/>
                <a:latin typeface="+mn-lt"/>
                <a:ea typeface="+mn-ea"/>
                <a:cs typeface="+mn-cs"/>
              </a:rPr>
              <a:t>Second, there is deontology</a:t>
            </a:r>
            <a:r>
              <a:rPr lang="en-US" sz="1200" kern="1200" dirty="0">
                <a:solidFill>
                  <a:schemeClr val="tx1"/>
                </a:solidFill>
                <a:effectLst/>
                <a:latin typeface="+mn-lt"/>
                <a:ea typeface="+mn-ea"/>
                <a:cs typeface="+mn-cs"/>
              </a:rPr>
              <a:t>. From this perspective, ethics are a matter of principle. Some things are right</a:t>
            </a:r>
            <a:r>
              <a:rPr lang="en-US" sz="1200" kern="1200" baseline="0" dirty="0">
                <a:solidFill>
                  <a:schemeClr val="tx1"/>
                </a:solidFill>
                <a:effectLst/>
                <a:latin typeface="+mn-lt"/>
                <a:ea typeface="+mn-ea"/>
                <a:cs typeface="+mn-cs"/>
              </a:rPr>
              <a:t> or wrong regardless of the consequences. Major religions are typically </a:t>
            </a:r>
            <a:r>
              <a:rPr lang="en-US" sz="1200" i="0" kern="1200" dirty="0">
                <a:solidFill>
                  <a:schemeClr val="tx1"/>
                </a:solidFill>
                <a:effectLst/>
                <a:latin typeface="+mn-lt"/>
                <a:ea typeface="+mn-ea"/>
                <a:cs typeface="+mn-cs"/>
              </a:rPr>
              <a:t>deontological.</a:t>
            </a:r>
            <a:r>
              <a:rPr lang="en-US" sz="1200" i="0" kern="1200" baseline="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pPr lvl="0"/>
            <a:endParaRPr lang="en-US" sz="1200" i="1" kern="1200" dirty="0">
              <a:solidFill>
                <a:schemeClr val="tx1"/>
              </a:solidFill>
              <a:effectLst/>
              <a:latin typeface="+mn-lt"/>
              <a:ea typeface="+mn-ea"/>
              <a:cs typeface="+mn-cs"/>
            </a:endParaRPr>
          </a:p>
          <a:p>
            <a:pPr lvl="0"/>
            <a:r>
              <a:rPr lang="en-US" sz="1200" i="0" kern="1200" dirty="0">
                <a:solidFill>
                  <a:schemeClr val="tx1"/>
                </a:solidFill>
                <a:effectLst/>
                <a:latin typeface="+mn-lt"/>
                <a:ea typeface="+mn-ea"/>
                <a:cs typeface="+mn-cs"/>
              </a:rPr>
              <a:t>Third, there is </a:t>
            </a:r>
            <a:r>
              <a:rPr lang="en-US" sz="1200" i="0" kern="1200" dirty="0" err="1">
                <a:solidFill>
                  <a:schemeClr val="tx1"/>
                </a:solidFill>
                <a:effectLst/>
                <a:latin typeface="+mn-lt"/>
                <a:ea typeface="+mn-ea"/>
                <a:cs typeface="+mn-cs"/>
              </a:rPr>
              <a:t>contractualism</a:t>
            </a:r>
            <a:r>
              <a:rPr lang="en-US" sz="1200" i="0" kern="1200" dirty="0">
                <a:solidFill>
                  <a:schemeClr val="tx1"/>
                </a:solidFill>
                <a:effectLst/>
                <a:latin typeface="+mn-lt"/>
                <a:ea typeface="+mn-ea"/>
                <a:cs typeface="+mn-cs"/>
              </a:rPr>
              <a:t>. This about what people owe one another. </a:t>
            </a:r>
            <a:endParaRPr lang="en-US" sz="1200" b="1" i="0" u="sng" kern="1200" dirty="0">
              <a:solidFill>
                <a:schemeClr val="tx1"/>
              </a:solidFill>
              <a:effectLst/>
              <a:latin typeface="+mn-lt"/>
              <a:ea typeface="+mn-ea"/>
              <a:cs typeface="+mn-cs"/>
            </a:endParaRPr>
          </a:p>
          <a:p>
            <a:pPr lvl="0"/>
            <a:endParaRPr lang="en-US" sz="1200" i="0" kern="1200" dirty="0">
              <a:solidFill>
                <a:schemeClr val="tx1"/>
              </a:solidFill>
              <a:effectLst/>
              <a:latin typeface="+mn-lt"/>
              <a:ea typeface="+mn-ea"/>
              <a:cs typeface="+mn-cs"/>
            </a:endParaRPr>
          </a:p>
          <a:p>
            <a:pPr lvl="0"/>
            <a:r>
              <a:rPr lang="en-US" sz="1200" i="0" dirty="0"/>
              <a:t>What happens when we apply these moral standards to Pivot Bank? [</a:t>
            </a:r>
            <a:r>
              <a:rPr lang="en-US" sz="1200" i="1" dirty="0"/>
              <a:t>Class discusses</a:t>
            </a:r>
            <a:r>
              <a:rPr lang="en-US" sz="1200" i="0" dirty="0"/>
              <a:t>]. </a:t>
            </a:r>
          </a:p>
          <a:p>
            <a:pPr lvl="0"/>
            <a:endParaRPr lang="en-US" sz="1200" i="0" kern="1200" dirty="0">
              <a:solidFill>
                <a:schemeClr val="tx1"/>
              </a:solidFill>
              <a:effectLst/>
              <a:latin typeface="+mn-lt"/>
              <a:ea typeface="+mn-ea"/>
              <a:cs typeface="+mn-cs"/>
            </a:endParaRPr>
          </a:p>
          <a:p>
            <a:r>
              <a:rPr lang="en-US" dirty="0"/>
              <a:t>Lying is typically considered wrong as a matter of principle. We can lie if there is another more important principle at stake, such as saving innocent lives. However, getting a raise and promotion for yourself is not a more important ethical principle than being honest. Generally speaking, </a:t>
            </a:r>
            <a:r>
              <a:rPr lang="en-US" dirty="0" err="1"/>
              <a:t>deonological</a:t>
            </a:r>
            <a:r>
              <a:rPr lang="en-US" dirty="0"/>
              <a:t> ethics, and most major religions, severely restrict our ability to lie. </a:t>
            </a:r>
          </a:p>
          <a:p>
            <a:endParaRPr lang="en-US" dirty="0"/>
          </a:p>
          <a:p>
            <a:r>
              <a:rPr lang="en-US" dirty="0"/>
              <a:t>However, from a consequentialist perspective, the ends can justify the means. The process violation of lying could be justified if the outcome is a good one. Be careful though for moral rationalizations– the end can seem to justify the means more when its you that benefits from the outcome, and someone else who is hurt.  </a:t>
            </a:r>
          </a:p>
          <a:p>
            <a:endParaRPr lang="en-US" baseline="0" dirty="0"/>
          </a:p>
          <a:p>
            <a:r>
              <a:rPr lang="en-US" baseline="0" dirty="0"/>
              <a:t>From a </a:t>
            </a:r>
            <a:r>
              <a:rPr lang="en-US" baseline="0" dirty="0" err="1"/>
              <a:t>contractualist</a:t>
            </a:r>
            <a:r>
              <a:rPr lang="en-US" baseline="0" dirty="0"/>
              <a:t> perspective</a:t>
            </a:r>
            <a:r>
              <a:rPr lang="en-US" sz="1200" i="0" kern="1200" dirty="0">
                <a:solidFill>
                  <a:schemeClr val="tx1"/>
                </a:solidFill>
                <a:effectLst/>
                <a:latin typeface="+mn-lt"/>
                <a:ea typeface="+mn-ea"/>
                <a:cs typeface="+mn-cs"/>
              </a:rPr>
              <a:t>, we owe it to other members of our society to treat them well and honesty as a default. But if they treat us poorly and dishonestly first, they have broken the social contract first and we no longer owe them much. Since David and the other partners lied to Kenneth and the other juniors first, Kenneth is now licensed to lie to David. What’s the problem with </a:t>
            </a:r>
            <a:r>
              <a:rPr lang="en-US" sz="1200" i="0" kern="1200" dirty="0" err="1">
                <a:solidFill>
                  <a:schemeClr val="tx1"/>
                </a:solidFill>
                <a:effectLst/>
                <a:latin typeface="+mn-lt"/>
                <a:ea typeface="+mn-ea"/>
                <a:cs typeface="+mn-cs"/>
              </a:rPr>
              <a:t>contractualism</a:t>
            </a:r>
            <a:r>
              <a:rPr lang="en-US" sz="1200" i="0" kern="1200" dirty="0">
                <a:solidFill>
                  <a:schemeClr val="tx1"/>
                </a:solidFill>
                <a:effectLst/>
                <a:latin typeface="+mn-lt"/>
                <a:ea typeface="+mn-ea"/>
                <a:cs typeface="+mn-cs"/>
              </a:rPr>
              <a:t>? It can lead to rapid escalation of conflict. </a:t>
            </a:r>
          </a:p>
          <a:p>
            <a:endParaRPr lang="en-US" baseline="0" dirty="0"/>
          </a:p>
          <a:p>
            <a:r>
              <a:rPr lang="en-US" u="sng" baseline="0" dirty="0"/>
              <a:t>Note</a:t>
            </a:r>
            <a:r>
              <a:rPr lang="en-US" baseline="0" dirty="0"/>
              <a:t>: These are optional slides in case the instructor wants to take a deeper dive into the topic of ethics</a:t>
            </a:r>
          </a:p>
          <a:p>
            <a:endParaRPr lang="en-US" baseline="0" dirty="0"/>
          </a:p>
          <a:p>
            <a:r>
              <a:rPr lang="en-US" dirty="0"/>
              <a:t>References</a:t>
            </a:r>
          </a:p>
          <a:p>
            <a:endParaRPr lang="en-US" dirty="0"/>
          </a:p>
          <a:p>
            <a:r>
              <a:rPr lang="en-US" sz="1200" kern="1200" dirty="0">
                <a:solidFill>
                  <a:schemeClr val="tx1"/>
                </a:solidFill>
                <a:effectLst/>
                <a:latin typeface="+mn-lt"/>
                <a:ea typeface="+mn-ea"/>
                <a:cs typeface="+mn-cs"/>
              </a:rPr>
              <a:t>Aristotle (4th Century, B.C.E./1998). </a:t>
            </a:r>
            <a:r>
              <a:rPr lang="en-US" sz="1200" i="1" kern="1200" dirty="0">
                <a:solidFill>
                  <a:schemeClr val="tx1"/>
                </a:solidFill>
                <a:effectLst/>
                <a:latin typeface="+mn-lt"/>
                <a:ea typeface="+mn-ea"/>
                <a:cs typeface="+mn-cs"/>
              </a:rPr>
              <a:t>The Nicomachean ethics</a:t>
            </a:r>
            <a:r>
              <a:rPr lang="en-US" sz="1200" kern="1200" dirty="0">
                <a:solidFill>
                  <a:schemeClr val="tx1"/>
                </a:solidFill>
                <a:effectLst/>
                <a:latin typeface="+mn-lt"/>
                <a:ea typeface="+mn-ea"/>
                <a:cs typeface="+mn-cs"/>
              </a:rPr>
              <a:t>. Oxford: Oxford University Press.</a:t>
            </a:r>
          </a:p>
          <a:p>
            <a:endParaRPr lang="en-US" dirty="0"/>
          </a:p>
          <a:p>
            <a:r>
              <a:rPr lang="fr-FR" sz="1200" i="0" u="none" strike="noStrike" kern="1200" dirty="0">
                <a:solidFill>
                  <a:schemeClr val="tx1"/>
                </a:solidFill>
                <a:effectLst/>
                <a:latin typeface="+mn-lt"/>
                <a:ea typeface="+mn-ea"/>
                <a:cs typeface="+mn-cs"/>
              </a:rPr>
              <a:t>Côté, S., </a:t>
            </a:r>
            <a:r>
              <a:rPr lang="fr-FR" sz="1200" i="0" u="none" strike="noStrike" kern="1200" dirty="0" err="1">
                <a:solidFill>
                  <a:schemeClr val="tx1"/>
                </a:solidFill>
                <a:effectLst/>
                <a:latin typeface="+mn-lt"/>
                <a:ea typeface="+mn-ea"/>
                <a:cs typeface="+mn-cs"/>
              </a:rPr>
              <a:t>Piff</a:t>
            </a:r>
            <a:r>
              <a:rPr lang="fr-FR" sz="1200" i="0" u="none" strike="noStrike" kern="1200" dirty="0">
                <a:solidFill>
                  <a:schemeClr val="tx1"/>
                </a:solidFill>
                <a:effectLst/>
                <a:latin typeface="+mn-lt"/>
                <a:ea typeface="+mn-ea"/>
                <a:cs typeface="+mn-cs"/>
              </a:rPr>
              <a:t>, P.K., &amp; Willer, R</a:t>
            </a:r>
            <a:r>
              <a:rPr lang="en-SG" sz="1200" i="0" kern="1200" dirty="0">
                <a:solidFill>
                  <a:schemeClr val="tx1"/>
                </a:solidFill>
                <a:effectLst/>
                <a:latin typeface="+mn-lt"/>
                <a:ea typeface="+mn-ea"/>
                <a:cs typeface="+mn-cs"/>
              </a:rPr>
              <a:t>. (2013). For whom do the ends justify the means? Social class and utilitarian moral judgment. </a:t>
            </a:r>
            <a:r>
              <a:rPr lang="en-SG" sz="1200" i="1" kern="1200" dirty="0">
                <a:solidFill>
                  <a:schemeClr val="tx1"/>
                </a:solidFill>
                <a:effectLst/>
                <a:latin typeface="+mn-lt"/>
                <a:ea typeface="+mn-ea"/>
                <a:cs typeface="+mn-cs"/>
              </a:rPr>
              <a:t>Journal of Personality and Social Psychology, 104</a:t>
            </a:r>
            <a:r>
              <a:rPr lang="en-SG" sz="1200" i="0" kern="1200" dirty="0">
                <a:solidFill>
                  <a:schemeClr val="tx1"/>
                </a:solidFill>
                <a:effectLst/>
                <a:latin typeface="+mn-lt"/>
                <a:ea typeface="+mn-ea"/>
                <a:cs typeface="+mn-cs"/>
              </a:rPr>
              <a:t>(3), 490-503. </a:t>
            </a:r>
            <a:endParaRPr lang="en-US" sz="1200" i="0" kern="1200" dirty="0">
              <a:solidFill>
                <a:schemeClr val="tx1"/>
              </a:solidFill>
              <a:effectLst/>
              <a:latin typeface="+mn-lt"/>
              <a:ea typeface="+mn-ea"/>
              <a:cs typeface="+mn-cs"/>
            </a:endParaRPr>
          </a:p>
          <a:p>
            <a:endParaRPr lang="en-US" i="0" dirty="0"/>
          </a:p>
          <a:p>
            <a:r>
              <a:rPr lang="en-US" sz="1200" kern="1200" dirty="0">
                <a:solidFill>
                  <a:schemeClr val="tx1"/>
                </a:solidFill>
                <a:effectLst/>
                <a:latin typeface="+mn-lt"/>
                <a:ea typeface="+mn-ea"/>
                <a:cs typeface="+mn-cs"/>
              </a:rPr>
              <a:t>Hume, D. (1739/1888). </a:t>
            </a:r>
            <a:r>
              <a:rPr lang="en-US" sz="1200" i="1" kern="1200" dirty="0">
                <a:solidFill>
                  <a:schemeClr val="tx1"/>
                </a:solidFill>
                <a:effectLst/>
                <a:latin typeface="+mn-lt"/>
                <a:ea typeface="+mn-ea"/>
                <a:cs typeface="+mn-cs"/>
              </a:rPr>
              <a:t>A treatise of human nature.</a:t>
            </a:r>
            <a:r>
              <a:rPr lang="en-US" sz="1200" kern="1200" dirty="0">
                <a:solidFill>
                  <a:schemeClr val="tx1"/>
                </a:solidFill>
                <a:effectLst/>
                <a:latin typeface="+mn-lt"/>
                <a:ea typeface="+mn-ea"/>
                <a:cs typeface="+mn-cs"/>
              </a:rPr>
              <a:t> Oxford: Oxford University Press.</a:t>
            </a:r>
          </a:p>
          <a:p>
            <a:r>
              <a:rPr lang="en-SG" sz="1200"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Kant, I. (1796/2002). </a:t>
            </a:r>
            <a:r>
              <a:rPr lang="en-US" sz="1200" i="1" kern="1200" dirty="0">
                <a:solidFill>
                  <a:schemeClr val="tx1"/>
                </a:solidFill>
                <a:effectLst/>
                <a:latin typeface="+mn-lt"/>
                <a:ea typeface="+mn-ea"/>
                <a:cs typeface="+mn-cs"/>
              </a:rPr>
              <a:t>Groundwork for the metaphysics of morals</a:t>
            </a:r>
            <a:r>
              <a:rPr lang="en-US" sz="1200" kern="1200" dirty="0">
                <a:solidFill>
                  <a:schemeClr val="tx1"/>
                </a:solidFill>
                <a:effectLst/>
                <a:latin typeface="+mn-lt"/>
                <a:ea typeface="+mn-ea"/>
                <a:cs typeface="+mn-cs"/>
              </a:rPr>
              <a:t>. New York: Oxford University Press.</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Mill, J.S. (1863/1998). </a:t>
            </a:r>
            <a:r>
              <a:rPr lang="en-US" sz="1200" i="1" kern="1200" dirty="0">
                <a:solidFill>
                  <a:schemeClr val="tx1"/>
                </a:solidFill>
                <a:effectLst/>
                <a:latin typeface="+mn-lt"/>
                <a:ea typeface="+mn-ea"/>
                <a:cs typeface="+mn-cs"/>
              </a:rPr>
              <a:t>Utilitarianism.</a:t>
            </a:r>
            <a:r>
              <a:rPr lang="en-US" sz="1200" kern="1200" dirty="0">
                <a:solidFill>
                  <a:schemeClr val="tx1"/>
                </a:solidFill>
                <a:effectLst/>
                <a:latin typeface="+mn-lt"/>
                <a:ea typeface="+mn-ea"/>
                <a:cs typeface="+mn-cs"/>
              </a:rPr>
              <a:t> Oxford University Press.</a:t>
            </a:r>
          </a:p>
          <a:p>
            <a:endParaRPr lang="en-US" dirty="0"/>
          </a:p>
          <a:p>
            <a:r>
              <a:rPr lang="en-US" sz="1200" i="0" kern="1200" dirty="0">
                <a:solidFill>
                  <a:schemeClr val="tx1"/>
                </a:solidFill>
                <a:effectLst/>
                <a:latin typeface="+mn-lt"/>
                <a:ea typeface="+mn-ea"/>
                <a:cs typeface="+mn-cs"/>
              </a:rPr>
              <a:t>Molinsky, A.L., &amp; Margolis, J.D. (2005). Necessary evils and interpersonal sensitivity in organizations. </a:t>
            </a:r>
            <a:r>
              <a:rPr lang="en-US" sz="1200" i="1" kern="1200" dirty="0">
                <a:solidFill>
                  <a:schemeClr val="tx1"/>
                </a:solidFill>
                <a:effectLst/>
                <a:latin typeface="+mn-lt"/>
                <a:ea typeface="+mn-ea"/>
                <a:cs typeface="+mn-cs"/>
              </a:rPr>
              <a:t>Academy of Management Review, 30</a:t>
            </a:r>
            <a:r>
              <a:rPr lang="en-US" sz="1200" i="0" kern="1200" dirty="0">
                <a:solidFill>
                  <a:schemeClr val="tx1"/>
                </a:solidFill>
                <a:effectLst/>
                <a:latin typeface="+mn-lt"/>
                <a:ea typeface="+mn-ea"/>
                <a:cs typeface="+mn-cs"/>
              </a:rPr>
              <a:t>, 245-268. </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333333"/>
                </a:solidFill>
                <a:effectLst/>
                <a:latin typeface="Arial" panose="020B0604020202020204" pitchFamily="34" charset="0"/>
              </a:rPr>
              <a:t>Morris, C. (1996). A Contractarian Account of Moral Justification. In </a:t>
            </a:r>
            <a:r>
              <a:rPr lang="en-US" b="0" i="1" dirty="0">
                <a:solidFill>
                  <a:srgbClr val="333333"/>
                </a:solidFill>
                <a:effectLst/>
                <a:latin typeface="Arial" panose="020B0604020202020204" pitchFamily="34" charset="0"/>
              </a:rPr>
              <a:t>Moral Knowledge?: New Readings in Moral Epistemology</a:t>
            </a:r>
            <a:r>
              <a:rPr lang="en-US" b="0" i="0" dirty="0">
                <a:solidFill>
                  <a:srgbClr val="333333"/>
                </a:solidFill>
                <a:effectLst/>
                <a:latin typeface="Arial" panose="020B0604020202020204" pitchFamily="34" charset="0"/>
              </a:rPr>
              <a:t>. Edited by Walter Sinnott-Armstrong and Mark Timmons, 215–242. New York: Oxford University Press.</a:t>
            </a:r>
            <a:endParaRPr lang="en-US" sz="1200" b="0" i="0" u="sng"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u="sng"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333333"/>
                </a:solidFill>
                <a:effectLst/>
                <a:latin typeface="Arial" panose="020B0604020202020204" pitchFamily="34" charset="0"/>
              </a:rPr>
              <a:t>Sayre-McCord, G. (2000). Contractarianism. In </a:t>
            </a:r>
            <a:r>
              <a:rPr lang="en-US" b="0" i="1" dirty="0">
                <a:solidFill>
                  <a:srgbClr val="333333"/>
                </a:solidFill>
                <a:effectLst/>
                <a:latin typeface="Arial" panose="020B0604020202020204" pitchFamily="34" charset="0"/>
              </a:rPr>
              <a:t>The Blackwell Guide to Ethical Theory</a:t>
            </a:r>
            <a:r>
              <a:rPr lang="en-US" b="0" i="0" dirty="0">
                <a:solidFill>
                  <a:srgbClr val="333333"/>
                </a:solidFill>
                <a:effectLst/>
                <a:latin typeface="Arial" panose="020B0604020202020204" pitchFamily="34" charset="0"/>
              </a:rPr>
              <a:t>. Edited by Hugh Lafollette, 247–267. Malden, MA: Blackwell.</a:t>
            </a:r>
            <a:endParaRPr lang="en-US" sz="1200" b="0" i="0" u="sng" kern="1200" dirty="0">
              <a:solidFill>
                <a:schemeClr val="tx1"/>
              </a:solidFill>
              <a:effectLst/>
              <a:latin typeface="+mn-lt"/>
              <a:ea typeface="+mn-ea"/>
              <a:cs typeface="+mn-cs"/>
            </a:endParaRPr>
          </a:p>
          <a:p>
            <a:endParaRPr lang="en-US" dirty="0"/>
          </a:p>
          <a:p>
            <a:r>
              <a:rPr lang="en-US" sz="1800" dirty="0">
                <a:effectLst/>
                <a:latin typeface="Times New Roman" panose="02020603050405020304" pitchFamily="18" charset="0"/>
                <a:ea typeface="Times New Roman" panose="02020603050405020304" pitchFamily="18" charset="0"/>
              </a:rPr>
              <a:t>Uhlmann, E.L., Pizarro, D., &amp; </a:t>
            </a:r>
            <a:r>
              <a:rPr lang="en-US" sz="1800" dirty="0" err="1">
                <a:effectLst/>
                <a:latin typeface="Times New Roman" panose="02020603050405020304" pitchFamily="18" charset="0"/>
                <a:ea typeface="Times New Roman" panose="02020603050405020304" pitchFamily="18" charset="0"/>
              </a:rPr>
              <a:t>Diermeier</a:t>
            </a:r>
            <a:r>
              <a:rPr lang="en-US" sz="1800" dirty="0">
                <a:effectLst/>
                <a:latin typeface="Times New Roman" panose="02020603050405020304" pitchFamily="18" charset="0"/>
                <a:ea typeface="Times New Roman" panose="02020603050405020304" pitchFamily="18" charset="0"/>
              </a:rPr>
              <a:t>, D. (2015). </a:t>
            </a:r>
            <a:r>
              <a:rPr lang="en-US" sz="1800" dirty="0">
                <a:solidFill>
                  <a:srgbClr val="000000"/>
                </a:solidFill>
                <a:effectLst/>
                <a:latin typeface="Times New Roman" panose="02020603050405020304" pitchFamily="18" charset="0"/>
                <a:ea typeface="Times New Roman" panose="02020603050405020304" pitchFamily="18" charset="0"/>
              </a:rPr>
              <a:t>A person-centered approach to moral judgment.</a:t>
            </a:r>
            <a:r>
              <a:rPr lang="en-US" sz="1800" dirty="0">
                <a:effectLst/>
                <a:latin typeface="Times New Roman" panose="02020603050405020304" pitchFamily="18" charset="0"/>
                <a:ea typeface="Times New Roman" panose="02020603050405020304" pitchFamily="18" charset="0"/>
              </a:rPr>
              <a:t> </a:t>
            </a:r>
            <a:r>
              <a:rPr lang="en-US" sz="1800" i="1" dirty="0">
                <a:effectLst/>
                <a:latin typeface="Times New Roman" panose="02020603050405020304" pitchFamily="18" charset="0"/>
                <a:ea typeface="Times New Roman" panose="02020603050405020304" pitchFamily="18" charset="0"/>
              </a:rPr>
              <a:t>Perspectives on Psychological Science, 10, </a:t>
            </a:r>
            <a:r>
              <a:rPr lang="en-US" sz="1800" dirty="0">
                <a:effectLst/>
                <a:latin typeface="Times New Roman" panose="02020603050405020304" pitchFamily="18" charset="0"/>
                <a:ea typeface="Times New Roman" panose="02020603050405020304" pitchFamily="18" charset="0"/>
              </a:rPr>
              <a:t>72-81</a:t>
            </a:r>
            <a:r>
              <a:rPr lang="en-US" sz="1800" i="1" dirty="0">
                <a:effectLst/>
                <a:latin typeface="Times New Roman" panose="02020603050405020304" pitchFamily="18" charset="0"/>
                <a:ea typeface="Times New Roman" panose="02020603050405020304" pitchFamily="18" charset="0"/>
              </a:rPr>
              <a:t>. </a:t>
            </a:r>
            <a:endParaRPr lang="en-SG" sz="1800" dirty="0">
              <a:effectLst/>
              <a:latin typeface="Times New Roman" panose="02020603050405020304" pitchFamily="18" charset="0"/>
              <a:ea typeface="Times New Roman" panose="02020603050405020304" pitchFamily="18" charset="0"/>
            </a:endParaRPr>
          </a:p>
          <a:p>
            <a:endParaRPr lang="en-US" sz="1200" dirty="0">
              <a:effectLst/>
              <a:latin typeface="Times New Roman" panose="02020603050405020304" pitchFamily="18" charset="0"/>
              <a:ea typeface="SimSun" panose="02010600030101010101" pitchFamily="2" charset="-122"/>
            </a:endParaRPr>
          </a:p>
          <a:p>
            <a:r>
              <a:rPr lang="en-US" sz="1200" dirty="0">
                <a:effectLst/>
                <a:latin typeface="Times New Roman" panose="02020603050405020304" pitchFamily="18" charset="0"/>
                <a:ea typeface="SimSun" panose="02010600030101010101" pitchFamily="2" charset="-122"/>
              </a:rPr>
              <a:t>Uhlmann, E.L., Pizarro, D.A., Tannenbaum, D., &amp; Ditto, P.H. (2009). The motivated use of moral principles. </a:t>
            </a:r>
            <a:r>
              <a:rPr lang="en-US" sz="1200" i="1" dirty="0">
                <a:effectLst/>
                <a:latin typeface="Times New Roman" panose="02020603050405020304" pitchFamily="18" charset="0"/>
                <a:ea typeface="SimSun" panose="02010600030101010101" pitchFamily="2" charset="-122"/>
              </a:rPr>
              <a:t>Judgment and Decision Making</a:t>
            </a:r>
            <a:r>
              <a:rPr lang="en-US" sz="1200" dirty="0">
                <a:effectLst/>
                <a:latin typeface="Times New Roman" panose="02020603050405020304" pitchFamily="18" charset="0"/>
                <a:ea typeface="SimSun" panose="02010600030101010101" pitchFamily="2" charset="-122"/>
              </a:rPr>
              <a:t>, </a:t>
            </a:r>
            <a:r>
              <a:rPr lang="en-US" sz="1200" i="1" dirty="0">
                <a:effectLst/>
                <a:latin typeface="Times New Roman" panose="02020603050405020304" pitchFamily="18" charset="0"/>
                <a:ea typeface="SimSun" panose="02010600030101010101" pitchFamily="2" charset="-122"/>
              </a:rPr>
              <a:t>4</a:t>
            </a:r>
            <a:r>
              <a:rPr lang="en-US" sz="1200" dirty="0">
                <a:effectLst/>
                <a:latin typeface="Times New Roman" panose="02020603050405020304" pitchFamily="18" charset="0"/>
                <a:ea typeface="SimSun" panose="02010600030101010101" pitchFamily="2" charset="-122"/>
              </a:rPr>
              <a:t>, 476–491. </a:t>
            </a:r>
            <a:endParaRPr lang="en-SG" sz="1200" dirty="0">
              <a:effectLst/>
              <a:latin typeface="Times New Roman" panose="02020603050405020304" pitchFamily="18" charset="0"/>
              <a:ea typeface="SimSun" panose="02010600030101010101" pitchFamily="2" charset="-122"/>
            </a:endParaRPr>
          </a:p>
          <a:p>
            <a:endParaRPr lang="en-US" i="0" dirty="0"/>
          </a:p>
          <a:p>
            <a:r>
              <a:rPr lang="en-US" sz="1200" i="0" kern="1200" dirty="0">
                <a:solidFill>
                  <a:schemeClr val="tx1"/>
                </a:solidFill>
                <a:effectLst/>
                <a:latin typeface="+mn-lt"/>
                <a:ea typeface="+mn-ea"/>
                <a:cs typeface="+mn-cs"/>
              </a:rPr>
              <a:t>Uhlmann, E.L., Zhu, L., &amp; Tannenbaum, D. (2013). When it takes a bad person to do the right thing. </a:t>
            </a:r>
            <a:r>
              <a:rPr lang="en-US" sz="1200" i="1" kern="1200" dirty="0">
                <a:solidFill>
                  <a:schemeClr val="tx1"/>
                </a:solidFill>
                <a:effectLst/>
                <a:latin typeface="+mn-lt"/>
                <a:ea typeface="+mn-ea"/>
                <a:cs typeface="+mn-cs"/>
              </a:rPr>
              <a:t>Cognition, 126</a:t>
            </a:r>
            <a:r>
              <a:rPr lang="en-US" sz="1200" i="0" kern="1200" dirty="0">
                <a:solidFill>
                  <a:schemeClr val="tx1"/>
                </a:solidFill>
                <a:effectLst/>
                <a:latin typeface="+mn-lt"/>
                <a:ea typeface="+mn-ea"/>
                <a:cs typeface="+mn-cs"/>
              </a:rPr>
              <a:t>, 326-334.</a:t>
            </a:r>
          </a:p>
          <a:p>
            <a:endParaRPr lang="en-US" dirty="0"/>
          </a:p>
          <a:p>
            <a:endParaRPr lang="en-US" dirty="0"/>
          </a:p>
        </p:txBody>
      </p:sp>
      <p:sp>
        <p:nvSpPr>
          <p:cNvPr id="4" name="Slide Number Placeholder 3"/>
          <p:cNvSpPr>
            <a:spLocks noGrp="1"/>
          </p:cNvSpPr>
          <p:nvPr>
            <p:ph type="sldNum" sz="quarter" idx="10"/>
          </p:nvPr>
        </p:nvSpPr>
        <p:spPr/>
        <p:txBody>
          <a:bodyPr/>
          <a:lstStyle/>
          <a:p>
            <a:fld id="{7565BE2C-A84C-4C05-BBC9-CF8AE720A423}" type="slidenum">
              <a:rPr lang="en-US" smtClean="0"/>
              <a:t>27</a:t>
            </a:fld>
            <a:endParaRPr lang="en-US"/>
          </a:p>
        </p:txBody>
      </p:sp>
    </p:spTree>
    <p:extLst>
      <p:ext uri="{BB962C8B-B14F-4D97-AF65-F5344CB8AC3E}">
        <p14:creationId xmlns:p14="http://schemas.microsoft.com/office/powerpoint/2010/main" val="326390824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i="0" kern="1200" dirty="0">
                <a:solidFill>
                  <a:schemeClr val="tx1"/>
                </a:solidFill>
                <a:effectLst/>
                <a:latin typeface="+mn-lt"/>
                <a:ea typeface="+mn-ea"/>
                <a:cs typeface="+mn-cs"/>
              </a:rPr>
              <a:t>There are also a number of commonsense ethical standards you can apply. They have the general theme of whether you would feel guilty reflecting on this afterward or ashamed if others found out. </a:t>
            </a:r>
          </a:p>
          <a:p>
            <a:endParaRPr lang="en-US" baseline="0" dirty="0"/>
          </a:p>
          <a:p>
            <a:r>
              <a:rPr lang="en-US" u="sng" baseline="0" dirty="0"/>
              <a:t>Note</a:t>
            </a:r>
            <a:r>
              <a:rPr lang="en-US" baseline="0" dirty="0"/>
              <a:t>: There is no need to read these bullet points out loud, they are fairly repetitive. </a:t>
            </a:r>
          </a:p>
          <a:p>
            <a:endParaRPr lang="en-US" baseline="0" dirty="0"/>
          </a:p>
          <a:p>
            <a:r>
              <a:rPr lang="en-US" u="sng" baseline="0" dirty="0"/>
              <a:t>Note</a:t>
            </a:r>
            <a:r>
              <a:rPr lang="en-US" baseline="0" dirty="0"/>
              <a:t>: These are optional slides in case the instructor wants to take a deeper dive into the topic of ethics</a:t>
            </a:r>
          </a:p>
          <a:p>
            <a:pPr lvl="0"/>
            <a:endParaRPr lang="en-US" sz="1200" i="0" kern="1200" dirty="0">
              <a:solidFill>
                <a:schemeClr val="tx1"/>
              </a:solidFill>
              <a:effectLst/>
              <a:latin typeface="+mn-lt"/>
              <a:ea typeface="+mn-ea"/>
              <a:cs typeface="+mn-cs"/>
            </a:endParaRPr>
          </a:p>
          <a:p>
            <a:pPr lvl="0"/>
            <a:endParaRPr lang="en-US" sz="1200" i="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D37123A3-F868-4D16-A1D7-E0B030EF5C1D}" type="slidenum">
              <a:rPr lang="en-US" smtClean="0"/>
              <a:t>28</a:t>
            </a:fld>
            <a:endParaRPr lang="en-US"/>
          </a:p>
        </p:txBody>
      </p:sp>
    </p:spTree>
    <p:extLst>
      <p:ext uri="{BB962C8B-B14F-4D97-AF65-F5344CB8AC3E}">
        <p14:creationId xmlns:p14="http://schemas.microsoft.com/office/powerpoint/2010/main" val="182852418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SG" sz="1200" b="0" dirty="0"/>
              <a:t>Does it make career sense to be ethical? Who says yes? [</a:t>
            </a:r>
            <a:r>
              <a:rPr lang="en-SG" sz="1200" b="0" i="1" dirty="0"/>
              <a:t>Participants raise hands</a:t>
            </a:r>
            <a:r>
              <a:rPr lang="en-SG" sz="1200" b="0" dirty="0"/>
              <a:t>]. Who says no? [</a:t>
            </a:r>
            <a:r>
              <a:rPr lang="en-SG" sz="1200" b="0" i="1" dirty="0"/>
              <a:t>Participants raise hands</a:t>
            </a:r>
            <a:r>
              <a:rPr lang="en-SG" sz="1200" b="0" dirty="0"/>
              <a:t>]. Why or why not? [</a:t>
            </a:r>
            <a:r>
              <a:rPr lang="en-SG" sz="1200" b="0" i="1" dirty="0"/>
              <a:t>Class discusses</a:t>
            </a:r>
            <a:r>
              <a:rPr lang="en-SG" sz="1200" b="0" dirty="0"/>
              <a:t>].</a:t>
            </a:r>
            <a:r>
              <a:rPr lang="en-SG" sz="1200" b="1" dirty="0"/>
              <a:t> </a:t>
            </a:r>
          </a:p>
          <a:p>
            <a:endParaRPr lang="en-SG" sz="1200" b="1" dirty="0"/>
          </a:p>
          <a:p>
            <a:r>
              <a:rPr lang="en-SG" sz="1200" b="0" dirty="0"/>
              <a:t>Source of photo</a:t>
            </a:r>
          </a:p>
          <a:p>
            <a:r>
              <a:rPr lang="en-SG" b="0" dirty="0"/>
              <a:t>https://pixabay.com/photos/doors-choices-choose-decision-1690423/</a:t>
            </a:r>
            <a:endParaRPr lang="en-SG" sz="1200" b="0" dirty="0"/>
          </a:p>
          <a:p>
            <a:endParaRPr lang="en-SG" b="0" dirty="0"/>
          </a:p>
        </p:txBody>
      </p:sp>
      <p:sp>
        <p:nvSpPr>
          <p:cNvPr id="4" name="Slide Number Placeholder 3"/>
          <p:cNvSpPr>
            <a:spLocks noGrp="1"/>
          </p:cNvSpPr>
          <p:nvPr>
            <p:ph type="sldNum" sz="quarter" idx="5"/>
          </p:nvPr>
        </p:nvSpPr>
        <p:spPr/>
        <p:txBody>
          <a:bodyPr/>
          <a:lstStyle/>
          <a:p>
            <a:fld id="{D37123A3-F868-4D16-A1D7-E0B030EF5C1D}" type="slidenum">
              <a:rPr lang="en-US" smtClean="0"/>
              <a:t>29</a:t>
            </a:fld>
            <a:endParaRPr lang="en-US"/>
          </a:p>
        </p:txBody>
      </p:sp>
    </p:spTree>
    <p:extLst>
      <p:ext uri="{BB962C8B-B14F-4D97-AF65-F5344CB8AC3E}">
        <p14:creationId xmlns:p14="http://schemas.microsoft.com/office/powerpoint/2010/main" val="192926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dirty="0"/>
              <a:t>Here are your breakout room slides for this exercise. Please grab your role materials– they are printed in the color that matches the color of the column your name is listed in on the slide. Then pair up with your partner, and enjoy the exercise! [</a:t>
            </a:r>
            <a:r>
              <a:rPr lang="en-US" altLang="en-US" i="1" dirty="0"/>
              <a:t>Students get their role materials and go to negotiate</a:t>
            </a:r>
            <a:r>
              <a:rPr lang="en-US" altLang="en-US" dirty="0"/>
              <a:t>]. </a:t>
            </a:r>
          </a:p>
          <a:p>
            <a:endParaRPr lang="en-US" alt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u="sng" dirty="0"/>
              <a:t>Note</a:t>
            </a:r>
            <a:r>
              <a:rPr lang="en-US" altLang="en-US" dirty="0"/>
              <a:t>: Slide for teaching an all-live class when BORs are available and hard copies of the roles are printed out.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u="sng" dirty="0"/>
              <a:t>Note</a:t>
            </a:r>
            <a:r>
              <a:rPr lang="en-US" altLang="en-US" dirty="0"/>
              <a:t>: This templ</a:t>
            </a:r>
            <a:r>
              <a:rPr lang="en-US" altLang="en-US" u="none" dirty="0"/>
              <a:t>ate students pairings slide is for if the</a:t>
            </a:r>
            <a:r>
              <a:rPr lang="en-US" altLang="en-US" u="none" baseline="0" dirty="0"/>
              <a:t> instructor sorts students into negotiating teams beforehand. Student names are added in the respective columns beneath </a:t>
            </a:r>
            <a:r>
              <a:rPr lang="en-US" altLang="en-US" b="0" u="none" baseline="0" dirty="0"/>
              <a:t>their role</a:t>
            </a:r>
            <a:r>
              <a:rPr lang="en-SG" sz="1200" b="0" i="0" u="none" strike="noStrike" dirty="0">
                <a:solidFill>
                  <a:srgbClr val="000000"/>
                </a:solidFill>
                <a:effectLst/>
                <a:latin typeface="Cambria"/>
              </a:rPr>
              <a:t>.</a:t>
            </a:r>
            <a:r>
              <a:rPr lang="en-US" sz="1200" b="0" i="0" u="none" strike="noStrike" baseline="0" dirty="0">
                <a:solidFill>
                  <a:schemeClr val="tx1"/>
                </a:solidFill>
                <a:effectLst/>
                <a:latin typeface="+mn-lt"/>
              </a:rPr>
              <a:t> </a:t>
            </a:r>
            <a:r>
              <a:rPr lang="en-US" altLang="en-US" u="none" dirty="0"/>
              <a:t>If this slide</a:t>
            </a:r>
            <a:r>
              <a:rPr lang="en-US" altLang="en-US" u="none" baseline="0" dirty="0"/>
              <a:t> is used</a:t>
            </a:r>
            <a:r>
              <a:rPr lang="en-US" altLang="en-US" u="none" dirty="0"/>
              <a:t>,</a:t>
            </a:r>
            <a:r>
              <a:rPr lang="en-US" altLang="en-US" u="none" baseline="0" dirty="0"/>
              <a:t> </a:t>
            </a:r>
            <a:r>
              <a:rPr lang="en-US" altLang="en-US" u="none" dirty="0"/>
              <a:t>the</a:t>
            </a:r>
            <a:r>
              <a:rPr lang="en-US" altLang="en-US" dirty="0"/>
              <a:t> color background for each role on the slide above</a:t>
            </a:r>
            <a:r>
              <a:rPr lang="en-US" altLang="en-US" baseline="0" dirty="0"/>
              <a:t> should match the color paper of the role materials that are handed out to students</a:t>
            </a:r>
            <a:r>
              <a:rPr lang="en-SG" sz="1200" b="0" i="0" u="none" strike="noStrike" dirty="0">
                <a:solidFill>
                  <a:srgbClr val="000000"/>
                </a:solidFill>
                <a:effectLst/>
                <a:latin typeface="Cambria"/>
              </a:rPr>
              <a:t>, to avoid confusion</a:t>
            </a:r>
            <a:r>
              <a:rPr lang="en-US" altLang="en-US" baseline="0" dirty="0"/>
              <a:t>. The “BOR” column refers to “Breakout Room” and only applies if the instructor has special rooms for the students to negotiate in.  “PAIR” refers to negotiation group number, in other words each pair of students who negotiate with each other. </a:t>
            </a:r>
            <a:endParaRPr lang="en-US" altLang="en-US" dirty="0"/>
          </a:p>
          <a:p>
            <a:endParaRPr lang="en-US" altLang="en-US" dirty="0"/>
          </a:p>
          <a:p>
            <a:endParaRPr lang="en-US" altLang="en-US" dirty="0"/>
          </a:p>
          <a:p>
            <a:endParaRPr lang="en-US" altLang="en-US" dirty="0"/>
          </a:p>
        </p:txBody>
      </p:sp>
      <p:sp>
        <p:nvSpPr>
          <p:cNvPr id="71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A4B835D0-1B3D-4677-B13B-3473C6142D4C}" type="slidenum">
              <a:rPr lang="en-US" altLang="en-US" smtClean="0"/>
              <a:pPr/>
              <a:t>3</a:t>
            </a:fld>
            <a:endParaRPr lang="en-US" altLang="en-US"/>
          </a:p>
        </p:txBody>
      </p:sp>
    </p:spTree>
    <p:extLst>
      <p:ext uri="{BB962C8B-B14F-4D97-AF65-F5344CB8AC3E}">
        <p14:creationId xmlns:p14="http://schemas.microsoft.com/office/powerpoint/2010/main" val="228847644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Being untrustworthy</a:t>
            </a:r>
            <a:r>
              <a:rPr lang="en-US" sz="1200" baseline="0" dirty="0"/>
              <a:t> and betraying others can lead to short term benefits. We’ve all seen this. Consider the classic social dilemma. In a one-shot cooperate-or-complete decision the most rational self-interested strategy is to defect. If they cooperate while you defect, you can claim value from the other. If they defect and you defect, you are protected from being taken advantage of. </a:t>
            </a:r>
            <a:endParaRPr lang="en-US" sz="1200" dirty="0"/>
          </a:p>
          <a:p>
            <a:endParaRPr lang="en-US" sz="1200" b="0" u="none" kern="1200" dirty="0">
              <a:solidFill>
                <a:schemeClr val="tx1"/>
              </a:solidFill>
              <a:effectLst/>
              <a:latin typeface="+mn-lt"/>
              <a:ea typeface="+mn-ea"/>
              <a:cs typeface="+mn-cs"/>
            </a:endParaRPr>
          </a:p>
          <a:p>
            <a:r>
              <a:rPr lang="en-US" sz="1200" b="0" u="none" kern="1200" dirty="0">
                <a:solidFill>
                  <a:schemeClr val="tx1"/>
                </a:solidFill>
                <a:effectLst/>
                <a:latin typeface="+mn-lt"/>
                <a:ea typeface="+mn-ea"/>
                <a:cs typeface="+mn-cs"/>
              </a:rPr>
              <a:t>References</a:t>
            </a:r>
          </a:p>
          <a:p>
            <a:endParaRPr lang="en-US" sz="1200" b="0" u="none" kern="1200" dirty="0">
              <a:solidFill>
                <a:schemeClr val="tx1"/>
              </a:solidFill>
              <a:effectLst/>
              <a:latin typeface="+mn-lt"/>
              <a:ea typeface="+mn-ea"/>
              <a:cs typeface="+mn-cs"/>
            </a:endParaRPr>
          </a:p>
          <a:p>
            <a:r>
              <a:rPr lang="en-US" sz="1200" b="0" i="0" u="none" strike="noStrike" kern="1200" dirty="0">
                <a:solidFill>
                  <a:schemeClr val="tx1"/>
                </a:solidFill>
                <a:effectLst/>
                <a:latin typeface="+mn-lt"/>
                <a:ea typeface="+mn-ea"/>
                <a:cs typeface="+mn-cs"/>
              </a:rPr>
              <a:t>Microeconomics </a:t>
            </a:r>
            <a:r>
              <a:rPr lang="en-US" sz="1200" b="0" u="none" kern="1200" dirty="0">
                <a:solidFill>
                  <a:schemeClr val="tx1"/>
                </a:solidFill>
                <a:effectLst/>
                <a:latin typeface="+mn-lt"/>
                <a:ea typeface="+mn-ea"/>
                <a:cs typeface="+mn-cs"/>
              </a:rPr>
              <a:t>by Robert </a:t>
            </a:r>
            <a:r>
              <a:rPr lang="en-US" sz="1200" b="0" u="none" kern="1200" dirty="0" err="1">
                <a:solidFill>
                  <a:schemeClr val="tx1"/>
                </a:solidFill>
                <a:effectLst/>
                <a:latin typeface="+mn-lt"/>
                <a:ea typeface="+mn-ea"/>
                <a:cs typeface="+mn-cs"/>
              </a:rPr>
              <a:t>Pindyck</a:t>
            </a:r>
            <a:r>
              <a:rPr lang="en-US" sz="1200" b="0" u="none" kern="1200" dirty="0">
                <a:solidFill>
                  <a:schemeClr val="tx1"/>
                </a:solidFill>
                <a:effectLst/>
                <a:latin typeface="+mn-lt"/>
                <a:ea typeface="+mn-ea"/>
                <a:cs typeface="+mn-cs"/>
              </a:rPr>
              <a:t> &amp; Daniel </a:t>
            </a:r>
            <a:r>
              <a:rPr lang="en-US" sz="1200" b="0" u="none" kern="1200" dirty="0" err="1">
                <a:solidFill>
                  <a:schemeClr val="tx1"/>
                </a:solidFill>
                <a:effectLst/>
                <a:latin typeface="+mn-lt"/>
                <a:ea typeface="+mn-ea"/>
                <a:cs typeface="+mn-cs"/>
              </a:rPr>
              <a:t>Rubinfeld</a:t>
            </a:r>
            <a:r>
              <a:rPr lang="en-US" sz="1200" b="0" u="none" kern="1200" dirty="0">
                <a:solidFill>
                  <a:schemeClr val="tx1"/>
                </a:solidFill>
                <a:effectLst/>
                <a:latin typeface="+mn-lt"/>
                <a:ea typeface="+mn-ea"/>
                <a:cs typeface="+mn-cs"/>
              </a:rPr>
              <a:t> </a:t>
            </a:r>
          </a:p>
          <a:p>
            <a:r>
              <a:rPr lang="en-US" sz="1200" b="0" u="none" kern="1200" dirty="0">
                <a:solidFill>
                  <a:schemeClr val="tx1"/>
                </a:solidFill>
                <a:effectLst/>
                <a:latin typeface="+mn-lt"/>
                <a:ea typeface="+mn-ea"/>
                <a:cs typeface="+mn-cs"/>
              </a:rPr>
              <a:t>https://www.amazon.com/Microeconomics-Student-Value-Robert-</a:t>
            </a:r>
          </a:p>
          <a:p>
            <a:r>
              <a:rPr lang="en-US" sz="1200" b="0" u="none" kern="1200" dirty="0" err="1">
                <a:solidFill>
                  <a:schemeClr val="tx1"/>
                </a:solidFill>
                <a:effectLst/>
                <a:latin typeface="+mn-lt"/>
                <a:ea typeface="+mn-ea"/>
                <a:cs typeface="+mn-cs"/>
              </a:rPr>
              <a:t>Pindyck</a:t>
            </a:r>
            <a:r>
              <a:rPr lang="en-US" sz="1200" b="0" u="none" kern="1200" dirty="0">
                <a:solidFill>
                  <a:schemeClr val="tx1"/>
                </a:solidFill>
                <a:effectLst/>
                <a:latin typeface="+mn-lt"/>
                <a:ea typeface="+mn-ea"/>
                <a:cs typeface="+mn-cs"/>
              </a:rPr>
              <a:t>/dp/0136111858</a:t>
            </a:r>
          </a:p>
          <a:p>
            <a:endParaRPr lang="en-US" sz="1200" b="0" u="none"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u="none" kern="1200" dirty="0">
                <a:solidFill>
                  <a:schemeClr val="tx1"/>
                </a:solidFill>
                <a:effectLst/>
                <a:latin typeface="+mn-lt"/>
                <a:ea typeface="+mn-ea"/>
                <a:cs typeface="+mn-cs"/>
              </a:rPr>
              <a:t>James W. Friedman (1990). Game theory with applications to economics. New York: Oxford University Press. </a:t>
            </a:r>
          </a:p>
          <a:p>
            <a:endParaRPr lang="en-US" sz="1200" b="0" u="none" kern="1200" dirty="0">
              <a:solidFill>
                <a:schemeClr val="tx1"/>
              </a:solidFill>
              <a:effectLst/>
              <a:latin typeface="+mn-lt"/>
              <a:ea typeface="+mn-ea"/>
              <a:cs typeface="+mn-cs"/>
            </a:endParaRPr>
          </a:p>
          <a:p>
            <a:endParaRPr lang="en-US" sz="1200" b="0" u="none" kern="1200" dirty="0">
              <a:solidFill>
                <a:schemeClr val="tx1"/>
              </a:solidFill>
              <a:effectLst/>
              <a:latin typeface="+mn-lt"/>
              <a:ea typeface="+mn-ea"/>
              <a:cs typeface="+mn-cs"/>
            </a:endParaRPr>
          </a:p>
          <a:p>
            <a:endParaRPr lang="en-US" sz="1200" b="0" u="none"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7F3D1EF9-5CC1-4238-AAAD-E9DC1B1191CD}" type="slidenum">
              <a:rPr lang="en-GB" smtClean="0"/>
              <a:t>30</a:t>
            </a:fld>
            <a:endParaRPr lang="en-GB" dirty="0"/>
          </a:p>
        </p:txBody>
      </p:sp>
    </p:spTree>
    <p:extLst>
      <p:ext uri="{BB962C8B-B14F-4D97-AF65-F5344CB8AC3E}">
        <p14:creationId xmlns:p14="http://schemas.microsoft.com/office/powerpoint/2010/main" val="292283951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000" dirty="0"/>
              <a:t>Defection works in the short term, and we see it in </a:t>
            </a:r>
            <a:r>
              <a:rPr lang="en-US" sz="1000" i="1" dirty="0"/>
              <a:t>Pivot Bank. </a:t>
            </a:r>
            <a:endParaRPr lang="en-US" sz="1000" dirty="0"/>
          </a:p>
          <a:p>
            <a:endParaRPr lang="en-US" sz="10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baseline="0" dirty="0"/>
              <a:t>But in the long term, research shows the best results come from being honorable.</a:t>
            </a:r>
            <a:r>
              <a:rPr lang="en-US" sz="1000" b="0" baseline="0" dirty="0"/>
              <a:t> </a:t>
            </a:r>
            <a:r>
              <a:rPr lang="en-US" sz="500" b="0" kern="1200" dirty="0">
                <a:solidFill>
                  <a:srgbClr val="00B050"/>
                </a:solidFill>
                <a:latin typeface="Rockwell" pitchFamily="-110" charset="0"/>
                <a:ea typeface="MS PGothic" pitchFamily="34" charset="-128"/>
                <a:cs typeface="ＭＳ Ｐゴシック" pitchFamily="-65" charset="-128"/>
              </a:rPr>
              <a:t>Tit-For-Tat with friendly first move. You start out</a:t>
            </a:r>
            <a:r>
              <a:rPr lang="en-US" sz="500" b="0" kern="1200" baseline="0" dirty="0">
                <a:solidFill>
                  <a:srgbClr val="00B050"/>
                </a:solidFill>
                <a:latin typeface="Rockwell" pitchFamily="-110" charset="0"/>
                <a:ea typeface="MS PGothic" pitchFamily="34" charset="-128"/>
                <a:cs typeface="ＭＳ Ｐゴシック" pitchFamily="-65" charset="-128"/>
              </a:rPr>
              <a:t> nice and generous with people, and </a:t>
            </a:r>
            <a:r>
              <a:rPr lang="en-US" sz="1000" b="0" kern="1200" baseline="0" dirty="0">
                <a:solidFill>
                  <a:schemeClr val="tx1"/>
                </a:solidFill>
                <a:latin typeface="Rockwell" pitchFamily="-110" charset="0"/>
                <a:ea typeface="MS PGothic" pitchFamily="34" charset="-128"/>
                <a:cs typeface="+mn-cs"/>
              </a:rPr>
              <a:t>continue to b</a:t>
            </a:r>
            <a:r>
              <a:rPr lang="en-US" sz="1000" dirty="0"/>
              <a:t>e nice to those who reciprocate. You build a relationship. And if they</a:t>
            </a:r>
            <a:r>
              <a:rPr lang="en-US" sz="1000" baseline="0" dirty="0"/>
              <a:t> don’t cooperate with you, stop cooperating with them. </a:t>
            </a:r>
            <a:endParaRPr lang="en-US" sz="1000" b="0" baseline="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b="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dirty="0">
                <a:solidFill>
                  <a:srgbClr val="555555"/>
                </a:solidFill>
                <a:effectLst/>
                <a:latin typeface="Times New Roman" panose="02020603050405020304" pitchFamily="18" charset="0"/>
                <a:ea typeface="Calibri" panose="020F0502020204030204" pitchFamily="34" charset="0"/>
                <a:cs typeface="Times New Roman" panose="02020603050405020304" pitchFamily="18" charset="0"/>
              </a:rPr>
              <a:t>In the short term, however, you can be tempted to lie. However, lies are costly to the self— they drain mental energy, and leave us feeling guilty. Lies </a:t>
            </a:r>
            <a:r>
              <a:rPr lang="en-SG" sz="1000" b="0" dirty="0">
                <a:effectLst/>
                <a:latin typeface="Calibri" panose="020F0502020204030204" pitchFamily="34" charset="0"/>
                <a:ea typeface="Calibri" panose="020F0502020204030204" pitchFamily="34" charset="0"/>
                <a:cs typeface="Times New Roman" panose="02020603050405020304" pitchFamily="18" charset="0"/>
              </a:rPr>
              <a:t>are also</a:t>
            </a:r>
            <a:r>
              <a:rPr lang="en-US" sz="1000" b="0" dirty="0">
                <a:solidFill>
                  <a:srgbClr val="555555"/>
                </a:solidFill>
                <a:effectLst/>
                <a:latin typeface="Times New Roman" panose="02020603050405020304" pitchFamily="18" charset="0"/>
                <a:ea typeface="Calibri" panose="020F0502020204030204" pitchFamily="34" charset="0"/>
                <a:cs typeface="Times New Roman" panose="02020603050405020304" pitchFamily="18" charset="0"/>
              </a:rPr>
              <a:t> costly to relationship. Trust is hard to build, easy to destroy, and very difficult to repair. </a:t>
            </a:r>
            <a:r>
              <a:rPr lang="en-US" sz="1000" b="0" dirty="0"/>
              <a:t>Inability to build trust relationships is the #1 predictor of executive career derailment 83% of career derailment cases.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b="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dirty="0"/>
              <a:t>Reputation should be important to you as a matter of principle and values, but also a matter of strategy. </a:t>
            </a:r>
            <a:r>
              <a:rPr lang="en-US" sz="1200" b="0" dirty="0">
                <a:solidFill>
                  <a:srgbClr val="555555"/>
                </a:solidFill>
                <a:effectLst/>
                <a:latin typeface="Times New Roman" panose="02020603050405020304" pitchFamily="18" charset="0"/>
                <a:ea typeface="Calibri" panose="020F0502020204030204" pitchFamily="34" charset="0"/>
                <a:cs typeface="Times New Roman" panose="02020603050405020304" pitchFamily="18" charset="0"/>
              </a:rPr>
              <a:t>Negotiate for a good reputation. You’ll never know what deals you were not offered due to a bad reputation. </a:t>
            </a:r>
          </a:p>
          <a:p>
            <a:pPr>
              <a:lnSpc>
                <a:spcPct val="107000"/>
              </a:lnSpc>
              <a:spcAft>
                <a:spcPts val="800"/>
              </a:spcAft>
            </a:pPr>
            <a:endParaRPr lang="en-US" sz="1200" b="1" dirty="0">
              <a:solidFill>
                <a:srgbClr val="555555"/>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b="0" kern="1200" dirty="0">
                <a:solidFill>
                  <a:schemeClr val="tx1"/>
                </a:solidFill>
                <a:effectLst/>
                <a:latin typeface="+mn-lt"/>
                <a:ea typeface="+mn-ea"/>
                <a:cs typeface="+mn-cs"/>
              </a:rPr>
              <a:t>Reference</a:t>
            </a:r>
            <a:r>
              <a:rPr lang="en-US" sz="1200" b="0" kern="1200" baseline="0" dirty="0">
                <a:solidFill>
                  <a:schemeClr val="tx1"/>
                </a:solidFill>
                <a:effectLst/>
                <a:latin typeface="+mn-lt"/>
                <a:ea typeface="+mn-ea"/>
                <a:cs typeface="+mn-cs"/>
              </a:rPr>
              <a:t>s</a:t>
            </a:r>
            <a:endParaRPr lang="en-US" sz="1200" b="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b="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202122"/>
                </a:solidFill>
                <a:effectLst/>
                <a:latin typeface="Arial" panose="020B0604020202020204" pitchFamily="34" charset="0"/>
              </a:rPr>
              <a:t>Galinsky, Adam D., &amp; Schweitzer, Maurice (2015). </a:t>
            </a:r>
            <a:r>
              <a:rPr lang="en-US" b="0" i="1" dirty="0">
                <a:solidFill>
                  <a:srgbClr val="202122"/>
                </a:solidFill>
                <a:effectLst/>
                <a:latin typeface="Arial" panose="020B0604020202020204" pitchFamily="34" charset="0"/>
              </a:rPr>
              <a:t>Friend and foe: When to cooperate, when to compete, and how to succeed at both</a:t>
            </a:r>
            <a:r>
              <a:rPr lang="en-US" b="0" i="0" dirty="0">
                <a:solidFill>
                  <a:srgbClr val="202122"/>
                </a:solidFill>
                <a:effectLst/>
                <a:latin typeface="Arial" panose="020B0604020202020204"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0" i="0" dirty="0">
              <a:solidFill>
                <a:srgbClr val="1E1E1E"/>
              </a:solidFill>
              <a:effectLst/>
              <a:latin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1E1E1E"/>
                </a:solidFill>
                <a:effectLst/>
                <a:latin typeface="Arial" panose="020B0604020202020204" pitchFamily="34" charset="0"/>
              </a:rPr>
              <a:t>Henrich, J, and </a:t>
            </a:r>
            <a:r>
              <a:rPr lang="en-US" b="0" i="0" dirty="0" err="1">
                <a:solidFill>
                  <a:srgbClr val="1E1E1E"/>
                </a:solidFill>
                <a:effectLst/>
                <a:latin typeface="Arial" panose="020B0604020202020204" pitchFamily="34" charset="0"/>
              </a:rPr>
              <a:t>Muthukrishna</a:t>
            </a:r>
            <a:r>
              <a:rPr lang="en-US" b="0" i="0" dirty="0">
                <a:solidFill>
                  <a:srgbClr val="1E1E1E"/>
                </a:solidFill>
                <a:effectLst/>
                <a:latin typeface="Arial" panose="020B0604020202020204" pitchFamily="34" charset="0"/>
              </a:rPr>
              <a:t>, M. (2021). The Origins and Psychology of Human Cooperation.  </a:t>
            </a:r>
            <a:r>
              <a:rPr lang="en-US" b="0" i="1" dirty="0">
                <a:solidFill>
                  <a:srgbClr val="1E1E1E"/>
                </a:solidFill>
                <a:effectLst/>
                <a:latin typeface="Arial" panose="020B0604020202020204" pitchFamily="34" charset="0"/>
              </a:rPr>
              <a:t>Annual Review of Psychology,</a:t>
            </a:r>
            <a:r>
              <a:rPr lang="en-US" b="0" i="0" dirty="0">
                <a:solidFill>
                  <a:srgbClr val="1E1E1E"/>
                </a:solidFill>
                <a:effectLst/>
                <a:latin typeface="Arial" panose="020B0604020202020204" pitchFamily="34" charset="0"/>
              </a:rPr>
              <a:t> </a:t>
            </a:r>
            <a:r>
              <a:rPr lang="en-US" b="0" i="1" dirty="0">
                <a:solidFill>
                  <a:srgbClr val="1E1E1E"/>
                </a:solidFill>
                <a:effectLst/>
                <a:latin typeface="Arial" panose="020B0604020202020204" pitchFamily="34" charset="0"/>
              </a:rPr>
              <a:t>72</a:t>
            </a:r>
            <a:r>
              <a:rPr lang="en-US" b="0" i="0" dirty="0">
                <a:solidFill>
                  <a:srgbClr val="1E1E1E"/>
                </a:solidFill>
                <a:effectLst/>
                <a:latin typeface="Arial" panose="020B0604020202020204" pitchFamily="34" charset="0"/>
              </a:rPr>
              <a:t>, 207-240.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kern="1200" dirty="0">
              <a:solidFill>
                <a:schemeClr val="tx1"/>
              </a:solidFill>
              <a:effectLst/>
              <a:latin typeface="+mn-lt"/>
              <a:ea typeface="+mn-ea"/>
              <a:cs typeface="+mn-cs"/>
            </a:endParaRPr>
          </a:p>
          <a:p>
            <a:r>
              <a:rPr lang="en-US" baseline="0" dirty="0"/>
              <a:t>Howard, A., and Bray, D. (1988). </a:t>
            </a:r>
            <a:r>
              <a:rPr lang="en-US" i="1" baseline="0" dirty="0"/>
              <a:t>Managerial lives in transition: Advancing age and changing times. </a:t>
            </a:r>
            <a:r>
              <a:rPr lang="en-US" baseline="0" dirty="0"/>
              <a:t>New York: Guilford Press.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b="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b="0" kern="1200" dirty="0">
                <a:solidFill>
                  <a:schemeClr val="tx1"/>
                </a:solidFill>
                <a:effectLst/>
                <a:latin typeface="+mn-lt"/>
                <a:ea typeface="+mn-ea"/>
                <a:cs typeface="+mn-cs"/>
              </a:rPr>
              <a:t>Manzoni, J.-F., </a:t>
            </a:r>
            <a:r>
              <a:rPr lang="en-US" sz="1200" b="0" kern="1200" dirty="0" err="1">
                <a:solidFill>
                  <a:schemeClr val="tx1"/>
                </a:solidFill>
                <a:effectLst/>
                <a:latin typeface="+mn-lt"/>
                <a:ea typeface="+mn-ea"/>
                <a:cs typeface="+mn-cs"/>
              </a:rPr>
              <a:t>Barsoux</a:t>
            </a:r>
            <a:r>
              <a:rPr lang="en-US" sz="1200" b="0" kern="1200" dirty="0">
                <a:solidFill>
                  <a:schemeClr val="tx1"/>
                </a:solidFill>
                <a:effectLst/>
                <a:latin typeface="+mn-lt"/>
                <a:ea typeface="+mn-ea"/>
                <a:cs typeface="+mn-cs"/>
              </a:rPr>
              <a:t>, J.-L. (2007). </a:t>
            </a:r>
            <a:r>
              <a:rPr lang="en-US" sz="1200" b="0" i="1" kern="1200" dirty="0">
                <a:solidFill>
                  <a:schemeClr val="tx1"/>
                </a:solidFill>
                <a:effectLst/>
                <a:latin typeface="+mn-lt"/>
                <a:ea typeface="+mn-ea"/>
                <a:cs typeface="+mn-cs"/>
              </a:rPr>
              <a:t>The set-up-to-fail syndrome - Overcoming the undertow of expectations</a:t>
            </a:r>
            <a:r>
              <a:rPr lang="en-US" sz="1200" b="0" kern="1200" dirty="0">
                <a:solidFill>
                  <a:schemeClr val="tx1"/>
                </a:solidFill>
                <a:effectLst/>
                <a:latin typeface="+mn-lt"/>
                <a:ea typeface="+mn-ea"/>
                <a:cs typeface="+mn-cs"/>
              </a:rPr>
              <a:t>. Boston: Harvard Business School Press.</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baseline="0"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Schweitzer, M., Hershey, J., &amp; Bradlow, E. (2006). Promises and lies: Restoring violated trust. </a:t>
            </a:r>
            <a:r>
              <a:rPr lang="en-US" i="1" dirty="0"/>
              <a:t>Organizational Behavior and Human Decision Processes, 101</a:t>
            </a:r>
            <a:r>
              <a:rPr lang="en-US" dirty="0"/>
              <a:t>(1), 1-19.</a:t>
            </a:r>
            <a:endParaRPr lang="en-US" dirty="0">
              <a:effectLst/>
            </a:endParaRPr>
          </a:p>
          <a:p>
            <a:endParaRPr lang="en-SG" dirty="0"/>
          </a:p>
          <a:p>
            <a:r>
              <a:rPr lang="en-US" dirty="0"/>
              <a:t>Schweitzer, M., </a:t>
            </a:r>
            <a:r>
              <a:rPr lang="en-US" dirty="0" err="1"/>
              <a:t>DeChurch</a:t>
            </a:r>
            <a:r>
              <a:rPr lang="en-US" dirty="0"/>
              <a:t>, L., &amp; Gibson, D. (2005). Conflict frames and the use of deception: Are competitive negotiators less ethical</a:t>
            </a:r>
            <a:r>
              <a:rPr lang="en-US" i="1" dirty="0"/>
              <a:t>? Journal of Applied Social Psychology, 35</a:t>
            </a:r>
            <a:r>
              <a:rPr lang="en-US" dirty="0"/>
              <a:t>(10), 2123-2149.</a:t>
            </a:r>
            <a:endParaRPr lang="en-SG" dirty="0"/>
          </a:p>
          <a:p>
            <a:endParaRPr lang="en-SG" dirty="0"/>
          </a:p>
          <a:p>
            <a:r>
              <a:rPr lang="en-US" dirty="0">
                <a:effectLst/>
              </a:rPr>
              <a:t>Seibert, S. E., </a:t>
            </a:r>
            <a:r>
              <a:rPr lang="en-US" dirty="0" err="1">
                <a:effectLst/>
              </a:rPr>
              <a:t>Kraimer</a:t>
            </a:r>
            <a:r>
              <a:rPr lang="en-US" dirty="0">
                <a:effectLst/>
              </a:rPr>
              <a:t>, M. L., &amp; Liden, R. C. 2001. A social capital theory of career success. </a:t>
            </a:r>
            <a:r>
              <a:rPr lang="en-US" i="1" dirty="0">
                <a:effectLst/>
              </a:rPr>
              <a:t>Academy of Management Journal, 44</a:t>
            </a:r>
            <a:r>
              <a:rPr lang="en-US" dirty="0">
                <a:effectLst/>
              </a:rPr>
              <a:t>, 219–237. </a:t>
            </a:r>
          </a:p>
          <a:p>
            <a:endParaRPr lang="en-SG"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Gerald</a:t>
            </a:r>
            <a:r>
              <a:rPr lang="en-US" baseline="0" dirty="0"/>
              <a:t> Williams (1983), “legal negotiation and settlement”, pp 111-114. </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a:t>Replicated in:</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a:effectLst/>
              </a:rPr>
              <a:t>Schneider, </a:t>
            </a:r>
            <a:r>
              <a:rPr lang="en-US" i="1" dirty="0">
                <a:effectLst/>
              </a:rPr>
              <a:t>"Shattering Negotiation Myths,"</a:t>
            </a:r>
            <a:r>
              <a:rPr lang="en-US" dirty="0">
                <a:effectLst/>
              </a:rPr>
              <a:t> 7 Harvard Negotiation Law Review 143 (2002).</a:t>
            </a:r>
          </a:p>
          <a:p>
            <a:pPr marL="0" marR="0" indent="0" algn="l" defTabSz="914400" rtl="0" eaLnBrk="1" fontAlgn="auto" latinLnBrk="0" hangingPunct="1">
              <a:lnSpc>
                <a:spcPct val="100000"/>
              </a:lnSpc>
              <a:spcBef>
                <a:spcPts val="0"/>
              </a:spcBef>
              <a:spcAft>
                <a:spcPts val="0"/>
              </a:spcAft>
              <a:buClrTx/>
              <a:buSzTx/>
              <a:buFontTx/>
              <a:buNone/>
              <a:tabLst/>
              <a:defRPr/>
            </a:pPr>
            <a:endParaRPr lang="en-US" b="0" i="0" dirty="0">
              <a:solidFill>
                <a:srgbClr val="202122"/>
              </a:solidFill>
              <a:effectLst/>
              <a:latin typeface="Arial" panose="020B0604020202020204" pitchFamily="34" charset="0"/>
            </a:endParaRPr>
          </a:p>
        </p:txBody>
      </p:sp>
      <p:sp>
        <p:nvSpPr>
          <p:cNvPr id="4" name="Slide Number Placeholder 3"/>
          <p:cNvSpPr>
            <a:spLocks noGrp="1"/>
          </p:cNvSpPr>
          <p:nvPr>
            <p:ph type="sldNum" sz="quarter" idx="5"/>
          </p:nvPr>
        </p:nvSpPr>
        <p:spPr/>
        <p:txBody>
          <a:bodyPr/>
          <a:lstStyle/>
          <a:p>
            <a:fld id="{D37123A3-F868-4D16-A1D7-E0B030EF5C1D}" type="slidenum">
              <a:rPr lang="en-US" smtClean="0"/>
              <a:t>31</a:t>
            </a:fld>
            <a:endParaRPr lang="en-US"/>
          </a:p>
        </p:txBody>
      </p:sp>
    </p:spTree>
    <p:extLst>
      <p:ext uri="{BB962C8B-B14F-4D97-AF65-F5344CB8AC3E}">
        <p14:creationId xmlns:p14="http://schemas.microsoft.com/office/powerpoint/2010/main" val="100982381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SG" sz="1200" b="0" dirty="0"/>
              <a:t>Who here has worked for an unethical boss? [</a:t>
            </a:r>
            <a:r>
              <a:rPr lang="en-SG" sz="1200" b="0" i="1" dirty="0"/>
              <a:t>Participants share stories</a:t>
            </a:r>
            <a:r>
              <a:rPr lang="en-SG" sz="1200" b="0" dirty="0"/>
              <a:t>]. </a:t>
            </a:r>
          </a:p>
          <a:p>
            <a:endParaRPr lang="en-SG" sz="1200" b="0" dirty="0"/>
          </a:p>
          <a:p>
            <a:pPr marL="0" marR="0" lvl="0" indent="0" algn="l" defTabSz="914400" rtl="0" eaLnBrk="1" fontAlgn="auto" latinLnBrk="0" hangingPunct="1">
              <a:lnSpc>
                <a:spcPct val="100000"/>
              </a:lnSpc>
              <a:spcBef>
                <a:spcPts val="0"/>
              </a:spcBef>
              <a:spcAft>
                <a:spcPts val="0"/>
              </a:spcAft>
              <a:buClrTx/>
              <a:buSzTx/>
              <a:buFontTx/>
              <a:buNone/>
              <a:tabLst/>
              <a:defRPr/>
            </a:pPr>
            <a:r>
              <a:rPr lang="en-SG" sz="1200" b="0" dirty="0"/>
              <a:t>[Optional]: Please take three minutes and share with the people in the seats next to you a story about your least ethical boss. [</a:t>
            </a:r>
            <a:r>
              <a:rPr lang="en-SG" sz="1200" b="0" i="1" u="none" dirty="0"/>
              <a:t>Participants share stories in buzz groups</a:t>
            </a:r>
            <a:r>
              <a:rPr lang="en-SG" sz="1200" b="0" dirty="0"/>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SG" sz="1200" b="0" dirty="0"/>
          </a:p>
          <a:p>
            <a:pPr marL="0" marR="0" lvl="0" indent="0" algn="l" defTabSz="914400" rtl="0" eaLnBrk="1" fontAlgn="auto" latinLnBrk="0" hangingPunct="1">
              <a:lnSpc>
                <a:spcPct val="100000"/>
              </a:lnSpc>
              <a:spcBef>
                <a:spcPts val="0"/>
              </a:spcBef>
              <a:spcAft>
                <a:spcPts val="0"/>
              </a:spcAft>
              <a:buClrTx/>
              <a:buSzTx/>
              <a:buFontTx/>
              <a:buNone/>
              <a:tabLst/>
              <a:defRPr/>
            </a:pPr>
            <a:r>
              <a:rPr lang="en-SG" sz="1200" b="0" dirty="0"/>
              <a:t>Source of photo</a:t>
            </a:r>
          </a:p>
          <a:p>
            <a:pPr marL="0" marR="0" lvl="0" indent="0" algn="l" defTabSz="914400" rtl="0" eaLnBrk="1" fontAlgn="auto" latinLnBrk="0" hangingPunct="1">
              <a:lnSpc>
                <a:spcPct val="100000"/>
              </a:lnSpc>
              <a:spcBef>
                <a:spcPts val="0"/>
              </a:spcBef>
              <a:spcAft>
                <a:spcPts val="0"/>
              </a:spcAft>
              <a:buClrTx/>
              <a:buSzTx/>
              <a:buFontTx/>
              <a:buNone/>
              <a:tabLst/>
              <a:defRPr/>
            </a:pPr>
            <a:r>
              <a:rPr lang="en-SG" dirty="0"/>
              <a:t>https://pixabay.com/photos/laptop-computer-browser-research-2561221/</a:t>
            </a:r>
            <a:endParaRPr lang="en-SG" sz="1200" b="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SG" dirty="0"/>
          </a:p>
          <a:p>
            <a:endParaRPr lang="en-SG" b="0" dirty="0"/>
          </a:p>
        </p:txBody>
      </p:sp>
      <p:sp>
        <p:nvSpPr>
          <p:cNvPr id="4" name="Slide Number Placeholder 3"/>
          <p:cNvSpPr>
            <a:spLocks noGrp="1"/>
          </p:cNvSpPr>
          <p:nvPr>
            <p:ph type="sldNum" sz="quarter" idx="5"/>
          </p:nvPr>
        </p:nvSpPr>
        <p:spPr/>
        <p:txBody>
          <a:bodyPr/>
          <a:lstStyle/>
          <a:p>
            <a:fld id="{D37123A3-F868-4D16-A1D7-E0B030EF5C1D}" type="slidenum">
              <a:rPr lang="en-US" smtClean="0"/>
              <a:t>32</a:t>
            </a:fld>
            <a:endParaRPr lang="en-US"/>
          </a:p>
        </p:txBody>
      </p:sp>
    </p:spTree>
    <p:extLst>
      <p:ext uri="{BB962C8B-B14F-4D97-AF65-F5344CB8AC3E}">
        <p14:creationId xmlns:p14="http://schemas.microsoft.com/office/powerpoint/2010/main" val="397108476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b="0" u="none" dirty="0">
                <a:latin typeface="Rockwell" pitchFamily="18" charset="0"/>
              </a:rPr>
              <a:t>Research shows that CEOs are significantly more likely than the general population to have anti-social personality disorder. In lay terms they are psychopaths, lacking any empathy for others.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b="0" u="none" dirty="0">
              <a:latin typeface="Rockwell"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b="0" u="none" dirty="0">
                <a:latin typeface="Rockwell" pitchFamily="18" charset="0"/>
              </a:rPr>
              <a:t>Thus, we find that leaders are morally polarized– more likely to be trustworthy than the average follower, but also more likely to be bad apples. Building trust in your integrity and competence is the royal road to leadership, but there’s also a dark path involving a lot of lying, manipulation, and betrayal. For a few, a series of such risky gambles pays off and they make it to the top. A you progress in your career, you will encounter some morally extreme personalities in leadership positions, be prepared for this.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b="0" u="none" dirty="0">
              <a:latin typeface="Rockwell"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b="0" u="none" dirty="0">
                <a:latin typeface="Rockwell" pitchFamily="18" charset="0"/>
              </a:rPr>
              <a:t>There are stable individual differences in Machiavellianism, or the tendency to engage in manipulative and deceitful tactics in interpersonal interactions. </a:t>
            </a:r>
            <a:endParaRPr lang="en-US" altLang="en-US" b="1" u="sng" dirty="0">
              <a:latin typeface="Rockwell" pitchFamily="18" charset="0"/>
            </a:endParaRPr>
          </a:p>
          <a:p>
            <a:endParaRPr lang="en-SG" b="1" u="sng" dirty="0">
              <a:solidFill>
                <a:srgbClr val="FF0000"/>
              </a:solidFill>
            </a:endParaRPr>
          </a:p>
          <a:p>
            <a:r>
              <a:rPr lang="en-SG" b="0" u="none" dirty="0">
                <a:solidFill>
                  <a:srgbClr val="FF0000"/>
                </a:solidFill>
              </a:rPr>
              <a:t>References </a:t>
            </a:r>
          </a:p>
          <a:p>
            <a:endParaRPr lang="en-SG" b="1" u="sng" dirty="0">
              <a:solidFill>
                <a:srgbClr val="FF0000"/>
              </a:solidFill>
            </a:endParaRPr>
          </a:p>
          <a:p>
            <a:r>
              <a:rPr lang="en-SG" dirty="0"/>
              <a:t>Corporate Psychopathy: Talking the Walk </a:t>
            </a:r>
          </a:p>
          <a:p>
            <a:r>
              <a:rPr lang="en-SG" dirty="0"/>
              <a:t>Paul </a:t>
            </a:r>
            <a:r>
              <a:rPr lang="en-SG" dirty="0" err="1"/>
              <a:t>Babiak</a:t>
            </a:r>
            <a:r>
              <a:rPr lang="en-SG" dirty="0"/>
              <a:t>, Craig S. Neumann, and Robert D. Hare</a:t>
            </a:r>
          </a:p>
          <a:p>
            <a:r>
              <a:rPr lang="en-US" dirty="0"/>
              <a:t>Behavioral Sciences and the Law </a:t>
            </a:r>
            <a:r>
              <a:rPr lang="en-US" dirty="0" err="1"/>
              <a:t>Behav</a:t>
            </a:r>
            <a:r>
              <a:rPr lang="en-US" dirty="0"/>
              <a:t>. Sci. Law 28: 174–193 (2010)</a:t>
            </a:r>
            <a:endParaRPr lang="en-SG" dirty="0"/>
          </a:p>
          <a:p>
            <a:endParaRPr lang="en-SG" b="1" u="sng" dirty="0">
              <a:solidFill>
                <a:srgbClr val="FF0000"/>
              </a:solidFill>
            </a:endParaRPr>
          </a:p>
          <a:p>
            <a:r>
              <a:rPr lang="en-US" dirty="0"/>
              <a:t>Moore, C., &amp; </a:t>
            </a:r>
            <a:r>
              <a:rPr lang="en-US" dirty="0" err="1"/>
              <a:t>Oc</a:t>
            </a:r>
            <a:r>
              <a:rPr lang="en-US" dirty="0"/>
              <a:t>, B. (2019, August 11-13). Do snakes get ahead? The role of moral disengagement in career advancement. Paper presented at the symposium “Consequences of Unethical Behavior at Work” at the Annual Academy of Management Meeting, Boston, MA.</a:t>
            </a:r>
          </a:p>
          <a:p>
            <a:endParaRPr lang="en-SG" b="0" u="sng" dirty="0">
              <a:solidFill>
                <a:srgbClr val="FF0000"/>
              </a:solidFill>
            </a:endParaRPr>
          </a:p>
          <a:p>
            <a:r>
              <a:rPr lang="en-US" b="0" i="0" dirty="0">
                <a:solidFill>
                  <a:srgbClr val="333333"/>
                </a:solidFill>
                <a:effectLst/>
                <a:latin typeface="Arial" panose="020B0604020202020204" pitchFamily="34" charset="0"/>
              </a:rPr>
              <a:t>Trevino, L. K., &amp; Youngblood, S. A. (1990). Bad apples in bad barrels: A causal analysis of ethical decision-making behavior. </a:t>
            </a:r>
            <a:r>
              <a:rPr lang="en-US" b="0" i="1" dirty="0">
                <a:solidFill>
                  <a:srgbClr val="333333"/>
                </a:solidFill>
                <a:effectLst/>
                <a:latin typeface="Arial" panose="020B0604020202020204" pitchFamily="34" charset="0"/>
              </a:rPr>
              <a:t>Journal of Applied Psychology, 75</a:t>
            </a:r>
            <a:r>
              <a:rPr lang="en-US" b="0" i="0" dirty="0">
                <a:solidFill>
                  <a:srgbClr val="333333"/>
                </a:solidFill>
                <a:effectLst/>
                <a:latin typeface="Arial" panose="020B0604020202020204" pitchFamily="34" charset="0"/>
              </a:rPr>
              <a:t>(4), 378–385.</a:t>
            </a:r>
          </a:p>
          <a:p>
            <a:endParaRPr lang="en-US" b="0" i="0" dirty="0">
              <a:solidFill>
                <a:srgbClr val="333333"/>
              </a:solidFill>
              <a:effectLst/>
              <a:latin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3E4855"/>
                </a:solidFill>
                <a:effectLst/>
                <a:latin typeface="Averta"/>
              </a:rPr>
              <a:t>1 in 5 business leaders may have psychopathic tendencies—here’s why, according to a psychology professor</a:t>
            </a:r>
          </a:p>
          <a:p>
            <a:r>
              <a:rPr lang="en-SG" b="0" u="sng" dirty="0">
                <a:solidFill>
                  <a:srgbClr val="FF0000"/>
                </a:solidFill>
              </a:rPr>
              <a:t>https://www.cnbc.com/2019/04/08/the-science-behind-why-so-many-successful-millionaires-are-psychopaths-and-why-it-doesnt-have-to-be-a-bad-thing.html</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SG" b="0" i="0" dirty="0">
                <a:solidFill>
                  <a:srgbClr val="333333"/>
                </a:solidFill>
                <a:effectLst/>
                <a:latin typeface="Merriweather"/>
              </a:rPr>
              <a:t>The Psychopathic CEO</a:t>
            </a:r>
            <a:endParaRPr lang="en-US" b="0" u="sng" dirty="0">
              <a:solidFill>
                <a:srgbClr val="FF0000"/>
              </a:solidFill>
            </a:endParaRPr>
          </a:p>
          <a:p>
            <a:r>
              <a:rPr lang="en-SG" b="0" u="sng" dirty="0">
                <a:solidFill>
                  <a:srgbClr val="FF0000"/>
                </a:solidFill>
              </a:rPr>
              <a:t>https://www.forbes.com/sites/jackmccullough/2019/12/09/the-psychopathic-ceo/?sh=618bba81791e</a:t>
            </a:r>
            <a:endParaRPr lang="en-US" b="0" u="sng" dirty="0">
              <a:solidFill>
                <a:srgbClr val="FF0000"/>
              </a:solidFill>
            </a:endParaRPr>
          </a:p>
          <a:p>
            <a:endParaRPr lang="en-SG" b="1" u="sng" dirty="0">
              <a:solidFill>
                <a:srgbClr val="FF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414141"/>
                </a:solidFill>
                <a:effectLst/>
                <a:latin typeface="Gotham SSm A"/>
              </a:rPr>
              <a:t>Corporate psychopaths common and can wreak havoc in business, researcher says</a:t>
            </a:r>
          </a:p>
          <a:p>
            <a:r>
              <a:rPr lang="en-SG" b="0" u="sng" dirty="0">
                <a:solidFill>
                  <a:srgbClr val="FF0000"/>
                </a:solidFill>
              </a:rPr>
              <a:t>https://www.psychology.org.au/news/media_releases/13September2016/Brooks/</a:t>
            </a:r>
          </a:p>
          <a:p>
            <a:endParaRPr lang="en-SG" b="1" u="sng"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333333"/>
                </a:solidFill>
                <a:effectLst/>
                <a:latin typeface="Georgia" panose="02040502050405020303" pitchFamily="18" charset="0"/>
              </a:rPr>
              <a:t>Psychopathic Leadership A Case Study of a Corporate Psychopath CEO</a:t>
            </a:r>
          </a:p>
          <a:p>
            <a:r>
              <a:rPr lang="en-SG" b="0" u="sng" dirty="0"/>
              <a:t>https://link.springer.com/article/10.1007/s10551-015-2908-6</a:t>
            </a:r>
          </a:p>
          <a:p>
            <a:endParaRPr lang="en-SG" b="0" u="sng" dirty="0"/>
          </a:p>
          <a:p>
            <a:r>
              <a:rPr lang="en-SG" b="0" u="none" dirty="0"/>
              <a:t>Source of photo</a:t>
            </a:r>
          </a:p>
          <a:p>
            <a:r>
              <a:rPr lang="en-SG" b="0" u="none" dirty="0"/>
              <a:t>https://pixabay.com/photos/hand-puppet-snowman-political-alex-784077/</a:t>
            </a:r>
          </a:p>
          <a:p>
            <a:endParaRPr lang="en-SG" b="0" u="sng" dirty="0"/>
          </a:p>
          <a:p>
            <a:endParaRPr lang="en-SG" b="1" u="sng" dirty="0"/>
          </a:p>
        </p:txBody>
      </p:sp>
      <p:sp>
        <p:nvSpPr>
          <p:cNvPr id="4" name="Slide Number Placeholder 3"/>
          <p:cNvSpPr>
            <a:spLocks noGrp="1"/>
          </p:cNvSpPr>
          <p:nvPr>
            <p:ph type="sldNum" sz="quarter" idx="5"/>
          </p:nvPr>
        </p:nvSpPr>
        <p:spPr/>
        <p:txBody>
          <a:bodyPr/>
          <a:lstStyle/>
          <a:p>
            <a:fld id="{D37123A3-F868-4D16-A1D7-E0B030EF5C1D}" type="slidenum">
              <a:rPr lang="en-US" smtClean="0"/>
              <a:t>33</a:t>
            </a:fld>
            <a:endParaRPr lang="en-US"/>
          </a:p>
        </p:txBody>
      </p:sp>
    </p:spTree>
    <p:extLst>
      <p:ext uri="{BB962C8B-B14F-4D97-AF65-F5344CB8AC3E}">
        <p14:creationId xmlns:p14="http://schemas.microsoft.com/office/powerpoint/2010/main" val="49768743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SG" sz="1200" b="0" dirty="0"/>
              <a:t>Who here has worked for a toxic organization like </a:t>
            </a:r>
            <a:r>
              <a:rPr lang="en-SG" sz="1200" b="0" i="1" dirty="0"/>
              <a:t>Pivot Bank</a:t>
            </a:r>
            <a:r>
              <a:rPr lang="en-SG" sz="1200" b="0" dirty="0"/>
              <a:t>? [</a:t>
            </a:r>
            <a:r>
              <a:rPr lang="en-SG" sz="1200" b="0" i="1" dirty="0"/>
              <a:t>Participants raise hands</a:t>
            </a:r>
            <a:r>
              <a:rPr lang="en-SG" sz="1200" b="0" dirty="0"/>
              <a:t>].  </a:t>
            </a:r>
          </a:p>
          <a:p>
            <a:endParaRPr lang="en-SG" sz="1200" b="0" dirty="0"/>
          </a:p>
          <a:p>
            <a:r>
              <a:rPr lang="en-SG" sz="1200" b="0" dirty="0"/>
              <a:t>[Optional]: Please take three minutes and share with the people in the seats next to you a story about your least ethical workplace. [</a:t>
            </a:r>
            <a:r>
              <a:rPr lang="en-SG" sz="1200" b="0" i="1" u="none" dirty="0"/>
              <a:t>Participants share stories in buzz groups</a:t>
            </a:r>
            <a:r>
              <a:rPr lang="en-SG" sz="1200" b="0" dirty="0"/>
              <a:t>]. </a:t>
            </a:r>
          </a:p>
          <a:p>
            <a:endParaRPr lang="en-SG" sz="1200" b="0" dirty="0"/>
          </a:p>
          <a:p>
            <a:r>
              <a:rPr lang="en-SG" sz="1200" b="0" dirty="0"/>
              <a:t>Source of photo</a:t>
            </a:r>
          </a:p>
          <a:p>
            <a:r>
              <a:rPr lang="en-SG" dirty="0"/>
              <a:t>https://pixabay.com/photos/skyline-skyscraper-skyscrapers-1925943/</a:t>
            </a:r>
            <a:endParaRPr lang="en-SG" sz="1200" b="0" dirty="0"/>
          </a:p>
          <a:p>
            <a:endParaRPr lang="en-SG" dirty="0"/>
          </a:p>
        </p:txBody>
      </p:sp>
      <p:sp>
        <p:nvSpPr>
          <p:cNvPr id="4" name="Slide Number Placeholder 3"/>
          <p:cNvSpPr>
            <a:spLocks noGrp="1"/>
          </p:cNvSpPr>
          <p:nvPr>
            <p:ph type="sldNum" sz="quarter" idx="5"/>
          </p:nvPr>
        </p:nvSpPr>
        <p:spPr/>
        <p:txBody>
          <a:bodyPr/>
          <a:lstStyle/>
          <a:p>
            <a:fld id="{D37123A3-F868-4D16-A1D7-E0B030EF5C1D}" type="slidenum">
              <a:rPr lang="en-US" smtClean="0"/>
              <a:t>34</a:t>
            </a:fld>
            <a:endParaRPr lang="en-US"/>
          </a:p>
        </p:txBody>
      </p:sp>
    </p:spTree>
    <p:extLst>
      <p:ext uri="{BB962C8B-B14F-4D97-AF65-F5344CB8AC3E}">
        <p14:creationId xmlns:p14="http://schemas.microsoft.com/office/powerpoint/2010/main" val="389463141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dirty="0">
                <a:latin typeface="Rockwell" pitchFamily="18" charset="0"/>
              </a:rPr>
              <a:t>Without a doubt, there is a many a toxic workplace.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dirty="0">
              <a:latin typeface="Rockwell" pitchFamily="18" charset="0"/>
            </a:endParaRPr>
          </a:p>
          <a:p>
            <a:pPr>
              <a:spcBef>
                <a:spcPts val="0"/>
              </a:spcBef>
            </a:pPr>
            <a:r>
              <a:rPr lang="en-SG" sz="2400" dirty="0">
                <a:effectLst/>
                <a:ea typeface="Calibri" panose="020F0502020204030204" pitchFamily="34" charset="0"/>
                <a:cs typeface="Times New Roman" panose="02020603050405020304" pitchFamily="18" charset="0"/>
              </a:rPr>
              <a:t>There are different equilibriums possible in any group. </a:t>
            </a:r>
            <a:r>
              <a:rPr lang="en-SG" sz="2400" dirty="0">
                <a:ea typeface="Calibri" panose="020F0502020204030204" pitchFamily="34" charset="0"/>
                <a:cs typeface="Times New Roman" panose="02020603050405020304" pitchFamily="18" charset="0"/>
              </a:rPr>
              <a:t>Cooperation can be rewarded, if the norm is to cooperate. </a:t>
            </a:r>
            <a:r>
              <a:rPr lang="en-SG" sz="2400" dirty="0">
                <a:effectLst/>
                <a:ea typeface="Calibri" panose="020F0502020204030204" pitchFamily="34" charset="0"/>
                <a:cs typeface="Times New Roman" panose="02020603050405020304" pitchFamily="18" charset="0"/>
              </a:rPr>
              <a:t>Defection can be rewarded, if the norm is to defect, like at </a:t>
            </a:r>
            <a:r>
              <a:rPr lang="en-SG" sz="2400" i="1" dirty="0">
                <a:effectLst/>
                <a:ea typeface="Calibri" panose="020F0502020204030204" pitchFamily="34" charset="0"/>
                <a:cs typeface="Times New Roman" panose="02020603050405020304" pitchFamily="18" charset="0"/>
              </a:rPr>
              <a:t>Pivot Bank. </a:t>
            </a:r>
            <a:r>
              <a:rPr lang="en-SG" sz="2400" i="0" dirty="0">
                <a:effectLst/>
                <a:ea typeface="Calibri" panose="020F0502020204030204" pitchFamily="34" charset="0"/>
                <a:cs typeface="Times New Roman" panose="02020603050405020304" pitchFamily="18" charset="0"/>
              </a:rPr>
              <a:t>Both cooperation and non-cooperation are contagious. </a:t>
            </a:r>
            <a:endParaRPr lang="en-SG" sz="2400" dirty="0">
              <a:effectLst/>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dirty="0">
              <a:latin typeface="Rockwell"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dirty="0">
                <a:latin typeface="Rockwell" pitchFamily="18" charset="0"/>
              </a:rPr>
              <a:t>This is what makes organizational culture so important. </a:t>
            </a:r>
            <a:r>
              <a:rPr lang="en-SG" sz="2400" dirty="0">
                <a:ea typeface="Calibri" panose="020F0502020204030204" pitchFamily="34" charset="0"/>
                <a:cs typeface="Times New Roman" panose="02020603050405020304" pitchFamily="18" charset="0"/>
              </a:rPr>
              <a:t>Consider the culture of the organizations and groups you join, and </a:t>
            </a:r>
            <a:r>
              <a:rPr lang="en-SG" sz="2400" dirty="0">
                <a:effectLst/>
                <a:ea typeface="Calibri" panose="020F0502020204030204" pitchFamily="34" charset="0"/>
                <a:cs typeface="Times New Roman" panose="02020603050405020304" pitchFamily="18" charset="0"/>
              </a:rPr>
              <a:t>seek a place where cooperative moves are rewarded rather than taken advantage of.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dirty="0">
              <a:latin typeface="Rockwell" pitchFamily="18" charset="0"/>
            </a:endParaRPr>
          </a:p>
          <a:p>
            <a:pPr>
              <a:spcBef>
                <a:spcPts val="0"/>
              </a:spcBef>
            </a:pPr>
            <a:r>
              <a:rPr lang="en-SG" sz="2400" dirty="0">
                <a:effectLst/>
                <a:ea typeface="Calibri" panose="020F0502020204030204" pitchFamily="34" charset="0"/>
                <a:cs typeface="Times New Roman" panose="02020603050405020304" pitchFamily="18" charset="0"/>
              </a:rPr>
              <a:t>Maximizing person-organization fit is easier than changing your style of working with others. Firstly, </a:t>
            </a:r>
            <a:r>
              <a:rPr lang="en-SG" sz="2400" dirty="0">
                <a:ea typeface="Calibri" panose="020F0502020204030204" pitchFamily="34" charset="0"/>
                <a:cs typeface="Times New Roman" panose="02020603050405020304" pitchFamily="18" charset="0"/>
              </a:rPr>
              <a:t>your negotiation effectiveness is enhanced when you can leverage your natural strengths. Second and even more importantly, your work role and demands will be more consistent with your identity and ethical values. </a:t>
            </a:r>
          </a:p>
          <a:p>
            <a:pPr lvl="1">
              <a:spcBef>
                <a:spcPts val="0"/>
              </a:spcBef>
              <a:buFont typeface="Arial" panose="020B0604020202020204" pitchFamily="34" charset="0"/>
              <a:buChar char="•"/>
            </a:pPr>
            <a:endParaRPr lang="en-US" altLang="en-US" dirty="0">
              <a:latin typeface="Rockwell"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dirty="0">
                <a:latin typeface="Rockwell" pitchFamily="18" charset="0"/>
              </a:rPr>
              <a:t>References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dirty="0">
              <a:latin typeface="Rockwell"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1E1E1E"/>
                </a:solidFill>
                <a:effectLst/>
                <a:latin typeface="Arial" panose="020B0604020202020204" pitchFamily="34" charset="0"/>
              </a:rPr>
              <a:t>Henrich, J, and </a:t>
            </a:r>
            <a:r>
              <a:rPr lang="en-US" b="0" i="0" dirty="0" err="1">
                <a:solidFill>
                  <a:srgbClr val="1E1E1E"/>
                </a:solidFill>
                <a:effectLst/>
                <a:latin typeface="Arial" panose="020B0604020202020204" pitchFamily="34" charset="0"/>
              </a:rPr>
              <a:t>Muthukrishna</a:t>
            </a:r>
            <a:r>
              <a:rPr lang="en-US" b="0" i="0" dirty="0">
                <a:solidFill>
                  <a:srgbClr val="1E1E1E"/>
                </a:solidFill>
                <a:effectLst/>
                <a:latin typeface="Arial" panose="020B0604020202020204" pitchFamily="34" charset="0"/>
              </a:rPr>
              <a:t>, M. (2021). The Origins and Psychology of Human Cooperation.  </a:t>
            </a:r>
            <a:r>
              <a:rPr lang="en-US" b="0" i="1" dirty="0">
                <a:solidFill>
                  <a:srgbClr val="1E1E1E"/>
                </a:solidFill>
                <a:effectLst/>
                <a:latin typeface="Arial" panose="020B0604020202020204" pitchFamily="34" charset="0"/>
              </a:rPr>
              <a:t>Annual Review of Psychology,</a:t>
            </a:r>
            <a:r>
              <a:rPr lang="en-US" b="0" i="0" dirty="0">
                <a:solidFill>
                  <a:srgbClr val="1E1E1E"/>
                </a:solidFill>
                <a:effectLst/>
                <a:latin typeface="Arial" panose="020B0604020202020204" pitchFamily="34" charset="0"/>
              </a:rPr>
              <a:t> </a:t>
            </a:r>
            <a:r>
              <a:rPr lang="en-US" b="0" i="1" dirty="0">
                <a:solidFill>
                  <a:srgbClr val="1E1E1E"/>
                </a:solidFill>
                <a:effectLst/>
                <a:latin typeface="Arial" panose="020B0604020202020204" pitchFamily="34" charset="0"/>
              </a:rPr>
              <a:t>72</a:t>
            </a:r>
            <a:r>
              <a:rPr lang="en-US" b="0" i="0" dirty="0">
                <a:solidFill>
                  <a:srgbClr val="1E1E1E"/>
                </a:solidFill>
                <a:effectLst/>
                <a:latin typeface="Arial" panose="020B0604020202020204" pitchFamily="34" charset="0"/>
              </a:rPr>
              <a:t>, 207-240.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b="0" i="0" dirty="0">
              <a:solidFill>
                <a:srgbClr val="1E1E1E"/>
              </a:solidFill>
              <a:effectLst/>
              <a:latin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SG" dirty="0"/>
              <a:t>Mayer, D., </a:t>
            </a:r>
            <a:r>
              <a:rPr lang="en-SG" dirty="0" err="1"/>
              <a:t>Thau</a:t>
            </a:r>
            <a:r>
              <a:rPr lang="en-SG" dirty="0"/>
              <a:t>, S., Workman, K.M., Van </a:t>
            </a:r>
            <a:r>
              <a:rPr lang="en-SG" dirty="0" err="1"/>
              <a:t>Dijke</a:t>
            </a:r>
            <a:r>
              <a:rPr lang="en-SG" dirty="0"/>
              <a:t>, M., &amp; De Cremer, D. (2012). Leader mistreatment, employee hostility, and deviant </a:t>
            </a:r>
            <a:r>
              <a:rPr lang="en-SG" dirty="0" err="1"/>
              <a:t>behaviors</a:t>
            </a:r>
            <a:r>
              <a:rPr lang="en-SG" dirty="0"/>
              <a:t>: Integrating self-uncertainty and thwarted needs perspectives on deviance. </a:t>
            </a:r>
            <a:r>
              <a:rPr lang="en-SG" i="1" dirty="0"/>
              <a:t>Organizational </a:t>
            </a:r>
            <a:r>
              <a:rPr lang="en-SG" i="1" dirty="0" err="1"/>
              <a:t>Behavior</a:t>
            </a:r>
            <a:r>
              <a:rPr lang="en-SG" i="1" dirty="0"/>
              <a:t> and Human Decision Processes, 117, </a:t>
            </a:r>
            <a:r>
              <a:rPr lang="en-SG" dirty="0"/>
              <a:t>24–40. </a:t>
            </a:r>
            <a:endParaRPr lang="en-US" b="0" i="0" dirty="0">
              <a:solidFill>
                <a:srgbClr val="1E1E1E"/>
              </a:solidFill>
              <a:effectLst/>
              <a:latin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b="0" i="0" dirty="0">
              <a:solidFill>
                <a:srgbClr val="1E1E1E"/>
              </a:solidFill>
              <a:effectLst/>
              <a:latin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err="1"/>
              <a:t>Thau</a:t>
            </a:r>
            <a:r>
              <a:rPr lang="en-US" dirty="0"/>
              <a:t>, S. &amp; Mitchell, M. S. (2010) Self-gain or self-regulation impairment: Competitive tests of the relationship between abuse and deviance through distributive justice perceptions</a:t>
            </a:r>
            <a:r>
              <a:rPr lang="en-US" i="1" dirty="0"/>
              <a:t>. Journal of Applied Psychology, 95, </a:t>
            </a:r>
            <a:r>
              <a:rPr lang="en-US" dirty="0"/>
              <a:t>1009–1031. </a:t>
            </a:r>
            <a:endParaRPr lang="en-US" b="0" i="0" dirty="0">
              <a:solidFill>
                <a:srgbClr val="1E1E1E"/>
              </a:solidFill>
              <a:effectLst/>
              <a:latin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b="0" i="0" dirty="0">
              <a:solidFill>
                <a:srgbClr val="1E1E1E"/>
              </a:solidFill>
              <a:effectLst/>
              <a:latin typeface="Arial" panose="020B0604020202020204" pitchFamily="34" charset="0"/>
            </a:endParaRPr>
          </a:p>
          <a:p>
            <a:r>
              <a:rPr lang="en-US" b="0" i="0" dirty="0">
                <a:solidFill>
                  <a:srgbClr val="333333"/>
                </a:solidFill>
                <a:effectLst/>
                <a:latin typeface="Arial" panose="020B0604020202020204" pitchFamily="34" charset="0"/>
              </a:rPr>
              <a:t>Trevino, L. K., &amp; Youngblood, S. A. (1990). Bad apples in bad barrels: A causal analysis of ethical decision-making behavior. </a:t>
            </a:r>
            <a:r>
              <a:rPr lang="en-US" b="0" i="1" dirty="0">
                <a:solidFill>
                  <a:srgbClr val="333333"/>
                </a:solidFill>
                <a:effectLst/>
                <a:latin typeface="Arial" panose="020B0604020202020204" pitchFamily="34" charset="0"/>
              </a:rPr>
              <a:t>Journal of Applied Psychology, 75</a:t>
            </a:r>
            <a:r>
              <a:rPr lang="en-US" b="0" i="0" dirty="0">
                <a:solidFill>
                  <a:srgbClr val="333333"/>
                </a:solidFill>
                <a:effectLst/>
                <a:latin typeface="Arial" panose="020B0604020202020204" pitchFamily="34" charset="0"/>
              </a:rPr>
              <a:t>(4), 378–385.</a:t>
            </a:r>
          </a:p>
          <a:p>
            <a:endParaRPr lang="en-US" b="0" i="0" dirty="0">
              <a:solidFill>
                <a:srgbClr val="333333"/>
              </a:solidFill>
              <a:effectLst/>
              <a:latin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dirty="0">
              <a:latin typeface="Rockwell" pitchFamily="18" charset="0"/>
            </a:endParaRPr>
          </a:p>
          <a:p>
            <a:endParaRPr lang="en-SG" dirty="0"/>
          </a:p>
        </p:txBody>
      </p:sp>
      <p:sp>
        <p:nvSpPr>
          <p:cNvPr id="4" name="Slide Number Placeholder 3"/>
          <p:cNvSpPr>
            <a:spLocks noGrp="1"/>
          </p:cNvSpPr>
          <p:nvPr>
            <p:ph type="sldNum" sz="quarter" idx="5"/>
          </p:nvPr>
        </p:nvSpPr>
        <p:spPr/>
        <p:txBody>
          <a:bodyPr/>
          <a:lstStyle/>
          <a:p>
            <a:fld id="{D37123A3-F868-4D16-A1D7-E0B030EF5C1D}" type="slidenum">
              <a:rPr lang="en-US" smtClean="0"/>
              <a:t>35</a:t>
            </a:fld>
            <a:endParaRPr lang="en-US"/>
          </a:p>
        </p:txBody>
      </p:sp>
    </p:spTree>
    <p:extLst>
      <p:ext uri="{BB962C8B-B14F-4D97-AF65-F5344CB8AC3E}">
        <p14:creationId xmlns:p14="http://schemas.microsoft.com/office/powerpoint/2010/main" val="389567725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SG" sz="1200" b="0" dirty="0"/>
              <a:t>I will now share the true story of </a:t>
            </a:r>
            <a:r>
              <a:rPr lang="en-SG" sz="1200" b="0" i="1" dirty="0"/>
              <a:t>Pivot Bank. </a:t>
            </a:r>
            <a:r>
              <a:rPr lang="en-SG" dirty="0"/>
              <a:t>Kenneth lied about his long term plans, telling David he intended to stay at Pivot Bank long term. Kenneth also tried to use the outside offer as leverage to negotiate for the VP promotion in September. However, David did not believe Kenneth really had an outside offer, and did not give him a promotion or raise. Kenneth left the bank that December to get his MBA degree and pursue a future in China. David is currently being investigated by the bank due to the high turnover among his juniors. </a:t>
            </a:r>
          </a:p>
          <a:p>
            <a:endParaRPr lang="en-SG" dirty="0"/>
          </a:p>
          <a:p>
            <a:r>
              <a:rPr lang="en-SG" dirty="0"/>
              <a:t>After his departure, the bank hired a VP to do the VP job Kenneth was doing as a Senior Associate. They did end up raising the salaries of junior associates by 25% and promoted several people to higher roles, in an attempt to counteract the toxic work environment and frustration of juniors. </a:t>
            </a:r>
          </a:p>
          <a:p>
            <a:endParaRPr lang="en-SG" dirty="0"/>
          </a:p>
          <a:p>
            <a:r>
              <a:rPr lang="en-SG" dirty="0"/>
              <a:t>A lot of organizations are like Pivot Bank. It’s the tragedy of an organizational culture and equilibrium in which everyone defects, and value is destroyed for everyone. </a:t>
            </a:r>
          </a:p>
          <a:p>
            <a:endParaRPr lang="en-SG" dirty="0"/>
          </a:p>
        </p:txBody>
      </p:sp>
      <p:sp>
        <p:nvSpPr>
          <p:cNvPr id="4" name="Slide Number Placeholder 3"/>
          <p:cNvSpPr>
            <a:spLocks noGrp="1"/>
          </p:cNvSpPr>
          <p:nvPr>
            <p:ph type="sldNum" sz="quarter" idx="5"/>
          </p:nvPr>
        </p:nvSpPr>
        <p:spPr/>
        <p:txBody>
          <a:bodyPr/>
          <a:lstStyle/>
          <a:p>
            <a:fld id="{D37123A3-F868-4D16-A1D7-E0B030EF5C1D}" type="slidenum">
              <a:rPr lang="en-US" smtClean="0"/>
              <a:t>36</a:t>
            </a:fld>
            <a:endParaRPr lang="en-US"/>
          </a:p>
        </p:txBody>
      </p:sp>
    </p:spTree>
    <p:extLst>
      <p:ext uri="{BB962C8B-B14F-4D97-AF65-F5344CB8AC3E}">
        <p14:creationId xmlns:p14="http://schemas.microsoft.com/office/powerpoint/2010/main" val="145936438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SG" sz="1200" b="0" dirty="0"/>
              <a:t>I will now share the true story of </a:t>
            </a:r>
            <a:r>
              <a:rPr lang="en-SG" sz="1200" b="0" i="1" dirty="0"/>
              <a:t>Pivot Bank. </a:t>
            </a:r>
            <a:r>
              <a:rPr lang="en-SG" dirty="0"/>
              <a:t>Kenneth lied about his long term plans, telling David he intended to stay at Pivot Bank long term. Kenneth also tried to use the outside offer as leverage to negotiate for the VP promotion in September. However, David did not believe Kenneth really had an outside offer, and did not give him a promotion or raise. Kenneth left the bank that December to get his MBA degree and pursue a future in China. David is currently being investigated by the bank due to the high turnover among his juniors. </a:t>
            </a:r>
          </a:p>
          <a:p>
            <a:endParaRPr lang="en-SG" dirty="0"/>
          </a:p>
          <a:p>
            <a:r>
              <a:rPr lang="en-SG" dirty="0"/>
              <a:t>After his departure, the bank hired a VP to do the VP job Kenneth was doing as a Senior Associate. They did end up raising the salaries of junior associates by 25% and promoted several people to higher roles, in an attempt to counteract the toxic work environment and frustration of juniors. </a:t>
            </a:r>
          </a:p>
          <a:p>
            <a:endParaRPr lang="en-SG" dirty="0"/>
          </a:p>
          <a:p>
            <a:r>
              <a:rPr lang="en-SG" dirty="0"/>
              <a:t>A lot of organizations are like Pivot Bank. It’s the tragedy of an organizational culture and equilibrium in which everyone defects, and value is destroyed for everyone. </a:t>
            </a:r>
          </a:p>
          <a:p>
            <a:endParaRPr lang="en-SG" dirty="0"/>
          </a:p>
        </p:txBody>
      </p:sp>
      <p:sp>
        <p:nvSpPr>
          <p:cNvPr id="4" name="Slide Number Placeholder 3"/>
          <p:cNvSpPr>
            <a:spLocks noGrp="1"/>
          </p:cNvSpPr>
          <p:nvPr>
            <p:ph type="sldNum" sz="quarter" idx="5"/>
          </p:nvPr>
        </p:nvSpPr>
        <p:spPr/>
        <p:txBody>
          <a:bodyPr/>
          <a:lstStyle/>
          <a:p>
            <a:fld id="{D37123A3-F868-4D16-A1D7-E0B030EF5C1D}" type="slidenum">
              <a:rPr lang="en-US" smtClean="0"/>
              <a:t>37</a:t>
            </a:fld>
            <a:endParaRPr lang="en-US"/>
          </a:p>
        </p:txBody>
      </p:sp>
    </p:spTree>
    <p:extLst>
      <p:ext uri="{BB962C8B-B14F-4D97-AF65-F5344CB8AC3E}">
        <p14:creationId xmlns:p14="http://schemas.microsoft.com/office/powerpoint/2010/main" val="113817915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SG" sz="1200" b="0" dirty="0"/>
              <a:t>I will now share the true story of </a:t>
            </a:r>
            <a:r>
              <a:rPr lang="en-SG" sz="1200" b="0" i="1" dirty="0"/>
              <a:t>Pivot Bank. </a:t>
            </a:r>
            <a:r>
              <a:rPr lang="en-SG" dirty="0"/>
              <a:t>Kenneth lied about his long term plans, telling David he intended to stay at Pivot Bank long term. Kenneth also tried to use the outside offer as leverage to negotiate for the VP promotion in September. However, David did not believe Kenneth really had an outside offer, and did not give him a promotion or raise. Kenneth left the bank that December to get his MBA degree and pursue a future in China. David is currently being investigated by the bank due to the high turnover among his juniors. </a:t>
            </a:r>
          </a:p>
          <a:p>
            <a:endParaRPr lang="en-SG" dirty="0"/>
          </a:p>
          <a:p>
            <a:r>
              <a:rPr lang="en-SG" dirty="0"/>
              <a:t>After his departure, the bank hired a VP to do the VP job Kenneth was doing as a Senior Associate. They did end up raising the salaries of junior associates by 25% and promoted several people to higher roles, in an attempt to counteract the toxic work environment and frustration of juniors. </a:t>
            </a:r>
          </a:p>
          <a:p>
            <a:endParaRPr lang="en-SG" dirty="0"/>
          </a:p>
          <a:p>
            <a:r>
              <a:rPr lang="en-SG" dirty="0"/>
              <a:t>A lot of organizations are like Pivot Bank. It’s the tragedy of an organizational culture and equilibrium in which everyone defects, and value is destroyed for everyone. </a:t>
            </a:r>
          </a:p>
          <a:p>
            <a:endParaRPr lang="en-SG" dirty="0"/>
          </a:p>
        </p:txBody>
      </p:sp>
      <p:sp>
        <p:nvSpPr>
          <p:cNvPr id="4" name="Slide Number Placeholder 3"/>
          <p:cNvSpPr>
            <a:spLocks noGrp="1"/>
          </p:cNvSpPr>
          <p:nvPr>
            <p:ph type="sldNum" sz="quarter" idx="5"/>
          </p:nvPr>
        </p:nvSpPr>
        <p:spPr/>
        <p:txBody>
          <a:bodyPr/>
          <a:lstStyle/>
          <a:p>
            <a:fld id="{D37123A3-F868-4D16-A1D7-E0B030EF5C1D}" type="slidenum">
              <a:rPr lang="en-US" smtClean="0"/>
              <a:t>38</a:t>
            </a:fld>
            <a:endParaRPr lang="en-US"/>
          </a:p>
        </p:txBody>
      </p:sp>
    </p:spTree>
    <p:extLst>
      <p:ext uri="{BB962C8B-B14F-4D97-AF65-F5344CB8AC3E}">
        <p14:creationId xmlns:p14="http://schemas.microsoft.com/office/powerpoint/2010/main" val="193517590"/>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SG" sz="1200" b="0" dirty="0"/>
              <a:t>I will now share the true story of </a:t>
            </a:r>
            <a:r>
              <a:rPr lang="en-SG" sz="1200" b="0" i="1" dirty="0"/>
              <a:t>Pivot Bank. </a:t>
            </a:r>
            <a:r>
              <a:rPr lang="en-SG" dirty="0"/>
              <a:t>Kenneth lied about his long term plans, telling David he intended to stay at Pivot Bank long term. Kenneth also tried to use the outside offer as leverage to negotiate for the VP promotion in September. However, David did not believe Kenneth really had an outside offer, and did not give him a promotion or raise. Kenneth left the bank that December to get his MBA degree and pursue a future in China. David is currently being investigated by the bank due to the high turnover among his juniors. </a:t>
            </a:r>
          </a:p>
          <a:p>
            <a:endParaRPr lang="en-SG" dirty="0"/>
          </a:p>
          <a:p>
            <a:r>
              <a:rPr lang="en-SG" dirty="0"/>
              <a:t>After his departure, the bank hired a VP to do the VP job Kenneth was doing as a Senior Associate. They did end up raising the salaries of junior associates by 25% and promoted several people to higher roles, in an attempt to counteract the toxic work environment and frustration of juniors. </a:t>
            </a:r>
          </a:p>
          <a:p>
            <a:endParaRPr lang="en-SG" dirty="0"/>
          </a:p>
          <a:p>
            <a:r>
              <a:rPr lang="en-SG" dirty="0"/>
              <a:t>A lot of organizations are like Pivot Bank. It’s the tragedy of an organizational culture and equilibrium in which everyone defects, and value is destroyed for everyone. </a:t>
            </a:r>
          </a:p>
          <a:p>
            <a:endParaRPr lang="en-SG" dirty="0"/>
          </a:p>
        </p:txBody>
      </p:sp>
      <p:sp>
        <p:nvSpPr>
          <p:cNvPr id="4" name="Slide Number Placeholder 3"/>
          <p:cNvSpPr>
            <a:spLocks noGrp="1"/>
          </p:cNvSpPr>
          <p:nvPr>
            <p:ph type="sldNum" sz="quarter" idx="5"/>
          </p:nvPr>
        </p:nvSpPr>
        <p:spPr/>
        <p:txBody>
          <a:bodyPr/>
          <a:lstStyle/>
          <a:p>
            <a:fld id="{D37123A3-F868-4D16-A1D7-E0B030EF5C1D}" type="slidenum">
              <a:rPr lang="en-US" smtClean="0"/>
              <a:t>39</a:t>
            </a:fld>
            <a:endParaRPr lang="en-US"/>
          </a:p>
        </p:txBody>
      </p:sp>
    </p:spTree>
    <p:extLst>
      <p:ext uri="{BB962C8B-B14F-4D97-AF65-F5344CB8AC3E}">
        <p14:creationId xmlns:p14="http://schemas.microsoft.com/office/powerpoint/2010/main" val="40386168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SG" u="sng" dirty="0"/>
              <a:t>Note</a:t>
            </a:r>
            <a:r>
              <a:rPr lang="en-SG" dirty="0"/>
              <a:t>: Placeholder slide to avoid spoilers. </a:t>
            </a:r>
          </a:p>
          <a:p>
            <a:endParaRPr lang="en-SG" dirty="0"/>
          </a:p>
        </p:txBody>
      </p:sp>
      <p:sp>
        <p:nvSpPr>
          <p:cNvPr id="4" name="Slide Number Placeholder 3"/>
          <p:cNvSpPr>
            <a:spLocks noGrp="1"/>
          </p:cNvSpPr>
          <p:nvPr>
            <p:ph type="sldNum" sz="quarter" idx="5"/>
          </p:nvPr>
        </p:nvSpPr>
        <p:spPr/>
        <p:txBody>
          <a:bodyPr/>
          <a:lstStyle/>
          <a:p>
            <a:fld id="{D37123A3-F868-4D16-A1D7-E0B030EF5C1D}" type="slidenum">
              <a:rPr lang="en-US" smtClean="0"/>
              <a:t>4</a:t>
            </a:fld>
            <a:endParaRPr lang="en-US"/>
          </a:p>
        </p:txBody>
      </p:sp>
    </p:spTree>
    <p:extLst>
      <p:ext uri="{BB962C8B-B14F-4D97-AF65-F5344CB8AC3E}">
        <p14:creationId xmlns:p14="http://schemas.microsoft.com/office/powerpoint/2010/main" val="301522957"/>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SG" sz="1200" b="0" dirty="0"/>
              <a:t>I will now share the true story of </a:t>
            </a:r>
            <a:r>
              <a:rPr lang="en-SG" sz="1200" b="0" i="1" dirty="0"/>
              <a:t>Pivot Bank. </a:t>
            </a:r>
            <a:r>
              <a:rPr lang="en-SG" dirty="0"/>
              <a:t>Kenneth lied about his long term plans, telling David he intended to stay at Pivot Bank long term. Kenneth also tried to use the outside offer as leverage to negotiate for the VP promotion in September. However, David did not believe Kenneth really had an outside offer, and did not give him a promotion or raise. Kenneth left the bank that December to get his MBA degree and pursue a future in China. David is currently being investigated by the bank due to the high turnover among his juniors. </a:t>
            </a:r>
          </a:p>
          <a:p>
            <a:endParaRPr lang="en-SG" dirty="0"/>
          </a:p>
          <a:p>
            <a:r>
              <a:rPr lang="en-SG" dirty="0"/>
              <a:t>After his departure, the bank hired a VP to do the VP job Kenneth was doing as a Senior Associate. They did end up raising the salaries of junior associates by 25% and promoted several people to higher roles, in an attempt to counteract the toxic work environment and frustration of juniors. </a:t>
            </a:r>
          </a:p>
          <a:p>
            <a:endParaRPr lang="en-SG" dirty="0"/>
          </a:p>
          <a:p>
            <a:r>
              <a:rPr lang="en-SG" dirty="0"/>
              <a:t>A lot of organizations are like Pivot Bank. It’s the tragedy of an organizational culture and equilibrium in which everyone defects, and value is destroyed for everyone. </a:t>
            </a:r>
          </a:p>
          <a:p>
            <a:endParaRPr lang="en-SG" dirty="0"/>
          </a:p>
        </p:txBody>
      </p:sp>
      <p:sp>
        <p:nvSpPr>
          <p:cNvPr id="4" name="Slide Number Placeholder 3"/>
          <p:cNvSpPr>
            <a:spLocks noGrp="1"/>
          </p:cNvSpPr>
          <p:nvPr>
            <p:ph type="sldNum" sz="quarter" idx="5"/>
          </p:nvPr>
        </p:nvSpPr>
        <p:spPr/>
        <p:txBody>
          <a:bodyPr/>
          <a:lstStyle/>
          <a:p>
            <a:fld id="{D37123A3-F868-4D16-A1D7-E0B030EF5C1D}" type="slidenum">
              <a:rPr lang="en-US" smtClean="0"/>
              <a:t>40</a:t>
            </a:fld>
            <a:endParaRPr lang="en-US"/>
          </a:p>
        </p:txBody>
      </p:sp>
    </p:spTree>
    <p:extLst>
      <p:ext uri="{BB962C8B-B14F-4D97-AF65-F5344CB8AC3E}">
        <p14:creationId xmlns:p14="http://schemas.microsoft.com/office/powerpoint/2010/main" val="4276155792"/>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SG" sz="1200" b="0" dirty="0"/>
              <a:t>I will now share the true story of </a:t>
            </a:r>
            <a:r>
              <a:rPr lang="en-SG" sz="1200" b="0" i="1" dirty="0"/>
              <a:t>Pivot Bank. </a:t>
            </a:r>
            <a:r>
              <a:rPr lang="en-SG" dirty="0"/>
              <a:t>Kenneth lied about his long term plans, telling David he intended to stay at Pivot Bank long term. Kenneth also tried to use the outside offer as leverage to negotiate for the VP promotion in September. However, David did not believe Kenneth really had an outside offer, and did not give him a promotion or raise. Kenneth left the bank that December to get his MBA degree and pursue a future in China. David is currently being investigated by the bank due to the high turnover among his juniors. </a:t>
            </a:r>
          </a:p>
          <a:p>
            <a:endParaRPr lang="en-SG" dirty="0"/>
          </a:p>
          <a:p>
            <a:r>
              <a:rPr lang="en-SG" dirty="0"/>
              <a:t>After his departure, the bank hired a VP to do the VP job Kenneth was doing as a Senior Associate. They did end up raising the salaries of junior associates by 25% and promoted several people to higher roles, in an attempt to counteract the toxic work environment and frustration of juniors. </a:t>
            </a:r>
          </a:p>
          <a:p>
            <a:endParaRPr lang="en-SG" dirty="0"/>
          </a:p>
          <a:p>
            <a:r>
              <a:rPr lang="en-SG" dirty="0"/>
              <a:t>A lot of organizations are like Pivot Bank. It’s the tragedy of an organizational culture and equilibrium in which everyone defects, and value is destroyed for everyone. </a:t>
            </a:r>
          </a:p>
          <a:p>
            <a:endParaRPr lang="en-SG" dirty="0"/>
          </a:p>
        </p:txBody>
      </p:sp>
      <p:sp>
        <p:nvSpPr>
          <p:cNvPr id="4" name="Slide Number Placeholder 3"/>
          <p:cNvSpPr>
            <a:spLocks noGrp="1"/>
          </p:cNvSpPr>
          <p:nvPr>
            <p:ph type="sldNum" sz="quarter" idx="5"/>
          </p:nvPr>
        </p:nvSpPr>
        <p:spPr/>
        <p:txBody>
          <a:bodyPr/>
          <a:lstStyle/>
          <a:p>
            <a:fld id="{D37123A3-F868-4D16-A1D7-E0B030EF5C1D}" type="slidenum">
              <a:rPr lang="en-US" smtClean="0"/>
              <a:t>41</a:t>
            </a:fld>
            <a:endParaRPr lang="en-US"/>
          </a:p>
        </p:txBody>
      </p:sp>
    </p:spTree>
    <p:extLst>
      <p:ext uri="{BB962C8B-B14F-4D97-AF65-F5344CB8AC3E}">
        <p14:creationId xmlns:p14="http://schemas.microsoft.com/office/powerpoint/2010/main" val="3887959913"/>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SG" sz="1200" b="0" dirty="0"/>
              <a:t>I will now share the true story of </a:t>
            </a:r>
            <a:r>
              <a:rPr lang="en-SG" sz="1200" b="0" i="1" dirty="0"/>
              <a:t>Pivot Bank. </a:t>
            </a:r>
            <a:r>
              <a:rPr lang="en-SG" dirty="0"/>
              <a:t>Kenneth lied about his long term plans, telling David he intended to stay at Pivot Bank long term. Kenneth also tried to use the outside offer as leverage to negotiate for the VP promotion in September. However, David did not believe Kenneth really had an outside offer, and did not give him a promotion or raise. Kenneth left the bank that December to get his MBA degree and pursue a future in China. David is currently being investigated by the bank due to the high turnover among his juniors. </a:t>
            </a:r>
          </a:p>
          <a:p>
            <a:endParaRPr lang="en-SG" dirty="0"/>
          </a:p>
          <a:p>
            <a:r>
              <a:rPr lang="en-SG" dirty="0"/>
              <a:t>After his departure, the bank hired a VP to do the VP job Kenneth was doing as a Senior Associate. They did end up raising the salaries of junior associates by 25% and promoted several people to higher roles, in an attempt to counteract the toxic work environment and frustration of juniors. </a:t>
            </a:r>
          </a:p>
          <a:p>
            <a:endParaRPr lang="en-SG" dirty="0"/>
          </a:p>
          <a:p>
            <a:r>
              <a:rPr lang="en-SG" dirty="0"/>
              <a:t>A lot of organizations are like Pivot Bank. It’s the tragedy of an organizational culture and equilibrium in which everyone defects, and value is destroyed for everyone. </a:t>
            </a:r>
          </a:p>
          <a:p>
            <a:endParaRPr lang="en-SG" dirty="0"/>
          </a:p>
        </p:txBody>
      </p:sp>
      <p:sp>
        <p:nvSpPr>
          <p:cNvPr id="4" name="Slide Number Placeholder 3"/>
          <p:cNvSpPr>
            <a:spLocks noGrp="1"/>
          </p:cNvSpPr>
          <p:nvPr>
            <p:ph type="sldNum" sz="quarter" idx="5"/>
          </p:nvPr>
        </p:nvSpPr>
        <p:spPr/>
        <p:txBody>
          <a:bodyPr/>
          <a:lstStyle/>
          <a:p>
            <a:fld id="{D37123A3-F868-4D16-A1D7-E0B030EF5C1D}" type="slidenum">
              <a:rPr lang="en-US" smtClean="0"/>
              <a:t>42</a:t>
            </a:fld>
            <a:endParaRPr lang="en-US"/>
          </a:p>
        </p:txBody>
      </p:sp>
    </p:spTree>
    <p:extLst>
      <p:ext uri="{BB962C8B-B14F-4D97-AF65-F5344CB8AC3E}">
        <p14:creationId xmlns:p14="http://schemas.microsoft.com/office/powerpoint/2010/main" val="2130107692"/>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Some take-aways. Lying can be analyzed at the ethical and strategic level. At the ethical level, I invite you to consider not lying to others in the vast majority of circumstances, as a matter of moral principle.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At the strategic level, lying is a win-lose, short-term oriented, high-risk, but also high-reward strategy. It can make lots of strategic sense in the short term but typically does not in the long term. I am often asked what to do to repair the relationship if someone has caught you in a lie. My answer is barring an exceptional circumstance arising that allows you to re-establish your benevolent intentions towards that person, you may not be able to repair the situation. You are experiencing the long-term costs of lying for reputation and relationships.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Thus, you do not have to choose between being ethical and having a successful career, especially if you can select into an organization where a win-win, value creation, relationship-focused, long term-oriented approach is what is rewarded.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Deceptive tactics are quite common in negotiation contexts – negotiators will typically withhold relevant information, and may very well fabricate false information. I’d advise you to strive to be ethical yourself, but to not assume the trustworthiness and good faith of others. Be positive, but not naïve. Or to paraphrase Shakespeare, be kind and generous to many, but trust only a few. Words to live by.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References and further reading: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err="1"/>
              <a:t>DeCremer</a:t>
            </a:r>
            <a:r>
              <a:rPr lang="en-US" dirty="0"/>
              <a:t>, D. D., &amp; Moore, C. (2020). Towards a better understanding of behavioral ethics in the workplace. </a:t>
            </a:r>
            <a:r>
              <a:rPr lang="en-US" i="1" dirty="0"/>
              <a:t>Annual Review of Organizational Psychology and Organizational Behavior, 7, </a:t>
            </a:r>
            <a:r>
              <a:rPr lang="en-US" dirty="0"/>
              <a:t>369- 393.</a:t>
            </a:r>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Moore, C., Mayer, D. M., Chiang, F., Crossley, C.D., † </a:t>
            </a:r>
            <a:r>
              <a:rPr lang="en-US" dirty="0" err="1"/>
              <a:t>Karlesky</a:t>
            </a:r>
            <a:r>
              <a:rPr lang="en-US" dirty="0"/>
              <a:t>, M. J., &amp; </a:t>
            </a:r>
            <a:r>
              <a:rPr lang="en-US" dirty="0" err="1"/>
              <a:t>Birtch</a:t>
            </a:r>
            <a:r>
              <a:rPr lang="en-US" dirty="0"/>
              <a:t>, T.T.A. (2019). Leaders matter morally: The role of ethical leadership in shaping moral cognition and misconduct. </a:t>
            </a:r>
            <a:r>
              <a:rPr lang="en-US" i="1" dirty="0"/>
              <a:t>Journal of Applied Psychology, 104</a:t>
            </a:r>
            <a:r>
              <a:rPr lang="en-US" dirty="0"/>
              <a:t>(1), 123-145.</a:t>
            </a:r>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SG" dirty="0"/>
              <a:t>Moore, C. (2015). Moral disengagement. </a:t>
            </a:r>
            <a:r>
              <a:rPr lang="en-SG" i="1" dirty="0"/>
              <a:t>Current Opinion in Psychology, 6, </a:t>
            </a:r>
            <a:r>
              <a:rPr lang="en-SG" dirty="0"/>
              <a:t>199-204.</a:t>
            </a:r>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Moore, C., &amp; Gino, F. (2013). Ethically adrift: How others pull our moral compass from True North, and how we can fix it. </a:t>
            </a:r>
            <a:r>
              <a:rPr lang="en-US" i="1" u="none" dirty="0"/>
              <a:t>Research in Organizational Behavior, 33</a:t>
            </a:r>
            <a:r>
              <a:rPr lang="en-US" dirty="0"/>
              <a:t>, 53-77.</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Moore, C., </a:t>
            </a:r>
            <a:r>
              <a:rPr lang="en-US" dirty="0" err="1"/>
              <a:t>Detert</a:t>
            </a:r>
            <a:r>
              <a:rPr lang="en-US" dirty="0"/>
              <a:t>, J. R., </a:t>
            </a:r>
            <a:r>
              <a:rPr lang="en-US" dirty="0" err="1"/>
              <a:t>Treviño</a:t>
            </a:r>
            <a:r>
              <a:rPr lang="en-US" dirty="0"/>
              <a:t>, L. K., Baker, V. L., &amp; Mayer, D. M. (2012). Why employees do bad things: Moral disengagement and unethical organizational behavior. </a:t>
            </a:r>
            <a:r>
              <a:rPr lang="en-US" i="1" dirty="0"/>
              <a:t>Personnel Psychology, 65</a:t>
            </a:r>
            <a:r>
              <a:rPr lang="en-US" dirty="0"/>
              <a:t>, 1-48.</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Moore, C. (2008). Moral disengagement in processes of organizational corruption. </a:t>
            </a:r>
            <a:r>
              <a:rPr lang="en-US" i="1" dirty="0"/>
              <a:t>Journal of Business Ethics, 80</a:t>
            </a:r>
            <a:r>
              <a:rPr lang="en-US" dirty="0"/>
              <a:t>(1), 129-139.</a:t>
            </a:r>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err="1"/>
              <a:t>Pillutla</a:t>
            </a:r>
            <a:r>
              <a:rPr lang="en-US" dirty="0"/>
              <a:t>, M. M. &amp; </a:t>
            </a:r>
            <a:r>
              <a:rPr lang="en-US" dirty="0" err="1"/>
              <a:t>Thau</a:t>
            </a:r>
            <a:r>
              <a:rPr lang="en-US" dirty="0"/>
              <a:t>, S. (2009). Actual and potential exclusion as determinants of individuals’ unethical behavior in groups. In D. De Cremer (Ed.), </a:t>
            </a:r>
            <a:r>
              <a:rPr lang="en-US" i="1" dirty="0"/>
              <a:t>Psychological perspectives on ethical behavior and decision-making </a:t>
            </a:r>
            <a:r>
              <a:rPr lang="en-US" dirty="0"/>
              <a:t>(pp.121-131). Charlotte, NC: Information Age Publishing. </a:t>
            </a:r>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err="1"/>
              <a:t>Pitesa</a:t>
            </a:r>
            <a:r>
              <a:rPr lang="en-US" dirty="0"/>
              <a:t>, M. &amp; </a:t>
            </a:r>
            <a:r>
              <a:rPr lang="en-US" dirty="0" err="1"/>
              <a:t>Thau</a:t>
            </a:r>
            <a:r>
              <a:rPr lang="en-US" dirty="0"/>
              <a:t>, S. (2013). Masters of the universe: How power and accountability influence self-serving financial investment decisions under moral hazard. </a:t>
            </a:r>
            <a:r>
              <a:rPr lang="en-US" i="1" dirty="0"/>
              <a:t>Journal of Applied Psychology, 98</a:t>
            </a:r>
            <a:r>
              <a:rPr lang="en-US" dirty="0"/>
              <a:t>, 550–558.</a:t>
            </a:r>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Schweitzer, M., Hershey, J., &amp; Bradlow, E. (2006). Promises and lies: Restoring violated trust. </a:t>
            </a:r>
            <a:r>
              <a:rPr lang="en-US" i="1" dirty="0"/>
              <a:t>Organizational Behavior and Human Decision Processes, 101</a:t>
            </a:r>
            <a:r>
              <a:rPr lang="en-US" dirty="0"/>
              <a:t>(1), 1-19. </a:t>
            </a:r>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https://www.goodreads.com/quotes/363377-love-all-trust-a-few-do-wrong-to-none-be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p>
            <a:endParaRPr lang="en-SG" dirty="0"/>
          </a:p>
        </p:txBody>
      </p:sp>
      <p:sp>
        <p:nvSpPr>
          <p:cNvPr id="4" name="Slide Number Placeholder 3"/>
          <p:cNvSpPr>
            <a:spLocks noGrp="1"/>
          </p:cNvSpPr>
          <p:nvPr>
            <p:ph type="sldNum" sz="quarter" idx="5"/>
          </p:nvPr>
        </p:nvSpPr>
        <p:spPr/>
        <p:txBody>
          <a:bodyPr/>
          <a:lstStyle/>
          <a:p>
            <a:fld id="{D37123A3-F868-4D16-A1D7-E0B030EF5C1D}" type="slidenum">
              <a:rPr lang="en-US" smtClean="0"/>
              <a:t>43</a:t>
            </a:fld>
            <a:endParaRPr lang="en-US"/>
          </a:p>
        </p:txBody>
      </p:sp>
    </p:spTree>
    <p:extLst>
      <p:ext uri="{BB962C8B-B14F-4D97-AF65-F5344CB8AC3E}">
        <p14:creationId xmlns:p14="http://schemas.microsoft.com/office/powerpoint/2010/main" val="20141076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1026"/>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6195" name="Rectangle 1027"/>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latin typeface="Rockwell" pitchFamily="18" charset="0"/>
              </a:rPr>
              <a:t>Welcome back! We will now debrief Pivot Bank and talk a bit about negotiation ethics. </a:t>
            </a:r>
          </a:p>
          <a:p>
            <a:pPr eaLnBrk="1" hangingPunct="1">
              <a:spcBef>
                <a:spcPct val="0"/>
              </a:spcBef>
            </a:pPr>
            <a:endParaRPr lang="en-US" altLang="en-US" dirty="0">
              <a:latin typeface="Rockwell" pitchFamily="18" charset="0"/>
            </a:endParaRPr>
          </a:p>
          <a:p>
            <a:pPr eaLnBrk="1" hangingPunct="1">
              <a:spcBef>
                <a:spcPct val="0"/>
              </a:spcBef>
            </a:pPr>
            <a:r>
              <a:rPr lang="en-US" altLang="en-US" dirty="0">
                <a:latin typeface="Rockwell" pitchFamily="18" charset="0"/>
              </a:rPr>
              <a:t>Source of photo:</a:t>
            </a:r>
          </a:p>
          <a:p>
            <a:pPr eaLnBrk="1" hangingPunct="1">
              <a:spcBef>
                <a:spcPct val="0"/>
              </a:spcBef>
            </a:pPr>
            <a:r>
              <a:rPr lang="en-US" altLang="en-US" dirty="0">
                <a:latin typeface="Rockwell" pitchFamily="18" charset="0"/>
              </a:rPr>
              <a:t>https://www.freepik.com/premium-photo/business-woman-holding-knife-his-back_8859885.htm</a:t>
            </a:r>
          </a:p>
        </p:txBody>
      </p:sp>
    </p:spTree>
    <p:extLst>
      <p:ext uri="{BB962C8B-B14F-4D97-AF65-F5344CB8AC3E}">
        <p14:creationId xmlns:p14="http://schemas.microsoft.com/office/powerpoint/2010/main" val="26126079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06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lang="en-US" sz="1200" b="0" i="0" dirty="0">
                <a:latin typeface="+mj-lt"/>
                <a:ea typeface="+mj-ea"/>
                <a:cs typeface="+mj-cs"/>
              </a:rPr>
              <a:t>How did the exercise make you feel? [</a:t>
            </a:r>
            <a:r>
              <a:rPr lang="en-US" sz="1200" b="0" i="1" dirty="0">
                <a:latin typeface="+mj-lt"/>
                <a:ea typeface="+mj-ea"/>
                <a:cs typeface="+mj-cs"/>
              </a:rPr>
              <a:t>Participants share role-play experiences, they may say they felt “dirty” doing the exercise because of the impetus to withhold information or actively lie</a:t>
            </a:r>
            <a:r>
              <a:rPr lang="en-US" sz="1200" b="0" i="0" dirty="0">
                <a:latin typeface="+mj-lt"/>
                <a:ea typeface="+mj-ea"/>
                <a:cs typeface="+mj-cs"/>
              </a:rPr>
              <a:t>]. Did anything make you uncomfortable? [</a:t>
            </a:r>
            <a:r>
              <a:rPr lang="en-US" sz="1200" b="0" i="1" dirty="0">
                <a:latin typeface="+mj-lt"/>
                <a:ea typeface="+mj-ea"/>
                <a:cs typeface="+mj-cs"/>
              </a:rPr>
              <a:t>Participants share role-play experiences</a:t>
            </a:r>
            <a:r>
              <a:rPr lang="en-US" sz="1200" b="0" i="0" dirty="0">
                <a:latin typeface="+mj-lt"/>
                <a:ea typeface="+mj-ea"/>
                <a:cs typeface="+mj-cs"/>
              </a:rPr>
              <a:t>]. </a:t>
            </a:r>
          </a:p>
          <a:p>
            <a:pPr marL="0" marR="0" lvl="0" indent="0" algn="l" defTabSz="914400" rtl="0" eaLnBrk="1" fontAlgn="auto" latinLnBrk="0" hangingPunct="1">
              <a:lnSpc>
                <a:spcPct val="107000"/>
              </a:lnSpc>
              <a:spcBef>
                <a:spcPts val="0"/>
              </a:spcBef>
              <a:spcAft>
                <a:spcPts val="800"/>
              </a:spcAft>
              <a:buClrTx/>
              <a:buSzTx/>
              <a:buFontTx/>
              <a:buNone/>
              <a:tabLst/>
              <a:defRPr/>
            </a:pPr>
            <a:endParaRPr lang="en-US" sz="1200" b="0" i="0" dirty="0">
              <a:latin typeface="+mj-lt"/>
              <a:ea typeface="+mj-ea"/>
              <a:cs typeface="+mj-cs"/>
            </a:endParaRPr>
          </a:p>
          <a:p>
            <a:pPr marL="0" marR="0" lvl="0" indent="0" algn="l" defTabSz="914400" rtl="0" eaLnBrk="1" fontAlgn="auto" latinLnBrk="0" hangingPunct="1">
              <a:lnSpc>
                <a:spcPct val="107000"/>
              </a:lnSpc>
              <a:spcBef>
                <a:spcPts val="0"/>
              </a:spcBef>
              <a:spcAft>
                <a:spcPts val="800"/>
              </a:spcAft>
              <a:buClrTx/>
              <a:buSzTx/>
              <a:buFontTx/>
              <a:buNone/>
              <a:tabLst/>
              <a:defRPr/>
            </a:pPr>
            <a:r>
              <a:rPr lang="en-US" sz="1200" b="0" i="0" dirty="0" err="1">
                <a:latin typeface="+mj-lt"/>
                <a:ea typeface="+mj-ea"/>
                <a:cs typeface="+mj-cs"/>
              </a:rPr>
              <a:t>Davids</a:t>
            </a:r>
            <a:r>
              <a:rPr lang="en-US" sz="1200" b="0" i="0" dirty="0">
                <a:latin typeface="+mj-lt"/>
                <a:ea typeface="+mj-ea"/>
                <a:cs typeface="+mj-cs"/>
              </a:rPr>
              <a:t>, what did you learn about Kenneth? </a:t>
            </a:r>
            <a:r>
              <a:rPr lang="en-US" sz="1200" b="0" i="0" dirty="0" err="1">
                <a:latin typeface="+mj-lt"/>
                <a:ea typeface="+mj-ea"/>
                <a:cs typeface="+mj-cs"/>
              </a:rPr>
              <a:t>Davids</a:t>
            </a:r>
            <a:r>
              <a:rPr lang="en-US" sz="1200" b="0" i="0" dirty="0">
                <a:latin typeface="+mj-lt"/>
                <a:ea typeface="+mj-ea"/>
                <a:cs typeface="+mj-cs"/>
              </a:rPr>
              <a:t>, what are Kenneth’s career plans? What did Kenneth tell you during the negotiation? [</a:t>
            </a:r>
            <a:r>
              <a:rPr lang="en-US" sz="1200" b="0" i="1" dirty="0">
                <a:latin typeface="+mj-lt"/>
                <a:ea typeface="+mj-ea"/>
                <a:cs typeface="+mj-cs"/>
              </a:rPr>
              <a:t>David’s answer, often they think Kenneth plans to stay at the firm long-term and become a partner</a:t>
            </a:r>
            <a:r>
              <a:rPr lang="en-US" sz="1200" b="0" i="0" dirty="0">
                <a:latin typeface="+mj-lt"/>
                <a:ea typeface="+mj-ea"/>
                <a:cs typeface="+mj-cs"/>
              </a:rPr>
              <a:t>]. </a:t>
            </a:r>
          </a:p>
          <a:p>
            <a:pPr marL="0" marR="0" lvl="0" indent="0" algn="l" defTabSz="914400" rtl="0" eaLnBrk="1" fontAlgn="auto" latinLnBrk="0" hangingPunct="1">
              <a:lnSpc>
                <a:spcPct val="107000"/>
              </a:lnSpc>
              <a:spcBef>
                <a:spcPts val="0"/>
              </a:spcBef>
              <a:spcAft>
                <a:spcPts val="800"/>
              </a:spcAft>
              <a:buClrTx/>
              <a:buSzTx/>
              <a:buFontTx/>
              <a:buNone/>
              <a:tabLst/>
              <a:defRPr/>
            </a:pPr>
            <a:endParaRPr lang="en-US" sz="1200" b="0" i="0" dirty="0">
              <a:latin typeface="+mj-lt"/>
              <a:ea typeface="+mj-ea"/>
              <a:cs typeface="+mj-cs"/>
            </a:endParaRPr>
          </a:p>
          <a:p>
            <a:pPr marL="0" marR="0" lvl="0" indent="0" algn="l" defTabSz="914400" rtl="0" eaLnBrk="1" fontAlgn="auto" latinLnBrk="0" hangingPunct="1">
              <a:lnSpc>
                <a:spcPct val="107000"/>
              </a:lnSpc>
              <a:spcBef>
                <a:spcPts val="0"/>
              </a:spcBef>
              <a:spcAft>
                <a:spcPts val="800"/>
              </a:spcAft>
              <a:buClrTx/>
              <a:buSzTx/>
              <a:buFontTx/>
              <a:buNone/>
              <a:tabLst/>
              <a:defRPr/>
            </a:pPr>
            <a:r>
              <a:rPr lang="en-US" sz="1200" b="0" i="0" dirty="0" err="1">
                <a:latin typeface="+mj-lt"/>
                <a:ea typeface="+mj-ea"/>
                <a:cs typeface="+mj-cs"/>
              </a:rPr>
              <a:t>Kenneths</a:t>
            </a:r>
            <a:r>
              <a:rPr lang="en-US" sz="1200" b="0" i="0" dirty="0">
                <a:latin typeface="+mj-lt"/>
                <a:ea typeface="+mj-ea"/>
                <a:cs typeface="+mj-cs"/>
              </a:rPr>
              <a:t>, what did you learn about David? What was your sense of his alternatives? [</a:t>
            </a:r>
            <a:r>
              <a:rPr lang="en-US" sz="1200" b="0" i="1" dirty="0" err="1">
                <a:latin typeface="+mj-lt"/>
                <a:ea typeface="+mj-ea"/>
                <a:cs typeface="+mj-cs"/>
              </a:rPr>
              <a:t>Kenneths</a:t>
            </a:r>
            <a:r>
              <a:rPr lang="en-US" sz="1200" b="0" i="1" dirty="0">
                <a:latin typeface="+mj-lt"/>
                <a:ea typeface="+mj-ea"/>
                <a:cs typeface="+mj-cs"/>
              </a:rPr>
              <a:t> answer, sometimes having the sense that David was desperate to keep them, but other times not</a:t>
            </a:r>
            <a:r>
              <a:rPr lang="en-US" sz="1200" b="0" i="0" dirty="0">
                <a:latin typeface="+mj-lt"/>
                <a:ea typeface="+mj-ea"/>
                <a:cs typeface="+mj-cs"/>
              </a:rPr>
              <a:t>]. </a:t>
            </a:r>
          </a:p>
          <a:p>
            <a:pPr marL="0" marR="0" lvl="0" indent="0" algn="l" defTabSz="914400" rtl="0" eaLnBrk="1" fontAlgn="auto" latinLnBrk="0" hangingPunct="1">
              <a:lnSpc>
                <a:spcPct val="107000"/>
              </a:lnSpc>
              <a:spcBef>
                <a:spcPts val="0"/>
              </a:spcBef>
              <a:spcAft>
                <a:spcPts val="800"/>
              </a:spcAft>
              <a:buClrTx/>
              <a:buSzTx/>
              <a:buFontTx/>
              <a:buNone/>
              <a:tabLst/>
              <a:defRPr/>
            </a:pPr>
            <a:endParaRPr lang="en-US" sz="1200" b="0" i="0" dirty="0">
              <a:latin typeface="+mj-lt"/>
              <a:ea typeface="+mj-ea"/>
              <a:cs typeface="+mj-cs"/>
            </a:endParaRPr>
          </a:p>
          <a:p>
            <a:pPr marL="0" marR="0" lvl="0" indent="0" algn="l" defTabSz="914400" rtl="0" eaLnBrk="1" fontAlgn="auto" latinLnBrk="0" hangingPunct="1">
              <a:lnSpc>
                <a:spcPct val="107000"/>
              </a:lnSpc>
              <a:spcBef>
                <a:spcPts val="0"/>
              </a:spcBef>
              <a:spcAft>
                <a:spcPts val="800"/>
              </a:spcAft>
              <a:buClrTx/>
              <a:buSzTx/>
              <a:buFontTx/>
              <a:buNone/>
              <a:tabLst/>
              <a:defRPr/>
            </a:pPr>
            <a:r>
              <a:rPr lang="en-US" sz="1200" b="0" i="0" dirty="0">
                <a:latin typeface="+mj-lt"/>
                <a:ea typeface="+mj-ea"/>
                <a:cs typeface="+mj-cs"/>
              </a:rPr>
              <a:t>What are your interests and goals as Kenneth? [</a:t>
            </a:r>
            <a:r>
              <a:rPr lang="en-US" sz="1200" b="0" i="1" dirty="0">
                <a:latin typeface="+mj-lt"/>
                <a:ea typeface="+mj-ea"/>
                <a:cs typeface="+mj-cs"/>
              </a:rPr>
              <a:t>Participants answer: go do an MBA, getting a VP title first to set yourself up for your next move</a:t>
            </a:r>
            <a:r>
              <a:rPr lang="en-US" sz="1200" b="0" i="0" dirty="0">
                <a:latin typeface="+mj-lt"/>
                <a:ea typeface="+mj-ea"/>
                <a:cs typeface="+mj-cs"/>
              </a:rPr>
              <a:t>]</a:t>
            </a:r>
          </a:p>
          <a:p>
            <a:pPr marL="0" marR="0" lvl="0" indent="0" algn="l" defTabSz="914400" rtl="0" eaLnBrk="1" fontAlgn="auto" latinLnBrk="0" hangingPunct="1">
              <a:lnSpc>
                <a:spcPct val="107000"/>
              </a:lnSpc>
              <a:spcBef>
                <a:spcPts val="0"/>
              </a:spcBef>
              <a:spcAft>
                <a:spcPts val="800"/>
              </a:spcAft>
              <a:buClrTx/>
              <a:buSzTx/>
              <a:buFontTx/>
              <a:buNone/>
              <a:tabLst/>
              <a:defRPr/>
            </a:pPr>
            <a:endParaRPr lang="en-US" sz="1200" b="0" i="0" dirty="0">
              <a:latin typeface="+mj-lt"/>
              <a:ea typeface="+mj-ea"/>
              <a:cs typeface="+mj-cs"/>
            </a:endParaRPr>
          </a:p>
          <a:p>
            <a:pPr marL="0" marR="0" lvl="0" indent="0" algn="l" defTabSz="914400" rtl="0" eaLnBrk="1" fontAlgn="auto" latinLnBrk="0" hangingPunct="1">
              <a:lnSpc>
                <a:spcPct val="107000"/>
              </a:lnSpc>
              <a:spcBef>
                <a:spcPts val="0"/>
              </a:spcBef>
              <a:spcAft>
                <a:spcPts val="800"/>
              </a:spcAft>
              <a:buClrTx/>
              <a:buSzTx/>
              <a:buFontTx/>
              <a:buNone/>
              <a:tabLst/>
              <a:defRPr/>
            </a:pPr>
            <a:r>
              <a:rPr lang="en-US" sz="1200" b="0" i="0" dirty="0">
                <a:latin typeface="+mj-lt"/>
                <a:ea typeface="+mj-ea"/>
                <a:cs typeface="+mj-cs"/>
              </a:rPr>
              <a:t>What are your interests and goals as David? [</a:t>
            </a:r>
            <a:r>
              <a:rPr lang="en-US" sz="1200" b="0" i="1" dirty="0">
                <a:latin typeface="+mj-lt"/>
                <a:ea typeface="+mj-ea"/>
                <a:cs typeface="+mj-cs"/>
              </a:rPr>
              <a:t>Participants answer: Keep Kenneth while avoiding promoting him or giving him a large raise if possible</a:t>
            </a:r>
            <a:r>
              <a:rPr lang="en-US" sz="1200" b="0" i="0" dirty="0">
                <a:latin typeface="+mj-lt"/>
                <a:ea typeface="+mj-ea"/>
                <a:cs typeface="+mj-cs"/>
              </a:rPr>
              <a:t>]. </a:t>
            </a:r>
          </a:p>
          <a:p>
            <a:pPr marL="0" marR="0" lvl="0" indent="0" algn="l" defTabSz="914400" rtl="0" eaLnBrk="1" fontAlgn="auto" latinLnBrk="0" hangingPunct="1">
              <a:lnSpc>
                <a:spcPct val="107000"/>
              </a:lnSpc>
              <a:spcBef>
                <a:spcPts val="0"/>
              </a:spcBef>
              <a:spcAft>
                <a:spcPts val="800"/>
              </a:spcAft>
              <a:buClrTx/>
              <a:buSzTx/>
              <a:buFontTx/>
              <a:buNone/>
              <a:tabLst/>
              <a:defRPr/>
            </a:pPr>
            <a:endParaRPr lang="en-US" sz="1200" b="0" i="0" dirty="0">
              <a:latin typeface="+mj-lt"/>
              <a:ea typeface="+mj-ea"/>
              <a:cs typeface="+mj-cs"/>
            </a:endParaRPr>
          </a:p>
          <a:p>
            <a:pPr marL="0" marR="0" lvl="0" indent="0" algn="l" defTabSz="914400" rtl="0" eaLnBrk="1" fontAlgn="auto" latinLnBrk="0" hangingPunct="1">
              <a:lnSpc>
                <a:spcPct val="107000"/>
              </a:lnSpc>
              <a:spcBef>
                <a:spcPts val="0"/>
              </a:spcBef>
              <a:spcAft>
                <a:spcPts val="800"/>
              </a:spcAft>
              <a:buClrTx/>
              <a:buSzTx/>
              <a:buFontTx/>
              <a:buNone/>
              <a:tabLst/>
              <a:defRPr/>
            </a:pPr>
            <a:r>
              <a:rPr lang="en-US" sz="1200" b="0" i="0" dirty="0">
                <a:latin typeface="+mj-lt"/>
                <a:ea typeface="+mj-ea"/>
                <a:cs typeface="+mj-cs"/>
              </a:rPr>
              <a:t>What do you notice about these goals? [</a:t>
            </a:r>
            <a:r>
              <a:rPr lang="en-US" sz="1200" b="0" i="1" dirty="0">
                <a:latin typeface="+mj-lt"/>
                <a:ea typeface="+mj-ea"/>
                <a:cs typeface="+mj-cs"/>
              </a:rPr>
              <a:t>Participants answer</a:t>
            </a:r>
            <a:r>
              <a:rPr lang="en-US" sz="1200" b="0" i="0" dirty="0">
                <a:latin typeface="+mj-lt"/>
                <a:ea typeface="+mj-ea"/>
                <a:cs typeface="+mj-cs"/>
              </a:rPr>
              <a:t>].  They’re conflicting. There is a negative bargaining zone, or negative zone of possible agreement. For some, this exercise can be a shock. Negotiation exercises tend to focus on creating and claiming value. But sometimes  a long term mutually satisfactory deal is not possible. </a:t>
            </a:r>
            <a:endParaRPr lang="en-US" sz="1200" b="0" i="0" u="sng" dirty="0">
              <a:latin typeface="+mj-lt"/>
              <a:ea typeface="+mj-ea"/>
              <a:cs typeface="+mj-cs"/>
            </a:endParaRPr>
          </a:p>
          <a:p>
            <a:pPr eaLnBrk="1" hangingPunct="1">
              <a:spcBef>
                <a:spcPct val="0"/>
              </a:spcBef>
            </a:pPr>
            <a:endParaRPr lang="en-US" altLang="en-US" dirty="0">
              <a:latin typeface="Rockwell" pitchFamily="18" charset="0"/>
            </a:endParaRPr>
          </a:p>
          <a:p>
            <a:pPr eaLnBrk="1" hangingPunct="1">
              <a:spcBef>
                <a:spcPct val="0"/>
              </a:spcBef>
            </a:pPr>
            <a:r>
              <a:rPr lang="en-US" altLang="en-US" dirty="0">
                <a:latin typeface="Rockwell" pitchFamily="18" charset="0"/>
              </a:rPr>
              <a:t>Source of photo:</a:t>
            </a:r>
          </a:p>
          <a:p>
            <a:pPr eaLnBrk="1" hangingPunct="1">
              <a:spcBef>
                <a:spcPct val="0"/>
              </a:spcBef>
            </a:pPr>
            <a:r>
              <a:rPr lang="en-US" altLang="en-US" dirty="0">
                <a:latin typeface="Rockwell" pitchFamily="18" charset="0"/>
              </a:rPr>
              <a:t>https://www.freepik.com/premium-photo/business-woman-holding-knife-his-back_8859885.htm</a:t>
            </a:r>
          </a:p>
          <a:p>
            <a:pPr marL="0" marR="0" lvl="0" indent="0" algn="l" defTabSz="914400" rtl="0" eaLnBrk="1" fontAlgn="auto" latinLnBrk="0" hangingPunct="1">
              <a:lnSpc>
                <a:spcPct val="107000"/>
              </a:lnSpc>
              <a:spcBef>
                <a:spcPts val="0"/>
              </a:spcBef>
              <a:spcAft>
                <a:spcPts val="800"/>
              </a:spcAft>
              <a:buClrTx/>
              <a:buSzTx/>
              <a:buFontTx/>
              <a:buNone/>
              <a:tabLst/>
              <a:defRPr/>
            </a:pPr>
            <a:endParaRPr lang="en-US" sz="1200" b="0" i="0" dirty="0">
              <a:latin typeface="+mj-lt"/>
              <a:ea typeface="+mj-ea"/>
              <a:cs typeface="+mj-cs"/>
            </a:endParaRPr>
          </a:p>
          <a:p>
            <a:pPr marL="0" marR="0" lvl="0" indent="0" algn="l" defTabSz="914400" rtl="0" eaLnBrk="1" fontAlgn="auto" latinLnBrk="0" hangingPunct="1">
              <a:lnSpc>
                <a:spcPct val="107000"/>
              </a:lnSpc>
              <a:spcBef>
                <a:spcPts val="0"/>
              </a:spcBef>
              <a:spcAft>
                <a:spcPts val="800"/>
              </a:spcAft>
              <a:buClrTx/>
              <a:buSzTx/>
              <a:buFontTx/>
              <a:buNone/>
              <a:tabLst/>
              <a:defRPr/>
            </a:pPr>
            <a:endParaRPr lang="en-US" sz="1200" b="0" i="0" dirty="0">
              <a:latin typeface="+mj-lt"/>
              <a:ea typeface="+mj-ea"/>
              <a:cs typeface="+mj-cs"/>
            </a:endParaRPr>
          </a:p>
          <a:p>
            <a:pPr marL="0" marR="0" lvl="0" indent="0" algn="l" defTabSz="914400" rtl="0" eaLnBrk="1" fontAlgn="auto" latinLnBrk="0" hangingPunct="1">
              <a:lnSpc>
                <a:spcPct val="107000"/>
              </a:lnSpc>
              <a:spcBef>
                <a:spcPts val="0"/>
              </a:spcBef>
              <a:spcAft>
                <a:spcPts val="800"/>
              </a:spcAft>
              <a:buClrTx/>
              <a:buSzTx/>
              <a:buFontTx/>
              <a:buNone/>
              <a:tabLst/>
              <a:defRPr/>
            </a:pPr>
            <a:endParaRPr lang="en-US" sz="1200" b="0" i="0" dirty="0">
              <a:latin typeface="+mj-lt"/>
              <a:ea typeface="+mj-ea"/>
              <a:cs typeface="+mj-cs"/>
            </a:endParaRPr>
          </a:p>
          <a:p>
            <a:pPr>
              <a:lnSpc>
                <a:spcPct val="107000"/>
              </a:lnSpc>
              <a:spcAft>
                <a:spcPts val="800"/>
              </a:spcAft>
            </a:pPr>
            <a:endParaRPr lang="en-US" sz="1200" b="0" i="0" dirty="0">
              <a:latin typeface="+mj-lt"/>
              <a:ea typeface="+mj-ea"/>
              <a:cs typeface="+mj-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dirty="0">
              <a:latin typeface="Rockwell" pitchFamily="18" charset="0"/>
            </a:endParaRPr>
          </a:p>
          <a:p>
            <a:pPr eaLnBrk="1" hangingPunct="1"/>
            <a:endParaRPr lang="en-US" altLang="en-US" dirty="0"/>
          </a:p>
        </p:txBody>
      </p:sp>
      <p:sp>
        <p:nvSpPr>
          <p:cNvPr id="4" name="Slide Number Placeholder 3"/>
          <p:cNvSpPr>
            <a:spLocks noGrp="1"/>
          </p:cNvSpPr>
          <p:nvPr>
            <p:ph type="sldNum" sz="quarter" idx="5"/>
          </p:nvPr>
        </p:nvSpPr>
        <p:spPr/>
        <p:txBody>
          <a:bodyPr/>
          <a:lstStyle/>
          <a:p>
            <a:pPr>
              <a:defRPr/>
            </a:pPr>
            <a:fld id="{7B8928A0-A706-4BA6-9A4E-81B676E7F25E}" type="slidenum">
              <a:rPr lang="en-US" smtClean="0"/>
              <a:pPr>
                <a:defRPr/>
              </a:pPr>
              <a:t>6</a:t>
            </a:fld>
            <a:endParaRPr lang="en-US"/>
          </a:p>
        </p:txBody>
      </p:sp>
    </p:spTree>
    <p:extLst>
      <p:ext uri="{BB962C8B-B14F-4D97-AF65-F5344CB8AC3E}">
        <p14:creationId xmlns:p14="http://schemas.microsoft.com/office/powerpoint/2010/main" val="36965465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dirty="0">
                <a:solidFill>
                  <a:srgbClr val="FF0000"/>
                </a:solidFill>
              </a:rPr>
              <a:t>There are some things only Kenneth knows</a:t>
            </a:r>
            <a:r>
              <a:rPr lang="en-US" sz="1200" b="0" baseline="0" dirty="0">
                <a:solidFill>
                  <a:srgbClr val="FF0000"/>
                </a:solidFill>
              </a:rPr>
              <a:t> going into the negotiation.</a:t>
            </a:r>
            <a:endParaRPr lang="en-SG" dirty="0"/>
          </a:p>
        </p:txBody>
      </p:sp>
      <p:sp>
        <p:nvSpPr>
          <p:cNvPr id="4" name="Slide Number Placeholder 3"/>
          <p:cNvSpPr>
            <a:spLocks noGrp="1"/>
          </p:cNvSpPr>
          <p:nvPr>
            <p:ph type="sldNum" sz="quarter" idx="5"/>
          </p:nvPr>
        </p:nvSpPr>
        <p:spPr/>
        <p:txBody>
          <a:bodyPr/>
          <a:lstStyle/>
          <a:p>
            <a:fld id="{D37123A3-F868-4D16-A1D7-E0B030EF5C1D}" type="slidenum">
              <a:rPr lang="en-US" smtClean="0"/>
              <a:t>7</a:t>
            </a:fld>
            <a:endParaRPr lang="en-US"/>
          </a:p>
        </p:txBody>
      </p:sp>
    </p:spTree>
    <p:extLst>
      <p:ext uri="{BB962C8B-B14F-4D97-AF65-F5344CB8AC3E}">
        <p14:creationId xmlns:p14="http://schemas.microsoft.com/office/powerpoint/2010/main" val="15044193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SG" dirty="0"/>
              <a:t>Only Kenneth knows he is leaving Pivot Bank this December to go do an MBA, and only wants the VP promotion to set himself up for a dream job in China post-MBA. Salary is less important to Kenneth because he will only be at the firm a little while longer, thus the increase will only be for a matter of months. </a:t>
            </a:r>
          </a:p>
          <a:p>
            <a:endParaRPr lang="en-SG" sz="1050" dirty="0"/>
          </a:p>
          <a:p>
            <a:r>
              <a:rPr lang="en-SG" dirty="0"/>
              <a:t>Kenneth has a real offer at VP level with 50% pay increase from Straightforward Bank, but cannot take it because he would only work briefly there pre-MBA. He believes this would be a black mark on his CV, so he wants the VP title from Pivot Bank before leaving for the MBA. </a:t>
            </a:r>
          </a:p>
          <a:p>
            <a:endParaRPr lang="en-SG" sz="1050" dirty="0"/>
          </a:p>
          <a:p>
            <a:r>
              <a:rPr lang="en-SG" sz="1050" dirty="0"/>
              <a:t>There’s something Kenneth knows that he isn’t supposed to know. Specifically, not only </a:t>
            </a:r>
            <a:r>
              <a:rPr lang="en-SG" dirty="0"/>
              <a:t>Kenneth but indeed all the juniors know that David and the other partners secretly gave themselves pay raises during the merger, while freezing pay and promotions for juniors to control costs. A managing director got drunk and let this slip to an associate and then it spread to everyone at that level. This is one contributor to the high turnover among juniors at the firm. </a:t>
            </a:r>
          </a:p>
          <a:p>
            <a:endParaRPr lang="en-SG" dirty="0"/>
          </a:p>
          <a:p>
            <a:r>
              <a:rPr lang="en-SG" dirty="0"/>
              <a:t>Participants with the Kenneth role, did you tell David the juniors know about the secret senior pay raises, and that this is part of why everyone is leaving? Please raise your hands if you revealed this to David. [</a:t>
            </a:r>
            <a:r>
              <a:rPr lang="en-SG" i="1" dirty="0"/>
              <a:t>Participants raise hands</a:t>
            </a:r>
            <a:r>
              <a:rPr lang="en-SG" dirty="0"/>
              <a:t>]. How did David react? [</a:t>
            </a:r>
            <a:r>
              <a:rPr lang="en-SG" i="1" dirty="0"/>
              <a:t>Participants share role-play experience</a:t>
            </a:r>
            <a:r>
              <a:rPr lang="en-SG" dirty="0"/>
              <a:t>]. In real life, I’d suggest it’s a high-risk, low-reward move to call out a higher-powered negotiation partner on ethically questionable behaviour. Life isn’t fair, get used to it or you will sit around being be angry a lot, or worse vent to co-workers and one or more of them will weaponize it against you.  </a:t>
            </a:r>
          </a:p>
        </p:txBody>
      </p:sp>
      <p:sp>
        <p:nvSpPr>
          <p:cNvPr id="4" name="Slide Number Placeholder 3"/>
          <p:cNvSpPr>
            <a:spLocks noGrp="1"/>
          </p:cNvSpPr>
          <p:nvPr>
            <p:ph type="sldNum" sz="quarter" idx="5"/>
          </p:nvPr>
        </p:nvSpPr>
        <p:spPr/>
        <p:txBody>
          <a:bodyPr/>
          <a:lstStyle/>
          <a:p>
            <a:fld id="{D37123A3-F868-4D16-A1D7-E0B030EF5C1D}" type="slidenum">
              <a:rPr lang="en-US" smtClean="0"/>
              <a:t>8</a:t>
            </a:fld>
            <a:endParaRPr lang="en-US"/>
          </a:p>
        </p:txBody>
      </p:sp>
    </p:spTree>
    <p:extLst>
      <p:ext uri="{BB962C8B-B14F-4D97-AF65-F5344CB8AC3E}">
        <p14:creationId xmlns:p14="http://schemas.microsoft.com/office/powerpoint/2010/main" val="24287193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SG" dirty="0"/>
              <a:t>Only Kenneth knows he is leaving Pivot Bank this December to go do an MBA, and only wants the VP promotion to set himself up for a dream job in China post-MBA. Salary is less important to Kenneth because he will only be at the firm a little while longer, thus the increase will only be for a matter of months. </a:t>
            </a:r>
          </a:p>
          <a:p>
            <a:endParaRPr lang="en-SG" sz="1050" dirty="0"/>
          </a:p>
          <a:p>
            <a:r>
              <a:rPr lang="en-SG" dirty="0"/>
              <a:t>Kenneth has a real offer at VP level with 50% pay increase from Straightforward Bank, but cannot take it because he would only work briefly there pre-MBA. He believes this would be a black mark on his CV, so he wants the VP title from Pivot Bank before leaving for the MBA. </a:t>
            </a:r>
          </a:p>
          <a:p>
            <a:endParaRPr lang="en-SG" sz="1050" dirty="0"/>
          </a:p>
          <a:p>
            <a:r>
              <a:rPr lang="en-SG" sz="1050" dirty="0"/>
              <a:t>There’s something Kenneth knows that he isn’t supposed to know. Specifically, not only </a:t>
            </a:r>
            <a:r>
              <a:rPr lang="en-SG" dirty="0"/>
              <a:t>Kenneth but indeed all the juniors know that David and the other partners secretly gave themselves pay raises during the merger, while freezing pay and promotions for juniors to control costs. A managing director got drunk and let this slip to an associate and then it spread to everyone at that level. This is one contributor to the high turnover among juniors at the firm. </a:t>
            </a:r>
          </a:p>
          <a:p>
            <a:endParaRPr lang="en-SG" dirty="0"/>
          </a:p>
          <a:p>
            <a:r>
              <a:rPr lang="en-SG" dirty="0"/>
              <a:t>Participants with the Kenneth role, did you tell David the juniors know about the secret senior pay raises, and that this is part of why everyone is leaving? Please raise your hands if you revealed this to David. [</a:t>
            </a:r>
            <a:r>
              <a:rPr lang="en-SG" i="1" dirty="0"/>
              <a:t>Participants raise hands</a:t>
            </a:r>
            <a:r>
              <a:rPr lang="en-SG" dirty="0"/>
              <a:t>]. How did David react? [</a:t>
            </a:r>
            <a:r>
              <a:rPr lang="en-SG" i="1" dirty="0"/>
              <a:t>Participants share role-play experience</a:t>
            </a:r>
            <a:r>
              <a:rPr lang="en-SG" dirty="0"/>
              <a:t>]. In real life, I’d suggest it’s a high-risk, low-reward move to call out a higher-powered negotiation partner on ethically questionable behaviour. Life isn’t fair, get used to it or you will sit around being be angry a lot, or worse vent to co-workers and one or more of them will weaponize it against you.  </a:t>
            </a:r>
          </a:p>
        </p:txBody>
      </p:sp>
      <p:sp>
        <p:nvSpPr>
          <p:cNvPr id="4" name="Slide Number Placeholder 3"/>
          <p:cNvSpPr>
            <a:spLocks noGrp="1"/>
          </p:cNvSpPr>
          <p:nvPr>
            <p:ph type="sldNum" sz="quarter" idx="5"/>
          </p:nvPr>
        </p:nvSpPr>
        <p:spPr/>
        <p:txBody>
          <a:bodyPr/>
          <a:lstStyle/>
          <a:p>
            <a:fld id="{D37123A3-F868-4D16-A1D7-E0B030EF5C1D}" type="slidenum">
              <a:rPr lang="en-US" smtClean="0"/>
              <a:t>9</a:t>
            </a:fld>
            <a:endParaRPr lang="en-US"/>
          </a:p>
        </p:txBody>
      </p:sp>
    </p:spTree>
    <p:extLst>
      <p:ext uri="{BB962C8B-B14F-4D97-AF65-F5344CB8AC3E}">
        <p14:creationId xmlns:p14="http://schemas.microsoft.com/office/powerpoint/2010/main" val="35269098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A47F15F1-388F-4053-B6EB-31E7FEAB0F56}" type="datetimeFigureOut">
              <a:rPr lang="en-US" smtClean="0"/>
              <a:t>6/20/2024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32E9E6-4C57-4F0D-AD75-3ABC3AFFCB4E}" type="slidenum">
              <a:rPr lang="en-US" smtClean="0"/>
              <a:t>‹#›</a:t>
            </a:fld>
            <a:endParaRPr lang="en-US"/>
          </a:p>
        </p:txBody>
      </p:sp>
    </p:spTree>
    <p:extLst>
      <p:ext uri="{BB962C8B-B14F-4D97-AF65-F5344CB8AC3E}">
        <p14:creationId xmlns:p14="http://schemas.microsoft.com/office/powerpoint/2010/main" val="3864881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47F15F1-388F-4053-B6EB-31E7FEAB0F56}" type="datetimeFigureOut">
              <a:rPr lang="en-US" smtClean="0"/>
              <a:t>6/20/2024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32E9E6-4C57-4F0D-AD75-3ABC3AFFCB4E}" type="slidenum">
              <a:rPr lang="en-US" smtClean="0"/>
              <a:t>‹#›</a:t>
            </a:fld>
            <a:endParaRPr lang="en-US"/>
          </a:p>
        </p:txBody>
      </p:sp>
    </p:spTree>
    <p:extLst>
      <p:ext uri="{BB962C8B-B14F-4D97-AF65-F5344CB8AC3E}">
        <p14:creationId xmlns:p14="http://schemas.microsoft.com/office/powerpoint/2010/main" val="8795755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47F15F1-388F-4053-B6EB-31E7FEAB0F56}" type="datetimeFigureOut">
              <a:rPr lang="en-US" smtClean="0"/>
              <a:t>6/20/2024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32E9E6-4C57-4F0D-AD75-3ABC3AFFCB4E}" type="slidenum">
              <a:rPr lang="en-US" smtClean="0"/>
              <a:t>‹#›</a:t>
            </a:fld>
            <a:endParaRPr lang="en-US"/>
          </a:p>
        </p:txBody>
      </p:sp>
    </p:spTree>
    <p:extLst>
      <p:ext uri="{BB962C8B-B14F-4D97-AF65-F5344CB8AC3E}">
        <p14:creationId xmlns:p14="http://schemas.microsoft.com/office/powerpoint/2010/main" val="1505206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4" name="Title Placeholder 4">
            <a:extLst>
              <a:ext uri="{FF2B5EF4-FFF2-40B4-BE49-F238E27FC236}">
                <a16:creationId xmlns:a16="http://schemas.microsoft.com/office/drawing/2014/main" id="{C2A2F298-39D2-753E-8FFC-B46E3365CED3}"/>
              </a:ext>
            </a:extLst>
          </p:cNvPr>
          <p:cNvSpPr>
            <a:spLocks noGrp="1"/>
          </p:cNvSpPr>
          <p:nvPr>
            <p:ph type="title"/>
          </p:nvPr>
        </p:nvSpPr>
        <p:spPr>
          <a:xfrm>
            <a:off x="262294" y="2516451"/>
            <a:ext cx="7886700" cy="1325563"/>
          </a:xfrm>
          <a:prstGeom prst="rect">
            <a:avLst/>
          </a:prstGeom>
        </p:spPr>
        <p:txBody>
          <a:bodyPr vert="horz" lIns="91440" tIns="45720" rIns="91440" bIns="45720" rtlCol="0" anchor="ctr">
            <a:normAutofit/>
          </a:bodyPr>
          <a:lstStyle/>
          <a:p>
            <a:r>
              <a:rPr lang="en-US" dirty="0"/>
              <a:t>Click to edit Master title style</a:t>
            </a:r>
            <a:endParaRPr lang="fr-FR" dirty="0"/>
          </a:p>
        </p:txBody>
      </p:sp>
    </p:spTree>
    <p:extLst>
      <p:ext uri="{BB962C8B-B14F-4D97-AF65-F5344CB8AC3E}">
        <p14:creationId xmlns:p14="http://schemas.microsoft.com/office/powerpoint/2010/main" val="23709204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47F15F1-388F-4053-B6EB-31E7FEAB0F56}" type="datetimeFigureOut">
              <a:rPr lang="en-US" smtClean="0"/>
              <a:t>6/20/2024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32E9E6-4C57-4F0D-AD75-3ABC3AFFCB4E}" type="slidenum">
              <a:rPr lang="en-US" smtClean="0"/>
              <a:t>‹#›</a:t>
            </a:fld>
            <a:endParaRPr lang="en-US"/>
          </a:p>
        </p:txBody>
      </p:sp>
    </p:spTree>
    <p:extLst>
      <p:ext uri="{BB962C8B-B14F-4D97-AF65-F5344CB8AC3E}">
        <p14:creationId xmlns:p14="http://schemas.microsoft.com/office/powerpoint/2010/main" val="6034966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47F15F1-388F-4053-B6EB-31E7FEAB0F56}" type="datetimeFigureOut">
              <a:rPr lang="en-US" smtClean="0"/>
              <a:t>6/20/2024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32E9E6-4C57-4F0D-AD75-3ABC3AFFCB4E}" type="slidenum">
              <a:rPr lang="en-US" smtClean="0"/>
              <a:t>‹#›</a:t>
            </a:fld>
            <a:endParaRPr lang="en-US"/>
          </a:p>
        </p:txBody>
      </p:sp>
    </p:spTree>
    <p:extLst>
      <p:ext uri="{BB962C8B-B14F-4D97-AF65-F5344CB8AC3E}">
        <p14:creationId xmlns:p14="http://schemas.microsoft.com/office/powerpoint/2010/main" val="20873319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47F15F1-388F-4053-B6EB-31E7FEAB0F56}" type="datetimeFigureOut">
              <a:rPr lang="en-US" smtClean="0"/>
              <a:t>6/20/2024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32E9E6-4C57-4F0D-AD75-3ABC3AFFCB4E}" type="slidenum">
              <a:rPr lang="en-US" smtClean="0"/>
              <a:t>‹#›</a:t>
            </a:fld>
            <a:endParaRPr lang="en-US"/>
          </a:p>
        </p:txBody>
      </p:sp>
    </p:spTree>
    <p:extLst>
      <p:ext uri="{BB962C8B-B14F-4D97-AF65-F5344CB8AC3E}">
        <p14:creationId xmlns:p14="http://schemas.microsoft.com/office/powerpoint/2010/main" val="7666482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47F15F1-388F-4053-B6EB-31E7FEAB0F56}" type="datetimeFigureOut">
              <a:rPr lang="en-US" smtClean="0"/>
              <a:t>6/20/2024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632E9E6-4C57-4F0D-AD75-3ABC3AFFCB4E}" type="slidenum">
              <a:rPr lang="en-US" smtClean="0"/>
              <a:t>‹#›</a:t>
            </a:fld>
            <a:endParaRPr lang="en-US"/>
          </a:p>
        </p:txBody>
      </p:sp>
    </p:spTree>
    <p:extLst>
      <p:ext uri="{BB962C8B-B14F-4D97-AF65-F5344CB8AC3E}">
        <p14:creationId xmlns:p14="http://schemas.microsoft.com/office/powerpoint/2010/main" val="20861256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47F15F1-388F-4053-B6EB-31E7FEAB0F56}" type="datetimeFigureOut">
              <a:rPr lang="en-US" smtClean="0"/>
              <a:t>6/20/2024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632E9E6-4C57-4F0D-AD75-3ABC3AFFCB4E}" type="slidenum">
              <a:rPr lang="en-US" smtClean="0"/>
              <a:t>‹#›</a:t>
            </a:fld>
            <a:endParaRPr lang="en-US"/>
          </a:p>
        </p:txBody>
      </p:sp>
    </p:spTree>
    <p:extLst>
      <p:ext uri="{BB962C8B-B14F-4D97-AF65-F5344CB8AC3E}">
        <p14:creationId xmlns:p14="http://schemas.microsoft.com/office/powerpoint/2010/main" val="21376153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7F15F1-388F-4053-B6EB-31E7FEAB0F56}" type="datetimeFigureOut">
              <a:rPr lang="en-US" smtClean="0"/>
              <a:t>6/20/2024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632E9E6-4C57-4F0D-AD75-3ABC3AFFCB4E}" type="slidenum">
              <a:rPr lang="en-US" smtClean="0"/>
              <a:t>‹#›</a:t>
            </a:fld>
            <a:endParaRPr lang="en-US"/>
          </a:p>
        </p:txBody>
      </p:sp>
    </p:spTree>
    <p:extLst>
      <p:ext uri="{BB962C8B-B14F-4D97-AF65-F5344CB8AC3E}">
        <p14:creationId xmlns:p14="http://schemas.microsoft.com/office/powerpoint/2010/main" val="22558524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47F15F1-388F-4053-B6EB-31E7FEAB0F56}" type="datetimeFigureOut">
              <a:rPr lang="en-US" smtClean="0"/>
              <a:t>6/20/2024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32E9E6-4C57-4F0D-AD75-3ABC3AFFCB4E}" type="slidenum">
              <a:rPr lang="en-US" smtClean="0"/>
              <a:t>‹#›</a:t>
            </a:fld>
            <a:endParaRPr lang="en-US"/>
          </a:p>
        </p:txBody>
      </p:sp>
    </p:spTree>
    <p:extLst>
      <p:ext uri="{BB962C8B-B14F-4D97-AF65-F5344CB8AC3E}">
        <p14:creationId xmlns:p14="http://schemas.microsoft.com/office/powerpoint/2010/main" val="27426457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47F15F1-388F-4053-B6EB-31E7FEAB0F56}" type="datetimeFigureOut">
              <a:rPr lang="en-US" smtClean="0"/>
              <a:t>6/20/2024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32E9E6-4C57-4F0D-AD75-3ABC3AFFCB4E}" type="slidenum">
              <a:rPr lang="en-US" smtClean="0"/>
              <a:t>‹#›</a:t>
            </a:fld>
            <a:endParaRPr lang="en-US"/>
          </a:p>
        </p:txBody>
      </p:sp>
    </p:spTree>
    <p:extLst>
      <p:ext uri="{BB962C8B-B14F-4D97-AF65-F5344CB8AC3E}">
        <p14:creationId xmlns:p14="http://schemas.microsoft.com/office/powerpoint/2010/main" val="34318155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7F15F1-388F-4053-B6EB-31E7FEAB0F56}" type="datetimeFigureOut">
              <a:rPr lang="en-US" smtClean="0"/>
              <a:t>6/20/2024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32E9E6-4C57-4F0D-AD75-3ABC3AFFCB4E}" type="slidenum">
              <a:rPr lang="en-US" smtClean="0"/>
              <a:t>‹#›</a:t>
            </a:fld>
            <a:endParaRPr lang="en-US"/>
          </a:p>
        </p:txBody>
      </p:sp>
    </p:spTree>
    <p:extLst>
      <p:ext uri="{BB962C8B-B14F-4D97-AF65-F5344CB8AC3E}">
        <p14:creationId xmlns:p14="http://schemas.microsoft.com/office/powerpoint/2010/main" val="18875232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Zone de texte 5">
            <a:extLst>
              <a:ext uri="{FF2B5EF4-FFF2-40B4-BE49-F238E27FC236}">
                <a16:creationId xmlns:a16="http://schemas.microsoft.com/office/drawing/2014/main" id="{CEE01135-CA2C-3E73-E6B2-DE4C1B8B786B}"/>
              </a:ext>
            </a:extLst>
          </p:cNvPr>
          <p:cNvSpPr txBox="1"/>
          <p:nvPr userDrawn="1"/>
        </p:nvSpPr>
        <p:spPr>
          <a:xfrm>
            <a:off x="7254000" y="1618875"/>
            <a:ext cx="1890000" cy="360000"/>
          </a:xfrm>
          <a:prstGeom prst="rect">
            <a:avLst/>
          </a:prstGeom>
          <a:solidFill>
            <a:srgbClr val="1F7DBC"/>
          </a:solidFill>
          <a:ln w="6350">
            <a:noFill/>
          </a:ln>
        </p:spPr>
        <p:txBody>
          <a:bodyPr rot="0" spcFirstLastPara="0" vert="horz" wrap="square" lIns="68580" tIns="34290" rIns="68580" bIns="34290" numCol="1" spcCol="0" rtlCol="0" fromWordArt="0" anchor="ctr" anchorCtr="0" forceAA="0" compatLnSpc="1">
            <a:prstTxWarp prst="textNoShape">
              <a:avLst/>
            </a:prstTxWarp>
            <a:noAutofit/>
          </a:bodyPr>
          <a:lstStyle/>
          <a:p>
            <a:r>
              <a:rPr lang="fr-FR" sz="1350" b="1" dirty="0">
                <a:solidFill>
                  <a:srgbClr val="FFFFFF"/>
                </a:solidFill>
                <a:effectLst/>
                <a:latin typeface="Arial" panose="020B0604020202020204" pitchFamily="34" charset="0"/>
                <a:ea typeface="Roboto Medium" panose="02000000000000000000" pitchFamily="2" charset="0"/>
                <a:cs typeface="Arial" panose="020B0604020202020204" pitchFamily="34" charset="0"/>
              </a:rPr>
              <a:t>Slides</a:t>
            </a:r>
            <a:endParaRPr lang="fr-FR" sz="1350" b="1" dirty="0">
              <a:effectLst/>
              <a:latin typeface="Arial" panose="020B0604020202020204" pitchFamily="34" charset="0"/>
              <a:ea typeface="Roboto Medium" panose="02000000000000000000" pitchFamily="2" charset="0"/>
              <a:cs typeface="Arial" panose="020B0604020202020204" pitchFamily="34" charset="0"/>
            </a:endParaRPr>
          </a:p>
        </p:txBody>
      </p:sp>
      <p:sp>
        <p:nvSpPr>
          <p:cNvPr id="5" name="Title Placeholder 4">
            <a:extLst>
              <a:ext uri="{FF2B5EF4-FFF2-40B4-BE49-F238E27FC236}">
                <a16:creationId xmlns:a16="http://schemas.microsoft.com/office/drawing/2014/main" id="{02BE9ADE-48F4-87E1-87C4-37F2B59229D0}"/>
              </a:ext>
            </a:extLst>
          </p:cNvPr>
          <p:cNvSpPr>
            <a:spLocks noGrp="1"/>
          </p:cNvSpPr>
          <p:nvPr>
            <p:ph type="title"/>
          </p:nvPr>
        </p:nvSpPr>
        <p:spPr>
          <a:xfrm>
            <a:off x="262294" y="2516451"/>
            <a:ext cx="7886700" cy="1325563"/>
          </a:xfrm>
          <a:prstGeom prst="rect">
            <a:avLst/>
          </a:prstGeom>
        </p:spPr>
        <p:txBody>
          <a:bodyPr vert="horz" lIns="91440" tIns="45720" rIns="91440" bIns="45720" rtlCol="0" anchor="ctr">
            <a:normAutofit/>
          </a:bodyPr>
          <a:lstStyle/>
          <a:p>
            <a:r>
              <a:rPr lang="en-US" dirty="0"/>
              <a:t>Click to edit Master title style</a:t>
            </a:r>
            <a:endParaRPr lang="fr-FR" dirty="0"/>
          </a:p>
        </p:txBody>
      </p:sp>
      <p:pic>
        <p:nvPicPr>
          <p:cNvPr id="2" name="Picture 1" descr="A black background with green text&#10;&#10;Description automatically generated">
            <a:extLst>
              <a:ext uri="{FF2B5EF4-FFF2-40B4-BE49-F238E27FC236}">
                <a16:creationId xmlns:a16="http://schemas.microsoft.com/office/drawing/2014/main" id="{EB1AC81B-FB90-19B9-E762-95098AA2565B}"/>
              </a:ext>
            </a:extLst>
          </p:cNvPr>
          <p:cNvPicPr>
            <a:picLocks noChangeAspect="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457200" y="457200"/>
            <a:ext cx="3525520" cy="827405"/>
          </a:xfrm>
          <a:prstGeom prst="rect">
            <a:avLst/>
          </a:prstGeom>
          <a:noFill/>
          <a:ln>
            <a:noFill/>
          </a:ln>
        </p:spPr>
      </p:pic>
    </p:spTree>
    <p:extLst>
      <p:ext uri="{BB962C8B-B14F-4D97-AF65-F5344CB8AC3E}">
        <p14:creationId xmlns:p14="http://schemas.microsoft.com/office/powerpoint/2010/main" val="3084663378"/>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914400" rtl="0" eaLnBrk="1" latinLnBrk="0" hangingPunct="1">
        <a:lnSpc>
          <a:spcPct val="90000"/>
        </a:lnSpc>
        <a:spcBef>
          <a:spcPct val="0"/>
        </a:spcBef>
        <a:buNone/>
        <a:defRPr sz="2400" b="1" kern="1200">
          <a:solidFill>
            <a:srgbClr val="00684B"/>
          </a:solidFill>
          <a:latin typeface="Roboto Slab" pitchFamily="2" charset="0"/>
          <a:ea typeface="Roboto Slab" pitchFamily="2" charset="0"/>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publishing.insead.edu/" TargetMode="External"/><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ubtitle 2">
            <a:extLst>
              <a:ext uri="{FF2B5EF4-FFF2-40B4-BE49-F238E27FC236}">
                <a16:creationId xmlns:a16="http://schemas.microsoft.com/office/drawing/2014/main" id="{A91B3043-78BA-5414-CFC1-EA8E3DBC9B0D}"/>
              </a:ext>
            </a:extLst>
          </p:cNvPr>
          <p:cNvSpPr txBox="1">
            <a:spLocks/>
          </p:cNvSpPr>
          <p:nvPr/>
        </p:nvSpPr>
        <p:spPr>
          <a:xfrm>
            <a:off x="334090" y="3029818"/>
            <a:ext cx="8315057" cy="362819"/>
          </a:xfrm>
          <a:prstGeom prst="rect">
            <a:avLst/>
          </a:prstGeom>
        </p:spPr>
        <p:txBody>
          <a:bodyPr vert="horz" lIns="0" tIns="0" rIns="0" bIns="0" rtlCol="0" anchor="t" anchorCtr="0">
            <a:noAutofit/>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rgbClr val="00684B"/>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fr-FR" sz="2100" b="1" i="0" u="none" strike="noStrike" kern="1200" cap="none" spc="0" normalizeH="0" baseline="0" noProof="0" dirty="0">
              <a:ln>
                <a:noFill/>
              </a:ln>
              <a:solidFill>
                <a:srgbClr val="00684B"/>
              </a:solidFill>
              <a:effectLst/>
              <a:uLnTx/>
              <a:uFillTx/>
              <a:latin typeface="Roboto Slab" pitchFamily="2" charset="0"/>
              <a:ea typeface="Roboto Slab" pitchFamily="2" charset="0"/>
              <a:cs typeface="+mn-cs"/>
            </a:endParaRPr>
          </a:p>
        </p:txBody>
      </p:sp>
      <p:sp>
        <p:nvSpPr>
          <p:cNvPr id="4" name="Text Placeholder 3">
            <a:extLst>
              <a:ext uri="{FF2B5EF4-FFF2-40B4-BE49-F238E27FC236}">
                <a16:creationId xmlns:a16="http://schemas.microsoft.com/office/drawing/2014/main" id="{804FABF2-BFBF-3295-22DB-AD158BFF06A4}"/>
              </a:ext>
            </a:extLst>
          </p:cNvPr>
          <p:cNvSpPr txBox="1">
            <a:spLocks/>
          </p:cNvSpPr>
          <p:nvPr/>
        </p:nvSpPr>
        <p:spPr>
          <a:xfrm>
            <a:off x="358295" y="4576707"/>
            <a:ext cx="8177899" cy="106500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300"/>
              </a:spcBef>
              <a:spcAft>
                <a:spcPts val="450"/>
              </a:spcAft>
              <a:buClrTx/>
              <a:buSzTx/>
              <a:buFont typeface="Arial" panose="020B0604020202020204" pitchFamily="34" charset="0"/>
              <a:buNone/>
              <a:tabLst/>
              <a:defRPr/>
            </a:pPr>
            <a:endParaRPr kumimoji="0" lang="en-US" sz="75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endParaRPr>
          </a:p>
        </p:txBody>
      </p:sp>
      <p:sp>
        <p:nvSpPr>
          <p:cNvPr id="5" name="Title Placeholder 4">
            <a:extLst>
              <a:ext uri="{FF2B5EF4-FFF2-40B4-BE49-F238E27FC236}">
                <a16:creationId xmlns:a16="http://schemas.microsoft.com/office/drawing/2014/main" id="{95B59985-71BB-39B0-A25D-A79F4455D554}"/>
              </a:ext>
            </a:extLst>
          </p:cNvPr>
          <p:cNvSpPr>
            <a:spLocks noGrp="1"/>
          </p:cNvSpPr>
          <p:nvPr>
            <p:ph type="title"/>
          </p:nvPr>
        </p:nvSpPr>
        <p:spPr>
          <a:xfrm>
            <a:off x="261938" y="2744391"/>
            <a:ext cx="7886700" cy="994172"/>
          </a:xfrm>
          <a:prstGeom prst="rect">
            <a:avLst/>
          </a:prstGeom>
        </p:spPr>
        <p:txBody>
          <a:bodyPr vert="horz" lIns="68580" tIns="34290" rIns="68580" bIns="34290" rtlCol="0" anchor="ctr">
            <a:normAutofit/>
          </a:bodyPr>
          <a:lstStyle/>
          <a:p>
            <a:r>
              <a:rPr lang="en-US" dirty="0"/>
              <a:t>Pivot Bank</a:t>
            </a:r>
            <a:endParaRPr lang="fr-FR" dirty="0"/>
          </a:p>
        </p:txBody>
      </p:sp>
      <p:sp>
        <p:nvSpPr>
          <p:cNvPr id="7" name="Text Placeholder 3">
            <a:extLst>
              <a:ext uri="{FF2B5EF4-FFF2-40B4-BE49-F238E27FC236}">
                <a16:creationId xmlns:a16="http://schemas.microsoft.com/office/drawing/2014/main" id="{A8F4ADC1-E06A-AFED-D132-7A0D134CB25A}"/>
              </a:ext>
            </a:extLst>
          </p:cNvPr>
          <p:cNvSpPr txBox="1">
            <a:spLocks/>
          </p:cNvSpPr>
          <p:nvPr/>
        </p:nvSpPr>
        <p:spPr>
          <a:xfrm>
            <a:off x="261938" y="4576706"/>
            <a:ext cx="8177899" cy="106500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300"/>
              </a:spcBef>
              <a:spcAft>
                <a:spcPts val="450"/>
              </a:spcAft>
              <a:buClrTx/>
              <a:buSzTx/>
              <a:buFont typeface="Arial" panose="020B0604020202020204" pitchFamily="34" charset="0"/>
              <a:buNone/>
              <a:tabLst/>
              <a:defRPr/>
            </a:pPr>
            <a:r>
              <a:rPr kumimoji="0" lang="en-US" sz="75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06/2024-6915</a:t>
            </a:r>
          </a:p>
          <a:p>
            <a:pPr marL="0" marR="0" lvl="0" indent="0" algn="just" defTabSz="914400" rtl="0" eaLnBrk="1" fontAlgn="auto" latinLnBrk="0" hangingPunct="1">
              <a:lnSpc>
                <a:spcPct val="100000"/>
              </a:lnSpc>
              <a:spcBef>
                <a:spcPts val="300"/>
              </a:spcBef>
              <a:spcAft>
                <a:spcPts val="450"/>
              </a:spcAft>
              <a:buClrTx/>
              <a:buSzTx/>
              <a:buFont typeface="Arial" panose="020B0604020202020204" pitchFamily="34" charset="0"/>
              <a:buNone/>
              <a:tabLst/>
              <a:defRPr/>
            </a:pPr>
            <a:r>
              <a:rPr kumimoji="0" lang="en-US" sz="75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This slide deck was prepared </a:t>
            </a:r>
            <a:r>
              <a:rPr kumimoji="0" lang="en-GB" sz="75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by </a:t>
            </a:r>
            <a:r>
              <a:rPr lang="en-GB" sz="750" dirty="0">
                <a:solidFill>
                  <a:prstClr val="black"/>
                </a:solidFill>
                <a:latin typeface="Roboto" panose="02000000000000000000" pitchFamily="2" charset="0"/>
                <a:ea typeface="Roboto" panose="02000000000000000000" pitchFamily="2" charset="0"/>
              </a:rPr>
              <a:t>Gela Go, Julia Li, Lei Li, &amp; Volodymyr </a:t>
            </a:r>
            <a:r>
              <a:rPr lang="en-GB" sz="750" dirty="0" err="1">
                <a:solidFill>
                  <a:prstClr val="black"/>
                </a:solidFill>
                <a:latin typeface="Roboto" panose="02000000000000000000" pitchFamily="2" charset="0"/>
                <a:ea typeface="Roboto" panose="02000000000000000000" pitchFamily="2" charset="0"/>
              </a:rPr>
              <a:t>Iurasov</a:t>
            </a:r>
            <a:r>
              <a:rPr lang="en-GB" sz="750" dirty="0">
                <a:solidFill>
                  <a:prstClr val="black"/>
                </a:solidFill>
                <a:latin typeface="Roboto" panose="02000000000000000000" pitchFamily="2" charset="0"/>
                <a:ea typeface="Roboto" panose="02000000000000000000" pitchFamily="2" charset="0"/>
              </a:rPr>
              <a:t>, INSEAD MBA Alumni, under the supervision of Ankit </a:t>
            </a:r>
            <a:r>
              <a:rPr lang="en-GB" sz="750" dirty="0" err="1">
                <a:solidFill>
                  <a:prstClr val="black"/>
                </a:solidFill>
                <a:latin typeface="Roboto" panose="02000000000000000000" pitchFamily="2" charset="0"/>
                <a:ea typeface="Roboto" panose="02000000000000000000" pitchFamily="2" charset="0"/>
              </a:rPr>
              <a:t>Kedia</a:t>
            </a:r>
            <a:r>
              <a:rPr lang="en-GB" sz="750" dirty="0">
                <a:solidFill>
                  <a:prstClr val="black"/>
                </a:solidFill>
                <a:latin typeface="Roboto" panose="02000000000000000000" pitchFamily="2" charset="0"/>
                <a:ea typeface="Roboto" panose="02000000000000000000" pitchFamily="2" charset="0"/>
              </a:rPr>
              <a:t>, INSEAD MBA 14’D Alumnus, Martin Schweinsberg, Associate Professor of Organisational Behaviour at ESMT Berlin, Horacio </a:t>
            </a:r>
            <a:r>
              <a:rPr lang="en-GB" sz="750" dirty="0" err="1">
                <a:solidFill>
                  <a:prstClr val="black"/>
                </a:solidFill>
                <a:latin typeface="Roboto" panose="02000000000000000000" pitchFamily="2" charset="0"/>
                <a:ea typeface="Roboto" panose="02000000000000000000" pitchFamily="2" charset="0"/>
              </a:rPr>
              <a:t>Falcão</a:t>
            </a:r>
            <a:r>
              <a:rPr lang="en-GB" sz="750" dirty="0">
                <a:solidFill>
                  <a:prstClr val="black"/>
                </a:solidFill>
                <a:latin typeface="Roboto" panose="02000000000000000000" pitchFamily="2" charset="0"/>
                <a:ea typeface="Roboto" panose="02000000000000000000" pitchFamily="2" charset="0"/>
              </a:rPr>
              <a:t>, Professor of Management Practice of Decision Sciences at INSEAD, and Eric Uhlmann, Professor of Organisational Behaviour at INSEAD</a:t>
            </a:r>
            <a:r>
              <a:rPr kumimoji="0" lang="en-US" sz="75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 as additional material to the role play “</a:t>
            </a:r>
            <a:r>
              <a:rPr lang="en-US" sz="750" i="1" dirty="0">
                <a:solidFill>
                  <a:prstClr val="black"/>
                </a:solidFill>
                <a:latin typeface="Roboto" panose="02000000000000000000" pitchFamily="2" charset="0"/>
                <a:ea typeface="Roboto" panose="02000000000000000000" pitchFamily="2" charset="0"/>
              </a:rPr>
              <a:t>Pivot Bank</a:t>
            </a:r>
            <a:r>
              <a:rPr kumimoji="0" lang="en-US" sz="750" b="0" i="0" u="none" strike="noStrike" kern="1200" cap="none" spc="0" normalizeH="0" baseline="0" noProof="0">
                <a:ln>
                  <a:noFill/>
                </a:ln>
                <a:solidFill>
                  <a:prstClr val="black"/>
                </a:solidFill>
                <a:effectLst/>
                <a:uLnTx/>
                <a:uFillTx/>
                <a:latin typeface="Roboto" panose="02000000000000000000" pitchFamily="2" charset="0"/>
                <a:ea typeface="Roboto" panose="02000000000000000000" pitchFamily="2" charset="0"/>
                <a:cs typeface="+mn-cs"/>
              </a:rPr>
              <a:t>”.</a:t>
            </a:r>
            <a:endParaRPr lang="en-US" sz="750" dirty="0">
              <a:solidFill>
                <a:prstClr val="black"/>
              </a:solidFill>
              <a:latin typeface="Roboto" panose="02000000000000000000" pitchFamily="2" charset="0"/>
              <a:ea typeface="Roboto" panose="02000000000000000000" pitchFamily="2" charset="0"/>
            </a:endParaRPr>
          </a:p>
          <a:p>
            <a:pPr marL="0" marR="0" lvl="0" indent="0" algn="l" defTabSz="914400" rtl="0" eaLnBrk="1" fontAlgn="auto" latinLnBrk="0" hangingPunct="1">
              <a:lnSpc>
                <a:spcPct val="100000"/>
              </a:lnSpc>
              <a:spcBef>
                <a:spcPts val="300"/>
              </a:spcBef>
              <a:spcAft>
                <a:spcPts val="450"/>
              </a:spcAft>
              <a:buClrTx/>
              <a:buSzTx/>
              <a:buFont typeface="Arial" panose="020B0604020202020204" pitchFamily="34" charset="0"/>
              <a:buNone/>
              <a:tabLst/>
              <a:defRPr/>
            </a:pPr>
            <a:r>
              <a:rPr kumimoji="0" lang="en-US" sz="75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To access INSEAD teaching materials, go to </a:t>
            </a:r>
            <a:r>
              <a:rPr kumimoji="0" lang="en-US" sz="75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hlinkClick r:id="rId3"/>
              </a:rPr>
              <a:t>https://publishing.insead.edu/</a:t>
            </a:r>
            <a:r>
              <a:rPr kumimoji="0" lang="en-US" sz="75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 </a:t>
            </a:r>
          </a:p>
          <a:p>
            <a:pPr marL="0" marR="0" lvl="0" indent="0" algn="l" defTabSz="914400" rtl="0" eaLnBrk="1" fontAlgn="auto" latinLnBrk="0" hangingPunct="1">
              <a:lnSpc>
                <a:spcPct val="100000"/>
              </a:lnSpc>
              <a:spcBef>
                <a:spcPts val="300"/>
              </a:spcBef>
              <a:spcAft>
                <a:spcPts val="450"/>
              </a:spcAft>
              <a:buClrTx/>
              <a:buSzTx/>
              <a:buFont typeface="Arial" panose="020B0604020202020204" pitchFamily="34" charset="0"/>
              <a:buNone/>
              <a:tabLst/>
              <a:defRPr/>
            </a:pPr>
            <a:r>
              <a:rPr kumimoji="0" lang="en-US" sz="75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Copyright © 2024 </a:t>
            </a:r>
            <a:r>
              <a:rPr kumimoji="0" lang="en-GB" sz="75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Martin Schweinsberg, Horacio </a:t>
            </a:r>
            <a:r>
              <a:rPr kumimoji="0" lang="en-GB" sz="750" b="0" i="0" u="none" strike="noStrike" kern="1200" cap="none" spc="0" normalizeH="0" baseline="0" noProof="0" dirty="0" err="1">
                <a:ln>
                  <a:noFill/>
                </a:ln>
                <a:solidFill>
                  <a:prstClr val="black"/>
                </a:solidFill>
                <a:effectLst/>
                <a:uLnTx/>
                <a:uFillTx/>
                <a:latin typeface="Roboto" panose="02000000000000000000" pitchFamily="2" charset="0"/>
                <a:ea typeface="Roboto" panose="02000000000000000000" pitchFamily="2" charset="0"/>
                <a:cs typeface="+mn-cs"/>
              </a:rPr>
              <a:t>Falcão</a:t>
            </a:r>
            <a:r>
              <a:rPr kumimoji="0" lang="en-GB" sz="75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 Eric Uhlmann.</a:t>
            </a:r>
            <a:endParaRPr kumimoji="0" lang="en-US" sz="75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endParaRPr>
          </a:p>
          <a:p>
            <a:pPr marL="0" marR="0" lvl="0" indent="0" algn="l" defTabSz="914400" rtl="0" eaLnBrk="1" fontAlgn="auto" latinLnBrk="0" hangingPunct="1">
              <a:lnSpc>
                <a:spcPct val="100000"/>
              </a:lnSpc>
              <a:spcBef>
                <a:spcPts val="300"/>
              </a:spcBef>
              <a:spcAft>
                <a:spcPts val="450"/>
              </a:spcAft>
              <a:buClrTx/>
              <a:buSzTx/>
              <a:buFont typeface="Arial" panose="020B0604020202020204" pitchFamily="34" charset="0"/>
              <a:buNone/>
              <a:tabLst/>
              <a:defRPr/>
            </a:pPr>
            <a:r>
              <a:rPr kumimoji="0" lang="en-US" sz="75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COPIES MAY NOT BE MADE WITHOUT PERMISSION. NO PART OF THIS PUBLICATION MAY BE, COPIED, STORED, TRANSMITTED, TRANSLATED, REPRODUCED OR DISTRIBUTED IN ANY FORM OR MEDIUM WHATSOEVER WITHOUT THE PERMISSION OF THE COPYRIGHT OWNER.</a:t>
            </a:r>
          </a:p>
        </p:txBody>
      </p:sp>
    </p:spTree>
    <p:extLst>
      <p:ext uri="{BB962C8B-B14F-4D97-AF65-F5344CB8AC3E}">
        <p14:creationId xmlns:p14="http://schemas.microsoft.com/office/powerpoint/2010/main" val="14098093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5B2061-4F5C-45FD-B631-43D13017E833}"/>
              </a:ext>
            </a:extLst>
          </p:cNvPr>
          <p:cNvSpPr>
            <a:spLocks noGrp="1"/>
          </p:cNvSpPr>
          <p:nvPr>
            <p:ph type="title"/>
          </p:nvPr>
        </p:nvSpPr>
        <p:spPr/>
        <p:txBody>
          <a:bodyPr>
            <a:normAutofit/>
          </a:bodyPr>
          <a:lstStyle/>
          <a:p>
            <a:r>
              <a:rPr lang="en-SG" sz="3200" b="1" dirty="0"/>
              <a:t>Information Asymmetries: </a:t>
            </a:r>
            <a:br>
              <a:rPr lang="en-SG" sz="3200" b="1" dirty="0"/>
            </a:br>
            <a:r>
              <a:rPr lang="en-SG" sz="3200" b="1" dirty="0"/>
              <a:t>What does only Kenneth know?</a:t>
            </a:r>
          </a:p>
        </p:txBody>
      </p:sp>
      <p:sp>
        <p:nvSpPr>
          <p:cNvPr id="3" name="Content Placeholder 2">
            <a:extLst>
              <a:ext uri="{FF2B5EF4-FFF2-40B4-BE49-F238E27FC236}">
                <a16:creationId xmlns:a16="http://schemas.microsoft.com/office/drawing/2014/main" id="{BF118503-F971-4878-A5C6-EDA3E3F15F79}"/>
              </a:ext>
            </a:extLst>
          </p:cNvPr>
          <p:cNvSpPr>
            <a:spLocks noGrp="1"/>
          </p:cNvSpPr>
          <p:nvPr>
            <p:ph idx="1"/>
          </p:nvPr>
        </p:nvSpPr>
        <p:spPr>
          <a:xfrm>
            <a:off x="457200" y="1752600"/>
            <a:ext cx="8229600" cy="5105400"/>
          </a:xfrm>
        </p:spPr>
        <p:txBody>
          <a:bodyPr>
            <a:normAutofit fontScale="77500" lnSpcReduction="20000"/>
          </a:bodyPr>
          <a:lstStyle/>
          <a:p>
            <a:r>
              <a:rPr lang="en-SG" dirty="0"/>
              <a:t>Kenneth is leaving Pivot Bank this December to do an MBA</a:t>
            </a:r>
          </a:p>
          <a:p>
            <a:endParaRPr lang="en-SG" sz="2300" dirty="0"/>
          </a:p>
          <a:p>
            <a:r>
              <a:rPr lang="en-SG" dirty="0"/>
              <a:t>He wants the VP promotion to set himself up for a dream job in China post-MBA</a:t>
            </a:r>
          </a:p>
          <a:p>
            <a:endParaRPr lang="en-SG" sz="2300" dirty="0"/>
          </a:p>
          <a:p>
            <a:r>
              <a:rPr lang="en-SG" dirty="0"/>
              <a:t>Salary is less important because he will only be at the firm a little while longer</a:t>
            </a:r>
          </a:p>
          <a:p>
            <a:endParaRPr lang="en-SG" sz="2300" dirty="0">
              <a:solidFill>
                <a:schemeClr val="bg1"/>
              </a:solidFill>
            </a:endParaRPr>
          </a:p>
          <a:p>
            <a:r>
              <a:rPr lang="en-SG" dirty="0">
                <a:solidFill>
                  <a:schemeClr val="bg1"/>
                </a:solidFill>
              </a:rPr>
              <a:t>Has an offer at VP level with 50% pay increase from Straightforward Bank, but cannot take it because he would only work briefly there pre-MBA (black mark on his CV)</a:t>
            </a:r>
          </a:p>
          <a:p>
            <a:endParaRPr lang="en-SG" sz="2300" dirty="0">
              <a:solidFill>
                <a:schemeClr val="bg1"/>
              </a:solidFill>
            </a:endParaRPr>
          </a:p>
          <a:p>
            <a:r>
              <a:rPr lang="en-SG" dirty="0">
                <a:solidFill>
                  <a:schemeClr val="bg1"/>
                </a:solidFill>
              </a:rPr>
              <a:t>Kenneth and the juniors know that David and the other partners secretly gave themselves pay raises </a:t>
            </a:r>
          </a:p>
        </p:txBody>
      </p:sp>
    </p:spTree>
    <p:extLst>
      <p:ext uri="{BB962C8B-B14F-4D97-AF65-F5344CB8AC3E}">
        <p14:creationId xmlns:p14="http://schemas.microsoft.com/office/powerpoint/2010/main" val="480820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5B2061-4F5C-45FD-B631-43D13017E833}"/>
              </a:ext>
            </a:extLst>
          </p:cNvPr>
          <p:cNvSpPr>
            <a:spLocks noGrp="1"/>
          </p:cNvSpPr>
          <p:nvPr>
            <p:ph type="title"/>
          </p:nvPr>
        </p:nvSpPr>
        <p:spPr/>
        <p:txBody>
          <a:bodyPr>
            <a:normAutofit/>
          </a:bodyPr>
          <a:lstStyle/>
          <a:p>
            <a:r>
              <a:rPr lang="en-SG" sz="3200" b="1" dirty="0"/>
              <a:t>Information Asymmetries: </a:t>
            </a:r>
            <a:br>
              <a:rPr lang="en-SG" sz="3200" b="1" dirty="0"/>
            </a:br>
            <a:r>
              <a:rPr lang="en-SG" sz="3200" b="1" dirty="0"/>
              <a:t>What does only Kenneth know?</a:t>
            </a:r>
          </a:p>
        </p:txBody>
      </p:sp>
      <p:sp>
        <p:nvSpPr>
          <p:cNvPr id="3" name="Content Placeholder 2">
            <a:extLst>
              <a:ext uri="{FF2B5EF4-FFF2-40B4-BE49-F238E27FC236}">
                <a16:creationId xmlns:a16="http://schemas.microsoft.com/office/drawing/2014/main" id="{BF118503-F971-4878-A5C6-EDA3E3F15F79}"/>
              </a:ext>
            </a:extLst>
          </p:cNvPr>
          <p:cNvSpPr>
            <a:spLocks noGrp="1"/>
          </p:cNvSpPr>
          <p:nvPr>
            <p:ph idx="1"/>
          </p:nvPr>
        </p:nvSpPr>
        <p:spPr>
          <a:xfrm>
            <a:off x="457200" y="1752600"/>
            <a:ext cx="8229600" cy="5105400"/>
          </a:xfrm>
        </p:spPr>
        <p:txBody>
          <a:bodyPr>
            <a:normAutofit fontScale="77500" lnSpcReduction="20000"/>
          </a:bodyPr>
          <a:lstStyle/>
          <a:p>
            <a:r>
              <a:rPr lang="en-SG" dirty="0"/>
              <a:t>Kenneth is leaving Pivot Bank this December to do an MBA</a:t>
            </a:r>
          </a:p>
          <a:p>
            <a:endParaRPr lang="en-SG" sz="2300" dirty="0"/>
          </a:p>
          <a:p>
            <a:r>
              <a:rPr lang="en-SG" dirty="0"/>
              <a:t>He wants the VP promotion to set himself up for a dream job in China post-MBA</a:t>
            </a:r>
          </a:p>
          <a:p>
            <a:endParaRPr lang="en-SG" sz="2300" dirty="0"/>
          </a:p>
          <a:p>
            <a:r>
              <a:rPr lang="en-SG" dirty="0"/>
              <a:t>Salary is less important because he will only be at the firm a little while longer</a:t>
            </a:r>
          </a:p>
          <a:p>
            <a:endParaRPr lang="en-SG" sz="2300" dirty="0"/>
          </a:p>
          <a:p>
            <a:r>
              <a:rPr lang="en-SG" dirty="0"/>
              <a:t>Has an offer at VP level with 50% pay increase from Straightforward Bank, but cannot take it because he would only work briefly there pre-MBA (black mark on his CV)</a:t>
            </a:r>
          </a:p>
          <a:p>
            <a:endParaRPr lang="en-SG" sz="2300" dirty="0">
              <a:solidFill>
                <a:schemeClr val="bg1"/>
              </a:solidFill>
            </a:endParaRPr>
          </a:p>
          <a:p>
            <a:r>
              <a:rPr lang="en-SG" dirty="0">
                <a:solidFill>
                  <a:schemeClr val="bg1"/>
                </a:solidFill>
              </a:rPr>
              <a:t>Kenneth and the juniors know that David and the other partners secretly gave themselves pay raises </a:t>
            </a:r>
          </a:p>
        </p:txBody>
      </p:sp>
    </p:spTree>
    <p:extLst>
      <p:ext uri="{BB962C8B-B14F-4D97-AF65-F5344CB8AC3E}">
        <p14:creationId xmlns:p14="http://schemas.microsoft.com/office/powerpoint/2010/main" val="36568029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5B2061-4F5C-45FD-B631-43D13017E833}"/>
              </a:ext>
            </a:extLst>
          </p:cNvPr>
          <p:cNvSpPr>
            <a:spLocks noGrp="1"/>
          </p:cNvSpPr>
          <p:nvPr>
            <p:ph type="title"/>
          </p:nvPr>
        </p:nvSpPr>
        <p:spPr/>
        <p:txBody>
          <a:bodyPr>
            <a:normAutofit/>
          </a:bodyPr>
          <a:lstStyle/>
          <a:p>
            <a:r>
              <a:rPr lang="en-SG" sz="3200" b="1" dirty="0"/>
              <a:t>Information Asymmetries: </a:t>
            </a:r>
            <a:br>
              <a:rPr lang="en-SG" sz="3200" b="1" dirty="0"/>
            </a:br>
            <a:r>
              <a:rPr lang="en-SG" sz="3200" b="1" dirty="0"/>
              <a:t>What does only Kenneth know?</a:t>
            </a:r>
          </a:p>
        </p:txBody>
      </p:sp>
      <p:sp>
        <p:nvSpPr>
          <p:cNvPr id="3" name="Content Placeholder 2">
            <a:extLst>
              <a:ext uri="{FF2B5EF4-FFF2-40B4-BE49-F238E27FC236}">
                <a16:creationId xmlns:a16="http://schemas.microsoft.com/office/drawing/2014/main" id="{BF118503-F971-4878-A5C6-EDA3E3F15F79}"/>
              </a:ext>
            </a:extLst>
          </p:cNvPr>
          <p:cNvSpPr>
            <a:spLocks noGrp="1"/>
          </p:cNvSpPr>
          <p:nvPr>
            <p:ph idx="1"/>
          </p:nvPr>
        </p:nvSpPr>
        <p:spPr>
          <a:xfrm>
            <a:off x="457200" y="1752600"/>
            <a:ext cx="8229600" cy="5105400"/>
          </a:xfrm>
        </p:spPr>
        <p:txBody>
          <a:bodyPr>
            <a:normAutofit fontScale="77500" lnSpcReduction="20000"/>
          </a:bodyPr>
          <a:lstStyle/>
          <a:p>
            <a:r>
              <a:rPr lang="en-SG" dirty="0"/>
              <a:t>Kenneth is leaving Pivot Bank this December to do an MBA</a:t>
            </a:r>
          </a:p>
          <a:p>
            <a:endParaRPr lang="en-SG" sz="2300" dirty="0"/>
          </a:p>
          <a:p>
            <a:r>
              <a:rPr lang="en-SG" dirty="0"/>
              <a:t>He wants the VP promotion to set himself up for a dream job in China post-MBA</a:t>
            </a:r>
          </a:p>
          <a:p>
            <a:endParaRPr lang="en-SG" sz="2300" dirty="0"/>
          </a:p>
          <a:p>
            <a:r>
              <a:rPr lang="en-SG" dirty="0"/>
              <a:t>Salary is less important because he will only be at the firm a little while longer</a:t>
            </a:r>
          </a:p>
          <a:p>
            <a:endParaRPr lang="en-SG" sz="2300" dirty="0"/>
          </a:p>
          <a:p>
            <a:r>
              <a:rPr lang="en-SG" dirty="0"/>
              <a:t>Has an offer at VP level with 50% pay increase from Straightforward Bank, but cannot take it because he would only work briefly there pre-MBA (black mark on his CV)</a:t>
            </a:r>
          </a:p>
          <a:p>
            <a:endParaRPr lang="en-SG" sz="2300" dirty="0"/>
          </a:p>
          <a:p>
            <a:r>
              <a:rPr lang="en-SG" dirty="0"/>
              <a:t>Kenneth and the juniors know that David and the other partners secretly gave themselves pay raises </a:t>
            </a:r>
          </a:p>
        </p:txBody>
      </p:sp>
    </p:spTree>
    <p:extLst>
      <p:ext uri="{BB962C8B-B14F-4D97-AF65-F5344CB8AC3E}">
        <p14:creationId xmlns:p14="http://schemas.microsoft.com/office/powerpoint/2010/main" val="32813082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5B2061-4F5C-45FD-B631-43D13017E833}"/>
              </a:ext>
            </a:extLst>
          </p:cNvPr>
          <p:cNvSpPr>
            <a:spLocks noGrp="1"/>
          </p:cNvSpPr>
          <p:nvPr>
            <p:ph type="title"/>
          </p:nvPr>
        </p:nvSpPr>
        <p:spPr>
          <a:xfrm>
            <a:off x="457200" y="228600"/>
            <a:ext cx="8229600" cy="1143000"/>
          </a:xfrm>
        </p:spPr>
        <p:txBody>
          <a:bodyPr>
            <a:normAutofit/>
          </a:bodyPr>
          <a:lstStyle/>
          <a:p>
            <a:r>
              <a:rPr lang="en-SG" sz="3200" b="1" dirty="0"/>
              <a:t>Information Asymmetries: </a:t>
            </a:r>
            <a:br>
              <a:rPr lang="en-SG" sz="3200" b="1" dirty="0"/>
            </a:br>
            <a:r>
              <a:rPr lang="en-SG" sz="3200" b="1" dirty="0"/>
              <a:t>What does only David know?</a:t>
            </a:r>
          </a:p>
        </p:txBody>
      </p:sp>
      <p:sp>
        <p:nvSpPr>
          <p:cNvPr id="5" name="Content Placeholder 4">
            <a:extLst>
              <a:ext uri="{FF2B5EF4-FFF2-40B4-BE49-F238E27FC236}">
                <a16:creationId xmlns:a16="http://schemas.microsoft.com/office/drawing/2014/main" id="{EF1EB422-10D1-42FA-BA67-339A2EC4D613}"/>
              </a:ext>
            </a:extLst>
          </p:cNvPr>
          <p:cNvSpPr>
            <a:spLocks noGrp="1"/>
          </p:cNvSpPr>
          <p:nvPr>
            <p:ph idx="1"/>
          </p:nvPr>
        </p:nvSpPr>
        <p:spPr/>
        <p:txBody>
          <a:bodyPr/>
          <a:lstStyle/>
          <a:p>
            <a:endParaRPr lang="en-SG"/>
          </a:p>
        </p:txBody>
      </p:sp>
    </p:spTree>
    <p:extLst>
      <p:ext uri="{BB962C8B-B14F-4D97-AF65-F5344CB8AC3E}">
        <p14:creationId xmlns:p14="http://schemas.microsoft.com/office/powerpoint/2010/main" val="24574469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2CAB43D1-C342-4806-A53D-DA710FA5F9A3}"/>
              </a:ext>
            </a:extLst>
          </p:cNvPr>
          <p:cNvSpPr>
            <a:spLocks noGrp="1"/>
          </p:cNvSpPr>
          <p:nvPr>
            <p:ph type="title"/>
          </p:nvPr>
        </p:nvSpPr>
        <p:spPr>
          <a:xfrm>
            <a:off x="457200" y="228600"/>
            <a:ext cx="8229600" cy="1143000"/>
          </a:xfrm>
        </p:spPr>
        <p:txBody>
          <a:bodyPr>
            <a:normAutofit/>
          </a:bodyPr>
          <a:lstStyle/>
          <a:p>
            <a:r>
              <a:rPr lang="en-SG" sz="3200" b="1" dirty="0"/>
              <a:t>Information Asymmetries: </a:t>
            </a:r>
            <a:br>
              <a:rPr lang="en-SG" sz="3200" b="1" dirty="0"/>
            </a:br>
            <a:r>
              <a:rPr lang="en-SG" sz="3200" b="1" dirty="0"/>
              <a:t>What does only David know?</a:t>
            </a:r>
          </a:p>
        </p:txBody>
      </p:sp>
      <p:sp>
        <p:nvSpPr>
          <p:cNvPr id="7" name="Content Placeholder 2">
            <a:extLst>
              <a:ext uri="{FF2B5EF4-FFF2-40B4-BE49-F238E27FC236}">
                <a16:creationId xmlns:a16="http://schemas.microsoft.com/office/drawing/2014/main" id="{93F072F5-7B3F-4370-A2C2-21C925A9A2EA}"/>
              </a:ext>
            </a:extLst>
          </p:cNvPr>
          <p:cNvSpPr>
            <a:spLocks noGrp="1"/>
          </p:cNvSpPr>
          <p:nvPr>
            <p:ph idx="1"/>
          </p:nvPr>
        </p:nvSpPr>
        <p:spPr>
          <a:xfrm>
            <a:off x="457200" y="1600200"/>
            <a:ext cx="8229600" cy="5181600"/>
          </a:xfrm>
        </p:spPr>
        <p:txBody>
          <a:bodyPr>
            <a:normAutofit fontScale="85000" lnSpcReduction="20000"/>
          </a:bodyPr>
          <a:lstStyle/>
          <a:p>
            <a:r>
              <a:rPr lang="en-SG" dirty="0"/>
              <a:t>Sees Kenneth as a future partner and wants him to stay</a:t>
            </a:r>
          </a:p>
          <a:p>
            <a:endParaRPr lang="en-SG" sz="2100" dirty="0">
              <a:solidFill>
                <a:schemeClr val="bg1"/>
              </a:solidFill>
            </a:endParaRPr>
          </a:p>
          <a:p>
            <a:r>
              <a:rPr lang="en-SG" dirty="0">
                <a:solidFill>
                  <a:schemeClr val="bg1"/>
                </a:solidFill>
              </a:rPr>
              <a:t>Further departures from David’s team will be escalated to the executive committee due to rampant turnover</a:t>
            </a:r>
          </a:p>
          <a:p>
            <a:pPr marL="0" indent="0">
              <a:buNone/>
            </a:pPr>
            <a:endParaRPr lang="en-SG" sz="2100" dirty="0">
              <a:solidFill>
                <a:schemeClr val="bg1"/>
              </a:solidFill>
            </a:endParaRPr>
          </a:p>
          <a:p>
            <a:r>
              <a:rPr lang="en-SG" dirty="0">
                <a:solidFill>
                  <a:schemeClr val="bg1"/>
                </a:solidFill>
              </a:rPr>
              <a:t>Can raise Kenneth’s salary by up to 10% without causing conflict on the team</a:t>
            </a:r>
          </a:p>
          <a:p>
            <a:endParaRPr lang="en-SG" sz="2100" dirty="0">
              <a:solidFill>
                <a:schemeClr val="bg1"/>
              </a:solidFill>
            </a:endParaRPr>
          </a:p>
          <a:p>
            <a:r>
              <a:rPr lang="en-SG" dirty="0">
                <a:solidFill>
                  <a:schemeClr val="bg1"/>
                </a:solidFill>
              </a:rPr>
              <a:t>Does have decision power, but salary increase of over 20% or early promotion will be difficult to justify to the other partners</a:t>
            </a:r>
          </a:p>
          <a:p>
            <a:endParaRPr lang="en-SG" sz="2100" dirty="0">
              <a:solidFill>
                <a:schemeClr val="bg1"/>
              </a:solidFill>
            </a:endParaRPr>
          </a:p>
          <a:p>
            <a:r>
              <a:rPr lang="en-SG" dirty="0">
                <a:solidFill>
                  <a:schemeClr val="bg1"/>
                </a:solidFill>
              </a:rPr>
              <a:t>Does not believe an associate could get an external offer in this economy, and is suspicious of false offers</a:t>
            </a:r>
          </a:p>
        </p:txBody>
      </p:sp>
    </p:spTree>
    <p:extLst>
      <p:ext uri="{BB962C8B-B14F-4D97-AF65-F5344CB8AC3E}">
        <p14:creationId xmlns:p14="http://schemas.microsoft.com/office/powerpoint/2010/main" val="30410361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2CAB43D1-C342-4806-A53D-DA710FA5F9A3}"/>
              </a:ext>
            </a:extLst>
          </p:cNvPr>
          <p:cNvSpPr>
            <a:spLocks noGrp="1"/>
          </p:cNvSpPr>
          <p:nvPr>
            <p:ph type="title"/>
          </p:nvPr>
        </p:nvSpPr>
        <p:spPr>
          <a:xfrm>
            <a:off x="457200" y="228600"/>
            <a:ext cx="8229600" cy="1143000"/>
          </a:xfrm>
        </p:spPr>
        <p:txBody>
          <a:bodyPr>
            <a:normAutofit/>
          </a:bodyPr>
          <a:lstStyle/>
          <a:p>
            <a:r>
              <a:rPr lang="en-SG" sz="3200" b="1" dirty="0"/>
              <a:t>Information Asymmetries: </a:t>
            </a:r>
            <a:br>
              <a:rPr lang="en-SG" sz="3200" b="1" dirty="0"/>
            </a:br>
            <a:r>
              <a:rPr lang="en-SG" sz="3200" b="1" dirty="0"/>
              <a:t>What does only David know?</a:t>
            </a:r>
          </a:p>
        </p:txBody>
      </p:sp>
      <p:sp>
        <p:nvSpPr>
          <p:cNvPr id="7" name="Content Placeholder 2">
            <a:extLst>
              <a:ext uri="{FF2B5EF4-FFF2-40B4-BE49-F238E27FC236}">
                <a16:creationId xmlns:a16="http://schemas.microsoft.com/office/drawing/2014/main" id="{F6D139FA-AB44-49A0-8945-FBB27368C5DC}"/>
              </a:ext>
            </a:extLst>
          </p:cNvPr>
          <p:cNvSpPr>
            <a:spLocks noGrp="1"/>
          </p:cNvSpPr>
          <p:nvPr>
            <p:ph idx="1"/>
          </p:nvPr>
        </p:nvSpPr>
        <p:spPr>
          <a:xfrm>
            <a:off x="457200" y="1600200"/>
            <a:ext cx="8229600" cy="5181600"/>
          </a:xfrm>
        </p:spPr>
        <p:txBody>
          <a:bodyPr>
            <a:normAutofit fontScale="85000" lnSpcReduction="20000"/>
          </a:bodyPr>
          <a:lstStyle/>
          <a:p>
            <a:r>
              <a:rPr lang="en-SG" dirty="0"/>
              <a:t>Sees Kenneth as a future partner and wants him to stay</a:t>
            </a:r>
          </a:p>
          <a:p>
            <a:endParaRPr lang="en-SG" sz="2100" dirty="0"/>
          </a:p>
          <a:p>
            <a:r>
              <a:rPr lang="en-SG" dirty="0"/>
              <a:t>Further departures from David’s team will be escalated to the executive committee due to rampant turnover</a:t>
            </a:r>
          </a:p>
          <a:p>
            <a:pPr marL="0" indent="0">
              <a:buNone/>
            </a:pPr>
            <a:endParaRPr lang="en-SG" sz="2100" dirty="0">
              <a:solidFill>
                <a:schemeClr val="bg1"/>
              </a:solidFill>
            </a:endParaRPr>
          </a:p>
          <a:p>
            <a:r>
              <a:rPr lang="en-SG" dirty="0">
                <a:solidFill>
                  <a:schemeClr val="bg1"/>
                </a:solidFill>
              </a:rPr>
              <a:t>Can raise Kenneth’s salary by up to 10% without causing conflict on the team</a:t>
            </a:r>
          </a:p>
          <a:p>
            <a:endParaRPr lang="en-SG" sz="2100" dirty="0">
              <a:solidFill>
                <a:schemeClr val="bg1"/>
              </a:solidFill>
            </a:endParaRPr>
          </a:p>
          <a:p>
            <a:r>
              <a:rPr lang="en-SG" dirty="0">
                <a:solidFill>
                  <a:schemeClr val="bg1"/>
                </a:solidFill>
              </a:rPr>
              <a:t>Does have decision power, but salary increase of over 20% or early promotion will be difficult to justify to the other partners</a:t>
            </a:r>
          </a:p>
          <a:p>
            <a:endParaRPr lang="en-SG" sz="2100" dirty="0">
              <a:solidFill>
                <a:schemeClr val="bg1"/>
              </a:solidFill>
            </a:endParaRPr>
          </a:p>
          <a:p>
            <a:r>
              <a:rPr lang="en-SG" dirty="0">
                <a:solidFill>
                  <a:schemeClr val="bg1"/>
                </a:solidFill>
              </a:rPr>
              <a:t>Does not believe an associate could get an external offer in this economy, and is suspicious of false offers</a:t>
            </a:r>
          </a:p>
        </p:txBody>
      </p:sp>
    </p:spTree>
    <p:extLst>
      <p:ext uri="{BB962C8B-B14F-4D97-AF65-F5344CB8AC3E}">
        <p14:creationId xmlns:p14="http://schemas.microsoft.com/office/powerpoint/2010/main" val="2445210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2CAB43D1-C342-4806-A53D-DA710FA5F9A3}"/>
              </a:ext>
            </a:extLst>
          </p:cNvPr>
          <p:cNvSpPr>
            <a:spLocks noGrp="1"/>
          </p:cNvSpPr>
          <p:nvPr>
            <p:ph type="title"/>
          </p:nvPr>
        </p:nvSpPr>
        <p:spPr>
          <a:xfrm>
            <a:off x="457200" y="228600"/>
            <a:ext cx="8229600" cy="1143000"/>
          </a:xfrm>
        </p:spPr>
        <p:txBody>
          <a:bodyPr>
            <a:normAutofit/>
          </a:bodyPr>
          <a:lstStyle/>
          <a:p>
            <a:r>
              <a:rPr lang="en-SG" sz="3200" b="1" dirty="0"/>
              <a:t>Information Asymmetries: </a:t>
            </a:r>
            <a:br>
              <a:rPr lang="en-SG" sz="3200" b="1" dirty="0"/>
            </a:br>
            <a:r>
              <a:rPr lang="en-SG" sz="3200" b="1" dirty="0"/>
              <a:t>What does only David know?</a:t>
            </a:r>
          </a:p>
        </p:txBody>
      </p:sp>
      <p:sp>
        <p:nvSpPr>
          <p:cNvPr id="7" name="Content Placeholder 2">
            <a:extLst>
              <a:ext uri="{FF2B5EF4-FFF2-40B4-BE49-F238E27FC236}">
                <a16:creationId xmlns:a16="http://schemas.microsoft.com/office/drawing/2014/main" id="{089BCEC7-38A1-4CE5-B8CE-836829414837}"/>
              </a:ext>
            </a:extLst>
          </p:cNvPr>
          <p:cNvSpPr>
            <a:spLocks noGrp="1"/>
          </p:cNvSpPr>
          <p:nvPr>
            <p:ph idx="1"/>
          </p:nvPr>
        </p:nvSpPr>
        <p:spPr>
          <a:xfrm>
            <a:off x="457200" y="1600200"/>
            <a:ext cx="8229600" cy="5181600"/>
          </a:xfrm>
        </p:spPr>
        <p:txBody>
          <a:bodyPr>
            <a:normAutofit fontScale="85000" lnSpcReduction="20000"/>
          </a:bodyPr>
          <a:lstStyle/>
          <a:p>
            <a:r>
              <a:rPr lang="en-SG" dirty="0"/>
              <a:t>Sees Kenneth as a future partner and wants him to stay</a:t>
            </a:r>
          </a:p>
          <a:p>
            <a:endParaRPr lang="en-SG" sz="2100" dirty="0"/>
          </a:p>
          <a:p>
            <a:r>
              <a:rPr lang="en-SG" dirty="0"/>
              <a:t>Further departures from David’s team will be escalated to the executive committee due to rampant turnover</a:t>
            </a:r>
          </a:p>
          <a:p>
            <a:pPr marL="0" indent="0">
              <a:buNone/>
            </a:pPr>
            <a:endParaRPr lang="en-SG" sz="2100" dirty="0"/>
          </a:p>
          <a:p>
            <a:r>
              <a:rPr lang="en-SG" dirty="0"/>
              <a:t>Can raise Kenneth’s salary by up to 10% without causing conflict on the team</a:t>
            </a:r>
          </a:p>
          <a:p>
            <a:endParaRPr lang="en-SG" sz="2100" dirty="0">
              <a:solidFill>
                <a:schemeClr val="bg1"/>
              </a:solidFill>
            </a:endParaRPr>
          </a:p>
          <a:p>
            <a:r>
              <a:rPr lang="en-SG" dirty="0">
                <a:solidFill>
                  <a:schemeClr val="bg1"/>
                </a:solidFill>
              </a:rPr>
              <a:t>Does have decision power, but salary increase of over 20% or early promotion will be difficult to justify to the other partners</a:t>
            </a:r>
          </a:p>
          <a:p>
            <a:endParaRPr lang="en-SG" sz="2100" dirty="0">
              <a:solidFill>
                <a:schemeClr val="bg1"/>
              </a:solidFill>
            </a:endParaRPr>
          </a:p>
          <a:p>
            <a:r>
              <a:rPr lang="en-SG" dirty="0">
                <a:solidFill>
                  <a:schemeClr val="bg1"/>
                </a:solidFill>
              </a:rPr>
              <a:t>Does not believe an associate could get an external offer in this economy, and is suspicious of false offers</a:t>
            </a:r>
          </a:p>
        </p:txBody>
      </p:sp>
    </p:spTree>
    <p:extLst>
      <p:ext uri="{BB962C8B-B14F-4D97-AF65-F5344CB8AC3E}">
        <p14:creationId xmlns:p14="http://schemas.microsoft.com/office/powerpoint/2010/main" val="18037524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2CAB43D1-C342-4806-A53D-DA710FA5F9A3}"/>
              </a:ext>
            </a:extLst>
          </p:cNvPr>
          <p:cNvSpPr>
            <a:spLocks noGrp="1"/>
          </p:cNvSpPr>
          <p:nvPr>
            <p:ph type="title"/>
          </p:nvPr>
        </p:nvSpPr>
        <p:spPr>
          <a:xfrm>
            <a:off x="457200" y="228600"/>
            <a:ext cx="8229600" cy="1143000"/>
          </a:xfrm>
        </p:spPr>
        <p:txBody>
          <a:bodyPr>
            <a:normAutofit/>
          </a:bodyPr>
          <a:lstStyle/>
          <a:p>
            <a:r>
              <a:rPr lang="en-SG" sz="3200" b="1" dirty="0"/>
              <a:t>Information Asymmetries: </a:t>
            </a:r>
            <a:br>
              <a:rPr lang="en-SG" sz="3200" b="1" dirty="0"/>
            </a:br>
            <a:r>
              <a:rPr lang="en-SG" sz="3200" b="1" dirty="0"/>
              <a:t>What does only David know?</a:t>
            </a:r>
          </a:p>
        </p:txBody>
      </p:sp>
      <p:sp>
        <p:nvSpPr>
          <p:cNvPr id="7" name="Content Placeholder 2">
            <a:extLst>
              <a:ext uri="{FF2B5EF4-FFF2-40B4-BE49-F238E27FC236}">
                <a16:creationId xmlns:a16="http://schemas.microsoft.com/office/drawing/2014/main" id="{2317E109-27A5-4D62-8556-E24AF604C989}"/>
              </a:ext>
            </a:extLst>
          </p:cNvPr>
          <p:cNvSpPr>
            <a:spLocks noGrp="1"/>
          </p:cNvSpPr>
          <p:nvPr>
            <p:ph idx="1"/>
          </p:nvPr>
        </p:nvSpPr>
        <p:spPr>
          <a:xfrm>
            <a:off x="457200" y="1600200"/>
            <a:ext cx="8229600" cy="5181600"/>
          </a:xfrm>
        </p:spPr>
        <p:txBody>
          <a:bodyPr>
            <a:normAutofit fontScale="85000" lnSpcReduction="20000"/>
          </a:bodyPr>
          <a:lstStyle/>
          <a:p>
            <a:r>
              <a:rPr lang="en-SG" dirty="0"/>
              <a:t>Sees Kenneth as a future partner and wants him to stay</a:t>
            </a:r>
          </a:p>
          <a:p>
            <a:endParaRPr lang="en-SG" sz="2100" dirty="0"/>
          </a:p>
          <a:p>
            <a:r>
              <a:rPr lang="en-SG" dirty="0"/>
              <a:t>Further departures from David’s team will be escalated to the executive committee due to rampant turnover</a:t>
            </a:r>
          </a:p>
          <a:p>
            <a:pPr marL="0" indent="0">
              <a:buNone/>
            </a:pPr>
            <a:endParaRPr lang="en-SG" sz="2100" dirty="0"/>
          </a:p>
          <a:p>
            <a:r>
              <a:rPr lang="en-SG" dirty="0"/>
              <a:t>Can raise Kenneth’s salary by up to 10% without causing conflict on the team</a:t>
            </a:r>
          </a:p>
          <a:p>
            <a:endParaRPr lang="en-SG" sz="2100" dirty="0"/>
          </a:p>
          <a:p>
            <a:r>
              <a:rPr lang="en-SG" dirty="0"/>
              <a:t>Does have decision power, but salary increase of over 20% or early promotion will be difficult to justify to the other partners</a:t>
            </a:r>
          </a:p>
          <a:p>
            <a:endParaRPr lang="en-SG" sz="2100" dirty="0">
              <a:solidFill>
                <a:schemeClr val="bg1"/>
              </a:solidFill>
            </a:endParaRPr>
          </a:p>
          <a:p>
            <a:r>
              <a:rPr lang="en-SG" dirty="0">
                <a:solidFill>
                  <a:schemeClr val="bg1"/>
                </a:solidFill>
              </a:rPr>
              <a:t>Does not believe an associate could get an external offer in this economy, and is suspicious of false offers</a:t>
            </a:r>
          </a:p>
        </p:txBody>
      </p:sp>
    </p:spTree>
    <p:extLst>
      <p:ext uri="{BB962C8B-B14F-4D97-AF65-F5344CB8AC3E}">
        <p14:creationId xmlns:p14="http://schemas.microsoft.com/office/powerpoint/2010/main" val="14235009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F118503-F971-4878-A5C6-EDA3E3F15F79}"/>
              </a:ext>
            </a:extLst>
          </p:cNvPr>
          <p:cNvSpPr>
            <a:spLocks noGrp="1"/>
          </p:cNvSpPr>
          <p:nvPr>
            <p:ph idx="1"/>
          </p:nvPr>
        </p:nvSpPr>
        <p:spPr>
          <a:xfrm>
            <a:off x="457200" y="1600200"/>
            <a:ext cx="8229600" cy="5181600"/>
          </a:xfrm>
        </p:spPr>
        <p:txBody>
          <a:bodyPr>
            <a:normAutofit fontScale="85000" lnSpcReduction="20000"/>
          </a:bodyPr>
          <a:lstStyle/>
          <a:p>
            <a:r>
              <a:rPr lang="en-SG" dirty="0"/>
              <a:t>Sees Kenneth as a future partner and wants him to stay</a:t>
            </a:r>
          </a:p>
          <a:p>
            <a:endParaRPr lang="en-SG" sz="2100" dirty="0"/>
          </a:p>
          <a:p>
            <a:r>
              <a:rPr lang="en-SG" dirty="0"/>
              <a:t>Further departures from David’s team will be escalated to the executive committee due to rampant turnover</a:t>
            </a:r>
          </a:p>
          <a:p>
            <a:pPr marL="0" indent="0">
              <a:buNone/>
            </a:pPr>
            <a:endParaRPr lang="en-SG" sz="2100" dirty="0"/>
          </a:p>
          <a:p>
            <a:r>
              <a:rPr lang="en-SG" dirty="0"/>
              <a:t>Can raise Kenneth’s salary by up to 10% without causing conflict on the team</a:t>
            </a:r>
          </a:p>
          <a:p>
            <a:endParaRPr lang="en-SG" sz="2100" dirty="0"/>
          </a:p>
          <a:p>
            <a:r>
              <a:rPr lang="en-SG" dirty="0"/>
              <a:t>Does have decision power, but salary increase of over 20% or early promotion will be difficult to justify to the other partners</a:t>
            </a:r>
          </a:p>
          <a:p>
            <a:endParaRPr lang="en-SG" sz="2100" dirty="0"/>
          </a:p>
          <a:p>
            <a:r>
              <a:rPr lang="en-SG" dirty="0"/>
              <a:t>Does not believe an associate could get an external offer in this economy, and is suspicious of false offers</a:t>
            </a:r>
          </a:p>
        </p:txBody>
      </p:sp>
      <p:sp>
        <p:nvSpPr>
          <p:cNvPr id="6" name="Title 1">
            <a:extLst>
              <a:ext uri="{FF2B5EF4-FFF2-40B4-BE49-F238E27FC236}">
                <a16:creationId xmlns:a16="http://schemas.microsoft.com/office/drawing/2014/main" id="{2CAB43D1-C342-4806-A53D-DA710FA5F9A3}"/>
              </a:ext>
            </a:extLst>
          </p:cNvPr>
          <p:cNvSpPr>
            <a:spLocks noGrp="1"/>
          </p:cNvSpPr>
          <p:nvPr>
            <p:ph type="title"/>
          </p:nvPr>
        </p:nvSpPr>
        <p:spPr>
          <a:xfrm>
            <a:off x="457200" y="228600"/>
            <a:ext cx="8229600" cy="1143000"/>
          </a:xfrm>
        </p:spPr>
        <p:txBody>
          <a:bodyPr>
            <a:normAutofit/>
          </a:bodyPr>
          <a:lstStyle/>
          <a:p>
            <a:r>
              <a:rPr lang="en-SG" sz="3200" b="1" dirty="0"/>
              <a:t>Information Asymmetries: </a:t>
            </a:r>
            <a:br>
              <a:rPr lang="en-SG" sz="3200" b="1" dirty="0"/>
            </a:br>
            <a:r>
              <a:rPr lang="en-SG" sz="3200" b="1" dirty="0"/>
              <a:t>What does only David know?</a:t>
            </a:r>
          </a:p>
        </p:txBody>
      </p:sp>
    </p:spTree>
    <p:extLst>
      <p:ext uri="{BB962C8B-B14F-4D97-AF65-F5344CB8AC3E}">
        <p14:creationId xmlns:p14="http://schemas.microsoft.com/office/powerpoint/2010/main" val="34195949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E9472579-6482-485F-9E32-E2C4C47E6074}"/>
              </a:ext>
            </a:extLst>
          </p:cNvPr>
          <p:cNvGraphicFramePr>
            <a:graphicFrameLocks noGrp="1"/>
          </p:cNvGraphicFramePr>
          <p:nvPr/>
        </p:nvGraphicFramePr>
        <p:xfrm>
          <a:off x="15075" y="1"/>
          <a:ext cx="9128925" cy="6857990"/>
        </p:xfrm>
        <a:graphic>
          <a:graphicData uri="http://schemas.openxmlformats.org/drawingml/2006/table">
            <a:tbl>
              <a:tblPr firstRow="1" firstCol="1" bandRow="1">
                <a:tableStyleId>{5C22544A-7EE6-4342-B048-85BDC9FD1C3A}</a:tableStyleId>
              </a:tblPr>
              <a:tblGrid>
                <a:gridCol w="1455113">
                  <a:extLst>
                    <a:ext uri="{9D8B030D-6E8A-4147-A177-3AD203B41FA5}">
                      <a16:colId xmlns:a16="http://schemas.microsoft.com/office/drawing/2014/main" val="3450875390"/>
                    </a:ext>
                  </a:extLst>
                </a:gridCol>
                <a:gridCol w="1806411">
                  <a:extLst>
                    <a:ext uri="{9D8B030D-6E8A-4147-A177-3AD203B41FA5}">
                      <a16:colId xmlns:a16="http://schemas.microsoft.com/office/drawing/2014/main" val="687819384"/>
                    </a:ext>
                  </a:extLst>
                </a:gridCol>
                <a:gridCol w="1295400">
                  <a:extLst>
                    <a:ext uri="{9D8B030D-6E8A-4147-A177-3AD203B41FA5}">
                      <a16:colId xmlns:a16="http://schemas.microsoft.com/office/drawing/2014/main" val="3737529888"/>
                    </a:ext>
                  </a:extLst>
                </a:gridCol>
                <a:gridCol w="4572001">
                  <a:extLst>
                    <a:ext uri="{9D8B030D-6E8A-4147-A177-3AD203B41FA5}">
                      <a16:colId xmlns:a16="http://schemas.microsoft.com/office/drawing/2014/main" val="1819587420"/>
                    </a:ext>
                  </a:extLst>
                </a:gridCol>
              </a:tblGrid>
              <a:tr h="559013">
                <a:tc>
                  <a:txBody>
                    <a:bodyPr/>
                    <a:lstStyle/>
                    <a:p>
                      <a:pPr fontAlgn="base"/>
                      <a:r>
                        <a:rPr lang="en-US" sz="1800" dirty="0">
                          <a:effectLst/>
                        </a:rPr>
                        <a:t>Group Number</a:t>
                      </a:r>
                      <a:endParaRPr lang="en-SG"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800" dirty="0">
                          <a:effectLst/>
                        </a:rPr>
                        <a:t>Promotion to VP this cycle?</a:t>
                      </a:r>
                      <a:endParaRPr lang="en-SG"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800" dirty="0">
                          <a:effectLst/>
                        </a:rPr>
                        <a:t>% Salary increase</a:t>
                      </a:r>
                      <a:endParaRPr lang="en-SG"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800" dirty="0">
                          <a:effectLst/>
                        </a:rPr>
                        <a:t>Other aspects of deal</a:t>
                      </a:r>
                      <a:endParaRPr lang="en-SG"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124533126"/>
                  </a:ext>
                </a:extLst>
              </a:tr>
              <a:tr h="248450">
                <a:tc>
                  <a:txBody>
                    <a:bodyPr/>
                    <a:lstStyle/>
                    <a:p>
                      <a:pPr fontAlgn="base"/>
                      <a:r>
                        <a:rPr lang="en-US" sz="1600" dirty="0">
                          <a:effectLst/>
                        </a:rPr>
                        <a:t>1</a:t>
                      </a:r>
                      <a:endParaRPr lang="en-SG"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100">
                          <a:effectLst/>
                        </a:rPr>
                        <a:t> </a:t>
                      </a:r>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100">
                          <a:effectLst/>
                        </a:rPr>
                        <a:t> </a:t>
                      </a:r>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100">
                          <a:effectLst/>
                        </a:rPr>
                        <a:t> </a:t>
                      </a:r>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269326323"/>
                  </a:ext>
                </a:extLst>
              </a:tr>
              <a:tr h="248450">
                <a:tc>
                  <a:txBody>
                    <a:bodyPr/>
                    <a:lstStyle/>
                    <a:p>
                      <a:pPr fontAlgn="base"/>
                      <a:r>
                        <a:rPr lang="en-US" sz="1600" dirty="0">
                          <a:effectLst/>
                        </a:rPr>
                        <a:t>2</a:t>
                      </a:r>
                      <a:endParaRPr lang="en-SG"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100">
                          <a:effectLst/>
                        </a:rPr>
                        <a:t> </a:t>
                      </a:r>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100">
                          <a:effectLst/>
                        </a:rPr>
                        <a:t> </a:t>
                      </a:r>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100">
                          <a:effectLst/>
                        </a:rPr>
                        <a:t> </a:t>
                      </a:r>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457605348"/>
                  </a:ext>
                </a:extLst>
              </a:tr>
              <a:tr h="248450">
                <a:tc>
                  <a:txBody>
                    <a:bodyPr/>
                    <a:lstStyle/>
                    <a:p>
                      <a:pPr fontAlgn="base"/>
                      <a:r>
                        <a:rPr lang="en-US" sz="1600" dirty="0">
                          <a:effectLst/>
                        </a:rPr>
                        <a:t>3</a:t>
                      </a:r>
                      <a:endParaRPr lang="en-SG"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100">
                          <a:effectLst/>
                        </a:rPr>
                        <a:t> </a:t>
                      </a:r>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100">
                          <a:effectLst/>
                        </a:rPr>
                        <a:t> </a:t>
                      </a:r>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100">
                          <a:effectLst/>
                        </a:rPr>
                        <a:t> </a:t>
                      </a:r>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560405371"/>
                  </a:ext>
                </a:extLst>
              </a:tr>
              <a:tr h="248450">
                <a:tc>
                  <a:txBody>
                    <a:bodyPr/>
                    <a:lstStyle/>
                    <a:p>
                      <a:pPr fontAlgn="base"/>
                      <a:r>
                        <a:rPr lang="en-US" sz="1600" dirty="0">
                          <a:effectLst/>
                        </a:rPr>
                        <a:t>4</a:t>
                      </a:r>
                      <a:endParaRPr lang="en-SG"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100">
                          <a:effectLst/>
                        </a:rPr>
                        <a:t> </a:t>
                      </a:r>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100">
                          <a:effectLst/>
                        </a:rPr>
                        <a:t> </a:t>
                      </a:r>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100" dirty="0">
                          <a:effectLst/>
                        </a:rPr>
                        <a:t> </a:t>
                      </a:r>
                      <a:endParaRPr lang="en-SG"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970130812"/>
                  </a:ext>
                </a:extLst>
              </a:tr>
              <a:tr h="248450">
                <a:tc>
                  <a:txBody>
                    <a:bodyPr/>
                    <a:lstStyle/>
                    <a:p>
                      <a:pPr fontAlgn="base"/>
                      <a:r>
                        <a:rPr lang="en-US" sz="1600" dirty="0">
                          <a:effectLst/>
                        </a:rPr>
                        <a:t>5</a:t>
                      </a:r>
                      <a:endParaRPr lang="en-SG"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100">
                          <a:effectLst/>
                        </a:rPr>
                        <a:t> </a:t>
                      </a:r>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100">
                          <a:effectLst/>
                        </a:rPr>
                        <a:t> </a:t>
                      </a:r>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100" dirty="0">
                          <a:effectLst/>
                        </a:rPr>
                        <a:t> </a:t>
                      </a:r>
                      <a:endParaRPr lang="en-SG"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960049507"/>
                  </a:ext>
                </a:extLst>
              </a:tr>
              <a:tr h="248450">
                <a:tc>
                  <a:txBody>
                    <a:bodyPr/>
                    <a:lstStyle/>
                    <a:p>
                      <a:pPr fontAlgn="base"/>
                      <a:r>
                        <a:rPr lang="en-US" sz="1600" dirty="0">
                          <a:effectLst/>
                        </a:rPr>
                        <a:t>6</a:t>
                      </a:r>
                      <a:endParaRPr lang="en-SG"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100">
                          <a:effectLst/>
                        </a:rPr>
                        <a:t> </a:t>
                      </a:r>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100">
                          <a:effectLst/>
                        </a:rPr>
                        <a:t> </a:t>
                      </a:r>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100">
                          <a:effectLst/>
                        </a:rPr>
                        <a:t> </a:t>
                      </a:r>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837710198"/>
                  </a:ext>
                </a:extLst>
              </a:tr>
              <a:tr h="248450">
                <a:tc>
                  <a:txBody>
                    <a:bodyPr/>
                    <a:lstStyle/>
                    <a:p>
                      <a:pPr fontAlgn="base"/>
                      <a:r>
                        <a:rPr lang="en-US" sz="1600" dirty="0">
                          <a:effectLst/>
                        </a:rPr>
                        <a:t>7</a:t>
                      </a:r>
                      <a:endParaRPr lang="en-SG"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100">
                          <a:effectLst/>
                        </a:rPr>
                        <a:t> </a:t>
                      </a:r>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100">
                          <a:effectLst/>
                        </a:rPr>
                        <a:t> </a:t>
                      </a:r>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100">
                          <a:effectLst/>
                        </a:rPr>
                        <a:t> </a:t>
                      </a:r>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224436479"/>
                  </a:ext>
                </a:extLst>
              </a:tr>
              <a:tr h="248450">
                <a:tc>
                  <a:txBody>
                    <a:bodyPr/>
                    <a:lstStyle/>
                    <a:p>
                      <a:pPr fontAlgn="base"/>
                      <a:r>
                        <a:rPr lang="en-US" sz="1600">
                          <a:effectLst/>
                        </a:rPr>
                        <a:t>8</a:t>
                      </a:r>
                      <a:endParaRPr lang="en-SG"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100">
                          <a:effectLst/>
                        </a:rPr>
                        <a:t> </a:t>
                      </a:r>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100">
                          <a:effectLst/>
                        </a:rPr>
                        <a:t> </a:t>
                      </a:r>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100">
                          <a:effectLst/>
                        </a:rPr>
                        <a:t> </a:t>
                      </a:r>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487887915"/>
                  </a:ext>
                </a:extLst>
              </a:tr>
              <a:tr h="248450">
                <a:tc>
                  <a:txBody>
                    <a:bodyPr/>
                    <a:lstStyle/>
                    <a:p>
                      <a:pPr fontAlgn="base"/>
                      <a:r>
                        <a:rPr lang="en-US" sz="1600">
                          <a:effectLst/>
                        </a:rPr>
                        <a:t>9</a:t>
                      </a:r>
                      <a:endParaRPr lang="en-SG"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100">
                          <a:effectLst/>
                        </a:rPr>
                        <a:t> </a:t>
                      </a:r>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100">
                          <a:effectLst/>
                        </a:rPr>
                        <a:t> </a:t>
                      </a:r>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100">
                          <a:effectLst/>
                        </a:rPr>
                        <a:t> </a:t>
                      </a:r>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828513886"/>
                  </a:ext>
                </a:extLst>
              </a:tr>
              <a:tr h="248450">
                <a:tc>
                  <a:txBody>
                    <a:bodyPr/>
                    <a:lstStyle/>
                    <a:p>
                      <a:pPr fontAlgn="base"/>
                      <a:r>
                        <a:rPr lang="en-US" sz="1600" dirty="0">
                          <a:effectLst/>
                        </a:rPr>
                        <a:t>10</a:t>
                      </a:r>
                      <a:endParaRPr lang="en-SG"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100">
                          <a:effectLst/>
                        </a:rPr>
                        <a:t> </a:t>
                      </a:r>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100">
                          <a:effectLst/>
                        </a:rPr>
                        <a:t> </a:t>
                      </a:r>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100">
                          <a:effectLst/>
                        </a:rPr>
                        <a:t> </a:t>
                      </a:r>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213333788"/>
                  </a:ext>
                </a:extLst>
              </a:tr>
              <a:tr h="248450">
                <a:tc>
                  <a:txBody>
                    <a:bodyPr/>
                    <a:lstStyle/>
                    <a:p>
                      <a:pPr fontAlgn="base"/>
                      <a:r>
                        <a:rPr lang="en-US" sz="1600" dirty="0">
                          <a:effectLst/>
                        </a:rPr>
                        <a:t>11</a:t>
                      </a:r>
                      <a:endParaRPr lang="en-SG"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100">
                          <a:effectLst/>
                        </a:rPr>
                        <a:t> </a:t>
                      </a:r>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100">
                          <a:effectLst/>
                        </a:rPr>
                        <a:t> </a:t>
                      </a:r>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100">
                          <a:effectLst/>
                        </a:rPr>
                        <a:t> </a:t>
                      </a:r>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20820552"/>
                  </a:ext>
                </a:extLst>
              </a:tr>
              <a:tr h="248450">
                <a:tc>
                  <a:txBody>
                    <a:bodyPr/>
                    <a:lstStyle/>
                    <a:p>
                      <a:pPr fontAlgn="base"/>
                      <a:r>
                        <a:rPr lang="en-US" sz="1600" dirty="0">
                          <a:effectLst/>
                        </a:rPr>
                        <a:t>12</a:t>
                      </a:r>
                      <a:endParaRPr lang="en-SG"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100">
                          <a:effectLst/>
                        </a:rPr>
                        <a:t> </a:t>
                      </a:r>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100">
                          <a:effectLst/>
                        </a:rPr>
                        <a:t> </a:t>
                      </a:r>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100">
                          <a:effectLst/>
                        </a:rPr>
                        <a:t> </a:t>
                      </a:r>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253019280"/>
                  </a:ext>
                </a:extLst>
              </a:tr>
              <a:tr h="248450">
                <a:tc>
                  <a:txBody>
                    <a:bodyPr/>
                    <a:lstStyle/>
                    <a:p>
                      <a:pPr fontAlgn="base"/>
                      <a:r>
                        <a:rPr lang="en-US" sz="1600" dirty="0">
                          <a:effectLst/>
                        </a:rPr>
                        <a:t>13</a:t>
                      </a:r>
                      <a:endParaRPr lang="en-SG"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100">
                          <a:effectLst/>
                        </a:rPr>
                        <a:t> </a:t>
                      </a:r>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100" dirty="0">
                          <a:effectLst/>
                        </a:rPr>
                        <a:t> </a:t>
                      </a:r>
                      <a:endParaRPr lang="en-SG"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100" dirty="0">
                          <a:effectLst/>
                        </a:rPr>
                        <a:t> </a:t>
                      </a:r>
                      <a:endParaRPr lang="en-SG"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469114153"/>
                  </a:ext>
                </a:extLst>
              </a:tr>
              <a:tr h="248450">
                <a:tc>
                  <a:txBody>
                    <a:bodyPr/>
                    <a:lstStyle/>
                    <a:p>
                      <a:pPr fontAlgn="base"/>
                      <a:r>
                        <a:rPr lang="en-SG" sz="1600" dirty="0">
                          <a:effectLst/>
                          <a:latin typeface="Times New Roman" panose="02020603050405020304" pitchFamily="18" charset="0"/>
                          <a:ea typeface="Times New Roman" panose="02020603050405020304" pitchFamily="18" charset="0"/>
                          <a:cs typeface="Times New Roman" panose="02020603050405020304" pitchFamily="18" charset="0"/>
                        </a:rPr>
                        <a:t>14</a:t>
                      </a:r>
                    </a:p>
                  </a:txBody>
                  <a:tcPr marL="68580" marR="68580" marT="0" marB="0"/>
                </a:tc>
                <a:tc>
                  <a:txBody>
                    <a:bodyPr/>
                    <a:lstStyle/>
                    <a:p>
                      <a:pPr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endParaRPr lang="en-SG"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710966"/>
                  </a:ext>
                </a:extLst>
              </a:tr>
              <a:tr h="248450">
                <a:tc>
                  <a:txBody>
                    <a:bodyPr/>
                    <a:lstStyle/>
                    <a:p>
                      <a:pPr fontAlgn="base"/>
                      <a:r>
                        <a:rPr lang="en-SG" sz="1600" dirty="0">
                          <a:effectLst/>
                          <a:latin typeface="Times New Roman" panose="02020603050405020304" pitchFamily="18" charset="0"/>
                          <a:ea typeface="Times New Roman" panose="02020603050405020304" pitchFamily="18" charset="0"/>
                          <a:cs typeface="Times New Roman" panose="02020603050405020304" pitchFamily="18" charset="0"/>
                        </a:rPr>
                        <a:t>15</a:t>
                      </a:r>
                    </a:p>
                  </a:txBody>
                  <a:tcPr marL="68580" marR="68580" marT="0" marB="0"/>
                </a:tc>
                <a:tc>
                  <a:txBody>
                    <a:bodyPr/>
                    <a:lstStyle/>
                    <a:p>
                      <a:pPr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endParaRPr lang="en-SG"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795864515"/>
                  </a:ext>
                </a:extLst>
              </a:tr>
              <a:tr h="248450">
                <a:tc>
                  <a:txBody>
                    <a:bodyPr/>
                    <a:lstStyle/>
                    <a:p>
                      <a:pPr fontAlgn="base"/>
                      <a:r>
                        <a:rPr lang="en-SG" sz="1600" dirty="0">
                          <a:effectLst/>
                          <a:latin typeface="Times New Roman" panose="02020603050405020304" pitchFamily="18" charset="0"/>
                          <a:ea typeface="Times New Roman" panose="02020603050405020304" pitchFamily="18" charset="0"/>
                          <a:cs typeface="Times New Roman" panose="02020603050405020304" pitchFamily="18" charset="0"/>
                        </a:rPr>
                        <a:t>16</a:t>
                      </a:r>
                    </a:p>
                  </a:txBody>
                  <a:tcPr marL="68580" marR="68580" marT="0" marB="0"/>
                </a:tc>
                <a:tc>
                  <a:txBody>
                    <a:bodyPr/>
                    <a:lstStyle/>
                    <a:p>
                      <a:pPr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endParaRPr lang="en-SG"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807228517"/>
                  </a:ext>
                </a:extLst>
              </a:tr>
              <a:tr h="248450">
                <a:tc>
                  <a:txBody>
                    <a:bodyPr/>
                    <a:lstStyle/>
                    <a:p>
                      <a:pPr fontAlgn="base"/>
                      <a:r>
                        <a:rPr lang="en-SG" sz="1600" dirty="0">
                          <a:effectLst/>
                          <a:latin typeface="Times New Roman" panose="02020603050405020304" pitchFamily="18" charset="0"/>
                          <a:ea typeface="Times New Roman" panose="02020603050405020304" pitchFamily="18" charset="0"/>
                          <a:cs typeface="Times New Roman" panose="02020603050405020304" pitchFamily="18" charset="0"/>
                        </a:rPr>
                        <a:t>17</a:t>
                      </a:r>
                    </a:p>
                  </a:txBody>
                  <a:tcPr marL="68580" marR="68580" marT="0" marB="0"/>
                </a:tc>
                <a:tc>
                  <a:txBody>
                    <a:bodyPr/>
                    <a:lstStyle/>
                    <a:p>
                      <a:pPr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endParaRPr lang="en-SG"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929907845"/>
                  </a:ext>
                </a:extLst>
              </a:tr>
              <a:tr h="248450">
                <a:tc>
                  <a:txBody>
                    <a:bodyPr/>
                    <a:lstStyle/>
                    <a:p>
                      <a:pPr fontAlgn="base"/>
                      <a:r>
                        <a:rPr lang="en-SG" sz="1600" dirty="0">
                          <a:effectLst/>
                          <a:latin typeface="Times New Roman" panose="02020603050405020304" pitchFamily="18" charset="0"/>
                          <a:ea typeface="Times New Roman" panose="02020603050405020304" pitchFamily="18" charset="0"/>
                          <a:cs typeface="Times New Roman" panose="02020603050405020304" pitchFamily="18" charset="0"/>
                        </a:rPr>
                        <a:t>18</a:t>
                      </a:r>
                    </a:p>
                  </a:txBody>
                  <a:tcPr marL="68580" marR="68580" marT="0" marB="0"/>
                </a:tc>
                <a:tc>
                  <a:txBody>
                    <a:bodyPr/>
                    <a:lstStyle/>
                    <a:p>
                      <a:pPr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endParaRPr lang="en-SG"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684411194"/>
                  </a:ext>
                </a:extLst>
              </a:tr>
              <a:tr h="248450">
                <a:tc>
                  <a:txBody>
                    <a:bodyPr/>
                    <a:lstStyle/>
                    <a:p>
                      <a:pPr fontAlgn="base"/>
                      <a:r>
                        <a:rPr lang="en-SG" sz="1600" dirty="0">
                          <a:effectLst/>
                          <a:latin typeface="Times New Roman" panose="02020603050405020304" pitchFamily="18" charset="0"/>
                          <a:ea typeface="Times New Roman" panose="02020603050405020304" pitchFamily="18" charset="0"/>
                          <a:cs typeface="Times New Roman" panose="02020603050405020304" pitchFamily="18" charset="0"/>
                        </a:rPr>
                        <a:t>19</a:t>
                      </a:r>
                    </a:p>
                  </a:txBody>
                  <a:tcPr marL="68580" marR="68580" marT="0" marB="0"/>
                </a:tc>
                <a:tc>
                  <a:txBody>
                    <a:bodyPr/>
                    <a:lstStyle/>
                    <a:p>
                      <a:pPr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endParaRPr lang="en-SG"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793642686"/>
                  </a:ext>
                </a:extLst>
              </a:tr>
              <a:tr h="336177">
                <a:tc>
                  <a:txBody>
                    <a:bodyPr/>
                    <a:lstStyle/>
                    <a:p>
                      <a:pPr fontAlgn="base"/>
                      <a:r>
                        <a:rPr lang="en-SG" sz="1600" dirty="0">
                          <a:effectLst/>
                          <a:latin typeface="Times New Roman" panose="02020603050405020304" pitchFamily="18" charset="0"/>
                          <a:ea typeface="Times New Roman" panose="02020603050405020304" pitchFamily="18" charset="0"/>
                          <a:cs typeface="Times New Roman" panose="02020603050405020304" pitchFamily="18" charset="0"/>
                        </a:rPr>
                        <a:t>20</a:t>
                      </a:r>
                    </a:p>
                  </a:txBody>
                  <a:tcPr marL="68580" marR="68580" marT="0" marB="0"/>
                </a:tc>
                <a:tc>
                  <a:txBody>
                    <a:bodyPr/>
                    <a:lstStyle/>
                    <a:p>
                      <a:pPr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endParaRPr lang="en-SG"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771678515"/>
                  </a:ext>
                </a:extLst>
              </a:tr>
              <a:tr h="248450">
                <a:tc>
                  <a:txBody>
                    <a:bodyPr/>
                    <a:lstStyle/>
                    <a:p>
                      <a:pPr fontAlgn="base"/>
                      <a:r>
                        <a:rPr lang="en-SG" sz="1600" dirty="0">
                          <a:effectLst/>
                          <a:latin typeface="Times New Roman" panose="02020603050405020304" pitchFamily="18" charset="0"/>
                          <a:ea typeface="Times New Roman" panose="02020603050405020304" pitchFamily="18" charset="0"/>
                          <a:cs typeface="Times New Roman" panose="02020603050405020304" pitchFamily="18" charset="0"/>
                        </a:rPr>
                        <a:t>21</a:t>
                      </a:r>
                    </a:p>
                  </a:txBody>
                  <a:tcPr marL="68580" marR="68580" marT="0" marB="0"/>
                </a:tc>
                <a:tc>
                  <a:txBody>
                    <a:bodyPr/>
                    <a:lstStyle/>
                    <a:p>
                      <a:pPr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endParaRPr lang="en-SG"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564544263"/>
                  </a:ext>
                </a:extLst>
              </a:tr>
              <a:tr h="248450">
                <a:tc>
                  <a:txBody>
                    <a:bodyPr/>
                    <a:lstStyle/>
                    <a:p>
                      <a:pPr fontAlgn="base"/>
                      <a:r>
                        <a:rPr lang="en-SG" sz="1600" dirty="0">
                          <a:effectLst/>
                          <a:latin typeface="Times New Roman" panose="02020603050405020304" pitchFamily="18" charset="0"/>
                          <a:ea typeface="Times New Roman" panose="02020603050405020304" pitchFamily="18" charset="0"/>
                          <a:cs typeface="Times New Roman" panose="02020603050405020304" pitchFamily="18" charset="0"/>
                        </a:rPr>
                        <a:t>22</a:t>
                      </a:r>
                    </a:p>
                  </a:txBody>
                  <a:tcPr marL="68580" marR="68580" marT="0" marB="0"/>
                </a:tc>
                <a:tc>
                  <a:txBody>
                    <a:bodyPr/>
                    <a:lstStyle/>
                    <a:p>
                      <a:pPr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endParaRPr lang="en-SG"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587366823"/>
                  </a:ext>
                </a:extLst>
              </a:tr>
              <a:tr h="248450">
                <a:tc>
                  <a:txBody>
                    <a:bodyPr/>
                    <a:lstStyle/>
                    <a:p>
                      <a:pPr fontAlgn="base"/>
                      <a:r>
                        <a:rPr lang="en-SG" sz="1600" dirty="0">
                          <a:effectLst/>
                          <a:latin typeface="Times New Roman" panose="02020603050405020304" pitchFamily="18" charset="0"/>
                          <a:ea typeface="Times New Roman" panose="02020603050405020304" pitchFamily="18" charset="0"/>
                          <a:cs typeface="Times New Roman" panose="02020603050405020304" pitchFamily="18" charset="0"/>
                        </a:rPr>
                        <a:t>23</a:t>
                      </a:r>
                    </a:p>
                  </a:txBody>
                  <a:tcPr marL="68580" marR="68580" marT="0" marB="0"/>
                </a:tc>
                <a:tc>
                  <a:txBody>
                    <a:bodyPr/>
                    <a:lstStyle/>
                    <a:p>
                      <a:pPr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endParaRPr lang="en-SG"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906051325"/>
                  </a:ext>
                </a:extLst>
              </a:tr>
              <a:tr h="248450">
                <a:tc>
                  <a:txBody>
                    <a:bodyPr/>
                    <a:lstStyle/>
                    <a:p>
                      <a:pPr fontAlgn="base"/>
                      <a:r>
                        <a:rPr lang="en-SG" sz="1600" dirty="0">
                          <a:effectLst/>
                          <a:latin typeface="Times New Roman" panose="02020603050405020304" pitchFamily="18" charset="0"/>
                          <a:ea typeface="Times New Roman" panose="02020603050405020304" pitchFamily="18" charset="0"/>
                          <a:cs typeface="Times New Roman" panose="02020603050405020304" pitchFamily="18" charset="0"/>
                        </a:rPr>
                        <a:t>24</a:t>
                      </a:r>
                    </a:p>
                  </a:txBody>
                  <a:tcPr marL="68580" marR="68580" marT="0" marB="0"/>
                </a:tc>
                <a:tc>
                  <a:txBody>
                    <a:bodyPr/>
                    <a:lstStyle/>
                    <a:p>
                      <a:pPr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endParaRPr lang="en-SG"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224521065"/>
                  </a:ext>
                </a:extLst>
              </a:tr>
              <a:tr h="248450">
                <a:tc>
                  <a:txBody>
                    <a:bodyPr/>
                    <a:lstStyle/>
                    <a:p>
                      <a:pPr fontAlgn="base"/>
                      <a:r>
                        <a:rPr lang="en-SG" sz="1600" dirty="0">
                          <a:effectLst/>
                          <a:latin typeface="Times New Roman" panose="02020603050405020304" pitchFamily="18" charset="0"/>
                          <a:ea typeface="Times New Roman" panose="02020603050405020304" pitchFamily="18" charset="0"/>
                          <a:cs typeface="Times New Roman" panose="02020603050405020304" pitchFamily="18" charset="0"/>
                        </a:rPr>
                        <a:t>25</a:t>
                      </a:r>
                    </a:p>
                  </a:txBody>
                  <a:tcPr marL="68580" marR="68580" marT="0" marB="0"/>
                </a:tc>
                <a:tc>
                  <a:txBody>
                    <a:bodyPr/>
                    <a:lstStyle/>
                    <a:p>
                      <a:pPr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endParaRPr lang="en-SG"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786313043"/>
                  </a:ext>
                </a:extLst>
              </a:tr>
            </a:tbl>
          </a:graphicData>
        </a:graphic>
      </p:graphicFrame>
      <p:sp>
        <p:nvSpPr>
          <p:cNvPr id="5" name="Rectangle 2">
            <a:extLst>
              <a:ext uri="{FF2B5EF4-FFF2-40B4-BE49-F238E27FC236}">
                <a16:creationId xmlns:a16="http://schemas.microsoft.com/office/drawing/2014/main" id="{59A63C62-EF04-469B-BDDB-C6E5ED452485}"/>
              </a:ext>
            </a:extLst>
          </p:cNvPr>
          <p:cNvSpPr>
            <a:spLocks noChangeArrowheads="1"/>
          </p:cNvSpPr>
          <p:nvPr/>
        </p:nvSpPr>
        <p:spPr bwMode="auto">
          <a:xfrm>
            <a:off x="-914400" y="2362208"/>
            <a:ext cx="1451524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SG"/>
          </a:p>
        </p:txBody>
      </p:sp>
    </p:spTree>
    <p:extLst>
      <p:ext uri="{BB962C8B-B14F-4D97-AF65-F5344CB8AC3E}">
        <p14:creationId xmlns:p14="http://schemas.microsoft.com/office/powerpoint/2010/main" val="26099823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Content Placeholder 2">
            <a:extLst>
              <a:ext uri="{FF2B5EF4-FFF2-40B4-BE49-F238E27FC236}">
                <a16:creationId xmlns:a16="http://schemas.microsoft.com/office/drawing/2014/main" id="{70A419E2-B98A-4C6A-B7B3-F7582A1B7C3F}"/>
              </a:ext>
            </a:extLst>
          </p:cNvPr>
          <p:cNvSpPr>
            <a:spLocks noGrp="1"/>
          </p:cNvSpPr>
          <p:nvPr>
            <p:ph idx="1"/>
          </p:nvPr>
        </p:nvSpPr>
        <p:spPr>
          <a:xfrm>
            <a:off x="228600" y="1905000"/>
            <a:ext cx="8610600" cy="5059362"/>
          </a:xfrm>
        </p:spPr>
        <p:txBody>
          <a:bodyPr>
            <a:normAutofit/>
          </a:bodyPr>
          <a:lstStyle/>
          <a:p>
            <a:pPr eaLnBrk="1" hangingPunct="1">
              <a:lnSpc>
                <a:spcPct val="90000"/>
              </a:lnSpc>
              <a:defRPr/>
            </a:pPr>
            <a:r>
              <a:rPr lang="en-US" altLang="en-US" sz="2400" dirty="0"/>
              <a:t>Read your role materials and plan (max </a:t>
            </a:r>
            <a:r>
              <a:rPr lang="en-US" altLang="en-US" sz="2400" b="1" dirty="0"/>
              <a:t>15 minutes</a:t>
            </a:r>
            <a:r>
              <a:rPr lang="en-US" altLang="en-US" sz="2400" dirty="0"/>
              <a:t>)</a:t>
            </a:r>
          </a:p>
          <a:p>
            <a:pPr eaLnBrk="1" hangingPunct="1">
              <a:lnSpc>
                <a:spcPct val="90000"/>
              </a:lnSpc>
              <a:defRPr/>
            </a:pPr>
            <a:endParaRPr lang="en-US" altLang="en-US" sz="2400" dirty="0"/>
          </a:p>
          <a:p>
            <a:pPr eaLnBrk="1" hangingPunct="1">
              <a:lnSpc>
                <a:spcPct val="90000"/>
              </a:lnSpc>
              <a:defRPr/>
            </a:pPr>
            <a:r>
              <a:rPr lang="en-US" altLang="en-US" sz="2400" dirty="0"/>
              <a:t>Negotiate with your partner (max </a:t>
            </a:r>
            <a:r>
              <a:rPr lang="en-US" altLang="en-US" sz="2400" b="1" dirty="0"/>
              <a:t>40 minutes</a:t>
            </a:r>
            <a:r>
              <a:rPr lang="en-US" altLang="en-US" sz="2400" dirty="0"/>
              <a:t>!)</a:t>
            </a:r>
          </a:p>
          <a:p>
            <a:pPr marL="0" indent="0" eaLnBrk="1" hangingPunct="1">
              <a:lnSpc>
                <a:spcPct val="90000"/>
              </a:lnSpc>
              <a:buNone/>
              <a:defRPr/>
            </a:pPr>
            <a:endParaRPr lang="en-US" altLang="en-US" sz="2400" dirty="0"/>
          </a:p>
          <a:p>
            <a:pPr eaLnBrk="1" hangingPunct="1">
              <a:lnSpc>
                <a:spcPct val="90000"/>
              </a:lnSpc>
              <a:defRPr/>
            </a:pPr>
            <a:r>
              <a:rPr lang="en-US" altLang="en-US" sz="2400" b="1" u="sng" dirty="0">
                <a:solidFill>
                  <a:srgbClr val="FF0000"/>
                </a:solidFill>
              </a:rPr>
              <a:t>*Important:</a:t>
            </a:r>
            <a:r>
              <a:rPr lang="en-US" altLang="en-US" sz="2400" dirty="0">
                <a:solidFill>
                  <a:srgbClr val="FF0000"/>
                </a:solidFill>
              </a:rPr>
              <a:t> Read and complete the outcome form only </a:t>
            </a:r>
            <a:r>
              <a:rPr lang="en-US" altLang="en-US" sz="2400" b="1" u="sng" dirty="0">
                <a:solidFill>
                  <a:srgbClr val="FF0000"/>
                </a:solidFill>
              </a:rPr>
              <a:t>AFTER</a:t>
            </a:r>
            <a:r>
              <a:rPr lang="en-US" altLang="en-US" sz="2400" dirty="0">
                <a:solidFill>
                  <a:srgbClr val="FF0000"/>
                </a:solidFill>
              </a:rPr>
              <a:t> you are done negotiating (it contains spoilers for the exercise)</a:t>
            </a:r>
          </a:p>
          <a:p>
            <a:pPr eaLnBrk="1" hangingPunct="1">
              <a:lnSpc>
                <a:spcPct val="90000"/>
              </a:lnSpc>
              <a:defRPr/>
            </a:pPr>
            <a:endParaRPr lang="en-US" altLang="en-US" sz="2400" dirty="0"/>
          </a:p>
          <a:p>
            <a:pPr eaLnBrk="1" hangingPunct="1">
              <a:lnSpc>
                <a:spcPct val="90000"/>
              </a:lnSpc>
              <a:defRPr/>
            </a:pPr>
            <a:r>
              <a:rPr lang="en-US" altLang="en-US" sz="2400" dirty="0"/>
              <a:t>Feedback with partner (Start doing X, Stop doing Y, Continue doing Z) (max </a:t>
            </a:r>
            <a:r>
              <a:rPr lang="en-US" altLang="en-US" sz="2400" b="1" dirty="0"/>
              <a:t>5 minutes</a:t>
            </a:r>
            <a:r>
              <a:rPr lang="en-US" altLang="en-US" sz="2400" dirty="0"/>
              <a:t>)</a:t>
            </a:r>
          </a:p>
          <a:p>
            <a:pPr eaLnBrk="1" hangingPunct="1">
              <a:lnSpc>
                <a:spcPct val="90000"/>
              </a:lnSpc>
              <a:defRPr/>
            </a:pPr>
            <a:endParaRPr lang="en-US" altLang="en-US" sz="2400" dirty="0"/>
          </a:p>
          <a:p>
            <a:pPr eaLnBrk="1" hangingPunct="1">
              <a:lnSpc>
                <a:spcPct val="90000"/>
              </a:lnSpc>
              <a:defRPr/>
            </a:pPr>
            <a:r>
              <a:rPr lang="en-US" altLang="en-US" sz="2400" dirty="0"/>
              <a:t>Take a break (max </a:t>
            </a:r>
            <a:r>
              <a:rPr lang="en-US" altLang="en-US" sz="2400" b="1" dirty="0"/>
              <a:t>15 minutes</a:t>
            </a:r>
            <a:r>
              <a:rPr lang="en-US" altLang="en-US" sz="2400" dirty="0"/>
              <a:t>)</a:t>
            </a:r>
          </a:p>
          <a:p>
            <a:pPr marL="457200" lvl="1" indent="0" eaLnBrk="1" hangingPunct="1">
              <a:lnSpc>
                <a:spcPct val="90000"/>
              </a:lnSpc>
              <a:buFont typeface="Arial" panose="020B0604020202020204" pitchFamily="34" charset="0"/>
              <a:buNone/>
              <a:defRPr/>
            </a:pPr>
            <a:endParaRPr lang="en-US" altLang="en-US" sz="2400" dirty="0">
              <a:solidFill>
                <a:srgbClr val="FF0000"/>
              </a:solidFill>
            </a:endParaRPr>
          </a:p>
          <a:p>
            <a:pPr lvl="1" eaLnBrk="1" hangingPunct="1">
              <a:lnSpc>
                <a:spcPct val="90000"/>
              </a:lnSpc>
              <a:buFont typeface="Arial" panose="020B0604020202020204" pitchFamily="34" charset="0"/>
              <a:buChar char="•"/>
              <a:defRPr/>
            </a:pPr>
            <a:endParaRPr lang="en-US" altLang="en-US" sz="2400" dirty="0">
              <a:solidFill>
                <a:srgbClr val="FF0000"/>
              </a:solidFill>
            </a:endParaRPr>
          </a:p>
          <a:p>
            <a:pPr lvl="1" eaLnBrk="1" hangingPunct="1">
              <a:lnSpc>
                <a:spcPct val="90000"/>
              </a:lnSpc>
              <a:buFont typeface="Arial" panose="020B0604020202020204" pitchFamily="34" charset="0"/>
              <a:buChar char="•"/>
              <a:defRPr/>
            </a:pPr>
            <a:endParaRPr lang="en-US" altLang="en-US" sz="2400" dirty="0">
              <a:solidFill>
                <a:srgbClr val="003399"/>
              </a:solidFill>
            </a:endParaRPr>
          </a:p>
          <a:p>
            <a:pPr lvl="1" eaLnBrk="1" hangingPunct="1">
              <a:lnSpc>
                <a:spcPct val="90000"/>
              </a:lnSpc>
              <a:buFont typeface="Arial" panose="020B0604020202020204" pitchFamily="34" charset="0"/>
              <a:buChar char="•"/>
              <a:defRPr/>
            </a:pPr>
            <a:endParaRPr lang="en-US" altLang="en-US" sz="2400" dirty="0">
              <a:solidFill>
                <a:srgbClr val="003399"/>
              </a:solidFill>
            </a:endParaRPr>
          </a:p>
          <a:p>
            <a:pPr eaLnBrk="1" hangingPunct="1">
              <a:lnSpc>
                <a:spcPct val="90000"/>
              </a:lnSpc>
              <a:defRPr/>
            </a:pPr>
            <a:endParaRPr lang="en-US" altLang="en-US" sz="2400" dirty="0">
              <a:solidFill>
                <a:srgbClr val="003399"/>
              </a:solidFill>
            </a:endParaRPr>
          </a:p>
          <a:p>
            <a:pPr eaLnBrk="1" hangingPunct="1">
              <a:lnSpc>
                <a:spcPct val="90000"/>
              </a:lnSpc>
              <a:defRPr/>
            </a:pPr>
            <a:endParaRPr lang="en-US" altLang="en-US" sz="2400" dirty="0"/>
          </a:p>
        </p:txBody>
      </p:sp>
      <p:sp>
        <p:nvSpPr>
          <p:cNvPr id="11267" name="Rectangle 41">
            <a:extLst>
              <a:ext uri="{FF2B5EF4-FFF2-40B4-BE49-F238E27FC236}">
                <a16:creationId xmlns:a16="http://schemas.microsoft.com/office/drawing/2014/main" id="{46A6ECF6-3A4F-43CD-8320-8593068885E9}"/>
              </a:ext>
            </a:extLst>
          </p:cNvPr>
          <p:cNvSpPr txBox="1">
            <a:spLocks noChangeArrowheads="1"/>
          </p:cNvSpPr>
          <p:nvPr/>
        </p:nvSpPr>
        <p:spPr bwMode="auto">
          <a:xfrm>
            <a:off x="533400" y="38100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None/>
            </a:pPr>
            <a:r>
              <a:rPr lang="en-US" altLang="en-US" sz="3600" b="1" dirty="0"/>
              <a:t>Role-Play Exercise</a:t>
            </a:r>
            <a:r>
              <a:rPr lang="en-US" altLang="en-US" sz="3600" dirty="0"/>
              <a:t>:</a:t>
            </a:r>
          </a:p>
          <a:p>
            <a:pPr algn="ctr">
              <a:spcBef>
                <a:spcPct val="0"/>
              </a:spcBef>
              <a:buNone/>
            </a:pPr>
            <a:r>
              <a:rPr lang="en-US" altLang="en-US" sz="3600" b="1" dirty="0"/>
              <a:t>Pivot Bank</a:t>
            </a:r>
          </a:p>
        </p:txBody>
      </p:sp>
    </p:spTree>
    <p:extLst>
      <p:ext uri="{BB962C8B-B14F-4D97-AF65-F5344CB8AC3E}">
        <p14:creationId xmlns:p14="http://schemas.microsoft.com/office/powerpoint/2010/main" val="243430547"/>
      </p:ext>
    </p:extLst>
  </p:cSld>
  <p:clrMapOvr>
    <a:masterClrMapping/>
  </p:clrMapOvr>
  <p:transition spd="slow"/>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E9472579-6482-485F-9E32-E2C4C47E6074}"/>
              </a:ext>
            </a:extLst>
          </p:cNvPr>
          <p:cNvGraphicFramePr>
            <a:graphicFrameLocks noGrp="1"/>
          </p:cNvGraphicFramePr>
          <p:nvPr>
            <p:extLst>
              <p:ext uri="{D42A27DB-BD31-4B8C-83A1-F6EECF244321}">
                <p14:modId xmlns:p14="http://schemas.microsoft.com/office/powerpoint/2010/main" val="3920640915"/>
              </p:ext>
            </p:extLst>
          </p:nvPr>
        </p:nvGraphicFramePr>
        <p:xfrm>
          <a:off x="0" y="155601"/>
          <a:ext cx="9128925" cy="6702399"/>
        </p:xfrm>
        <a:graphic>
          <a:graphicData uri="http://schemas.openxmlformats.org/drawingml/2006/table">
            <a:tbl>
              <a:tblPr firstRow="1" firstCol="1" bandRow="1">
                <a:tableStyleId>{5C22544A-7EE6-4342-B048-85BDC9FD1C3A}</a:tableStyleId>
              </a:tblPr>
              <a:tblGrid>
                <a:gridCol w="838200">
                  <a:extLst>
                    <a:ext uri="{9D8B030D-6E8A-4147-A177-3AD203B41FA5}">
                      <a16:colId xmlns:a16="http://schemas.microsoft.com/office/drawing/2014/main" val="3450875390"/>
                    </a:ext>
                  </a:extLst>
                </a:gridCol>
                <a:gridCol w="1447800">
                  <a:extLst>
                    <a:ext uri="{9D8B030D-6E8A-4147-A177-3AD203B41FA5}">
                      <a16:colId xmlns:a16="http://schemas.microsoft.com/office/drawing/2014/main" val="687819384"/>
                    </a:ext>
                  </a:extLst>
                </a:gridCol>
                <a:gridCol w="990600">
                  <a:extLst>
                    <a:ext uri="{9D8B030D-6E8A-4147-A177-3AD203B41FA5}">
                      <a16:colId xmlns:a16="http://schemas.microsoft.com/office/drawing/2014/main" val="3737529888"/>
                    </a:ext>
                  </a:extLst>
                </a:gridCol>
                <a:gridCol w="5852325">
                  <a:extLst>
                    <a:ext uri="{9D8B030D-6E8A-4147-A177-3AD203B41FA5}">
                      <a16:colId xmlns:a16="http://schemas.microsoft.com/office/drawing/2014/main" val="1819587420"/>
                    </a:ext>
                  </a:extLst>
                </a:gridCol>
              </a:tblGrid>
              <a:tr h="559013">
                <a:tc>
                  <a:txBody>
                    <a:bodyPr/>
                    <a:lstStyle/>
                    <a:p>
                      <a:pPr fontAlgn="base"/>
                      <a:r>
                        <a:rPr lang="en-US" sz="1800" dirty="0">
                          <a:effectLst/>
                        </a:rPr>
                        <a:t>Group #</a:t>
                      </a:r>
                      <a:endParaRPr lang="en-SG"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800" dirty="0">
                          <a:effectLst/>
                        </a:rPr>
                        <a:t>Promotion to VP this cycle?</a:t>
                      </a:r>
                      <a:endParaRPr lang="en-SG"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800" dirty="0">
                          <a:effectLst/>
                        </a:rPr>
                        <a:t>% Salary increase</a:t>
                      </a:r>
                      <a:endParaRPr lang="en-SG"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800" dirty="0">
                          <a:effectLst/>
                        </a:rPr>
                        <a:t>Other aspects of deal</a:t>
                      </a:r>
                      <a:endParaRPr lang="en-SG"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124533126"/>
                  </a:ext>
                </a:extLst>
              </a:tr>
              <a:tr h="248450">
                <a:tc>
                  <a:txBody>
                    <a:bodyPr/>
                    <a:lstStyle/>
                    <a:p>
                      <a:pPr fontAlgn="base"/>
                      <a:r>
                        <a:rPr lang="en-US" sz="1600" dirty="0">
                          <a:effectLst/>
                        </a:rPr>
                        <a:t>3</a:t>
                      </a:r>
                      <a:endParaRPr lang="en-SG"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400" dirty="0">
                          <a:effectLst/>
                          <a:latin typeface="+mn-lt"/>
                        </a:rPr>
                        <a:t> Yes</a:t>
                      </a:r>
                      <a:endParaRPr lang="en-SG" sz="14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400" dirty="0">
                          <a:effectLst/>
                          <a:latin typeface="+mn-lt"/>
                        </a:rPr>
                        <a:t>5 </a:t>
                      </a:r>
                      <a:endParaRPr lang="en-SG" sz="14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400" dirty="0">
                          <a:effectLst/>
                          <a:latin typeface="+mn-lt"/>
                        </a:rPr>
                        <a:t> </a:t>
                      </a:r>
                      <a:endParaRPr lang="en-SG" sz="1400"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560405371"/>
                  </a:ext>
                </a:extLst>
              </a:tr>
              <a:tr h="248450">
                <a:tc>
                  <a:txBody>
                    <a:bodyPr/>
                    <a:lstStyle/>
                    <a:p>
                      <a:pPr fontAlgn="base"/>
                      <a:r>
                        <a:rPr lang="en-US" sz="1600" dirty="0">
                          <a:effectLst/>
                        </a:rPr>
                        <a:t>4</a:t>
                      </a:r>
                      <a:endParaRPr lang="en-SG"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400" dirty="0">
                          <a:effectLst/>
                          <a:latin typeface="+mn-lt"/>
                        </a:rPr>
                        <a:t> No</a:t>
                      </a:r>
                      <a:endParaRPr lang="en-SG" sz="14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400" dirty="0">
                          <a:effectLst/>
                          <a:latin typeface="+mn-lt"/>
                        </a:rPr>
                        <a:t>10 </a:t>
                      </a:r>
                      <a:endParaRPr lang="en-SG" sz="14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en-SG" sz="1400" kern="1200" dirty="0">
                          <a:solidFill>
                            <a:schemeClr val="dk1"/>
                          </a:solidFill>
                          <a:effectLst/>
                          <a:latin typeface="+mn-lt"/>
                          <a:ea typeface="+mn-ea"/>
                          <a:cs typeface="+mn-cs"/>
                        </a:rPr>
                        <a:t>--Sr. Associate title</a:t>
                      </a:r>
                    </a:p>
                    <a:p>
                      <a:pPr marL="0" marR="0" lvl="0" indent="0" algn="l" defTabSz="914400" rtl="0" eaLnBrk="1" fontAlgn="base" latinLnBrk="0" hangingPunct="1">
                        <a:lnSpc>
                          <a:spcPct val="100000"/>
                        </a:lnSpc>
                        <a:spcBef>
                          <a:spcPts val="0"/>
                        </a:spcBef>
                        <a:spcAft>
                          <a:spcPts val="0"/>
                        </a:spcAft>
                        <a:buClrTx/>
                        <a:buSzTx/>
                        <a:buFontTx/>
                        <a:buNone/>
                        <a:tabLst/>
                        <a:defRPr/>
                      </a:pPr>
                      <a:r>
                        <a:rPr lang="en-SG" sz="1400" kern="1200" dirty="0">
                          <a:solidFill>
                            <a:schemeClr val="dk1"/>
                          </a:solidFill>
                          <a:effectLst/>
                          <a:latin typeface="+mn-lt"/>
                          <a:ea typeface="+mn-ea"/>
                          <a:cs typeface="+mn-cs"/>
                        </a:rPr>
                        <a:t>--Lead the renewable energy charge</a:t>
                      </a:r>
                    </a:p>
                    <a:p>
                      <a:pPr marL="0" marR="0" lvl="0" indent="0" algn="l" defTabSz="914400" rtl="0" eaLnBrk="1" fontAlgn="base" latinLnBrk="0" hangingPunct="1">
                        <a:lnSpc>
                          <a:spcPct val="100000"/>
                        </a:lnSpc>
                        <a:spcBef>
                          <a:spcPts val="0"/>
                        </a:spcBef>
                        <a:spcAft>
                          <a:spcPts val="0"/>
                        </a:spcAft>
                        <a:buClrTx/>
                        <a:buSzTx/>
                        <a:buFontTx/>
                        <a:buNone/>
                        <a:tabLst/>
                        <a:defRPr/>
                      </a:pPr>
                      <a:r>
                        <a:rPr lang="en-SG" sz="1400" kern="1200" dirty="0">
                          <a:solidFill>
                            <a:schemeClr val="dk1"/>
                          </a:solidFill>
                          <a:effectLst/>
                          <a:latin typeface="+mn-lt"/>
                          <a:ea typeface="+mn-ea"/>
                          <a:cs typeface="+mn-cs"/>
                        </a:rPr>
                        <a:t>--</a:t>
                      </a:r>
                      <a:r>
                        <a:rPr lang="en-SG" sz="1400" kern="1200" dirty="0">
                          <a:solidFill>
                            <a:srgbClr val="FF0000"/>
                          </a:solidFill>
                          <a:effectLst/>
                          <a:latin typeface="+mn-lt"/>
                          <a:ea typeface="+mn-ea"/>
                          <a:cs typeface="+mn-cs"/>
                        </a:rPr>
                        <a:t>Meeting with the promotion committee to discuss the option of promoting Kenneth (David was not planning on pushing this hard or trying at all).  </a:t>
                      </a:r>
                    </a:p>
                  </a:txBody>
                  <a:tcPr marL="68580" marR="68580" marT="0" marB="0"/>
                </a:tc>
                <a:extLst>
                  <a:ext uri="{0D108BD9-81ED-4DB2-BD59-A6C34878D82A}">
                    <a16:rowId xmlns:a16="http://schemas.microsoft.com/office/drawing/2014/main" val="970130812"/>
                  </a:ext>
                </a:extLst>
              </a:tr>
              <a:tr h="248450">
                <a:tc>
                  <a:txBody>
                    <a:bodyPr/>
                    <a:lstStyle/>
                    <a:p>
                      <a:pPr fontAlgn="base"/>
                      <a:r>
                        <a:rPr lang="en-US" sz="1600" dirty="0">
                          <a:effectLst/>
                        </a:rPr>
                        <a:t>5</a:t>
                      </a:r>
                      <a:endParaRPr lang="en-SG"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400" dirty="0">
                          <a:effectLst/>
                          <a:latin typeface="+mn-lt"/>
                        </a:rPr>
                        <a:t> Yes</a:t>
                      </a:r>
                      <a:endParaRPr lang="en-SG" sz="14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400" dirty="0">
                          <a:effectLst/>
                          <a:latin typeface="+mn-lt"/>
                        </a:rPr>
                        <a:t>0 </a:t>
                      </a:r>
                      <a:endParaRPr lang="en-SG" sz="14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400" dirty="0">
                          <a:effectLst/>
                          <a:latin typeface="+mn-lt"/>
                        </a:rPr>
                        <a:t>Salary increase next March 10%-20%, corner office starting in September  </a:t>
                      </a:r>
                      <a:endParaRPr lang="en-SG" sz="1400"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960049507"/>
                  </a:ext>
                </a:extLst>
              </a:tr>
              <a:tr h="248450">
                <a:tc>
                  <a:txBody>
                    <a:bodyPr/>
                    <a:lstStyle/>
                    <a:p>
                      <a:pPr fontAlgn="base"/>
                      <a:r>
                        <a:rPr lang="en-US" sz="1600" dirty="0">
                          <a:effectLst/>
                        </a:rPr>
                        <a:t>6</a:t>
                      </a:r>
                      <a:endParaRPr lang="en-SG"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400" dirty="0">
                          <a:effectLst/>
                          <a:latin typeface="+mn-lt"/>
                        </a:rPr>
                        <a:t> Yes</a:t>
                      </a:r>
                      <a:endParaRPr lang="en-SG" sz="14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400" dirty="0">
                          <a:effectLst/>
                          <a:latin typeface="+mn-lt"/>
                        </a:rPr>
                        <a:t>30 </a:t>
                      </a:r>
                      <a:endParaRPr lang="en-SG" sz="14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400" dirty="0">
                          <a:effectLst/>
                          <a:latin typeface="+mn-lt"/>
                        </a:rPr>
                        <a:t> </a:t>
                      </a:r>
                      <a:r>
                        <a:rPr lang="en-US" sz="1400" dirty="0">
                          <a:solidFill>
                            <a:srgbClr val="FF0000"/>
                          </a:solidFill>
                          <a:latin typeface="+mn-lt"/>
                        </a:rPr>
                        <a:t>Agreed to do MBA and come back to firm for two years</a:t>
                      </a:r>
                      <a:endParaRPr lang="en-SG" sz="1400" dirty="0">
                        <a:solidFill>
                          <a:srgbClr val="FF0000"/>
                        </a:solidFill>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837710198"/>
                  </a:ext>
                </a:extLst>
              </a:tr>
              <a:tr h="248450">
                <a:tc>
                  <a:txBody>
                    <a:bodyPr/>
                    <a:lstStyle/>
                    <a:p>
                      <a:pPr fontAlgn="base"/>
                      <a:r>
                        <a:rPr lang="en-US" sz="1600" dirty="0">
                          <a:effectLst/>
                        </a:rPr>
                        <a:t>7</a:t>
                      </a:r>
                      <a:endParaRPr lang="en-SG"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400" dirty="0">
                          <a:effectLst/>
                          <a:latin typeface="+mn-lt"/>
                        </a:rPr>
                        <a:t> No</a:t>
                      </a:r>
                      <a:endParaRPr lang="en-SG" sz="14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400" dirty="0">
                          <a:effectLst/>
                          <a:latin typeface="+mn-lt"/>
                        </a:rPr>
                        <a:t>5 </a:t>
                      </a:r>
                      <a:endParaRPr lang="en-SG" sz="14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400" dirty="0">
                          <a:effectLst/>
                          <a:latin typeface="+mn-lt"/>
                        </a:rPr>
                        <a:t>New title of “Principal Associate” </a:t>
                      </a:r>
                      <a:endParaRPr lang="en-SG" sz="1400"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224436479"/>
                  </a:ext>
                </a:extLst>
              </a:tr>
              <a:tr h="248450">
                <a:tc>
                  <a:txBody>
                    <a:bodyPr/>
                    <a:lstStyle/>
                    <a:p>
                      <a:pPr fontAlgn="base"/>
                      <a:r>
                        <a:rPr lang="en-US" sz="1600">
                          <a:effectLst/>
                        </a:rPr>
                        <a:t>8</a:t>
                      </a:r>
                      <a:endParaRPr lang="en-SG"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400" dirty="0">
                          <a:effectLst/>
                          <a:latin typeface="+mn-lt"/>
                        </a:rPr>
                        <a:t> Maybe</a:t>
                      </a:r>
                      <a:endParaRPr lang="en-SG" sz="14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400" dirty="0">
                          <a:effectLst/>
                          <a:latin typeface="+mn-lt"/>
                        </a:rPr>
                        <a:t>(Blank) </a:t>
                      </a:r>
                      <a:endParaRPr lang="en-SG" sz="14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400" dirty="0">
                          <a:effectLst/>
                          <a:latin typeface="+mn-lt"/>
                        </a:rPr>
                        <a:t>Kenneth works on internal project to make better work environment for team. </a:t>
                      </a:r>
                      <a:r>
                        <a:rPr lang="en-US" sz="1400" dirty="0">
                          <a:solidFill>
                            <a:srgbClr val="FF0000"/>
                          </a:solidFill>
                          <a:effectLst/>
                          <a:latin typeface="+mn-lt"/>
                        </a:rPr>
                        <a:t>Promotion contingent</a:t>
                      </a:r>
                      <a:r>
                        <a:rPr lang="en-US" sz="1400" dirty="0">
                          <a:effectLst/>
                          <a:latin typeface="+mn-lt"/>
                        </a:rPr>
                        <a:t> on project success.   </a:t>
                      </a:r>
                      <a:endParaRPr lang="en-SG" sz="1400"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487887915"/>
                  </a:ext>
                </a:extLst>
              </a:tr>
              <a:tr h="248450">
                <a:tc>
                  <a:txBody>
                    <a:bodyPr/>
                    <a:lstStyle/>
                    <a:p>
                      <a:pPr fontAlgn="base"/>
                      <a:r>
                        <a:rPr lang="en-US" sz="1600">
                          <a:effectLst/>
                        </a:rPr>
                        <a:t>9</a:t>
                      </a:r>
                      <a:endParaRPr lang="en-SG"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400" dirty="0">
                          <a:effectLst/>
                          <a:latin typeface="+mn-lt"/>
                        </a:rPr>
                        <a:t> No</a:t>
                      </a:r>
                      <a:endParaRPr lang="en-SG" sz="14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400" dirty="0">
                          <a:effectLst/>
                          <a:latin typeface="+mn-lt"/>
                        </a:rPr>
                        <a:t>20 </a:t>
                      </a:r>
                      <a:endParaRPr lang="en-SG" sz="14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r>
                        <a:rPr lang="en-US" sz="1400" dirty="0">
                          <a:effectLst/>
                          <a:latin typeface="+mn-lt"/>
                        </a:rPr>
                        <a:t> </a:t>
                      </a:r>
                      <a:endParaRPr lang="en-SG" sz="1400" kern="1200" dirty="0">
                        <a:solidFill>
                          <a:schemeClr val="dk1"/>
                        </a:solidFill>
                        <a:effectLst/>
                        <a:latin typeface="+mn-lt"/>
                        <a:ea typeface="+mn-ea"/>
                        <a:cs typeface="+mn-cs"/>
                      </a:endParaRPr>
                    </a:p>
                  </a:txBody>
                  <a:tcPr marL="68580" marR="68580" marT="0" marB="0"/>
                </a:tc>
                <a:extLst>
                  <a:ext uri="{0D108BD9-81ED-4DB2-BD59-A6C34878D82A}">
                    <a16:rowId xmlns:a16="http://schemas.microsoft.com/office/drawing/2014/main" val="828513886"/>
                  </a:ext>
                </a:extLst>
              </a:tr>
              <a:tr h="248450">
                <a:tc>
                  <a:txBody>
                    <a:bodyPr/>
                    <a:lstStyle/>
                    <a:p>
                      <a:pPr fontAlgn="base"/>
                      <a:r>
                        <a:rPr lang="en-US" sz="1600" dirty="0">
                          <a:effectLst/>
                        </a:rPr>
                        <a:t>10</a:t>
                      </a:r>
                      <a:endParaRPr lang="en-SG"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400" dirty="0">
                          <a:effectLst/>
                          <a:latin typeface="+mn-lt"/>
                        </a:rPr>
                        <a:t> Yes</a:t>
                      </a:r>
                      <a:endParaRPr lang="en-SG" sz="14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400" dirty="0">
                          <a:effectLst/>
                          <a:latin typeface="+mn-lt"/>
                        </a:rPr>
                        <a:t>5 </a:t>
                      </a:r>
                      <a:endParaRPr lang="en-SG" sz="14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400" dirty="0">
                          <a:effectLst/>
                          <a:latin typeface="+mn-lt"/>
                        </a:rPr>
                        <a:t> </a:t>
                      </a:r>
                      <a:r>
                        <a:rPr lang="en-SG" sz="1400" kern="1200" dirty="0">
                          <a:solidFill>
                            <a:srgbClr val="FF0000"/>
                          </a:solidFill>
                          <a:effectLst/>
                          <a:latin typeface="+mn-lt"/>
                          <a:ea typeface="+mn-ea"/>
                          <a:cs typeface="+mn-cs"/>
                        </a:rPr>
                        <a:t>After a year in the VP role, the full salary of the VP role will become available </a:t>
                      </a:r>
                      <a:r>
                        <a:rPr lang="en-SG" sz="1400" kern="1200" dirty="0">
                          <a:solidFill>
                            <a:schemeClr val="dk1"/>
                          </a:solidFill>
                          <a:effectLst/>
                          <a:latin typeface="+mn-lt"/>
                          <a:ea typeface="+mn-ea"/>
                          <a:cs typeface="+mn-cs"/>
                        </a:rPr>
                        <a:t>– but, the additional 30% increase will operate as a bonus based on performance</a:t>
                      </a:r>
                      <a:endParaRPr lang="en-SG" sz="1400"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213333788"/>
                  </a:ext>
                </a:extLst>
              </a:tr>
              <a:tr h="248450">
                <a:tc>
                  <a:txBody>
                    <a:bodyPr/>
                    <a:lstStyle/>
                    <a:p>
                      <a:pPr fontAlgn="base"/>
                      <a:r>
                        <a:rPr lang="en-US" sz="1600" dirty="0">
                          <a:effectLst/>
                        </a:rPr>
                        <a:t>11</a:t>
                      </a:r>
                      <a:endParaRPr lang="en-SG"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400" dirty="0">
                          <a:effectLst/>
                          <a:latin typeface="+mn-lt"/>
                        </a:rPr>
                        <a:t> No</a:t>
                      </a:r>
                      <a:endParaRPr lang="en-SG" sz="14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400" dirty="0">
                          <a:effectLst/>
                          <a:latin typeface="+mn-lt"/>
                        </a:rPr>
                        <a:t>0 </a:t>
                      </a:r>
                      <a:endParaRPr lang="en-SG" sz="14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400" kern="1200" dirty="0">
                          <a:solidFill>
                            <a:schemeClr val="dk1"/>
                          </a:solidFill>
                          <a:effectLst/>
                          <a:latin typeface="+mn-lt"/>
                          <a:ea typeface="+mn-ea"/>
                          <a:cs typeface="+mn-cs"/>
                        </a:rPr>
                        <a:t>Agreed to accelerate this conversation to the partners</a:t>
                      </a:r>
                      <a:endParaRPr lang="en-SG" sz="1400"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20820552"/>
                  </a:ext>
                </a:extLst>
              </a:tr>
              <a:tr h="248450">
                <a:tc>
                  <a:txBody>
                    <a:bodyPr/>
                    <a:lstStyle/>
                    <a:p>
                      <a:pPr fontAlgn="base"/>
                      <a:r>
                        <a:rPr lang="en-SG" sz="1600" dirty="0">
                          <a:effectLst/>
                          <a:latin typeface="Times New Roman" panose="02020603050405020304" pitchFamily="18" charset="0"/>
                          <a:ea typeface="Times New Roman" panose="02020603050405020304" pitchFamily="18" charset="0"/>
                          <a:cs typeface="Times New Roman" panose="02020603050405020304" pitchFamily="18" charset="0"/>
                        </a:rPr>
                        <a:t>14</a:t>
                      </a:r>
                    </a:p>
                  </a:txBody>
                  <a:tcPr marL="68580" marR="68580" marT="0" marB="0"/>
                </a:tc>
                <a:tc>
                  <a:txBody>
                    <a:bodyPr/>
                    <a:lstStyle/>
                    <a:p>
                      <a:pPr fontAlgn="base"/>
                      <a:r>
                        <a:rPr lang="en-SG" sz="1400" dirty="0">
                          <a:effectLst/>
                          <a:latin typeface="+mn-lt"/>
                          <a:ea typeface="Times New Roman" panose="02020603050405020304" pitchFamily="18" charset="0"/>
                          <a:cs typeface="Times New Roman" panose="02020603050405020304" pitchFamily="18" charset="0"/>
                        </a:rPr>
                        <a:t>Yes</a:t>
                      </a:r>
                    </a:p>
                  </a:txBody>
                  <a:tcPr marL="68580" marR="68580" marT="0" marB="0"/>
                </a:tc>
                <a:tc>
                  <a:txBody>
                    <a:bodyPr/>
                    <a:lstStyle/>
                    <a:p>
                      <a:pPr fontAlgn="base"/>
                      <a:r>
                        <a:rPr lang="en-SG" sz="1400" dirty="0">
                          <a:effectLst/>
                          <a:latin typeface="+mn-lt"/>
                          <a:ea typeface="Times New Roman" panose="02020603050405020304" pitchFamily="18" charset="0"/>
                          <a:cs typeface="Times New Roman" panose="02020603050405020304" pitchFamily="18" charset="0"/>
                        </a:rPr>
                        <a:t>20</a:t>
                      </a:r>
                    </a:p>
                  </a:txBody>
                  <a:tcPr marL="68580" marR="68580" marT="0" marB="0"/>
                </a:tc>
                <a:tc>
                  <a:txBody>
                    <a:bodyPr/>
                    <a:lstStyle/>
                    <a:p>
                      <a:pPr fontAlgn="base"/>
                      <a:endParaRPr lang="en-SG" sz="1400"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710966"/>
                  </a:ext>
                </a:extLst>
              </a:tr>
              <a:tr h="248450">
                <a:tc>
                  <a:txBody>
                    <a:bodyPr/>
                    <a:lstStyle/>
                    <a:p>
                      <a:pPr fontAlgn="base"/>
                      <a:r>
                        <a:rPr lang="en-SG" sz="1600" dirty="0">
                          <a:effectLst/>
                          <a:latin typeface="Times New Roman" panose="02020603050405020304" pitchFamily="18" charset="0"/>
                          <a:ea typeface="Times New Roman" panose="02020603050405020304" pitchFamily="18" charset="0"/>
                          <a:cs typeface="Times New Roman" panose="02020603050405020304" pitchFamily="18" charset="0"/>
                        </a:rPr>
                        <a:t>15</a:t>
                      </a:r>
                    </a:p>
                  </a:txBody>
                  <a:tcPr marL="68580" marR="68580" marT="0" marB="0"/>
                </a:tc>
                <a:tc>
                  <a:txBody>
                    <a:bodyPr/>
                    <a:lstStyle/>
                    <a:p>
                      <a:pPr fontAlgn="base"/>
                      <a:r>
                        <a:rPr lang="en-SG" sz="1400" dirty="0">
                          <a:effectLst/>
                          <a:latin typeface="+mn-lt"/>
                          <a:ea typeface="Times New Roman" panose="02020603050405020304" pitchFamily="18" charset="0"/>
                          <a:cs typeface="Times New Roman" panose="02020603050405020304" pitchFamily="18" charset="0"/>
                        </a:rPr>
                        <a:t>Yes</a:t>
                      </a:r>
                    </a:p>
                  </a:txBody>
                  <a:tcPr marL="68580" marR="68580" marT="0" marB="0"/>
                </a:tc>
                <a:tc>
                  <a:txBody>
                    <a:bodyPr/>
                    <a:lstStyle/>
                    <a:p>
                      <a:pPr fontAlgn="base"/>
                      <a:r>
                        <a:rPr lang="en-SG" sz="1400" dirty="0">
                          <a:effectLst/>
                          <a:latin typeface="+mn-lt"/>
                          <a:ea typeface="Times New Roman" panose="02020603050405020304" pitchFamily="18" charset="0"/>
                          <a:cs typeface="Times New Roman" panose="02020603050405020304" pitchFamily="18" charset="0"/>
                        </a:rPr>
                        <a:t>0</a:t>
                      </a:r>
                    </a:p>
                  </a:txBody>
                  <a:tcPr marL="68580" marR="68580" marT="0" marB="0"/>
                </a:tc>
                <a:tc>
                  <a:txBody>
                    <a:bodyPr/>
                    <a:lstStyle/>
                    <a:p>
                      <a:pPr fontAlgn="base"/>
                      <a:r>
                        <a:rPr lang="nl-NL" sz="1400" kern="1200" dirty="0">
                          <a:solidFill>
                            <a:schemeClr val="dk1"/>
                          </a:solidFill>
                          <a:effectLst/>
                          <a:latin typeface="+mn-lt"/>
                          <a:ea typeface="+mn-ea"/>
                          <a:cs typeface="+mn-cs"/>
                        </a:rPr>
                        <a:t>Salary increase extended until next year September</a:t>
                      </a:r>
                      <a:endParaRPr lang="en-SG" sz="1400"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795864515"/>
                  </a:ext>
                </a:extLst>
              </a:tr>
              <a:tr h="248450">
                <a:tc>
                  <a:txBody>
                    <a:bodyPr/>
                    <a:lstStyle/>
                    <a:p>
                      <a:pPr fontAlgn="base"/>
                      <a:r>
                        <a:rPr lang="en-SG" sz="1600" dirty="0">
                          <a:effectLst/>
                          <a:latin typeface="Times New Roman" panose="02020603050405020304" pitchFamily="18" charset="0"/>
                          <a:ea typeface="Times New Roman" panose="02020603050405020304" pitchFamily="18" charset="0"/>
                          <a:cs typeface="Times New Roman" panose="02020603050405020304" pitchFamily="18" charset="0"/>
                        </a:rPr>
                        <a:t>16</a:t>
                      </a:r>
                    </a:p>
                  </a:txBody>
                  <a:tcPr marL="68580" marR="68580" marT="0" marB="0"/>
                </a:tc>
                <a:tc>
                  <a:txBody>
                    <a:bodyPr/>
                    <a:lstStyle/>
                    <a:p>
                      <a:pPr fontAlgn="base"/>
                      <a:r>
                        <a:rPr lang="en-SG" sz="1400" dirty="0">
                          <a:effectLst/>
                          <a:latin typeface="+mn-lt"/>
                          <a:ea typeface="Times New Roman" panose="02020603050405020304" pitchFamily="18" charset="0"/>
                          <a:cs typeface="Times New Roman" panose="02020603050405020304" pitchFamily="18" charset="0"/>
                        </a:rPr>
                        <a:t>Yes</a:t>
                      </a:r>
                    </a:p>
                  </a:txBody>
                  <a:tcPr marL="68580" marR="68580" marT="0" marB="0"/>
                </a:tc>
                <a:tc>
                  <a:txBody>
                    <a:bodyPr/>
                    <a:lstStyle/>
                    <a:p>
                      <a:pPr fontAlgn="base"/>
                      <a:r>
                        <a:rPr lang="en-SG" sz="1400" dirty="0">
                          <a:effectLst/>
                          <a:latin typeface="+mn-lt"/>
                          <a:ea typeface="Times New Roman" panose="02020603050405020304" pitchFamily="18" charset="0"/>
                          <a:cs typeface="Times New Roman" panose="02020603050405020304" pitchFamily="18" charset="0"/>
                        </a:rPr>
                        <a:t>7</a:t>
                      </a:r>
                    </a:p>
                  </a:txBody>
                  <a:tcPr marL="68580" marR="68580" marT="0" marB="0"/>
                </a:tc>
                <a:tc>
                  <a:txBody>
                    <a:bodyPr/>
                    <a:lstStyle/>
                    <a:p>
                      <a:pPr fontAlgn="base"/>
                      <a:endParaRPr lang="en-SG" sz="1400"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807228517"/>
                  </a:ext>
                </a:extLst>
              </a:tr>
              <a:tr h="248450">
                <a:tc>
                  <a:txBody>
                    <a:bodyPr/>
                    <a:lstStyle/>
                    <a:p>
                      <a:pPr fontAlgn="base"/>
                      <a:r>
                        <a:rPr lang="en-SG" sz="1600" dirty="0">
                          <a:effectLst/>
                          <a:latin typeface="Times New Roman" panose="02020603050405020304" pitchFamily="18" charset="0"/>
                          <a:ea typeface="Times New Roman" panose="02020603050405020304" pitchFamily="18" charset="0"/>
                          <a:cs typeface="Times New Roman" panose="02020603050405020304" pitchFamily="18" charset="0"/>
                        </a:rPr>
                        <a:t>17</a:t>
                      </a:r>
                    </a:p>
                  </a:txBody>
                  <a:tcPr marL="68580" marR="68580" marT="0" marB="0"/>
                </a:tc>
                <a:tc>
                  <a:txBody>
                    <a:bodyPr/>
                    <a:lstStyle/>
                    <a:p>
                      <a:pPr fontAlgn="base"/>
                      <a:r>
                        <a:rPr lang="en-SG" sz="1400" dirty="0">
                          <a:effectLst/>
                          <a:latin typeface="+mn-lt"/>
                          <a:ea typeface="Times New Roman" panose="02020603050405020304" pitchFamily="18" charset="0"/>
                          <a:cs typeface="Times New Roman" panose="02020603050405020304" pitchFamily="18" charset="0"/>
                        </a:rPr>
                        <a:t>Yes</a:t>
                      </a:r>
                    </a:p>
                  </a:txBody>
                  <a:tcPr marL="68580" marR="68580" marT="0" marB="0"/>
                </a:tc>
                <a:tc>
                  <a:txBody>
                    <a:bodyPr/>
                    <a:lstStyle/>
                    <a:p>
                      <a:pPr fontAlgn="base"/>
                      <a:r>
                        <a:rPr lang="en-SG" sz="1400" dirty="0">
                          <a:effectLst/>
                          <a:latin typeface="+mn-lt"/>
                          <a:ea typeface="Times New Roman" panose="02020603050405020304" pitchFamily="18" charset="0"/>
                          <a:cs typeface="Times New Roman" panose="02020603050405020304" pitchFamily="18" charset="0"/>
                        </a:rPr>
                        <a:t>35</a:t>
                      </a:r>
                    </a:p>
                  </a:txBody>
                  <a:tcPr marL="68580" marR="68580" marT="0" marB="0"/>
                </a:tc>
                <a:tc>
                  <a:txBody>
                    <a:bodyPr/>
                    <a:lstStyle/>
                    <a:p>
                      <a:pPr fontAlgn="base"/>
                      <a:r>
                        <a:rPr lang="en-SG" sz="1400" u="none" kern="1200" dirty="0">
                          <a:solidFill>
                            <a:srgbClr val="FF0000"/>
                          </a:solidFill>
                          <a:effectLst/>
                          <a:latin typeface="+mn-lt"/>
                          <a:ea typeface="+mn-ea"/>
                          <a:cs typeface="+mn-cs"/>
                        </a:rPr>
                        <a:t>Raise was delayed </a:t>
                      </a:r>
                      <a:r>
                        <a:rPr lang="en-SG" sz="1400" u="none" kern="1200" dirty="0">
                          <a:solidFill>
                            <a:schemeClr val="dk1"/>
                          </a:solidFill>
                          <a:effectLst/>
                          <a:latin typeface="+mn-lt"/>
                          <a:ea typeface="+mn-ea"/>
                          <a:cs typeface="+mn-cs"/>
                        </a:rPr>
                        <a:t>to March of next year</a:t>
                      </a:r>
                      <a:endParaRPr lang="en-SG" sz="1400" u="none"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929907845"/>
                  </a:ext>
                </a:extLst>
              </a:tr>
              <a:tr h="248450">
                <a:tc>
                  <a:txBody>
                    <a:bodyPr/>
                    <a:lstStyle/>
                    <a:p>
                      <a:pPr fontAlgn="base"/>
                      <a:r>
                        <a:rPr lang="en-SG" sz="1600" dirty="0">
                          <a:effectLst/>
                          <a:latin typeface="Times New Roman" panose="02020603050405020304" pitchFamily="18" charset="0"/>
                          <a:ea typeface="Times New Roman" panose="02020603050405020304" pitchFamily="18" charset="0"/>
                          <a:cs typeface="Times New Roman" panose="02020603050405020304" pitchFamily="18" charset="0"/>
                        </a:rPr>
                        <a:t>18</a:t>
                      </a:r>
                    </a:p>
                  </a:txBody>
                  <a:tcPr marL="68580" marR="68580" marT="0" marB="0"/>
                </a:tc>
                <a:tc>
                  <a:txBody>
                    <a:bodyPr/>
                    <a:lstStyle/>
                    <a:p>
                      <a:pPr fontAlgn="base"/>
                      <a:r>
                        <a:rPr lang="en-SG" sz="1400" dirty="0">
                          <a:effectLst/>
                          <a:latin typeface="+mn-lt"/>
                          <a:ea typeface="Times New Roman" panose="02020603050405020304" pitchFamily="18" charset="0"/>
                          <a:cs typeface="Times New Roman" panose="02020603050405020304" pitchFamily="18" charset="0"/>
                        </a:rPr>
                        <a:t>Yes</a:t>
                      </a:r>
                    </a:p>
                  </a:txBody>
                  <a:tcPr marL="68580" marR="68580" marT="0" marB="0"/>
                </a:tc>
                <a:tc>
                  <a:txBody>
                    <a:bodyPr/>
                    <a:lstStyle/>
                    <a:p>
                      <a:pPr fontAlgn="base"/>
                      <a:r>
                        <a:rPr lang="en-SG" sz="1400" dirty="0">
                          <a:effectLst/>
                          <a:latin typeface="+mn-lt"/>
                          <a:ea typeface="Times New Roman" panose="02020603050405020304" pitchFamily="18" charset="0"/>
                          <a:cs typeface="Times New Roman" panose="02020603050405020304" pitchFamily="18" charset="0"/>
                        </a:rPr>
                        <a:t>20</a:t>
                      </a:r>
                    </a:p>
                  </a:txBody>
                  <a:tcPr marL="68580" marR="68580" marT="0" marB="0"/>
                </a:tc>
                <a:tc>
                  <a:txBody>
                    <a:bodyPr/>
                    <a:lstStyle/>
                    <a:p>
                      <a:pPr fontAlgn="base"/>
                      <a:endParaRPr lang="en-SG" sz="1400"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684411194"/>
                  </a:ext>
                </a:extLst>
              </a:tr>
              <a:tr h="248450">
                <a:tc>
                  <a:txBody>
                    <a:bodyPr/>
                    <a:lstStyle/>
                    <a:p>
                      <a:pPr fontAlgn="base"/>
                      <a:r>
                        <a:rPr lang="en-SG" sz="1600" dirty="0">
                          <a:effectLst/>
                          <a:latin typeface="Times New Roman" panose="02020603050405020304" pitchFamily="18" charset="0"/>
                          <a:ea typeface="Times New Roman" panose="02020603050405020304" pitchFamily="18" charset="0"/>
                          <a:cs typeface="Times New Roman" panose="02020603050405020304" pitchFamily="18" charset="0"/>
                        </a:rPr>
                        <a:t>19</a:t>
                      </a:r>
                    </a:p>
                  </a:txBody>
                  <a:tcPr marL="68580" marR="68580" marT="0" marB="0"/>
                </a:tc>
                <a:tc>
                  <a:txBody>
                    <a:bodyPr/>
                    <a:lstStyle/>
                    <a:p>
                      <a:pPr fontAlgn="base"/>
                      <a:r>
                        <a:rPr lang="en-SG" sz="1400" dirty="0">
                          <a:effectLst/>
                          <a:latin typeface="+mn-lt"/>
                          <a:ea typeface="Times New Roman" panose="02020603050405020304" pitchFamily="18" charset="0"/>
                          <a:cs typeface="Times New Roman" panose="02020603050405020304" pitchFamily="18" charset="0"/>
                        </a:rPr>
                        <a:t>Yes</a:t>
                      </a:r>
                    </a:p>
                  </a:txBody>
                  <a:tcPr marL="68580" marR="68580" marT="0" marB="0"/>
                </a:tc>
                <a:tc>
                  <a:txBody>
                    <a:bodyPr/>
                    <a:lstStyle/>
                    <a:p>
                      <a:pPr fontAlgn="base"/>
                      <a:r>
                        <a:rPr lang="en-SG" sz="1400" dirty="0">
                          <a:effectLst/>
                          <a:latin typeface="+mn-lt"/>
                          <a:ea typeface="Times New Roman" panose="02020603050405020304" pitchFamily="18" charset="0"/>
                          <a:cs typeface="Times New Roman" panose="02020603050405020304" pitchFamily="18" charset="0"/>
                        </a:rPr>
                        <a:t>10</a:t>
                      </a:r>
                    </a:p>
                  </a:txBody>
                  <a:tcPr marL="68580" marR="68580" marT="0" marB="0"/>
                </a:tc>
                <a:tc>
                  <a:txBody>
                    <a:bodyPr/>
                    <a:lstStyle/>
                    <a:p>
                      <a:pPr fontAlgn="base"/>
                      <a:r>
                        <a:rPr lang="en-US" sz="1400" b="0" i="0" kern="1200" dirty="0">
                          <a:solidFill>
                            <a:schemeClr val="dk1"/>
                          </a:solidFill>
                          <a:effectLst/>
                          <a:latin typeface="+mn-lt"/>
                          <a:ea typeface="+mn-ea"/>
                          <a:cs typeface="+mn-cs"/>
                        </a:rPr>
                        <a:t>Conditional promotion</a:t>
                      </a:r>
                      <a:endParaRPr lang="en-SG" sz="1400"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793642686"/>
                  </a:ext>
                </a:extLst>
              </a:tr>
              <a:tr h="283036">
                <a:tc>
                  <a:txBody>
                    <a:bodyPr/>
                    <a:lstStyle/>
                    <a:p>
                      <a:pPr fontAlgn="base"/>
                      <a:r>
                        <a:rPr lang="en-SG" sz="1600" dirty="0">
                          <a:effectLst/>
                          <a:latin typeface="Times New Roman" panose="02020603050405020304" pitchFamily="18" charset="0"/>
                          <a:ea typeface="Times New Roman" panose="02020603050405020304" pitchFamily="18" charset="0"/>
                          <a:cs typeface="Times New Roman" panose="02020603050405020304" pitchFamily="18" charset="0"/>
                        </a:rPr>
                        <a:t>20</a:t>
                      </a:r>
                    </a:p>
                  </a:txBody>
                  <a:tcPr marL="68580" marR="68580" marT="0" marB="0"/>
                </a:tc>
                <a:tc>
                  <a:txBody>
                    <a:bodyPr/>
                    <a:lstStyle/>
                    <a:p>
                      <a:pPr fontAlgn="base"/>
                      <a:r>
                        <a:rPr lang="en-SG" sz="1400" dirty="0">
                          <a:effectLst/>
                          <a:latin typeface="+mn-lt"/>
                          <a:ea typeface="Times New Roman" panose="02020603050405020304" pitchFamily="18" charset="0"/>
                          <a:cs typeface="Times New Roman" panose="02020603050405020304" pitchFamily="18" charset="0"/>
                        </a:rPr>
                        <a:t>Yes</a:t>
                      </a:r>
                    </a:p>
                  </a:txBody>
                  <a:tcPr marL="68580" marR="68580" marT="0" marB="0"/>
                </a:tc>
                <a:tc>
                  <a:txBody>
                    <a:bodyPr/>
                    <a:lstStyle/>
                    <a:p>
                      <a:pPr fontAlgn="base"/>
                      <a:r>
                        <a:rPr lang="en-SG" sz="1400" dirty="0">
                          <a:effectLst/>
                          <a:latin typeface="+mn-lt"/>
                          <a:ea typeface="Times New Roman" panose="02020603050405020304" pitchFamily="18" charset="0"/>
                          <a:cs typeface="Times New Roman" panose="02020603050405020304" pitchFamily="18" charset="0"/>
                        </a:rPr>
                        <a:t>35</a:t>
                      </a:r>
                    </a:p>
                  </a:txBody>
                  <a:tcPr marL="68580" marR="68580" marT="0" marB="0"/>
                </a:tc>
                <a:tc>
                  <a:txBody>
                    <a:bodyPr/>
                    <a:lstStyle/>
                    <a:p>
                      <a:pPr fontAlgn="base"/>
                      <a:r>
                        <a:rPr lang="en-SG" sz="1400" u="none" kern="1200" dirty="0">
                          <a:solidFill>
                            <a:schemeClr val="dk1"/>
                          </a:solidFill>
                          <a:effectLst/>
                          <a:latin typeface="+mn-lt"/>
                          <a:ea typeface="+mn-ea"/>
                          <a:cs typeface="+mn-cs"/>
                        </a:rPr>
                        <a:t>Kenneth burnt bridges leaving the MBA in such a short timeframe</a:t>
                      </a:r>
                      <a:endParaRPr lang="en-SG" sz="1400" u="none"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771678515"/>
                  </a:ext>
                </a:extLst>
              </a:tr>
              <a:tr h="248450">
                <a:tc>
                  <a:txBody>
                    <a:bodyPr/>
                    <a:lstStyle/>
                    <a:p>
                      <a:pPr fontAlgn="base"/>
                      <a:r>
                        <a:rPr lang="en-SG" sz="1600" dirty="0">
                          <a:effectLst/>
                          <a:latin typeface="Times New Roman" panose="02020603050405020304" pitchFamily="18" charset="0"/>
                          <a:ea typeface="Times New Roman" panose="02020603050405020304" pitchFamily="18" charset="0"/>
                          <a:cs typeface="Times New Roman" panose="02020603050405020304" pitchFamily="18" charset="0"/>
                        </a:rPr>
                        <a:t>21</a:t>
                      </a:r>
                    </a:p>
                  </a:txBody>
                  <a:tcPr marL="68580" marR="68580" marT="0" marB="0"/>
                </a:tc>
                <a:tc>
                  <a:txBody>
                    <a:bodyPr/>
                    <a:lstStyle/>
                    <a:p>
                      <a:pPr fontAlgn="base"/>
                      <a:r>
                        <a:rPr lang="en-SG" sz="1400" dirty="0">
                          <a:effectLst/>
                          <a:latin typeface="+mn-lt"/>
                          <a:ea typeface="Times New Roman" panose="02020603050405020304" pitchFamily="18" charset="0"/>
                          <a:cs typeface="Times New Roman" panose="02020603050405020304" pitchFamily="18" charset="0"/>
                        </a:rPr>
                        <a:t>No</a:t>
                      </a:r>
                    </a:p>
                  </a:txBody>
                  <a:tcPr marL="68580" marR="68580" marT="0" marB="0"/>
                </a:tc>
                <a:tc>
                  <a:txBody>
                    <a:bodyPr/>
                    <a:lstStyle/>
                    <a:p>
                      <a:pPr fontAlgn="base"/>
                      <a:r>
                        <a:rPr lang="en-SG" sz="1400" dirty="0">
                          <a:effectLst/>
                          <a:latin typeface="+mn-lt"/>
                          <a:ea typeface="Times New Roman" panose="02020603050405020304" pitchFamily="18" charset="0"/>
                          <a:cs typeface="Times New Roman" panose="02020603050405020304" pitchFamily="18" charset="0"/>
                        </a:rPr>
                        <a:t>0</a:t>
                      </a:r>
                    </a:p>
                  </a:txBody>
                  <a:tcPr marL="68580" marR="68580" marT="0" marB="0"/>
                </a:tc>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en-SG" sz="1400" kern="1200" dirty="0">
                          <a:solidFill>
                            <a:schemeClr val="dk1"/>
                          </a:solidFill>
                          <a:effectLst/>
                          <a:latin typeface="+mn-lt"/>
                          <a:ea typeface="+mn-ea"/>
                          <a:cs typeface="+mn-cs"/>
                        </a:rPr>
                        <a:t>intermediate </a:t>
                      </a:r>
                      <a:r>
                        <a:rPr lang="en-SG" sz="1400" kern="1200" dirty="0">
                          <a:solidFill>
                            <a:srgbClr val="FF0000"/>
                          </a:solidFill>
                          <a:effectLst/>
                          <a:latin typeface="+mn-lt"/>
                          <a:ea typeface="+mn-ea"/>
                          <a:cs typeface="+mn-cs"/>
                        </a:rPr>
                        <a:t>title change (Asst. Vice President</a:t>
                      </a:r>
                      <a:r>
                        <a:rPr lang="en-SG" sz="1400" kern="1200" dirty="0">
                          <a:solidFill>
                            <a:schemeClr val="dk1"/>
                          </a:solidFill>
                          <a:effectLst/>
                          <a:latin typeface="+mn-lt"/>
                          <a:ea typeface="+mn-ea"/>
                          <a:cs typeface="+mn-cs"/>
                        </a:rPr>
                        <a:t>) recognized only within the group but not to clients/internals. </a:t>
                      </a:r>
                    </a:p>
                  </a:txBody>
                  <a:tcPr marL="68580" marR="68580" marT="0" marB="0"/>
                </a:tc>
                <a:extLst>
                  <a:ext uri="{0D108BD9-81ED-4DB2-BD59-A6C34878D82A}">
                    <a16:rowId xmlns:a16="http://schemas.microsoft.com/office/drawing/2014/main" val="564544263"/>
                  </a:ext>
                </a:extLst>
              </a:tr>
              <a:tr h="248450">
                <a:tc>
                  <a:txBody>
                    <a:bodyPr/>
                    <a:lstStyle/>
                    <a:p>
                      <a:pPr fontAlgn="base"/>
                      <a:r>
                        <a:rPr lang="en-SG" sz="1600" dirty="0">
                          <a:effectLst/>
                          <a:latin typeface="Times New Roman" panose="02020603050405020304" pitchFamily="18" charset="0"/>
                          <a:ea typeface="Times New Roman" panose="02020603050405020304" pitchFamily="18" charset="0"/>
                          <a:cs typeface="Times New Roman" panose="02020603050405020304" pitchFamily="18" charset="0"/>
                        </a:rPr>
                        <a:t>23</a:t>
                      </a:r>
                    </a:p>
                  </a:txBody>
                  <a:tcPr marL="68580" marR="68580" marT="0" marB="0"/>
                </a:tc>
                <a:tc>
                  <a:txBody>
                    <a:bodyPr/>
                    <a:lstStyle/>
                    <a:p>
                      <a:pPr fontAlgn="base"/>
                      <a:r>
                        <a:rPr lang="en-SG" sz="1400" dirty="0">
                          <a:effectLst/>
                          <a:latin typeface="+mn-lt"/>
                          <a:ea typeface="Times New Roman" panose="02020603050405020304" pitchFamily="18" charset="0"/>
                          <a:cs typeface="Times New Roman" panose="02020603050405020304" pitchFamily="18" charset="0"/>
                        </a:rPr>
                        <a:t>Yes</a:t>
                      </a:r>
                    </a:p>
                  </a:txBody>
                  <a:tcPr marL="68580" marR="68580" marT="0" marB="0"/>
                </a:tc>
                <a:tc>
                  <a:txBody>
                    <a:bodyPr/>
                    <a:lstStyle/>
                    <a:p>
                      <a:pPr fontAlgn="base"/>
                      <a:r>
                        <a:rPr lang="en-SG" sz="1400" dirty="0">
                          <a:effectLst/>
                          <a:latin typeface="+mn-lt"/>
                          <a:ea typeface="Times New Roman" panose="02020603050405020304" pitchFamily="18" charset="0"/>
                          <a:cs typeface="Times New Roman" panose="02020603050405020304" pitchFamily="18" charset="0"/>
                        </a:rPr>
                        <a:t>0</a:t>
                      </a:r>
                    </a:p>
                  </a:txBody>
                  <a:tcPr marL="68580" marR="68580" marT="0" marB="0"/>
                </a:tc>
                <a:tc>
                  <a:txBody>
                    <a:bodyPr/>
                    <a:lstStyle/>
                    <a:p>
                      <a:pPr fontAlgn="base"/>
                      <a:r>
                        <a:rPr lang="en-SG" sz="1400" u="none" kern="1200" dirty="0">
                          <a:solidFill>
                            <a:schemeClr val="dk1"/>
                          </a:solidFill>
                          <a:effectLst/>
                          <a:latin typeface="+mn-lt"/>
                          <a:ea typeface="+mn-ea"/>
                          <a:cs typeface="+mn-cs"/>
                        </a:rPr>
                        <a:t>30% salary increasement in 1 year	</a:t>
                      </a:r>
                      <a:endParaRPr lang="en-SG" sz="1400" u="none"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906051325"/>
                  </a:ext>
                </a:extLst>
              </a:tr>
              <a:tr h="248450">
                <a:tc>
                  <a:txBody>
                    <a:bodyPr/>
                    <a:lstStyle/>
                    <a:p>
                      <a:pPr fontAlgn="base"/>
                      <a:r>
                        <a:rPr lang="en-SG" sz="1600" dirty="0">
                          <a:effectLst/>
                          <a:latin typeface="Times New Roman" panose="02020603050405020304" pitchFamily="18" charset="0"/>
                          <a:ea typeface="Times New Roman" panose="02020603050405020304" pitchFamily="18" charset="0"/>
                          <a:cs typeface="Times New Roman" panose="02020603050405020304" pitchFamily="18" charset="0"/>
                        </a:rPr>
                        <a:t>24</a:t>
                      </a:r>
                    </a:p>
                  </a:txBody>
                  <a:tcPr marL="68580" marR="68580" marT="0" marB="0"/>
                </a:tc>
                <a:tc>
                  <a:txBody>
                    <a:bodyPr/>
                    <a:lstStyle/>
                    <a:p>
                      <a:pPr fontAlgn="base"/>
                      <a:r>
                        <a:rPr lang="en-SG" sz="1400" dirty="0">
                          <a:effectLst/>
                          <a:latin typeface="+mn-lt"/>
                          <a:ea typeface="Times New Roman" panose="02020603050405020304" pitchFamily="18" charset="0"/>
                          <a:cs typeface="Times New Roman" panose="02020603050405020304" pitchFamily="18" charset="0"/>
                        </a:rPr>
                        <a:t>Yes</a:t>
                      </a:r>
                    </a:p>
                  </a:txBody>
                  <a:tcPr marL="68580" marR="68580" marT="0" marB="0"/>
                </a:tc>
                <a:tc>
                  <a:txBody>
                    <a:bodyPr/>
                    <a:lstStyle/>
                    <a:p>
                      <a:pPr fontAlgn="base"/>
                      <a:r>
                        <a:rPr lang="en-SG" sz="1400" dirty="0">
                          <a:effectLst/>
                          <a:latin typeface="+mn-lt"/>
                          <a:ea typeface="Times New Roman" panose="02020603050405020304" pitchFamily="18" charset="0"/>
                          <a:cs typeface="Times New Roman" panose="02020603050405020304" pitchFamily="18" charset="0"/>
                        </a:rPr>
                        <a:t>35</a:t>
                      </a:r>
                    </a:p>
                  </a:txBody>
                  <a:tcPr marL="68580" marR="68580" marT="0" marB="0"/>
                </a:tc>
                <a:tc>
                  <a:txBody>
                    <a:bodyPr/>
                    <a:lstStyle/>
                    <a:p>
                      <a:pPr fontAlgn="base"/>
                      <a:endParaRPr lang="en-SG" sz="1400"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224521065"/>
                  </a:ext>
                </a:extLst>
              </a:tr>
              <a:tr h="248450">
                <a:tc>
                  <a:txBody>
                    <a:bodyPr/>
                    <a:lstStyle/>
                    <a:p>
                      <a:pPr fontAlgn="base"/>
                      <a:r>
                        <a:rPr lang="en-SG" sz="1600" dirty="0">
                          <a:effectLst/>
                          <a:latin typeface="Times New Roman" panose="02020603050405020304" pitchFamily="18" charset="0"/>
                          <a:ea typeface="Times New Roman" panose="02020603050405020304" pitchFamily="18" charset="0"/>
                          <a:cs typeface="Times New Roman" panose="02020603050405020304" pitchFamily="18" charset="0"/>
                        </a:rPr>
                        <a:t>26</a:t>
                      </a:r>
                    </a:p>
                  </a:txBody>
                  <a:tcPr marL="68580" marR="68580" marT="0" marB="0"/>
                </a:tc>
                <a:tc>
                  <a:txBody>
                    <a:bodyPr/>
                    <a:lstStyle/>
                    <a:p>
                      <a:pPr fontAlgn="base"/>
                      <a:r>
                        <a:rPr lang="en-SG" sz="1400" dirty="0">
                          <a:effectLst/>
                          <a:latin typeface="+mn-lt"/>
                          <a:ea typeface="Times New Roman" panose="02020603050405020304" pitchFamily="18" charset="0"/>
                          <a:cs typeface="Times New Roman" panose="02020603050405020304" pitchFamily="18" charset="0"/>
                        </a:rPr>
                        <a:t>No</a:t>
                      </a:r>
                    </a:p>
                  </a:txBody>
                  <a:tcPr marL="68580" marR="68580" marT="0" marB="0"/>
                </a:tc>
                <a:tc>
                  <a:txBody>
                    <a:bodyPr/>
                    <a:lstStyle/>
                    <a:p>
                      <a:pPr fontAlgn="base"/>
                      <a:r>
                        <a:rPr lang="en-SG" sz="1400" dirty="0">
                          <a:effectLst/>
                          <a:latin typeface="+mn-lt"/>
                          <a:ea typeface="Times New Roman" panose="02020603050405020304" pitchFamily="18" charset="0"/>
                          <a:cs typeface="Times New Roman" panose="02020603050405020304" pitchFamily="18" charset="0"/>
                        </a:rPr>
                        <a:t>19</a:t>
                      </a:r>
                    </a:p>
                  </a:txBody>
                  <a:tcPr marL="68580" marR="68580" marT="0" marB="0"/>
                </a:tc>
                <a:tc>
                  <a:txBody>
                    <a:bodyPr/>
                    <a:lstStyle/>
                    <a:p>
                      <a:pPr fontAlgn="base"/>
                      <a:endParaRPr lang="en-SG" sz="1400"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786313043"/>
                  </a:ext>
                </a:extLst>
              </a:tr>
            </a:tbl>
          </a:graphicData>
        </a:graphic>
      </p:graphicFrame>
      <p:sp>
        <p:nvSpPr>
          <p:cNvPr id="5" name="Rectangle 2">
            <a:extLst>
              <a:ext uri="{FF2B5EF4-FFF2-40B4-BE49-F238E27FC236}">
                <a16:creationId xmlns:a16="http://schemas.microsoft.com/office/drawing/2014/main" id="{59A63C62-EF04-469B-BDDB-C6E5ED452485}"/>
              </a:ext>
            </a:extLst>
          </p:cNvPr>
          <p:cNvSpPr>
            <a:spLocks noChangeArrowheads="1"/>
          </p:cNvSpPr>
          <p:nvPr/>
        </p:nvSpPr>
        <p:spPr bwMode="auto">
          <a:xfrm>
            <a:off x="-914400" y="2362208"/>
            <a:ext cx="1451524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SG"/>
          </a:p>
        </p:txBody>
      </p:sp>
    </p:spTree>
    <p:extLst>
      <p:ext uri="{BB962C8B-B14F-4D97-AF65-F5344CB8AC3E}">
        <p14:creationId xmlns:p14="http://schemas.microsoft.com/office/powerpoint/2010/main" val="259622878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E98111-58E7-4535-86E9-88DFC3167F26}"/>
              </a:ext>
            </a:extLst>
          </p:cNvPr>
          <p:cNvSpPr>
            <a:spLocks noGrp="1"/>
          </p:cNvSpPr>
          <p:nvPr>
            <p:ph type="title"/>
          </p:nvPr>
        </p:nvSpPr>
        <p:spPr/>
        <p:txBody>
          <a:bodyPr>
            <a:normAutofit/>
          </a:bodyPr>
          <a:lstStyle/>
          <a:p>
            <a:r>
              <a:rPr lang="en-SG" sz="3200" b="1" dirty="0"/>
              <a:t>Did you lie in </a:t>
            </a:r>
            <a:r>
              <a:rPr lang="en-SG" sz="3200" b="1" i="1" dirty="0"/>
              <a:t>Pivot Bank</a:t>
            </a:r>
            <a:r>
              <a:rPr lang="en-SG" sz="3200" b="1" dirty="0"/>
              <a:t>?</a:t>
            </a:r>
          </a:p>
        </p:txBody>
      </p:sp>
      <p:sp>
        <p:nvSpPr>
          <p:cNvPr id="6" name="Content Placeholder 2">
            <a:extLst>
              <a:ext uri="{FF2B5EF4-FFF2-40B4-BE49-F238E27FC236}">
                <a16:creationId xmlns:a16="http://schemas.microsoft.com/office/drawing/2014/main" id="{8FAD5360-ADA1-47BE-BFE3-1E25708AEB3E}"/>
              </a:ext>
            </a:extLst>
          </p:cNvPr>
          <p:cNvSpPr>
            <a:spLocks noGrp="1"/>
          </p:cNvSpPr>
          <p:nvPr>
            <p:ph idx="1"/>
          </p:nvPr>
        </p:nvSpPr>
        <p:spPr>
          <a:xfrm>
            <a:off x="457200" y="1828800"/>
            <a:ext cx="8229600" cy="3352800"/>
          </a:xfrm>
        </p:spPr>
        <p:txBody>
          <a:bodyPr>
            <a:normAutofit/>
          </a:bodyPr>
          <a:lstStyle/>
          <a:p>
            <a:r>
              <a:rPr lang="en-US" sz="2400" dirty="0"/>
              <a:t>If yes, what did you lie about?</a:t>
            </a:r>
          </a:p>
          <a:p>
            <a:endParaRPr lang="en-US" sz="2400" dirty="0"/>
          </a:p>
          <a:p>
            <a:r>
              <a:rPr lang="en-US" sz="2400" dirty="0"/>
              <a:t>Counterparts, did you believe the lie?</a:t>
            </a:r>
          </a:p>
          <a:p>
            <a:endParaRPr lang="en-US" sz="2400" dirty="0"/>
          </a:p>
          <a:p>
            <a:r>
              <a:rPr lang="en-US" sz="2400" dirty="0" err="1"/>
              <a:t>Kenneths</a:t>
            </a:r>
            <a:r>
              <a:rPr lang="en-US" sz="2400" dirty="0"/>
              <a:t>, how did you deal with questions about your career plans? </a:t>
            </a:r>
          </a:p>
          <a:p>
            <a:endParaRPr lang="en-US" sz="2400" dirty="0"/>
          </a:p>
          <a:p>
            <a:pPr marL="0" indent="0">
              <a:buNone/>
            </a:pPr>
            <a:endParaRPr lang="en-US" sz="2400" dirty="0"/>
          </a:p>
        </p:txBody>
      </p:sp>
    </p:spTree>
    <p:extLst>
      <p:ext uri="{BB962C8B-B14F-4D97-AF65-F5344CB8AC3E}">
        <p14:creationId xmlns:p14="http://schemas.microsoft.com/office/powerpoint/2010/main" val="294391603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E9472579-6482-485F-9E32-E2C4C47E6074}"/>
              </a:ext>
            </a:extLst>
          </p:cNvPr>
          <p:cNvGraphicFramePr>
            <a:graphicFrameLocks noGrp="1"/>
          </p:cNvGraphicFramePr>
          <p:nvPr>
            <p:extLst>
              <p:ext uri="{D42A27DB-BD31-4B8C-83A1-F6EECF244321}">
                <p14:modId xmlns:p14="http://schemas.microsoft.com/office/powerpoint/2010/main" val="761358191"/>
              </p:ext>
            </p:extLst>
          </p:nvPr>
        </p:nvGraphicFramePr>
        <p:xfrm>
          <a:off x="15074" y="0"/>
          <a:ext cx="9128926" cy="6827520"/>
        </p:xfrm>
        <a:graphic>
          <a:graphicData uri="http://schemas.openxmlformats.org/drawingml/2006/table">
            <a:tbl>
              <a:tblPr firstRow="1" firstCol="1" bandRow="1">
                <a:tableStyleId>{5C22544A-7EE6-4342-B048-85BDC9FD1C3A}</a:tableStyleId>
              </a:tblPr>
              <a:tblGrid>
                <a:gridCol w="1143142">
                  <a:extLst>
                    <a:ext uri="{9D8B030D-6E8A-4147-A177-3AD203B41FA5}">
                      <a16:colId xmlns:a16="http://schemas.microsoft.com/office/drawing/2014/main" val="3450875390"/>
                    </a:ext>
                  </a:extLst>
                </a:gridCol>
                <a:gridCol w="2009862">
                  <a:extLst>
                    <a:ext uri="{9D8B030D-6E8A-4147-A177-3AD203B41FA5}">
                      <a16:colId xmlns:a16="http://schemas.microsoft.com/office/drawing/2014/main" val="687819384"/>
                    </a:ext>
                  </a:extLst>
                </a:gridCol>
                <a:gridCol w="2152629">
                  <a:extLst>
                    <a:ext uri="{9D8B030D-6E8A-4147-A177-3AD203B41FA5}">
                      <a16:colId xmlns:a16="http://schemas.microsoft.com/office/drawing/2014/main" val="3737529888"/>
                    </a:ext>
                  </a:extLst>
                </a:gridCol>
                <a:gridCol w="1866083">
                  <a:extLst>
                    <a:ext uri="{9D8B030D-6E8A-4147-A177-3AD203B41FA5}">
                      <a16:colId xmlns:a16="http://schemas.microsoft.com/office/drawing/2014/main" val="1819587420"/>
                    </a:ext>
                  </a:extLst>
                </a:gridCol>
                <a:gridCol w="1957210">
                  <a:extLst>
                    <a:ext uri="{9D8B030D-6E8A-4147-A177-3AD203B41FA5}">
                      <a16:colId xmlns:a16="http://schemas.microsoft.com/office/drawing/2014/main" val="474921653"/>
                    </a:ext>
                  </a:extLst>
                </a:gridCol>
              </a:tblGrid>
              <a:tr h="636814">
                <a:tc>
                  <a:txBody>
                    <a:bodyPr/>
                    <a:lstStyle/>
                    <a:p>
                      <a:pPr fontAlgn="base"/>
                      <a:r>
                        <a:rPr lang="en-US" sz="1600" dirty="0">
                          <a:effectLst/>
                        </a:rPr>
                        <a:t>Group Number</a:t>
                      </a:r>
                      <a:endParaRPr lang="en-SG"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600" dirty="0">
                          <a:effectLst/>
                        </a:rPr>
                        <a:t>Did Kenneth make a verbal commitment to stay?</a:t>
                      </a:r>
                      <a:endParaRPr lang="en-SG"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600" dirty="0">
                          <a:effectLst/>
                        </a:rPr>
                        <a:t>Did Kenneth reveal he is leaving this December for an MBA?</a:t>
                      </a:r>
                      <a:endParaRPr lang="en-SG"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600" dirty="0">
                          <a:effectLst/>
                        </a:rPr>
                        <a:t>Did Kenneth tell David why turnover is so high?</a:t>
                      </a:r>
                      <a:endParaRPr lang="en-SG"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600" dirty="0">
                          <a:effectLst/>
                        </a:rPr>
                        <a:t>David, did you believe Kenneth had an outside offer?</a:t>
                      </a:r>
                      <a:endParaRPr lang="en-SG"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124533126"/>
                  </a:ext>
                </a:extLst>
              </a:tr>
              <a:tr h="212271">
                <a:tc>
                  <a:txBody>
                    <a:bodyPr/>
                    <a:lstStyle/>
                    <a:p>
                      <a:pPr fontAlgn="base"/>
                      <a:r>
                        <a:rPr lang="en-US" sz="1600" dirty="0">
                          <a:effectLst/>
                        </a:rPr>
                        <a:t>1</a:t>
                      </a:r>
                      <a:endParaRPr lang="en-SG"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100">
                          <a:effectLst/>
                        </a:rPr>
                        <a:t> </a:t>
                      </a:r>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100">
                          <a:effectLst/>
                        </a:rPr>
                        <a:t> </a:t>
                      </a:r>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100">
                          <a:effectLst/>
                        </a:rPr>
                        <a:t> </a:t>
                      </a:r>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100">
                          <a:effectLst/>
                        </a:rPr>
                        <a:t> </a:t>
                      </a:r>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269326323"/>
                  </a:ext>
                </a:extLst>
              </a:tr>
              <a:tr h="212271">
                <a:tc>
                  <a:txBody>
                    <a:bodyPr/>
                    <a:lstStyle/>
                    <a:p>
                      <a:pPr fontAlgn="base"/>
                      <a:r>
                        <a:rPr lang="en-US" sz="1600" dirty="0">
                          <a:effectLst/>
                        </a:rPr>
                        <a:t>2</a:t>
                      </a:r>
                      <a:endParaRPr lang="en-SG"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100">
                          <a:effectLst/>
                        </a:rPr>
                        <a:t> </a:t>
                      </a:r>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100">
                          <a:effectLst/>
                        </a:rPr>
                        <a:t> </a:t>
                      </a:r>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100">
                          <a:effectLst/>
                        </a:rPr>
                        <a:t> </a:t>
                      </a:r>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100">
                          <a:effectLst/>
                        </a:rPr>
                        <a:t> </a:t>
                      </a:r>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457605348"/>
                  </a:ext>
                </a:extLst>
              </a:tr>
              <a:tr h="212271">
                <a:tc>
                  <a:txBody>
                    <a:bodyPr/>
                    <a:lstStyle/>
                    <a:p>
                      <a:pPr fontAlgn="base"/>
                      <a:r>
                        <a:rPr lang="en-US" sz="1600" dirty="0">
                          <a:effectLst/>
                        </a:rPr>
                        <a:t>3</a:t>
                      </a:r>
                      <a:endParaRPr lang="en-SG"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100">
                          <a:effectLst/>
                        </a:rPr>
                        <a:t> </a:t>
                      </a:r>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100">
                          <a:effectLst/>
                        </a:rPr>
                        <a:t> </a:t>
                      </a:r>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100">
                          <a:effectLst/>
                        </a:rPr>
                        <a:t> </a:t>
                      </a:r>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100">
                          <a:effectLst/>
                        </a:rPr>
                        <a:t> </a:t>
                      </a:r>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560405371"/>
                  </a:ext>
                </a:extLst>
              </a:tr>
              <a:tr h="212271">
                <a:tc>
                  <a:txBody>
                    <a:bodyPr/>
                    <a:lstStyle/>
                    <a:p>
                      <a:pPr fontAlgn="base"/>
                      <a:r>
                        <a:rPr lang="en-US" sz="1600" dirty="0">
                          <a:effectLst/>
                        </a:rPr>
                        <a:t>4</a:t>
                      </a:r>
                      <a:endParaRPr lang="en-SG"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100">
                          <a:effectLst/>
                        </a:rPr>
                        <a:t> </a:t>
                      </a:r>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100">
                          <a:effectLst/>
                        </a:rPr>
                        <a:t> </a:t>
                      </a:r>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100" dirty="0">
                          <a:effectLst/>
                        </a:rPr>
                        <a:t> </a:t>
                      </a:r>
                      <a:endParaRPr lang="en-SG"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100">
                          <a:effectLst/>
                        </a:rPr>
                        <a:t> </a:t>
                      </a:r>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970130812"/>
                  </a:ext>
                </a:extLst>
              </a:tr>
              <a:tr h="212271">
                <a:tc>
                  <a:txBody>
                    <a:bodyPr/>
                    <a:lstStyle/>
                    <a:p>
                      <a:pPr fontAlgn="base"/>
                      <a:r>
                        <a:rPr lang="en-US" sz="1600" dirty="0">
                          <a:effectLst/>
                        </a:rPr>
                        <a:t>5</a:t>
                      </a:r>
                      <a:endParaRPr lang="en-SG"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100">
                          <a:effectLst/>
                        </a:rPr>
                        <a:t> </a:t>
                      </a:r>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100">
                          <a:effectLst/>
                        </a:rPr>
                        <a:t> </a:t>
                      </a:r>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100" dirty="0">
                          <a:effectLst/>
                        </a:rPr>
                        <a:t> </a:t>
                      </a:r>
                      <a:endParaRPr lang="en-SG"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100">
                          <a:effectLst/>
                        </a:rPr>
                        <a:t> </a:t>
                      </a:r>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960049507"/>
                  </a:ext>
                </a:extLst>
              </a:tr>
              <a:tr h="212271">
                <a:tc>
                  <a:txBody>
                    <a:bodyPr/>
                    <a:lstStyle/>
                    <a:p>
                      <a:pPr fontAlgn="base"/>
                      <a:r>
                        <a:rPr lang="en-US" sz="1600" dirty="0">
                          <a:effectLst/>
                        </a:rPr>
                        <a:t>6</a:t>
                      </a:r>
                      <a:endParaRPr lang="en-SG"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100">
                          <a:effectLst/>
                        </a:rPr>
                        <a:t> </a:t>
                      </a:r>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100">
                          <a:effectLst/>
                        </a:rPr>
                        <a:t> </a:t>
                      </a:r>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100">
                          <a:effectLst/>
                        </a:rPr>
                        <a:t> </a:t>
                      </a:r>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100">
                          <a:effectLst/>
                        </a:rPr>
                        <a:t> </a:t>
                      </a:r>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837710198"/>
                  </a:ext>
                </a:extLst>
              </a:tr>
              <a:tr h="212271">
                <a:tc>
                  <a:txBody>
                    <a:bodyPr/>
                    <a:lstStyle/>
                    <a:p>
                      <a:pPr fontAlgn="base"/>
                      <a:r>
                        <a:rPr lang="en-US" sz="1600" dirty="0">
                          <a:effectLst/>
                        </a:rPr>
                        <a:t>7</a:t>
                      </a:r>
                      <a:endParaRPr lang="en-SG"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100">
                          <a:effectLst/>
                        </a:rPr>
                        <a:t> </a:t>
                      </a:r>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100">
                          <a:effectLst/>
                        </a:rPr>
                        <a:t> </a:t>
                      </a:r>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100">
                          <a:effectLst/>
                        </a:rPr>
                        <a:t> </a:t>
                      </a:r>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100">
                          <a:effectLst/>
                        </a:rPr>
                        <a:t> </a:t>
                      </a:r>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224436479"/>
                  </a:ext>
                </a:extLst>
              </a:tr>
              <a:tr h="212271">
                <a:tc>
                  <a:txBody>
                    <a:bodyPr/>
                    <a:lstStyle/>
                    <a:p>
                      <a:pPr fontAlgn="base"/>
                      <a:r>
                        <a:rPr lang="en-US" sz="1600" dirty="0">
                          <a:effectLst/>
                        </a:rPr>
                        <a:t>8</a:t>
                      </a:r>
                      <a:endParaRPr lang="en-SG"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100">
                          <a:effectLst/>
                        </a:rPr>
                        <a:t> </a:t>
                      </a:r>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100">
                          <a:effectLst/>
                        </a:rPr>
                        <a:t> </a:t>
                      </a:r>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100">
                          <a:effectLst/>
                        </a:rPr>
                        <a:t> </a:t>
                      </a:r>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100">
                          <a:effectLst/>
                        </a:rPr>
                        <a:t> </a:t>
                      </a:r>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487887915"/>
                  </a:ext>
                </a:extLst>
              </a:tr>
              <a:tr h="212271">
                <a:tc>
                  <a:txBody>
                    <a:bodyPr/>
                    <a:lstStyle/>
                    <a:p>
                      <a:pPr fontAlgn="base"/>
                      <a:r>
                        <a:rPr lang="en-US" sz="1600" dirty="0">
                          <a:effectLst/>
                        </a:rPr>
                        <a:t>9</a:t>
                      </a:r>
                      <a:endParaRPr lang="en-SG"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100">
                          <a:effectLst/>
                        </a:rPr>
                        <a:t> </a:t>
                      </a:r>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100">
                          <a:effectLst/>
                        </a:rPr>
                        <a:t> </a:t>
                      </a:r>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100">
                          <a:effectLst/>
                        </a:rPr>
                        <a:t> </a:t>
                      </a:r>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100">
                          <a:effectLst/>
                        </a:rPr>
                        <a:t> </a:t>
                      </a:r>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828513886"/>
                  </a:ext>
                </a:extLst>
              </a:tr>
              <a:tr h="212271">
                <a:tc>
                  <a:txBody>
                    <a:bodyPr/>
                    <a:lstStyle/>
                    <a:p>
                      <a:pPr fontAlgn="base"/>
                      <a:r>
                        <a:rPr lang="en-US" sz="1600" dirty="0">
                          <a:effectLst/>
                        </a:rPr>
                        <a:t>10</a:t>
                      </a:r>
                      <a:endParaRPr lang="en-SG"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100">
                          <a:effectLst/>
                        </a:rPr>
                        <a:t> </a:t>
                      </a:r>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100">
                          <a:effectLst/>
                        </a:rPr>
                        <a:t> </a:t>
                      </a:r>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100">
                          <a:effectLst/>
                        </a:rPr>
                        <a:t> </a:t>
                      </a:r>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100">
                          <a:effectLst/>
                        </a:rPr>
                        <a:t> </a:t>
                      </a:r>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213333788"/>
                  </a:ext>
                </a:extLst>
              </a:tr>
              <a:tr h="212271">
                <a:tc>
                  <a:txBody>
                    <a:bodyPr/>
                    <a:lstStyle/>
                    <a:p>
                      <a:pPr fontAlgn="base"/>
                      <a:r>
                        <a:rPr lang="en-US" sz="1600" dirty="0">
                          <a:effectLst/>
                        </a:rPr>
                        <a:t>11</a:t>
                      </a:r>
                      <a:endParaRPr lang="en-SG"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100">
                          <a:effectLst/>
                        </a:rPr>
                        <a:t> </a:t>
                      </a:r>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100">
                          <a:effectLst/>
                        </a:rPr>
                        <a:t> </a:t>
                      </a:r>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100">
                          <a:effectLst/>
                        </a:rPr>
                        <a:t> </a:t>
                      </a:r>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100">
                          <a:effectLst/>
                        </a:rPr>
                        <a:t> </a:t>
                      </a:r>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20820552"/>
                  </a:ext>
                </a:extLst>
              </a:tr>
              <a:tr h="212271">
                <a:tc>
                  <a:txBody>
                    <a:bodyPr/>
                    <a:lstStyle/>
                    <a:p>
                      <a:pPr fontAlgn="base"/>
                      <a:r>
                        <a:rPr lang="en-US" sz="1600" dirty="0">
                          <a:effectLst/>
                        </a:rPr>
                        <a:t>12</a:t>
                      </a:r>
                      <a:endParaRPr lang="en-SG"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100">
                          <a:effectLst/>
                        </a:rPr>
                        <a:t> </a:t>
                      </a:r>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100">
                          <a:effectLst/>
                        </a:rPr>
                        <a:t> </a:t>
                      </a:r>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100">
                          <a:effectLst/>
                        </a:rPr>
                        <a:t> </a:t>
                      </a:r>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100">
                          <a:effectLst/>
                        </a:rPr>
                        <a:t> </a:t>
                      </a:r>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253019280"/>
                  </a:ext>
                </a:extLst>
              </a:tr>
              <a:tr h="212271">
                <a:tc>
                  <a:txBody>
                    <a:bodyPr/>
                    <a:lstStyle/>
                    <a:p>
                      <a:pPr fontAlgn="base"/>
                      <a:r>
                        <a:rPr lang="en-US" sz="1600" dirty="0">
                          <a:effectLst/>
                        </a:rPr>
                        <a:t>13</a:t>
                      </a:r>
                      <a:endParaRPr lang="en-SG"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100">
                          <a:effectLst/>
                        </a:rPr>
                        <a:t> </a:t>
                      </a:r>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100">
                          <a:effectLst/>
                        </a:rPr>
                        <a:t> </a:t>
                      </a:r>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100" dirty="0">
                          <a:effectLst/>
                        </a:rPr>
                        <a:t> </a:t>
                      </a:r>
                      <a:endParaRPr lang="en-SG"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100" dirty="0">
                          <a:effectLst/>
                        </a:rPr>
                        <a:t> </a:t>
                      </a:r>
                      <a:endParaRPr lang="en-SG"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469114153"/>
                  </a:ext>
                </a:extLst>
              </a:tr>
              <a:tr h="212271">
                <a:tc>
                  <a:txBody>
                    <a:bodyPr/>
                    <a:lstStyle/>
                    <a:p>
                      <a:pPr fontAlgn="base"/>
                      <a:r>
                        <a:rPr lang="en-SG" sz="1600" dirty="0">
                          <a:effectLst/>
                          <a:latin typeface="Times New Roman" panose="02020603050405020304" pitchFamily="18" charset="0"/>
                          <a:ea typeface="Times New Roman" panose="02020603050405020304" pitchFamily="18" charset="0"/>
                          <a:cs typeface="Times New Roman" panose="02020603050405020304" pitchFamily="18" charset="0"/>
                        </a:rPr>
                        <a:t>14</a:t>
                      </a:r>
                    </a:p>
                  </a:txBody>
                  <a:tcPr marL="68580" marR="68580" marT="0" marB="0"/>
                </a:tc>
                <a:tc>
                  <a:txBody>
                    <a:bodyPr/>
                    <a:lstStyle/>
                    <a:p>
                      <a:pPr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endParaRPr lang="en-SG"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209960382"/>
                  </a:ext>
                </a:extLst>
              </a:tr>
              <a:tr h="212271">
                <a:tc>
                  <a:txBody>
                    <a:bodyPr/>
                    <a:lstStyle/>
                    <a:p>
                      <a:pPr fontAlgn="base"/>
                      <a:r>
                        <a:rPr lang="en-SG" sz="1600" dirty="0">
                          <a:effectLst/>
                          <a:latin typeface="Times New Roman" panose="02020603050405020304" pitchFamily="18" charset="0"/>
                          <a:ea typeface="Times New Roman" panose="02020603050405020304" pitchFamily="18" charset="0"/>
                          <a:cs typeface="Times New Roman" panose="02020603050405020304" pitchFamily="18" charset="0"/>
                        </a:rPr>
                        <a:t>15</a:t>
                      </a:r>
                    </a:p>
                  </a:txBody>
                  <a:tcPr marL="68580" marR="68580" marT="0" marB="0"/>
                </a:tc>
                <a:tc>
                  <a:txBody>
                    <a:bodyPr/>
                    <a:lstStyle/>
                    <a:p>
                      <a:pPr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endParaRPr lang="en-SG"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4596538"/>
                  </a:ext>
                </a:extLst>
              </a:tr>
              <a:tr h="212271">
                <a:tc>
                  <a:txBody>
                    <a:bodyPr/>
                    <a:lstStyle/>
                    <a:p>
                      <a:pPr fontAlgn="base"/>
                      <a:r>
                        <a:rPr lang="en-SG" sz="1600" dirty="0">
                          <a:effectLst/>
                          <a:latin typeface="Times New Roman" panose="02020603050405020304" pitchFamily="18" charset="0"/>
                          <a:ea typeface="Times New Roman" panose="02020603050405020304" pitchFamily="18" charset="0"/>
                          <a:cs typeface="Times New Roman" panose="02020603050405020304" pitchFamily="18" charset="0"/>
                        </a:rPr>
                        <a:t>16</a:t>
                      </a:r>
                    </a:p>
                  </a:txBody>
                  <a:tcPr marL="68580" marR="68580" marT="0" marB="0"/>
                </a:tc>
                <a:tc>
                  <a:txBody>
                    <a:bodyPr/>
                    <a:lstStyle/>
                    <a:p>
                      <a:pPr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endParaRPr lang="en-SG"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837487608"/>
                  </a:ext>
                </a:extLst>
              </a:tr>
              <a:tr h="212271">
                <a:tc>
                  <a:txBody>
                    <a:bodyPr/>
                    <a:lstStyle/>
                    <a:p>
                      <a:pPr fontAlgn="base"/>
                      <a:r>
                        <a:rPr lang="en-SG" sz="1600" dirty="0">
                          <a:effectLst/>
                          <a:latin typeface="Times New Roman" panose="02020603050405020304" pitchFamily="18" charset="0"/>
                          <a:ea typeface="Times New Roman" panose="02020603050405020304" pitchFamily="18" charset="0"/>
                          <a:cs typeface="Times New Roman" panose="02020603050405020304" pitchFamily="18" charset="0"/>
                        </a:rPr>
                        <a:t>17</a:t>
                      </a:r>
                    </a:p>
                  </a:txBody>
                  <a:tcPr marL="68580" marR="68580" marT="0" marB="0"/>
                </a:tc>
                <a:tc>
                  <a:txBody>
                    <a:bodyPr/>
                    <a:lstStyle/>
                    <a:p>
                      <a:pPr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endParaRPr lang="en-SG"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607839111"/>
                  </a:ext>
                </a:extLst>
              </a:tr>
              <a:tr h="212271">
                <a:tc>
                  <a:txBody>
                    <a:bodyPr/>
                    <a:lstStyle/>
                    <a:p>
                      <a:pPr fontAlgn="base"/>
                      <a:r>
                        <a:rPr lang="en-SG" sz="1600" dirty="0">
                          <a:effectLst/>
                          <a:latin typeface="Times New Roman" panose="02020603050405020304" pitchFamily="18" charset="0"/>
                          <a:ea typeface="Times New Roman" panose="02020603050405020304" pitchFamily="18" charset="0"/>
                          <a:cs typeface="Times New Roman" panose="02020603050405020304" pitchFamily="18" charset="0"/>
                        </a:rPr>
                        <a:t>18</a:t>
                      </a:r>
                    </a:p>
                  </a:txBody>
                  <a:tcPr marL="68580" marR="68580" marT="0" marB="0"/>
                </a:tc>
                <a:tc>
                  <a:txBody>
                    <a:bodyPr/>
                    <a:lstStyle/>
                    <a:p>
                      <a:pPr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endParaRPr lang="en-SG"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850122058"/>
                  </a:ext>
                </a:extLst>
              </a:tr>
              <a:tr h="212271">
                <a:tc>
                  <a:txBody>
                    <a:bodyPr/>
                    <a:lstStyle/>
                    <a:p>
                      <a:pPr fontAlgn="base"/>
                      <a:r>
                        <a:rPr lang="en-SG" sz="1600" dirty="0">
                          <a:effectLst/>
                          <a:latin typeface="Times New Roman" panose="02020603050405020304" pitchFamily="18" charset="0"/>
                          <a:ea typeface="Times New Roman" panose="02020603050405020304" pitchFamily="18" charset="0"/>
                          <a:cs typeface="Times New Roman" panose="02020603050405020304" pitchFamily="18" charset="0"/>
                        </a:rPr>
                        <a:t>19</a:t>
                      </a:r>
                    </a:p>
                  </a:txBody>
                  <a:tcPr marL="68580" marR="68580" marT="0" marB="0"/>
                </a:tc>
                <a:tc>
                  <a:txBody>
                    <a:bodyPr/>
                    <a:lstStyle/>
                    <a:p>
                      <a:pPr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endParaRPr lang="en-SG"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605821579"/>
                  </a:ext>
                </a:extLst>
              </a:tr>
              <a:tr h="212271">
                <a:tc>
                  <a:txBody>
                    <a:bodyPr/>
                    <a:lstStyle/>
                    <a:p>
                      <a:pPr fontAlgn="base"/>
                      <a:r>
                        <a:rPr lang="en-SG" sz="1600" dirty="0">
                          <a:effectLst/>
                          <a:latin typeface="Times New Roman" panose="02020603050405020304" pitchFamily="18" charset="0"/>
                          <a:ea typeface="Times New Roman" panose="02020603050405020304" pitchFamily="18" charset="0"/>
                          <a:cs typeface="Times New Roman" panose="02020603050405020304" pitchFamily="18" charset="0"/>
                        </a:rPr>
                        <a:t>20</a:t>
                      </a:r>
                    </a:p>
                  </a:txBody>
                  <a:tcPr marL="68580" marR="68580" marT="0" marB="0"/>
                </a:tc>
                <a:tc>
                  <a:txBody>
                    <a:bodyPr/>
                    <a:lstStyle/>
                    <a:p>
                      <a:pPr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endParaRPr lang="en-SG"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976674387"/>
                  </a:ext>
                </a:extLst>
              </a:tr>
              <a:tr h="212271">
                <a:tc>
                  <a:txBody>
                    <a:bodyPr/>
                    <a:lstStyle/>
                    <a:p>
                      <a:pPr fontAlgn="base"/>
                      <a:r>
                        <a:rPr lang="en-SG" sz="1600" dirty="0">
                          <a:effectLst/>
                          <a:latin typeface="Times New Roman" panose="02020603050405020304" pitchFamily="18" charset="0"/>
                          <a:ea typeface="Times New Roman" panose="02020603050405020304" pitchFamily="18" charset="0"/>
                          <a:cs typeface="Times New Roman" panose="02020603050405020304" pitchFamily="18" charset="0"/>
                        </a:rPr>
                        <a:t>21</a:t>
                      </a:r>
                    </a:p>
                  </a:txBody>
                  <a:tcPr marL="68580" marR="68580" marT="0" marB="0"/>
                </a:tc>
                <a:tc>
                  <a:txBody>
                    <a:bodyPr/>
                    <a:lstStyle/>
                    <a:p>
                      <a:pPr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endParaRPr lang="en-SG"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242491984"/>
                  </a:ext>
                </a:extLst>
              </a:tr>
              <a:tr h="212271">
                <a:tc>
                  <a:txBody>
                    <a:bodyPr/>
                    <a:lstStyle/>
                    <a:p>
                      <a:pPr fontAlgn="base"/>
                      <a:r>
                        <a:rPr lang="en-SG" sz="1600" dirty="0">
                          <a:effectLst/>
                          <a:latin typeface="Times New Roman" panose="02020603050405020304" pitchFamily="18" charset="0"/>
                          <a:ea typeface="Times New Roman" panose="02020603050405020304" pitchFamily="18" charset="0"/>
                          <a:cs typeface="Times New Roman" panose="02020603050405020304" pitchFamily="18" charset="0"/>
                        </a:rPr>
                        <a:t>22</a:t>
                      </a:r>
                    </a:p>
                  </a:txBody>
                  <a:tcPr marL="68580" marR="68580" marT="0" marB="0"/>
                </a:tc>
                <a:tc>
                  <a:txBody>
                    <a:bodyPr/>
                    <a:lstStyle/>
                    <a:p>
                      <a:pPr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endParaRPr lang="en-SG"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898043126"/>
                  </a:ext>
                </a:extLst>
              </a:tr>
              <a:tr h="212271">
                <a:tc>
                  <a:txBody>
                    <a:bodyPr/>
                    <a:lstStyle/>
                    <a:p>
                      <a:pPr fontAlgn="base"/>
                      <a:r>
                        <a:rPr lang="en-SG" sz="1600" dirty="0">
                          <a:effectLst/>
                          <a:latin typeface="Times New Roman" panose="02020603050405020304" pitchFamily="18" charset="0"/>
                          <a:ea typeface="Times New Roman" panose="02020603050405020304" pitchFamily="18" charset="0"/>
                          <a:cs typeface="Times New Roman" panose="02020603050405020304" pitchFamily="18" charset="0"/>
                        </a:rPr>
                        <a:t>23</a:t>
                      </a:r>
                    </a:p>
                  </a:txBody>
                  <a:tcPr marL="68580" marR="68580" marT="0" marB="0"/>
                </a:tc>
                <a:tc>
                  <a:txBody>
                    <a:bodyPr/>
                    <a:lstStyle/>
                    <a:p>
                      <a:pPr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endParaRPr lang="en-SG"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733885050"/>
                  </a:ext>
                </a:extLst>
              </a:tr>
              <a:tr h="212271">
                <a:tc>
                  <a:txBody>
                    <a:bodyPr/>
                    <a:lstStyle/>
                    <a:p>
                      <a:pPr fontAlgn="base"/>
                      <a:r>
                        <a:rPr lang="en-SG" sz="1600" dirty="0">
                          <a:effectLst/>
                          <a:latin typeface="Times New Roman" panose="02020603050405020304" pitchFamily="18" charset="0"/>
                          <a:ea typeface="Times New Roman" panose="02020603050405020304" pitchFamily="18" charset="0"/>
                          <a:cs typeface="Times New Roman" panose="02020603050405020304" pitchFamily="18" charset="0"/>
                        </a:rPr>
                        <a:t>24</a:t>
                      </a:r>
                    </a:p>
                  </a:txBody>
                  <a:tcPr marL="68580" marR="68580" marT="0" marB="0"/>
                </a:tc>
                <a:tc>
                  <a:txBody>
                    <a:bodyPr/>
                    <a:lstStyle/>
                    <a:p>
                      <a:pPr fontAlgn="base"/>
                      <a:endParaRPr lang="en-SG"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endParaRPr lang="en-SG"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450596246"/>
                  </a:ext>
                </a:extLst>
              </a:tr>
              <a:tr h="212271">
                <a:tc>
                  <a:txBody>
                    <a:bodyPr/>
                    <a:lstStyle/>
                    <a:p>
                      <a:pPr fontAlgn="base"/>
                      <a:r>
                        <a:rPr lang="en-SG" sz="1600" dirty="0">
                          <a:effectLst/>
                          <a:latin typeface="Times New Roman" panose="02020603050405020304" pitchFamily="18" charset="0"/>
                          <a:ea typeface="Times New Roman" panose="02020603050405020304" pitchFamily="18" charset="0"/>
                          <a:cs typeface="Times New Roman" panose="02020603050405020304" pitchFamily="18" charset="0"/>
                        </a:rPr>
                        <a:t>25</a:t>
                      </a:r>
                    </a:p>
                  </a:txBody>
                  <a:tcPr marL="68580" marR="68580" marT="0" marB="0"/>
                </a:tc>
                <a:tc>
                  <a:txBody>
                    <a:bodyPr/>
                    <a:lstStyle/>
                    <a:p>
                      <a:pPr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endParaRPr lang="en-SG"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845383473"/>
                  </a:ext>
                </a:extLst>
              </a:tr>
            </a:tbl>
          </a:graphicData>
        </a:graphic>
      </p:graphicFrame>
      <p:sp>
        <p:nvSpPr>
          <p:cNvPr id="5" name="Rectangle 2">
            <a:extLst>
              <a:ext uri="{FF2B5EF4-FFF2-40B4-BE49-F238E27FC236}">
                <a16:creationId xmlns:a16="http://schemas.microsoft.com/office/drawing/2014/main" id="{59A63C62-EF04-469B-BDDB-C6E5ED452485}"/>
              </a:ext>
            </a:extLst>
          </p:cNvPr>
          <p:cNvSpPr>
            <a:spLocks noChangeArrowheads="1"/>
          </p:cNvSpPr>
          <p:nvPr/>
        </p:nvSpPr>
        <p:spPr bwMode="auto">
          <a:xfrm>
            <a:off x="-914400" y="2362208"/>
            <a:ext cx="1451524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SG"/>
          </a:p>
        </p:txBody>
      </p:sp>
    </p:spTree>
    <p:extLst>
      <p:ext uri="{BB962C8B-B14F-4D97-AF65-F5344CB8AC3E}">
        <p14:creationId xmlns:p14="http://schemas.microsoft.com/office/powerpoint/2010/main" val="108038914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E9472579-6482-485F-9E32-E2C4C47E6074}"/>
              </a:ext>
            </a:extLst>
          </p:cNvPr>
          <p:cNvGraphicFramePr>
            <a:graphicFrameLocks noGrp="1"/>
          </p:cNvGraphicFramePr>
          <p:nvPr>
            <p:extLst>
              <p:ext uri="{D42A27DB-BD31-4B8C-83A1-F6EECF244321}">
                <p14:modId xmlns:p14="http://schemas.microsoft.com/office/powerpoint/2010/main" val="3703472683"/>
              </p:ext>
            </p:extLst>
          </p:nvPr>
        </p:nvGraphicFramePr>
        <p:xfrm>
          <a:off x="15074" y="76200"/>
          <a:ext cx="9128926" cy="6705600"/>
        </p:xfrm>
        <a:graphic>
          <a:graphicData uri="http://schemas.openxmlformats.org/drawingml/2006/table">
            <a:tbl>
              <a:tblPr firstRow="1" firstCol="1" bandRow="1">
                <a:tableStyleId>{5C22544A-7EE6-4342-B048-85BDC9FD1C3A}</a:tableStyleId>
              </a:tblPr>
              <a:tblGrid>
                <a:gridCol w="670726">
                  <a:extLst>
                    <a:ext uri="{9D8B030D-6E8A-4147-A177-3AD203B41FA5}">
                      <a16:colId xmlns:a16="http://schemas.microsoft.com/office/drawing/2014/main" val="3450875390"/>
                    </a:ext>
                  </a:extLst>
                </a:gridCol>
                <a:gridCol w="2514600">
                  <a:extLst>
                    <a:ext uri="{9D8B030D-6E8A-4147-A177-3AD203B41FA5}">
                      <a16:colId xmlns:a16="http://schemas.microsoft.com/office/drawing/2014/main" val="687819384"/>
                    </a:ext>
                  </a:extLst>
                </a:gridCol>
                <a:gridCol w="2120307">
                  <a:extLst>
                    <a:ext uri="{9D8B030D-6E8A-4147-A177-3AD203B41FA5}">
                      <a16:colId xmlns:a16="http://schemas.microsoft.com/office/drawing/2014/main" val="3737529888"/>
                    </a:ext>
                  </a:extLst>
                </a:gridCol>
                <a:gridCol w="1866083">
                  <a:extLst>
                    <a:ext uri="{9D8B030D-6E8A-4147-A177-3AD203B41FA5}">
                      <a16:colId xmlns:a16="http://schemas.microsoft.com/office/drawing/2014/main" val="1819587420"/>
                    </a:ext>
                  </a:extLst>
                </a:gridCol>
                <a:gridCol w="1957210">
                  <a:extLst>
                    <a:ext uri="{9D8B030D-6E8A-4147-A177-3AD203B41FA5}">
                      <a16:colId xmlns:a16="http://schemas.microsoft.com/office/drawing/2014/main" val="474921653"/>
                    </a:ext>
                  </a:extLst>
                </a:gridCol>
              </a:tblGrid>
              <a:tr h="821094">
                <a:tc>
                  <a:txBody>
                    <a:bodyPr/>
                    <a:lstStyle/>
                    <a:p>
                      <a:pPr fontAlgn="base"/>
                      <a:r>
                        <a:rPr lang="en-US" sz="1600" dirty="0">
                          <a:effectLst/>
                        </a:rPr>
                        <a:t>Group #</a:t>
                      </a:r>
                      <a:endParaRPr lang="en-SG"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600" dirty="0">
                          <a:effectLst/>
                        </a:rPr>
                        <a:t>Did Kenneth make a verbal commitment to stay?</a:t>
                      </a:r>
                      <a:endParaRPr lang="en-SG"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600" dirty="0">
                          <a:effectLst/>
                        </a:rPr>
                        <a:t>Did Kenneth reveal he is leaving this December for an MBA?</a:t>
                      </a:r>
                      <a:endParaRPr lang="en-SG"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600" dirty="0">
                          <a:effectLst/>
                        </a:rPr>
                        <a:t>Did Kenneth tell David why turnover is so high?</a:t>
                      </a:r>
                      <a:endParaRPr lang="en-SG"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600" dirty="0">
                          <a:effectLst/>
                        </a:rPr>
                        <a:t>David, did you believe Kenneth had an outside offer?</a:t>
                      </a:r>
                      <a:endParaRPr lang="en-SG"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124533126"/>
                  </a:ext>
                </a:extLst>
              </a:tr>
              <a:tr h="273698">
                <a:tc>
                  <a:txBody>
                    <a:bodyPr/>
                    <a:lstStyle/>
                    <a:p>
                      <a:pPr fontAlgn="base"/>
                      <a:r>
                        <a:rPr lang="en-US" sz="1600" dirty="0">
                          <a:effectLst/>
                        </a:rPr>
                        <a:t>3</a:t>
                      </a:r>
                      <a:endParaRPr lang="en-SG"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400" dirty="0">
                          <a:effectLst/>
                          <a:latin typeface="+mn-lt"/>
                        </a:rPr>
                        <a:t> No</a:t>
                      </a:r>
                      <a:endParaRPr lang="en-SG" sz="14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400" dirty="0">
                          <a:effectLst/>
                          <a:latin typeface="+mn-lt"/>
                        </a:rPr>
                        <a:t>No </a:t>
                      </a:r>
                      <a:endParaRPr lang="en-SG" sz="14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400" dirty="0">
                          <a:effectLst/>
                          <a:latin typeface="+mn-lt"/>
                        </a:rPr>
                        <a:t>No </a:t>
                      </a:r>
                      <a:endParaRPr lang="en-SG" sz="14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400" dirty="0">
                          <a:effectLst/>
                          <a:latin typeface="+mn-lt"/>
                        </a:rPr>
                        <a:t>Not sure </a:t>
                      </a:r>
                      <a:endParaRPr lang="en-SG" sz="1400"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560405371"/>
                  </a:ext>
                </a:extLst>
              </a:tr>
              <a:tr h="273698">
                <a:tc>
                  <a:txBody>
                    <a:bodyPr/>
                    <a:lstStyle/>
                    <a:p>
                      <a:pPr fontAlgn="base"/>
                      <a:r>
                        <a:rPr lang="en-US" sz="1600" dirty="0">
                          <a:effectLst/>
                        </a:rPr>
                        <a:t>4</a:t>
                      </a:r>
                      <a:endParaRPr lang="en-SG"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400" dirty="0">
                          <a:effectLst/>
                          <a:latin typeface="+mn-lt"/>
                        </a:rPr>
                        <a:t> No</a:t>
                      </a:r>
                      <a:endParaRPr lang="en-SG" sz="14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400" dirty="0">
                          <a:effectLst/>
                          <a:latin typeface="+mn-lt"/>
                        </a:rPr>
                        <a:t>No </a:t>
                      </a:r>
                      <a:endParaRPr lang="en-SG" sz="14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400" dirty="0">
                          <a:effectLst/>
                          <a:latin typeface="+mn-lt"/>
                        </a:rPr>
                        <a:t>No </a:t>
                      </a:r>
                      <a:endParaRPr lang="en-SG" sz="14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400" dirty="0">
                          <a:effectLst/>
                          <a:latin typeface="+mn-lt"/>
                        </a:rPr>
                        <a:t>No </a:t>
                      </a:r>
                      <a:endParaRPr lang="en-SG" sz="1400"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970130812"/>
                  </a:ext>
                </a:extLst>
              </a:tr>
              <a:tr h="273698">
                <a:tc>
                  <a:txBody>
                    <a:bodyPr/>
                    <a:lstStyle/>
                    <a:p>
                      <a:pPr fontAlgn="base"/>
                      <a:r>
                        <a:rPr lang="en-US" sz="1600" dirty="0">
                          <a:effectLst/>
                        </a:rPr>
                        <a:t>5</a:t>
                      </a:r>
                      <a:endParaRPr lang="en-SG"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400" dirty="0">
                          <a:effectLst/>
                          <a:latin typeface="+mn-lt"/>
                        </a:rPr>
                        <a:t> Yes</a:t>
                      </a:r>
                      <a:endParaRPr lang="en-SG" sz="14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400" dirty="0">
                          <a:effectLst/>
                          <a:latin typeface="+mn-lt"/>
                        </a:rPr>
                        <a:t>No </a:t>
                      </a:r>
                      <a:endParaRPr lang="en-SG" sz="14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400" dirty="0">
                          <a:effectLst/>
                          <a:latin typeface="+mn-lt"/>
                        </a:rPr>
                        <a:t>No </a:t>
                      </a:r>
                      <a:endParaRPr lang="en-SG" sz="14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400" dirty="0">
                          <a:effectLst/>
                          <a:latin typeface="+mn-lt"/>
                        </a:rPr>
                        <a:t>No </a:t>
                      </a:r>
                      <a:endParaRPr lang="en-SG" sz="1400"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960049507"/>
                  </a:ext>
                </a:extLst>
              </a:tr>
              <a:tr h="273698">
                <a:tc>
                  <a:txBody>
                    <a:bodyPr/>
                    <a:lstStyle/>
                    <a:p>
                      <a:pPr fontAlgn="base"/>
                      <a:r>
                        <a:rPr lang="en-US" sz="1600" dirty="0">
                          <a:effectLst/>
                        </a:rPr>
                        <a:t>6</a:t>
                      </a:r>
                      <a:endParaRPr lang="en-SG"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400" dirty="0">
                          <a:effectLst/>
                          <a:latin typeface="+mn-lt"/>
                        </a:rPr>
                        <a:t> Yes</a:t>
                      </a:r>
                      <a:endParaRPr lang="en-SG" sz="14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400" dirty="0">
                          <a:effectLst/>
                          <a:highlight>
                            <a:srgbClr val="FFFF00"/>
                          </a:highlight>
                          <a:latin typeface="+mn-lt"/>
                        </a:rPr>
                        <a:t>Yes</a:t>
                      </a:r>
                      <a:r>
                        <a:rPr lang="en-US" sz="1400" dirty="0">
                          <a:effectLst/>
                          <a:latin typeface="+mn-lt"/>
                        </a:rPr>
                        <a:t> </a:t>
                      </a:r>
                      <a:endParaRPr lang="en-SG" sz="14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400" dirty="0">
                          <a:effectLst/>
                          <a:latin typeface="+mn-lt"/>
                        </a:rPr>
                        <a:t>No </a:t>
                      </a:r>
                      <a:endParaRPr lang="en-SG" sz="14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400" dirty="0">
                          <a:effectLst/>
                          <a:latin typeface="+mn-lt"/>
                        </a:rPr>
                        <a:t>Not sure</a:t>
                      </a:r>
                      <a:endParaRPr lang="en-SG" sz="1400"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837710198"/>
                  </a:ext>
                </a:extLst>
              </a:tr>
              <a:tr h="273698">
                <a:tc>
                  <a:txBody>
                    <a:bodyPr/>
                    <a:lstStyle/>
                    <a:p>
                      <a:pPr fontAlgn="base"/>
                      <a:r>
                        <a:rPr lang="en-US" sz="1600" dirty="0">
                          <a:effectLst/>
                        </a:rPr>
                        <a:t>7</a:t>
                      </a:r>
                      <a:endParaRPr lang="en-SG"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400" dirty="0">
                          <a:effectLst/>
                          <a:latin typeface="+mn-lt"/>
                        </a:rPr>
                        <a:t> No </a:t>
                      </a:r>
                      <a:endParaRPr lang="en-SG" sz="14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400" dirty="0">
                          <a:effectLst/>
                          <a:latin typeface="+mn-lt"/>
                        </a:rPr>
                        <a:t>No </a:t>
                      </a:r>
                      <a:endParaRPr lang="en-SG" sz="14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400" dirty="0">
                          <a:effectLst/>
                          <a:latin typeface="+mn-lt"/>
                        </a:rPr>
                        <a:t>No </a:t>
                      </a:r>
                      <a:endParaRPr lang="en-SG" sz="14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400" dirty="0">
                          <a:effectLst/>
                          <a:latin typeface="+mn-lt"/>
                        </a:rPr>
                        <a:t>Not sure </a:t>
                      </a:r>
                      <a:endParaRPr lang="en-SG" sz="1400"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224436479"/>
                  </a:ext>
                </a:extLst>
              </a:tr>
              <a:tr h="273698">
                <a:tc>
                  <a:txBody>
                    <a:bodyPr/>
                    <a:lstStyle/>
                    <a:p>
                      <a:pPr fontAlgn="base"/>
                      <a:r>
                        <a:rPr lang="en-US" sz="1600" dirty="0">
                          <a:effectLst/>
                        </a:rPr>
                        <a:t>8</a:t>
                      </a:r>
                      <a:endParaRPr lang="en-SG"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400" dirty="0">
                          <a:effectLst/>
                          <a:latin typeface="+mn-lt"/>
                        </a:rPr>
                        <a:t> Yes</a:t>
                      </a:r>
                      <a:endParaRPr lang="en-SG" sz="14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400" dirty="0">
                          <a:effectLst/>
                          <a:latin typeface="+mn-lt"/>
                        </a:rPr>
                        <a:t>No </a:t>
                      </a:r>
                      <a:endParaRPr lang="en-SG" sz="14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400" dirty="0">
                          <a:effectLst/>
                          <a:latin typeface="+mn-lt"/>
                        </a:rPr>
                        <a:t>No </a:t>
                      </a:r>
                      <a:endParaRPr lang="en-SG" sz="14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400" dirty="0">
                          <a:effectLst/>
                          <a:latin typeface="+mn-lt"/>
                        </a:rPr>
                        <a:t>No </a:t>
                      </a:r>
                      <a:endParaRPr lang="en-SG" sz="1400"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487887915"/>
                  </a:ext>
                </a:extLst>
              </a:tr>
              <a:tr h="273698">
                <a:tc>
                  <a:txBody>
                    <a:bodyPr/>
                    <a:lstStyle/>
                    <a:p>
                      <a:pPr fontAlgn="base"/>
                      <a:r>
                        <a:rPr lang="en-US" sz="1600" dirty="0">
                          <a:effectLst/>
                        </a:rPr>
                        <a:t>9</a:t>
                      </a:r>
                      <a:endParaRPr lang="en-SG"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400" dirty="0">
                          <a:effectLst/>
                          <a:latin typeface="+mn-lt"/>
                        </a:rPr>
                        <a:t> No</a:t>
                      </a:r>
                      <a:endParaRPr lang="en-SG" sz="14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400" dirty="0">
                          <a:effectLst/>
                          <a:latin typeface="+mn-lt"/>
                        </a:rPr>
                        <a:t>No </a:t>
                      </a:r>
                      <a:endParaRPr lang="en-SG" sz="14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400" dirty="0">
                          <a:effectLst/>
                          <a:latin typeface="+mn-lt"/>
                        </a:rPr>
                        <a:t>No </a:t>
                      </a:r>
                      <a:endParaRPr lang="en-SG" sz="14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400" dirty="0">
                          <a:effectLst/>
                          <a:latin typeface="+mn-lt"/>
                        </a:rPr>
                        <a:t>No </a:t>
                      </a:r>
                      <a:endParaRPr lang="en-SG" sz="1400"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828513886"/>
                  </a:ext>
                </a:extLst>
              </a:tr>
              <a:tr h="273698">
                <a:tc>
                  <a:txBody>
                    <a:bodyPr/>
                    <a:lstStyle/>
                    <a:p>
                      <a:pPr fontAlgn="base"/>
                      <a:r>
                        <a:rPr lang="en-US" sz="1600" dirty="0">
                          <a:effectLst/>
                        </a:rPr>
                        <a:t>10</a:t>
                      </a:r>
                      <a:endParaRPr lang="en-SG"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400" dirty="0">
                          <a:effectLst/>
                          <a:latin typeface="+mn-lt"/>
                        </a:rPr>
                        <a:t> Yes</a:t>
                      </a:r>
                      <a:endParaRPr lang="en-SG" sz="14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400" dirty="0">
                          <a:effectLst/>
                          <a:latin typeface="+mn-lt"/>
                        </a:rPr>
                        <a:t>No </a:t>
                      </a:r>
                      <a:endParaRPr lang="en-SG" sz="14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400" dirty="0">
                          <a:effectLst/>
                          <a:latin typeface="+mn-lt"/>
                        </a:rPr>
                        <a:t>No </a:t>
                      </a:r>
                      <a:endParaRPr lang="en-SG" sz="14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400" dirty="0">
                          <a:effectLst/>
                          <a:latin typeface="+mn-lt"/>
                        </a:rPr>
                        <a:t>Yes </a:t>
                      </a:r>
                      <a:endParaRPr lang="en-SG" sz="1400"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213333788"/>
                  </a:ext>
                </a:extLst>
              </a:tr>
              <a:tr h="273698">
                <a:tc>
                  <a:txBody>
                    <a:bodyPr/>
                    <a:lstStyle/>
                    <a:p>
                      <a:pPr fontAlgn="base"/>
                      <a:r>
                        <a:rPr lang="en-US" sz="1600" dirty="0">
                          <a:effectLst/>
                        </a:rPr>
                        <a:t>11</a:t>
                      </a:r>
                      <a:endParaRPr lang="en-SG"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400" dirty="0">
                          <a:effectLst/>
                          <a:latin typeface="+mn-lt"/>
                        </a:rPr>
                        <a:t> No</a:t>
                      </a:r>
                      <a:endParaRPr lang="en-SG" sz="14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400" dirty="0">
                          <a:effectLst/>
                          <a:latin typeface="+mn-lt"/>
                        </a:rPr>
                        <a:t>No </a:t>
                      </a:r>
                      <a:endParaRPr lang="en-SG" sz="14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400" dirty="0">
                          <a:effectLst/>
                          <a:latin typeface="+mn-lt"/>
                        </a:rPr>
                        <a:t>No </a:t>
                      </a:r>
                      <a:endParaRPr lang="en-SG" sz="14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fontAlgn="base"/>
                      <a:r>
                        <a:rPr lang="en-US" sz="1400" dirty="0">
                          <a:effectLst/>
                          <a:latin typeface="+mn-lt"/>
                        </a:rPr>
                        <a:t>Not sure </a:t>
                      </a:r>
                      <a:endParaRPr lang="en-SG" sz="1400"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20820552"/>
                  </a:ext>
                </a:extLst>
              </a:tr>
              <a:tr h="273698">
                <a:tc>
                  <a:txBody>
                    <a:bodyPr/>
                    <a:lstStyle/>
                    <a:p>
                      <a:pPr fontAlgn="base"/>
                      <a:r>
                        <a:rPr lang="en-SG" sz="1600" dirty="0">
                          <a:effectLst/>
                          <a:latin typeface="Times New Roman" panose="02020603050405020304" pitchFamily="18" charset="0"/>
                          <a:ea typeface="Times New Roman" panose="02020603050405020304" pitchFamily="18" charset="0"/>
                          <a:cs typeface="Times New Roman" panose="02020603050405020304" pitchFamily="18" charset="0"/>
                        </a:rPr>
                        <a:t>14</a:t>
                      </a:r>
                    </a:p>
                  </a:txBody>
                  <a:tcPr marL="68580" marR="68580" marT="0" marB="0"/>
                </a:tc>
                <a:tc>
                  <a:txBody>
                    <a:bodyPr/>
                    <a:lstStyle/>
                    <a:p>
                      <a:pPr fontAlgn="base"/>
                      <a:r>
                        <a:rPr lang="en-SG" sz="1400" dirty="0">
                          <a:effectLst/>
                          <a:latin typeface="+mn-lt"/>
                          <a:ea typeface="Times New Roman" panose="02020603050405020304" pitchFamily="18" charset="0"/>
                          <a:cs typeface="Times New Roman" panose="02020603050405020304" pitchFamily="18" charset="0"/>
                        </a:rPr>
                        <a:t>Yes</a:t>
                      </a:r>
                    </a:p>
                  </a:txBody>
                  <a:tcPr marL="68580" marR="68580" marT="0" marB="0"/>
                </a:tc>
                <a:tc>
                  <a:txBody>
                    <a:bodyPr/>
                    <a:lstStyle/>
                    <a:p>
                      <a:pPr fontAlgn="base"/>
                      <a:r>
                        <a:rPr lang="en-SG" sz="1400" dirty="0">
                          <a:effectLst/>
                          <a:latin typeface="+mn-lt"/>
                          <a:ea typeface="Times New Roman" panose="02020603050405020304" pitchFamily="18" charset="0"/>
                          <a:cs typeface="Times New Roman" panose="02020603050405020304" pitchFamily="18" charset="0"/>
                        </a:rPr>
                        <a:t>No</a:t>
                      </a:r>
                    </a:p>
                  </a:txBody>
                  <a:tcPr marL="68580" marR="68580" marT="0" marB="0"/>
                </a:tc>
                <a:tc>
                  <a:txBody>
                    <a:bodyPr/>
                    <a:lstStyle/>
                    <a:p>
                      <a:pPr fontAlgn="base"/>
                      <a:r>
                        <a:rPr lang="en-SG" sz="1400" dirty="0">
                          <a:effectLst/>
                          <a:latin typeface="+mn-lt"/>
                          <a:ea typeface="Times New Roman" panose="02020603050405020304" pitchFamily="18" charset="0"/>
                          <a:cs typeface="Times New Roman" panose="02020603050405020304" pitchFamily="18" charset="0"/>
                        </a:rPr>
                        <a:t>No</a:t>
                      </a:r>
                    </a:p>
                  </a:txBody>
                  <a:tcPr marL="68580" marR="68580" marT="0" marB="0"/>
                </a:tc>
                <a:tc>
                  <a:txBody>
                    <a:bodyPr/>
                    <a:lstStyle/>
                    <a:p>
                      <a:pPr fontAlgn="base"/>
                      <a:r>
                        <a:rPr lang="en-SG" sz="1400" dirty="0">
                          <a:effectLst/>
                          <a:latin typeface="+mn-lt"/>
                          <a:ea typeface="Times New Roman" panose="02020603050405020304" pitchFamily="18" charset="0"/>
                          <a:cs typeface="Times New Roman" panose="02020603050405020304" pitchFamily="18" charset="0"/>
                        </a:rPr>
                        <a:t>Yes</a:t>
                      </a:r>
                    </a:p>
                  </a:txBody>
                  <a:tcPr marL="68580" marR="68580" marT="0" marB="0"/>
                </a:tc>
                <a:extLst>
                  <a:ext uri="{0D108BD9-81ED-4DB2-BD59-A6C34878D82A}">
                    <a16:rowId xmlns:a16="http://schemas.microsoft.com/office/drawing/2014/main" val="3209960382"/>
                  </a:ext>
                </a:extLst>
              </a:tr>
              <a:tr h="478971">
                <a:tc>
                  <a:txBody>
                    <a:bodyPr/>
                    <a:lstStyle/>
                    <a:p>
                      <a:pPr fontAlgn="base"/>
                      <a:r>
                        <a:rPr lang="en-SG" sz="1600" dirty="0">
                          <a:effectLst/>
                          <a:latin typeface="Times New Roman" panose="02020603050405020304" pitchFamily="18" charset="0"/>
                          <a:ea typeface="Times New Roman" panose="02020603050405020304" pitchFamily="18" charset="0"/>
                          <a:cs typeface="Times New Roman" panose="02020603050405020304" pitchFamily="18" charset="0"/>
                        </a:rPr>
                        <a:t>15</a:t>
                      </a:r>
                    </a:p>
                  </a:txBody>
                  <a:tcPr marL="68580" marR="68580" marT="0" marB="0"/>
                </a:tc>
                <a:tc>
                  <a:txBody>
                    <a:bodyPr/>
                    <a:lstStyle/>
                    <a:p>
                      <a:pPr fontAlgn="base"/>
                      <a:r>
                        <a:rPr lang="en-SG" sz="1400" dirty="0">
                          <a:effectLst/>
                          <a:latin typeface="+mn-lt"/>
                          <a:ea typeface="Times New Roman" panose="02020603050405020304" pitchFamily="18" charset="0"/>
                          <a:cs typeface="Times New Roman" panose="02020603050405020304" pitchFamily="18" charset="0"/>
                        </a:rPr>
                        <a:t>Sort of (“working towards a better future for the firm”)</a:t>
                      </a:r>
                    </a:p>
                  </a:txBody>
                  <a:tcPr marL="68580" marR="68580" marT="0" marB="0"/>
                </a:tc>
                <a:tc>
                  <a:txBody>
                    <a:bodyPr/>
                    <a:lstStyle/>
                    <a:p>
                      <a:pPr fontAlgn="base"/>
                      <a:r>
                        <a:rPr lang="en-SG" sz="1400" dirty="0">
                          <a:effectLst/>
                          <a:latin typeface="+mn-lt"/>
                          <a:ea typeface="Times New Roman" panose="02020603050405020304" pitchFamily="18" charset="0"/>
                          <a:cs typeface="Times New Roman" panose="02020603050405020304" pitchFamily="18" charset="0"/>
                        </a:rPr>
                        <a:t>No</a:t>
                      </a:r>
                    </a:p>
                  </a:txBody>
                  <a:tcPr marL="68580" marR="68580" marT="0" marB="0"/>
                </a:tc>
                <a:tc>
                  <a:txBody>
                    <a:bodyPr/>
                    <a:lstStyle/>
                    <a:p>
                      <a:pPr fontAlgn="base"/>
                      <a:r>
                        <a:rPr lang="en-SG" sz="1400" dirty="0">
                          <a:effectLst/>
                          <a:latin typeface="+mn-lt"/>
                          <a:ea typeface="Times New Roman" panose="02020603050405020304" pitchFamily="18" charset="0"/>
                          <a:cs typeface="Times New Roman" panose="02020603050405020304" pitchFamily="18" charset="0"/>
                        </a:rPr>
                        <a:t>No</a:t>
                      </a:r>
                    </a:p>
                  </a:txBody>
                  <a:tcPr marL="68580" marR="68580" marT="0" marB="0"/>
                </a:tc>
                <a:tc>
                  <a:txBody>
                    <a:bodyPr/>
                    <a:lstStyle/>
                    <a:p>
                      <a:pPr fontAlgn="base"/>
                      <a:r>
                        <a:rPr lang="en-SG" sz="1400" dirty="0">
                          <a:effectLst/>
                          <a:latin typeface="+mn-lt"/>
                          <a:ea typeface="Times New Roman" panose="02020603050405020304" pitchFamily="18" charset="0"/>
                          <a:cs typeface="Times New Roman" panose="02020603050405020304" pitchFamily="18" charset="0"/>
                        </a:rPr>
                        <a:t>Not sure</a:t>
                      </a:r>
                    </a:p>
                  </a:txBody>
                  <a:tcPr marL="68580" marR="68580" marT="0" marB="0"/>
                </a:tc>
                <a:extLst>
                  <a:ext uri="{0D108BD9-81ED-4DB2-BD59-A6C34878D82A}">
                    <a16:rowId xmlns:a16="http://schemas.microsoft.com/office/drawing/2014/main" val="24596538"/>
                  </a:ext>
                </a:extLst>
              </a:tr>
              <a:tr h="478971">
                <a:tc>
                  <a:txBody>
                    <a:bodyPr/>
                    <a:lstStyle/>
                    <a:p>
                      <a:pPr fontAlgn="base"/>
                      <a:r>
                        <a:rPr lang="en-SG" sz="1600" dirty="0">
                          <a:effectLst/>
                          <a:latin typeface="Times New Roman" panose="02020603050405020304" pitchFamily="18" charset="0"/>
                          <a:ea typeface="Times New Roman" panose="02020603050405020304" pitchFamily="18" charset="0"/>
                          <a:cs typeface="Times New Roman" panose="02020603050405020304" pitchFamily="18" charset="0"/>
                        </a:rPr>
                        <a:t>16</a:t>
                      </a:r>
                    </a:p>
                  </a:txBody>
                  <a:tcPr marL="68580" marR="68580" marT="0" marB="0"/>
                </a:tc>
                <a:tc>
                  <a:txBody>
                    <a:bodyPr/>
                    <a:lstStyle/>
                    <a:p>
                      <a:pPr fontAlgn="base"/>
                      <a:r>
                        <a:rPr lang="en-SG" sz="1400" dirty="0">
                          <a:effectLst/>
                          <a:latin typeface="+mn-lt"/>
                          <a:ea typeface="Times New Roman" panose="02020603050405020304" pitchFamily="18" charset="0"/>
                          <a:cs typeface="Times New Roman" panose="02020603050405020304" pitchFamily="18" charset="0"/>
                        </a:rPr>
                        <a:t>Sort of (“never leave for competitor”)</a:t>
                      </a:r>
                    </a:p>
                  </a:txBody>
                  <a:tcPr marL="68580" marR="68580" marT="0" marB="0"/>
                </a:tc>
                <a:tc>
                  <a:txBody>
                    <a:bodyPr/>
                    <a:lstStyle/>
                    <a:p>
                      <a:pPr fontAlgn="base"/>
                      <a:r>
                        <a:rPr lang="en-SG" sz="1400" dirty="0">
                          <a:effectLst/>
                          <a:latin typeface="+mn-lt"/>
                          <a:ea typeface="Times New Roman" panose="02020603050405020304" pitchFamily="18" charset="0"/>
                          <a:cs typeface="Times New Roman" panose="02020603050405020304" pitchFamily="18" charset="0"/>
                        </a:rPr>
                        <a:t>No</a:t>
                      </a:r>
                    </a:p>
                  </a:txBody>
                  <a:tcPr marL="68580" marR="68580" marT="0" marB="0"/>
                </a:tc>
                <a:tc>
                  <a:txBody>
                    <a:bodyPr/>
                    <a:lstStyle/>
                    <a:p>
                      <a:pPr fontAlgn="base"/>
                      <a:r>
                        <a:rPr lang="en-SG" sz="1400" dirty="0">
                          <a:effectLst/>
                          <a:latin typeface="+mn-lt"/>
                          <a:ea typeface="Times New Roman" panose="02020603050405020304" pitchFamily="18" charset="0"/>
                          <a:cs typeface="Times New Roman" panose="02020603050405020304" pitchFamily="18" charset="0"/>
                        </a:rPr>
                        <a:t>No</a:t>
                      </a:r>
                    </a:p>
                  </a:txBody>
                  <a:tcPr marL="68580" marR="68580" marT="0" marB="0"/>
                </a:tc>
                <a:tc>
                  <a:txBody>
                    <a:bodyPr/>
                    <a:lstStyle/>
                    <a:p>
                      <a:pPr fontAlgn="base"/>
                      <a:r>
                        <a:rPr lang="en-SG" sz="1400" dirty="0">
                          <a:effectLst/>
                          <a:latin typeface="+mn-lt"/>
                          <a:ea typeface="Times New Roman" panose="02020603050405020304" pitchFamily="18" charset="0"/>
                          <a:cs typeface="Times New Roman" panose="02020603050405020304" pitchFamily="18" charset="0"/>
                        </a:rPr>
                        <a:t>No</a:t>
                      </a:r>
                    </a:p>
                  </a:txBody>
                  <a:tcPr marL="68580" marR="68580" marT="0" marB="0"/>
                </a:tc>
                <a:extLst>
                  <a:ext uri="{0D108BD9-81ED-4DB2-BD59-A6C34878D82A}">
                    <a16:rowId xmlns:a16="http://schemas.microsoft.com/office/drawing/2014/main" val="2837487608"/>
                  </a:ext>
                </a:extLst>
              </a:tr>
              <a:tr h="273698">
                <a:tc>
                  <a:txBody>
                    <a:bodyPr/>
                    <a:lstStyle/>
                    <a:p>
                      <a:pPr fontAlgn="base"/>
                      <a:r>
                        <a:rPr lang="en-SG" sz="1600" dirty="0">
                          <a:effectLst/>
                          <a:latin typeface="Times New Roman" panose="02020603050405020304" pitchFamily="18" charset="0"/>
                          <a:ea typeface="Times New Roman" panose="02020603050405020304" pitchFamily="18" charset="0"/>
                          <a:cs typeface="Times New Roman" panose="02020603050405020304" pitchFamily="18" charset="0"/>
                        </a:rPr>
                        <a:t>17</a:t>
                      </a:r>
                    </a:p>
                  </a:txBody>
                  <a:tcPr marL="68580" marR="68580" marT="0" marB="0"/>
                </a:tc>
                <a:tc>
                  <a:txBody>
                    <a:bodyPr/>
                    <a:lstStyle/>
                    <a:p>
                      <a:pPr fontAlgn="base"/>
                      <a:r>
                        <a:rPr lang="en-SG" sz="1400" dirty="0">
                          <a:effectLst/>
                          <a:latin typeface="+mn-lt"/>
                          <a:ea typeface="Times New Roman" panose="02020603050405020304" pitchFamily="18" charset="0"/>
                          <a:cs typeface="Times New Roman" panose="02020603050405020304" pitchFamily="18" charset="0"/>
                        </a:rPr>
                        <a:t>Yes</a:t>
                      </a:r>
                    </a:p>
                  </a:txBody>
                  <a:tcPr marL="68580" marR="68580" marT="0" marB="0"/>
                </a:tc>
                <a:tc>
                  <a:txBody>
                    <a:bodyPr/>
                    <a:lstStyle/>
                    <a:p>
                      <a:pPr fontAlgn="base"/>
                      <a:r>
                        <a:rPr lang="en-SG" sz="1400" dirty="0">
                          <a:effectLst/>
                          <a:latin typeface="+mn-lt"/>
                          <a:ea typeface="Times New Roman" panose="02020603050405020304" pitchFamily="18" charset="0"/>
                          <a:cs typeface="Times New Roman" panose="02020603050405020304" pitchFamily="18" charset="0"/>
                        </a:rPr>
                        <a:t>No</a:t>
                      </a:r>
                    </a:p>
                  </a:txBody>
                  <a:tcPr marL="68580" marR="68580" marT="0" marB="0"/>
                </a:tc>
                <a:tc>
                  <a:txBody>
                    <a:bodyPr/>
                    <a:lstStyle/>
                    <a:p>
                      <a:pPr fontAlgn="base"/>
                      <a:r>
                        <a:rPr lang="en-SG" sz="1400" dirty="0">
                          <a:effectLst/>
                          <a:latin typeface="+mn-lt"/>
                          <a:ea typeface="Times New Roman" panose="02020603050405020304" pitchFamily="18" charset="0"/>
                          <a:cs typeface="Times New Roman" panose="02020603050405020304" pitchFamily="18" charset="0"/>
                        </a:rPr>
                        <a:t>No</a:t>
                      </a:r>
                    </a:p>
                  </a:txBody>
                  <a:tcPr marL="68580" marR="68580" marT="0" marB="0"/>
                </a:tc>
                <a:tc>
                  <a:txBody>
                    <a:bodyPr/>
                    <a:lstStyle/>
                    <a:p>
                      <a:pPr fontAlgn="base"/>
                      <a:r>
                        <a:rPr lang="en-SG" sz="1400" dirty="0">
                          <a:effectLst/>
                          <a:latin typeface="+mn-lt"/>
                          <a:ea typeface="Times New Roman" panose="02020603050405020304" pitchFamily="18" charset="0"/>
                          <a:cs typeface="Times New Roman" panose="02020603050405020304" pitchFamily="18" charset="0"/>
                        </a:rPr>
                        <a:t>Yes</a:t>
                      </a:r>
                    </a:p>
                  </a:txBody>
                  <a:tcPr marL="68580" marR="68580" marT="0" marB="0"/>
                </a:tc>
                <a:extLst>
                  <a:ext uri="{0D108BD9-81ED-4DB2-BD59-A6C34878D82A}">
                    <a16:rowId xmlns:a16="http://schemas.microsoft.com/office/drawing/2014/main" val="1607839111"/>
                  </a:ext>
                </a:extLst>
              </a:tr>
              <a:tr h="273698">
                <a:tc>
                  <a:txBody>
                    <a:bodyPr/>
                    <a:lstStyle/>
                    <a:p>
                      <a:pPr fontAlgn="base"/>
                      <a:r>
                        <a:rPr lang="en-SG" sz="1600" dirty="0">
                          <a:effectLst/>
                          <a:latin typeface="Times New Roman" panose="02020603050405020304" pitchFamily="18" charset="0"/>
                          <a:ea typeface="Times New Roman" panose="02020603050405020304" pitchFamily="18" charset="0"/>
                          <a:cs typeface="Times New Roman" panose="02020603050405020304" pitchFamily="18" charset="0"/>
                        </a:rPr>
                        <a:t>18</a:t>
                      </a:r>
                    </a:p>
                  </a:txBody>
                  <a:tcPr marL="68580" marR="68580" marT="0" marB="0"/>
                </a:tc>
                <a:tc>
                  <a:txBody>
                    <a:bodyPr/>
                    <a:lstStyle/>
                    <a:p>
                      <a:pPr fontAlgn="base"/>
                      <a:r>
                        <a:rPr lang="en-SG" sz="1400" dirty="0">
                          <a:effectLst/>
                          <a:latin typeface="+mn-lt"/>
                          <a:ea typeface="Times New Roman" panose="02020603050405020304" pitchFamily="18" charset="0"/>
                          <a:cs typeface="Times New Roman" panose="02020603050405020304" pitchFamily="18" charset="0"/>
                        </a:rPr>
                        <a:t>Yes</a:t>
                      </a:r>
                    </a:p>
                  </a:txBody>
                  <a:tcPr marL="68580" marR="68580" marT="0" marB="0"/>
                </a:tc>
                <a:tc>
                  <a:txBody>
                    <a:bodyPr/>
                    <a:lstStyle/>
                    <a:p>
                      <a:pPr fontAlgn="base"/>
                      <a:r>
                        <a:rPr lang="en-SG" sz="1400" dirty="0">
                          <a:effectLst/>
                          <a:latin typeface="+mn-lt"/>
                          <a:ea typeface="Times New Roman" panose="02020603050405020304" pitchFamily="18" charset="0"/>
                          <a:cs typeface="Times New Roman" panose="02020603050405020304" pitchFamily="18" charset="0"/>
                        </a:rPr>
                        <a:t>No</a:t>
                      </a:r>
                    </a:p>
                  </a:txBody>
                  <a:tcPr marL="68580" marR="68580" marT="0" marB="0"/>
                </a:tc>
                <a:tc>
                  <a:txBody>
                    <a:bodyPr/>
                    <a:lstStyle/>
                    <a:p>
                      <a:pPr fontAlgn="base"/>
                      <a:r>
                        <a:rPr lang="en-SG" sz="1400" dirty="0">
                          <a:effectLst/>
                          <a:latin typeface="+mn-lt"/>
                          <a:ea typeface="Times New Roman" panose="02020603050405020304" pitchFamily="18" charset="0"/>
                          <a:cs typeface="Times New Roman" panose="02020603050405020304" pitchFamily="18" charset="0"/>
                        </a:rPr>
                        <a:t>No</a:t>
                      </a:r>
                    </a:p>
                  </a:txBody>
                  <a:tcPr marL="68580" marR="68580" marT="0" marB="0"/>
                </a:tc>
                <a:tc>
                  <a:txBody>
                    <a:bodyPr/>
                    <a:lstStyle/>
                    <a:p>
                      <a:pPr fontAlgn="base"/>
                      <a:r>
                        <a:rPr lang="en-SG" sz="1400" dirty="0">
                          <a:effectLst/>
                          <a:latin typeface="+mn-lt"/>
                          <a:ea typeface="Times New Roman" panose="02020603050405020304" pitchFamily="18" charset="0"/>
                          <a:cs typeface="Times New Roman" panose="02020603050405020304" pitchFamily="18" charset="0"/>
                        </a:rPr>
                        <a:t>Not sure</a:t>
                      </a:r>
                    </a:p>
                  </a:txBody>
                  <a:tcPr marL="68580" marR="68580" marT="0" marB="0"/>
                </a:tc>
                <a:extLst>
                  <a:ext uri="{0D108BD9-81ED-4DB2-BD59-A6C34878D82A}">
                    <a16:rowId xmlns:a16="http://schemas.microsoft.com/office/drawing/2014/main" val="1850122058"/>
                  </a:ext>
                </a:extLst>
              </a:tr>
              <a:tr h="273698">
                <a:tc>
                  <a:txBody>
                    <a:bodyPr/>
                    <a:lstStyle/>
                    <a:p>
                      <a:pPr fontAlgn="base"/>
                      <a:r>
                        <a:rPr lang="en-SG" sz="1600" dirty="0">
                          <a:effectLst/>
                          <a:latin typeface="Times New Roman" panose="02020603050405020304" pitchFamily="18" charset="0"/>
                          <a:ea typeface="Times New Roman" panose="02020603050405020304" pitchFamily="18" charset="0"/>
                          <a:cs typeface="Times New Roman" panose="02020603050405020304" pitchFamily="18" charset="0"/>
                        </a:rPr>
                        <a:t>19</a:t>
                      </a:r>
                    </a:p>
                  </a:txBody>
                  <a:tcPr marL="68580" marR="68580" marT="0" marB="0"/>
                </a:tc>
                <a:tc>
                  <a:txBody>
                    <a:bodyPr/>
                    <a:lstStyle/>
                    <a:p>
                      <a:pPr fontAlgn="base"/>
                      <a:r>
                        <a:rPr lang="en-SG" sz="1400" dirty="0">
                          <a:effectLst/>
                          <a:latin typeface="+mn-lt"/>
                          <a:ea typeface="Times New Roman" panose="02020603050405020304" pitchFamily="18" charset="0"/>
                          <a:cs typeface="Times New Roman" panose="02020603050405020304" pitchFamily="18" charset="0"/>
                        </a:rPr>
                        <a:t>No</a:t>
                      </a:r>
                    </a:p>
                  </a:txBody>
                  <a:tcPr marL="68580" marR="68580" marT="0" marB="0"/>
                </a:tc>
                <a:tc>
                  <a:txBody>
                    <a:bodyPr/>
                    <a:lstStyle/>
                    <a:p>
                      <a:pPr fontAlgn="base"/>
                      <a:r>
                        <a:rPr lang="en-SG" sz="1400" dirty="0">
                          <a:effectLst/>
                          <a:latin typeface="+mn-lt"/>
                          <a:ea typeface="Times New Roman" panose="02020603050405020304" pitchFamily="18" charset="0"/>
                          <a:cs typeface="Times New Roman" panose="02020603050405020304" pitchFamily="18" charset="0"/>
                        </a:rPr>
                        <a:t>No</a:t>
                      </a:r>
                    </a:p>
                  </a:txBody>
                  <a:tcPr marL="68580" marR="68580" marT="0" marB="0"/>
                </a:tc>
                <a:tc>
                  <a:txBody>
                    <a:bodyPr/>
                    <a:lstStyle/>
                    <a:p>
                      <a:pPr fontAlgn="base"/>
                      <a:r>
                        <a:rPr lang="en-SG" sz="1400" dirty="0">
                          <a:effectLst/>
                          <a:latin typeface="+mn-lt"/>
                          <a:ea typeface="Times New Roman" panose="02020603050405020304" pitchFamily="18" charset="0"/>
                          <a:cs typeface="Times New Roman" panose="02020603050405020304" pitchFamily="18" charset="0"/>
                        </a:rPr>
                        <a:t>No</a:t>
                      </a:r>
                    </a:p>
                  </a:txBody>
                  <a:tcPr marL="68580" marR="68580" marT="0" marB="0"/>
                </a:tc>
                <a:tc>
                  <a:txBody>
                    <a:bodyPr/>
                    <a:lstStyle/>
                    <a:p>
                      <a:pPr fontAlgn="base"/>
                      <a:r>
                        <a:rPr lang="en-SG" sz="1400" dirty="0">
                          <a:effectLst/>
                          <a:latin typeface="+mn-lt"/>
                          <a:ea typeface="Times New Roman" panose="02020603050405020304" pitchFamily="18" charset="0"/>
                          <a:cs typeface="Times New Roman" panose="02020603050405020304" pitchFamily="18" charset="0"/>
                        </a:rPr>
                        <a:t>No</a:t>
                      </a:r>
                    </a:p>
                  </a:txBody>
                  <a:tcPr marL="68580" marR="68580" marT="0" marB="0"/>
                </a:tc>
                <a:extLst>
                  <a:ext uri="{0D108BD9-81ED-4DB2-BD59-A6C34878D82A}">
                    <a16:rowId xmlns:a16="http://schemas.microsoft.com/office/drawing/2014/main" val="2605821579"/>
                  </a:ext>
                </a:extLst>
              </a:tr>
              <a:tr h="273698">
                <a:tc>
                  <a:txBody>
                    <a:bodyPr/>
                    <a:lstStyle/>
                    <a:p>
                      <a:pPr fontAlgn="base"/>
                      <a:r>
                        <a:rPr lang="en-SG" sz="1600" dirty="0">
                          <a:effectLst/>
                          <a:latin typeface="Times New Roman" panose="02020603050405020304" pitchFamily="18" charset="0"/>
                          <a:ea typeface="Times New Roman" panose="02020603050405020304" pitchFamily="18" charset="0"/>
                          <a:cs typeface="Times New Roman" panose="02020603050405020304" pitchFamily="18" charset="0"/>
                        </a:rPr>
                        <a:t>20</a:t>
                      </a:r>
                    </a:p>
                  </a:txBody>
                  <a:tcPr marL="68580" marR="68580" marT="0" marB="0"/>
                </a:tc>
                <a:tc>
                  <a:txBody>
                    <a:bodyPr/>
                    <a:lstStyle/>
                    <a:p>
                      <a:pPr fontAlgn="base"/>
                      <a:r>
                        <a:rPr lang="en-SG" sz="1400" dirty="0">
                          <a:effectLst/>
                          <a:latin typeface="+mn-lt"/>
                          <a:ea typeface="Times New Roman" panose="02020603050405020304" pitchFamily="18" charset="0"/>
                          <a:cs typeface="Times New Roman" panose="02020603050405020304" pitchFamily="18" charset="0"/>
                        </a:rPr>
                        <a:t>No</a:t>
                      </a:r>
                    </a:p>
                  </a:txBody>
                  <a:tcPr marL="68580" marR="68580" marT="0" marB="0"/>
                </a:tc>
                <a:tc>
                  <a:txBody>
                    <a:bodyPr/>
                    <a:lstStyle/>
                    <a:p>
                      <a:pPr fontAlgn="base"/>
                      <a:r>
                        <a:rPr lang="en-SG" sz="1400" dirty="0">
                          <a:effectLst/>
                          <a:latin typeface="+mn-lt"/>
                          <a:ea typeface="Times New Roman" panose="02020603050405020304" pitchFamily="18" charset="0"/>
                          <a:cs typeface="Times New Roman" panose="02020603050405020304" pitchFamily="18" charset="0"/>
                        </a:rPr>
                        <a:t>No</a:t>
                      </a:r>
                    </a:p>
                  </a:txBody>
                  <a:tcPr marL="68580" marR="68580" marT="0" marB="0"/>
                </a:tc>
                <a:tc>
                  <a:txBody>
                    <a:bodyPr/>
                    <a:lstStyle/>
                    <a:p>
                      <a:pPr fontAlgn="base"/>
                      <a:r>
                        <a:rPr lang="en-SG" sz="1400" dirty="0">
                          <a:effectLst/>
                          <a:latin typeface="+mn-lt"/>
                          <a:ea typeface="Times New Roman" panose="02020603050405020304" pitchFamily="18" charset="0"/>
                          <a:cs typeface="Times New Roman" panose="02020603050405020304" pitchFamily="18" charset="0"/>
                        </a:rPr>
                        <a:t>No</a:t>
                      </a:r>
                    </a:p>
                  </a:txBody>
                  <a:tcPr marL="68580" marR="68580" marT="0" marB="0"/>
                </a:tc>
                <a:tc>
                  <a:txBody>
                    <a:bodyPr/>
                    <a:lstStyle/>
                    <a:p>
                      <a:pPr fontAlgn="base"/>
                      <a:r>
                        <a:rPr lang="en-SG" sz="1400" dirty="0">
                          <a:effectLst/>
                          <a:latin typeface="+mn-lt"/>
                          <a:ea typeface="Times New Roman" panose="02020603050405020304" pitchFamily="18" charset="0"/>
                          <a:cs typeface="Times New Roman" panose="02020603050405020304" pitchFamily="18" charset="0"/>
                        </a:rPr>
                        <a:t>Not sure</a:t>
                      </a:r>
                    </a:p>
                  </a:txBody>
                  <a:tcPr marL="68580" marR="68580" marT="0" marB="0"/>
                </a:tc>
                <a:extLst>
                  <a:ext uri="{0D108BD9-81ED-4DB2-BD59-A6C34878D82A}">
                    <a16:rowId xmlns:a16="http://schemas.microsoft.com/office/drawing/2014/main" val="3976674387"/>
                  </a:ext>
                </a:extLst>
              </a:tr>
              <a:tr h="273698">
                <a:tc>
                  <a:txBody>
                    <a:bodyPr/>
                    <a:lstStyle/>
                    <a:p>
                      <a:pPr fontAlgn="base"/>
                      <a:r>
                        <a:rPr lang="en-SG" sz="1600" dirty="0">
                          <a:effectLst/>
                          <a:latin typeface="Times New Roman" panose="02020603050405020304" pitchFamily="18" charset="0"/>
                          <a:ea typeface="Times New Roman" panose="02020603050405020304" pitchFamily="18" charset="0"/>
                          <a:cs typeface="Times New Roman" panose="02020603050405020304" pitchFamily="18" charset="0"/>
                        </a:rPr>
                        <a:t>21</a:t>
                      </a:r>
                    </a:p>
                  </a:txBody>
                  <a:tcPr marL="68580" marR="68580" marT="0" marB="0"/>
                </a:tc>
                <a:tc>
                  <a:txBody>
                    <a:bodyPr/>
                    <a:lstStyle/>
                    <a:p>
                      <a:pPr fontAlgn="base"/>
                      <a:r>
                        <a:rPr lang="en-SG" sz="1400" dirty="0">
                          <a:effectLst/>
                          <a:latin typeface="+mn-lt"/>
                          <a:ea typeface="Times New Roman" panose="02020603050405020304" pitchFamily="18" charset="0"/>
                          <a:cs typeface="Times New Roman" panose="02020603050405020304" pitchFamily="18" charset="0"/>
                        </a:rPr>
                        <a:t>Yes</a:t>
                      </a:r>
                    </a:p>
                  </a:txBody>
                  <a:tcPr marL="68580" marR="68580" marT="0" marB="0"/>
                </a:tc>
                <a:tc>
                  <a:txBody>
                    <a:bodyPr/>
                    <a:lstStyle/>
                    <a:p>
                      <a:pPr fontAlgn="base"/>
                      <a:r>
                        <a:rPr lang="en-SG" sz="1400" dirty="0">
                          <a:effectLst/>
                          <a:latin typeface="+mn-lt"/>
                          <a:ea typeface="Times New Roman" panose="02020603050405020304" pitchFamily="18" charset="0"/>
                          <a:cs typeface="Times New Roman" panose="02020603050405020304" pitchFamily="18" charset="0"/>
                        </a:rPr>
                        <a:t>No </a:t>
                      </a:r>
                    </a:p>
                  </a:txBody>
                  <a:tcPr marL="68580" marR="68580" marT="0" marB="0"/>
                </a:tc>
                <a:tc>
                  <a:txBody>
                    <a:bodyPr/>
                    <a:lstStyle/>
                    <a:p>
                      <a:pPr fontAlgn="base"/>
                      <a:r>
                        <a:rPr lang="en-SG" sz="1400" dirty="0">
                          <a:effectLst/>
                          <a:latin typeface="+mn-lt"/>
                          <a:ea typeface="Times New Roman" panose="02020603050405020304" pitchFamily="18" charset="0"/>
                          <a:cs typeface="Times New Roman" panose="02020603050405020304" pitchFamily="18" charset="0"/>
                        </a:rPr>
                        <a:t>No</a:t>
                      </a:r>
                    </a:p>
                  </a:txBody>
                  <a:tcPr marL="68580" marR="68580" marT="0" marB="0"/>
                </a:tc>
                <a:tc>
                  <a:txBody>
                    <a:bodyPr/>
                    <a:lstStyle/>
                    <a:p>
                      <a:pPr fontAlgn="base"/>
                      <a:r>
                        <a:rPr lang="en-SG" sz="1400" dirty="0">
                          <a:effectLst/>
                          <a:latin typeface="+mn-lt"/>
                          <a:ea typeface="Times New Roman" panose="02020603050405020304" pitchFamily="18" charset="0"/>
                          <a:cs typeface="Times New Roman" panose="02020603050405020304" pitchFamily="18" charset="0"/>
                        </a:rPr>
                        <a:t>Yes</a:t>
                      </a:r>
                    </a:p>
                  </a:txBody>
                  <a:tcPr marL="68580" marR="68580" marT="0" marB="0"/>
                </a:tc>
                <a:extLst>
                  <a:ext uri="{0D108BD9-81ED-4DB2-BD59-A6C34878D82A}">
                    <a16:rowId xmlns:a16="http://schemas.microsoft.com/office/drawing/2014/main" val="1242491984"/>
                  </a:ext>
                </a:extLst>
              </a:tr>
              <a:tr h="273698">
                <a:tc>
                  <a:txBody>
                    <a:bodyPr/>
                    <a:lstStyle/>
                    <a:p>
                      <a:pPr fontAlgn="base"/>
                      <a:r>
                        <a:rPr lang="en-SG" sz="1600" dirty="0">
                          <a:effectLst/>
                          <a:latin typeface="Times New Roman" panose="02020603050405020304" pitchFamily="18" charset="0"/>
                          <a:ea typeface="Times New Roman" panose="02020603050405020304" pitchFamily="18" charset="0"/>
                          <a:cs typeface="Times New Roman" panose="02020603050405020304" pitchFamily="18" charset="0"/>
                        </a:rPr>
                        <a:t>23</a:t>
                      </a:r>
                    </a:p>
                  </a:txBody>
                  <a:tcPr marL="68580" marR="68580" marT="0" marB="0"/>
                </a:tc>
                <a:tc>
                  <a:txBody>
                    <a:bodyPr/>
                    <a:lstStyle/>
                    <a:p>
                      <a:pPr fontAlgn="base"/>
                      <a:r>
                        <a:rPr lang="en-SG" sz="1400" dirty="0">
                          <a:effectLst/>
                          <a:latin typeface="+mn-lt"/>
                          <a:ea typeface="Times New Roman" panose="02020603050405020304" pitchFamily="18" charset="0"/>
                          <a:cs typeface="Times New Roman" panose="02020603050405020304" pitchFamily="18" charset="0"/>
                        </a:rPr>
                        <a:t>No</a:t>
                      </a:r>
                    </a:p>
                  </a:txBody>
                  <a:tcPr marL="68580" marR="68580" marT="0" marB="0"/>
                </a:tc>
                <a:tc>
                  <a:txBody>
                    <a:bodyPr/>
                    <a:lstStyle/>
                    <a:p>
                      <a:pPr fontAlgn="base"/>
                      <a:r>
                        <a:rPr lang="en-SG" sz="1400" dirty="0">
                          <a:effectLst/>
                          <a:latin typeface="+mn-lt"/>
                          <a:ea typeface="Times New Roman" panose="02020603050405020304" pitchFamily="18" charset="0"/>
                          <a:cs typeface="Times New Roman" panose="02020603050405020304" pitchFamily="18" charset="0"/>
                        </a:rPr>
                        <a:t>No</a:t>
                      </a:r>
                    </a:p>
                  </a:txBody>
                  <a:tcPr marL="68580" marR="68580" marT="0" marB="0"/>
                </a:tc>
                <a:tc>
                  <a:txBody>
                    <a:bodyPr/>
                    <a:lstStyle/>
                    <a:p>
                      <a:pPr fontAlgn="base"/>
                      <a:r>
                        <a:rPr lang="en-SG" sz="1400" dirty="0">
                          <a:effectLst/>
                          <a:latin typeface="+mn-lt"/>
                          <a:ea typeface="Times New Roman" panose="02020603050405020304" pitchFamily="18" charset="0"/>
                          <a:cs typeface="Times New Roman" panose="02020603050405020304" pitchFamily="18" charset="0"/>
                        </a:rPr>
                        <a:t>No</a:t>
                      </a:r>
                    </a:p>
                  </a:txBody>
                  <a:tcPr marL="68580" marR="68580" marT="0" marB="0"/>
                </a:tc>
                <a:tc>
                  <a:txBody>
                    <a:bodyPr/>
                    <a:lstStyle/>
                    <a:p>
                      <a:pPr fontAlgn="base"/>
                      <a:r>
                        <a:rPr lang="en-SG" sz="1400" dirty="0">
                          <a:effectLst/>
                          <a:latin typeface="+mn-lt"/>
                          <a:ea typeface="Times New Roman" panose="02020603050405020304" pitchFamily="18" charset="0"/>
                          <a:cs typeface="Times New Roman" panose="02020603050405020304" pitchFamily="18" charset="0"/>
                        </a:rPr>
                        <a:t>No</a:t>
                      </a:r>
                    </a:p>
                  </a:txBody>
                  <a:tcPr marL="68580" marR="68580" marT="0" marB="0"/>
                </a:tc>
                <a:extLst>
                  <a:ext uri="{0D108BD9-81ED-4DB2-BD59-A6C34878D82A}">
                    <a16:rowId xmlns:a16="http://schemas.microsoft.com/office/drawing/2014/main" val="3733885050"/>
                  </a:ext>
                </a:extLst>
              </a:tr>
              <a:tr h="273698">
                <a:tc>
                  <a:txBody>
                    <a:bodyPr/>
                    <a:lstStyle/>
                    <a:p>
                      <a:pPr fontAlgn="base"/>
                      <a:r>
                        <a:rPr lang="en-SG" sz="1600" dirty="0">
                          <a:effectLst/>
                          <a:latin typeface="Times New Roman" panose="02020603050405020304" pitchFamily="18" charset="0"/>
                          <a:ea typeface="Times New Roman" panose="02020603050405020304" pitchFamily="18" charset="0"/>
                          <a:cs typeface="Times New Roman" panose="02020603050405020304" pitchFamily="18" charset="0"/>
                        </a:rPr>
                        <a:t>24</a:t>
                      </a:r>
                    </a:p>
                  </a:txBody>
                  <a:tcPr marL="68580" marR="68580" marT="0" marB="0"/>
                </a:tc>
                <a:tc>
                  <a:txBody>
                    <a:bodyPr/>
                    <a:lstStyle/>
                    <a:p>
                      <a:pPr fontAlgn="base"/>
                      <a:r>
                        <a:rPr lang="en-SG" sz="1400" dirty="0">
                          <a:effectLst/>
                          <a:latin typeface="+mn-lt"/>
                          <a:ea typeface="Times New Roman" panose="02020603050405020304" pitchFamily="18" charset="0"/>
                          <a:cs typeface="Times New Roman" panose="02020603050405020304" pitchFamily="18" charset="0"/>
                        </a:rPr>
                        <a:t>No</a:t>
                      </a:r>
                    </a:p>
                  </a:txBody>
                  <a:tcPr marL="68580" marR="68580" marT="0" marB="0"/>
                </a:tc>
                <a:tc>
                  <a:txBody>
                    <a:bodyPr/>
                    <a:lstStyle/>
                    <a:p>
                      <a:pPr fontAlgn="base"/>
                      <a:r>
                        <a:rPr lang="en-SG" sz="1400" dirty="0">
                          <a:effectLst/>
                          <a:latin typeface="+mn-lt"/>
                          <a:ea typeface="Times New Roman" panose="02020603050405020304" pitchFamily="18" charset="0"/>
                          <a:cs typeface="Times New Roman" panose="02020603050405020304" pitchFamily="18" charset="0"/>
                        </a:rPr>
                        <a:t>No</a:t>
                      </a:r>
                    </a:p>
                  </a:txBody>
                  <a:tcPr marL="68580" marR="68580" marT="0" marB="0"/>
                </a:tc>
                <a:tc>
                  <a:txBody>
                    <a:bodyPr/>
                    <a:lstStyle/>
                    <a:p>
                      <a:pPr fontAlgn="base"/>
                      <a:r>
                        <a:rPr lang="en-SG" sz="1400" dirty="0">
                          <a:effectLst/>
                          <a:latin typeface="+mn-lt"/>
                          <a:ea typeface="Times New Roman" panose="02020603050405020304" pitchFamily="18" charset="0"/>
                          <a:cs typeface="Times New Roman" panose="02020603050405020304" pitchFamily="18" charset="0"/>
                        </a:rPr>
                        <a:t>No</a:t>
                      </a:r>
                    </a:p>
                  </a:txBody>
                  <a:tcPr marL="68580" marR="68580" marT="0" marB="0"/>
                </a:tc>
                <a:tc>
                  <a:txBody>
                    <a:bodyPr/>
                    <a:lstStyle/>
                    <a:p>
                      <a:pPr fontAlgn="base"/>
                      <a:r>
                        <a:rPr lang="en-SG" sz="1400" dirty="0">
                          <a:effectLst/>
                          <a:latin typeface="+mn-lt"/>
                          <a:ea typeface="Times New Roman" panose="02020603050405020304" pitchFamily="18" charset="0"/>
                          <a:cs typeface="Times New Roman" panose="02020603050405020304" pitchFamily="18" charset="0"/>
                        </a:rPr>
                        <a:t>Yes</a:t>
                      </a:r>
                    </a:p>
                  </a:txBody>
                  <a:tcPr marL="68580" marR="68580" marT="0" marB="0"/>
                </a:tc>
                <a:extLst>
                  <a:ext uri="{0D108BD9-81ED-4DB2-BD59-A6C34878D82A}">
                    <a16:rowId xmlns:a16="http://schemas.microsoft.com/office/drawing/2014/main" val="1450596246"/>
                  </a:ext>
                </a:extLst>
              </a:tr>
              <a:tr h="273698">
                <a:tc>
                  <a:txBody>
                    <a:bodyPr/>
                    <a:lstStyle/>
                    <a:p>
                      <a:pPr fontAlgn="base"/>
                      <a:r>
                        <a:rPr lang="en-SG" sz="1600" dirty="0">
                          <a:effectLst/>
                          <a:latin typeface="Times New Roman" panose="02020603050405020304" pitchFamily="18" charset="0"/>
                          <a:ea typeface="Times New Roman" panose="02020603050405020304" pitchFamily="18" charset="0"/>
                          <a:cs typeface="Times New Roman" panose="02020603050405020304" pitchFamily="18" charset="0"/>
                        </a:rPr>
                        <a:t>26</a:t>
                      </a:r>
                    </a:p>
                  </a:txBody>
                  <a:tcPr marL="68580" marR="68580" marT="0" marB="0"/>
                </a:tc>
                <a:tc>
                  <a:txBody>
                    <a:bodyPr/>
                    <a:lstStyle/>
                    <a:p>
                      <a:pPr fontAlgn="base"/>
                      <a:r>
                        <a:rPr lang="en-SG" sz="1400" dirty="0">
                          <a:effectLst/>
                          <a:latin typeface="+mn-lt"/>
                          <a:ea typeface="Times New Roman" panose="02020603050405020304" pitchFamily="18" charset="0"/>
                          <a:cs typeface="Times New Roman" panose="02020603050405020304" pitchFamily="18" charset="0"/>
                        </a:rPr>
                        <a:t>Yes</a:t>
                      </a:r>
                    </a:p>
                  </a:txBody>
                  <a:tcPr marL="68580" marR="68580" marT="0" marB="0"/>
                </a:tc>
                <a:tc>
                  <a:txBody>
                    <a:bodyPr/>
                    <a:lstStyle/>
                    <a:p>
                      <a:pPr fontAlgn="base"/>
                      <a:r>
                        <a:rPr lang="en-SG" sz="1400" dirty="0">
                          <a:effectLst/>
                          <a:latin typeface="+mn-lt"/>
                          <a:ea typeface="Times New Roman" panose="02020603050405020304" pitchFamily="18" charset="0"/>
                          <a:cs typeface="Times New Roman" panose="02020603050405020304" pitchFamily="18" charset="0"/>
                        </a:rPr>
                        <a:t>No</a:t>
                      </a:r>
                    </a:p>
                  </a:txBody>
                  <a:tcPr marL="68580" marR="68580" marT="0" marB="0"/>
                </a:tc>
                <a:tc>
                  <a:txBody>
                    <a:bodyPr/>
                    <a:lstStyle/>
                    <a:p>
                      <a:pPr fontAlgn="base"/>
                      <a:r>
                        <a:rPr lang="en-SG" sz="1400" dirty="0">
                          <a:effectLst/>
                          <a:latin typeface="+mn-lt"/>
                          <a:ea typeface="Times New Roman" panose="02020603050405020304" pitchFamily="18" charset="0"/>
                          <a:cs typeface="Times New Roman" panose="02020603050405020304" pitchFamily="18" charset="0"/>
                        </a:rPr>
                        <a:t>No</a:t>
                      </a:r>
                    </a:p>
                  </a:txBody>
                  <a:tcPr marL="68580" marR="68580" marT="0" marB="0"/>
                </a:tc>
                <a:tc>
                  <a:txBody>
                    <a:bodyPr/>
                    <a:lstStyle/>
                    <a:p>
                      <a:pPr fontAlgn="base"/>
                      <a:r>
                        <a:rPr lang="en-SG" sz="1400" dirty="0">
                          <a:effectLst/>
                          <a:latin typeface="+mn-lt"/>
                          <a:ea typeface="Times New Roman" panose="02020603050405020304" pitchFamily="18" charset="0"/>
                          <a:cs typeface="Times New Roman" panose="02020603050405020304" pitchFamily="18" charset="0"/>
                        </a:rPr>
                        <a:t>Yes</a:t>
                      </a:r>
                    </a:p>
                  </a:txBody>
                  <a:tcPr marL="68580" marR="68580" marT="0" marB="0"/>
                </a:tc>
                <a:extLst>
                  <a:ext uri="{0D108BD9-81ED-4DB2-BD59-A6C34878D82A}">
                    <a16:rowId xmlns:a16="http://schemas.microsoft.com/office/drawing/2014/main" val="2845383473"/>
                  </a:ext>
                </a:extLst>
              </a:tr>
            </a:tbl>
          </a:graphicData>
        </a:graphic>
      </p:graphicFrame>
      <p:sp>
        <p:nvSpPr>
          <p:cNvPr id="5" name="Rectangle 2">
            <a:extLst>
              <a:ext uri="{FF2B5EF4-FFF2-40B4-BE49-F238E27FC236}">
                <a16:creationId xmlns:a16="http://schemas.microsoft.com/office/drawing/2014/main" id="{59A63C62-EF04-469B-BDDB-C6E5ED452485}"/>
              </a:ext>
            </a:extLst>
          </p:cNvPr>
          <p:cNvSpPr>
            <a:spLocks noChangeArrowheads="1"/>
          </p:cNvSpPr>
          <p:nvPr/>
        </p:nvSpPr>
        <p:spPr bwMode="auto">
          <a:xfrm>
            <a:off x="-914400" y="2362208"/>
            <a:ext cx="1451524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SG"/>
          </a:p>
        </p:txBody>
      </p:sp>
    </p:spTree>
    <p:extLst>
      <p:ext uri="{BB962C8B-B14F-4D97-AF65-F5344CB8AC3E}">
        <p14:creationId xmlns:p14="http://schemas.microsoft.com/office/powerpoint/2010/main" val="209018857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1078523"/>
            <a:ext cx="9143999" cy="1055077"/>
          </a:xfrm>
        </p:spPr>
        <p:txBody>
          <a:bodyPr>
            <a:noAutofit/>
          </a:bodyPr>
          <a:lstStyle/>
          <a:p>
            <a:pPr marL="422041" lvl="2" indent="-211021" algn="ctr">
              <a:spcBef>
                <a:spcPct val="20000"/>
              </a:spcBef>
            </a:pPr>
            <a:r>
              <a:rPr lang="en-US" sz="2800" b="1" dirty="0">
                <a:solidFill>
                  <a:schemeClr val="tx1"/>
                </a:solidFill>
              </a:rPr>
              <a:t>How Accurate Are People At Detecting Lies? </a:t>
            </a:r>
            <a:br>
              <a:rPr lang="en-US" sz="2800" b="1" dirty="0">
                <a:solidFill>
                  <a:schemeClr val="tx1"/>
                </a:solidFill>
              </a:rPr>
            </a:br>
            <a:r>
              <a:rPr lang="en-US" sz="2800" b="1" dirty="0">
                <a:solidFill>
                  <a:schemeClr val="tx1"/>
                </a:solidFill>
              </a:rPr>
              <a:t>(50% would be chance accuracy)</a:t>
            </a:r>
            <a:br>
              <a:rPr lang="en-US" sz="2800" b="1" dirty="0">
                <a:solidFill>
                  <a:schemeClr val="tx1"/>
                </a:solidFill>
              </a:rPr>
            </a:br>
            <a:br>
              <a:rPr lang="en-US" sz="2800" b="1" dirty="0">
                <a:solidFill>
                  <a:schemeClr val="tx1"/>
                </a:solidFill>
              </a:rPr>
            </a:br>
            <a:br>
              <a:rPr lang="en-US" sz="2800" b="1" dirty="0">
                <a:solidFill>
                  <a:schemeClr val="tx1"/>
                </a:solidFill>
              </a:rPr>
            </a:br>
            <a:endParaRPr lang="en-US" sz="2800" b="1" dirty="0">
              <a:solidFill>
                <a:schemeClr val="tx1"/>
              </a:solidFill>
              <a:latin typeface="+mj-lt"/>
            </a:endParaRPr>
          </a:p>
        </p:txBody>
      </p:sp>
      <p:pic>
        <p:nvPicPr>
          <p:cNvPr id="4" name="Picture 2" descr="Business woman holding knife behind his back Premium Photo">
            <a:extLst>
              <a:ext uri="{FF2B5EF4-FFF2-40B4-BE49-F238E27FC236}">
                <a16:creationId xmlns:a16="http://schemas.microsoft.com/office/drawing/2014/main" id="{5F95741B-4B01-D25D-1159-CB9487E736F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1721" y="1679199"/>
            <a:ext cx="6859279" cy="45692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9644057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055077"/>
          </a:xfrm>
        </p:spPr>
        <p:txBody>
          <a:bodyPr>
            <a:normAutofit/>
          </a:bodyPr>
          <a:lstStyle/>
          <a:p>
            <a:pPr marL="422041" lvl="2" indent="-211021" algn="ctr">
              <a:spcBef>
                <a:spcPct val="20000"/>
              </a:spcBef>
            </a:pPr>
            <a:r>
              <a:rPr lang="en-US" sz="2954" b="1" dirty="0"/>
              <a:t>Overconfidence about lie detection</a:t>
            </a:r>
          </a:p>
        </p:txBody>
      </p:sp>
      <p:sp>
        <p:nvSpPr>
          <p:cNvPr id="7" name="Content Placeholder 3"/>
          <p:cNvSpPr>
            <a:spLocks noGrp="1"/>
          </p:cNvSpPr>
          <p:nvPr>
            <p:ph idx="1"/>
          </p:nvPr>
        </p:nvSpPr>
        <p:spPr>
          <a:xfrm>
            <a:off x="457200" y="1918188"/>
            <a:ext cx="8229600" cy="4177812"/>
          </a:xfrm>
        </p:spPr>
        <p:txBody>
          <a:bodyPr>
            <a:normAutofit/>
          </a:bodyPr>
          <a:lstStyle/>
          <a:p>
            <a:pPr marL="316531" lvl="2" indent="-316531">
              <a:lnSpc>
                <a:spcPct val="110000"/>
              </a:lnSpc>
              <a:spcBef>
                <a:spcPts val="0"/>
              </a:spcBef>
            </a:pPr>
            <a:r>
              <a:rPr lang="en-US" kern="1800" dirty="0">
                <a:ea typeface="Times New Roman"/>
                <a:cs typeface="Times New Roman" pitchFamily="18" charset="0"/>
              </a:rPr>
              <a:t>55% accuracy rate = barely above chance</a:t>
            </a:r>
          </a:p>
          <a:p>
            <a:pPr marL="0" lvl="2" indent="0">
              <a:lnSpc>
                <a:spcPct val="110000"/>
              </a:lnSpc>
              <a:spcBef>
                <a:spcPts val="0"/>
              </a:spcBef>
              <a:buNone/>
            </a:pPr>
            <a:endParaRPr lang="en-US" kern="1800" dirty="0">
              <a:ea typeface="Times New Roman"/>
              <a:cs typeface="Times New Roman" pitchFamily="18" charset="0"/>
            </a:endParaRPr>
          </a:p>
          <a:p>
            <a:pPr marL="316531" lvl="2" indent="-316531">
              <a:lnSpc>
                <a:spcPct val="110000"/>
              </a:lnSpc>
              <a:spcBef>
                <a:spcPts val="0"/>
              </a:spcBef>
            </a:pPr>
            <a:r>
              <a:rPr lang="en-US" kern="1800" dirty="0">
                <a:ea typeface="Times New Roman"/>
                <a:cs typeface="Times New Roman" pitchFamily="18" charset="0"/>
              </a:rPr>
              <a:t>We think of ourselves as good lie detectors but we just aren’t</a:t>
            </a:r>
          </a:p>
          <a:p>
            <a:pPr marL="316531" lvl="2" indent="-316531">
              <a:lnSpc>
                <a:spcPct val="110000"/>
              </a:lnSpc>
              <a:spcBef>
                <a:spcPts val="0"/>
              </a:spcBef>
            </a:pPr>
            <a:endParaRPr lang="en-US" kern="1800" dirty="0">
              <a:ea typeface="Times New Roman"/>
              <a:cs typeface="Times New Roman" pitchFamily="18" charset="0"/>
            </a:endParaRPr>
          </a:p>
          <a:p>
            <a:endParaRPr lang="en-US" sz="2400" dirty="0"/>
          </a:p>
        </p:txBody>
      </p:sp>
    </p:spTree>
    <p:extLst>
      <p:ext uri="{BB962C8B-B14F-4D97-AF65-F5344CB8AC3E}">
        <p14:creationId xmlns:p14="http://schemas.microsoft.com/office/powerpoint/2010/main" val="390042136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E98111-58E7-4535-86E9-88DFC3167F26}"/>
              </a:ext>
            </a:extLst>
          </p:cNvPr>
          <p:cNvSpPr>
            <a:spLocks noGrp="1"/>
          </p:cNvSpPr>
          <p:nvPr>
            <p:ph type="title"/>
          </p:nvPr>
        </p:nvSpPr>
        <p:spPr/>
        <p:txBody>
          <a:bodyPr>
            <a:normAutofit/>
          </a:bodyPr>
          <a:lstStyle/>
          <a:p>
            <a:r>
              <a:rPr lang="en-SG" sz="3200" b="1" dirty="0"/>
              <a:t>Is it wrong to lie in </a:t>
            </a:r>
            <a:r>
              <a:rPr lang="en-SG" sz="3200" b="1" i="1" dirty="0"/>
              <a:t>Pivot Bank</a:t>
            </a:r>
            <a:r>
              <a:rPr lang="en-SG" sz="3200" b="1" dirty="0"/>
              <a:t>?</a:t>
            </a:r>
          </a:p>
        </p:txBody>
      </p:sp>
      <p:sp>
        <p:nvSpPr>
          <p:cNvPr id="7" name="Content Placeholder 2">
            <a:extLst>
              <a:ext uri="{FF2B5EF4-FFF2-40B4-BE49-F238E27FC236}">
                <a16:creationId xmlns:a16="http://schemas.microsoft.com/office/drawing/2014/main" id="{0021F2FD-F406-9922-9331-F80433C9C6D7}"/>
              </a:ext>
            </a:extLst>
          </p:cNvPr>
          <p:cNvSpPr>
            <a:spLocks noGrp="1"/>
          </p:cNvSpPr>
          <p:nvPr>
            <p:ph idx="1"/>
          </p:nvPr>
        </p:nvSpPr>
        <p:spPr>
          <a:xfrm>
            <a:off x="533400" y="1341438"/>
            <a:ext cx="8229600" cy="5287962"/>
          </a:xfrm>
        </p:spPr>
        <p:txBody>
          <a:bodyPr>
            <a:noAutofit/>
          </a:bodyPr>
          <a:lstStyle/>
          <a:p>
            <a:r>
              <a:rPr lang="en-SG" sz="2300" dirty="0"/>
              <a:t>Is it wrong for Kenneth to lie about leaving for an MBA?</a:t>
            </a:r>
          </a:p>
          <a:p>
            <a:endParaRPr lang="en-SG" sz="1800" dirty="0"/>
          </a:p>
          <a:p>
            <a:r>
              <a:rPr lang="en-SG" sz="2300" dirty="0"/>
              <a:t>Is it wrong for David to lie about the secret raises for the bosses?</a:t>
            </a:r>
          </a:p>
          <a:p>
            <a:endParaRPr lang="en-SG" sz="1800" dirty="0"/>
          </a:p>
          <a:p>
            <a:r>
              <a:rPr lang="en-SG" sz="2300" dirty="0"/>
              <a:t>Why or why not?</a:t>
            </a:r>
          </a:p>
          <a:p>
            <a:endParaRPr lang="en-SG" sz="1800" dirty="0"/>
          </a:p>
          <a:p>
            <a:r>
              <a:rPr lang="en-SG" sz="2300" dirty="0"/>
              <a:t>The research:</a:t>
            </a:r>
          </a:p>
          <a:p>
            <a:pPr lvl="1"/>
            <a:r>
              <a:rPr lang="en-SG" sz="2300" dirty="0"/>
              <a:t>Those low in power are judged less blameworthy for deception</a:t>
            </a:r>
          </a:p>
          <a:p>
            <a:pPr lvl="1"/>
            <a:r>
              <a:rPr lang="en-SG" sz="2300" dirty="0"/>
              <a:t>Omissions (withholding information) are judged less blameworthy than commissions (actively presenting false information)</a:t>
            </a:r>
          </a:p>
          <a:p>
            <a:pPr lvl="1"/>
            <a:r>
              <a:rPr lang="en-SG" sz="2300" dirty="0"/>
              <a:t>People tend to be forgiving of Kenneth’s deceptiveness</a:t>
            </a:r>
          </a:p>
        </p:txBody>
      </p:sp>
    </p:spTree>
    <p:extLst>
      <p:ext uri="{BB962C8B-B14F-4D97-AF65-F5344CB8AC3E}">
        <p14:creationId xmlns:p14="http://schemas.microsoft.com/office/powerpoint/2010/main" val="269716471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52600"/>
            <a:ext cx="8229600" cy="3505200"/>
          </a:xfrm>
        </p:spPr>
        <p:txBody>
          <a:bodyPr>
            <a:normAutofit lnSpcReduction="10000"/>
          </a:bodyPr>
          <a:lstStyle/>
          <a:p>
            <a:r>
              <a:rPr lang="en-US" sz="2400" dirty="0"/>
              <a:t>Utilitarian Ethics/Consequentialism: Maximize good </a:t>
            </a:r>
            <a:r>
              <a:rPr lang="en-US" sz="2400" b="1" dirty="0"/>
              <a:t>outcomes</a:t>
            </a:r>
            <a:r>
              <a:rPr lang="en-US" sz="2400" dirty="0"/>
              <a:t> (John Stuart Mill)</a:t>
            </a:r>
          </a:p>
          <a:p>
            <a:pPr marL="457200" lvl="1" indent="0">
              <a:buNone/>
            </a:pPr>
            <a:r>
              <a:rPr lang="en-US" sz="2400" i="1" dirty="0"/>
              <a:t>“The ends justify the means”</a:t>
            </a:r>
          </a:p>
          <a:p>
            <a:pPr lvl="1">
              <a:buFont typeface="Arial" panose="020B0604020202020204" pitchFamily="34" charset="0"/>
              <a:buChar char="•"/>
            </a:pPr>
            <a:endParaRPr lang="en-US" sz="2000" dirty="0"/>
          </a:p>
          <a:p>
            <a:r>
              <a:rPr lang="en-US" sz="2400" dirty="0"/>
              <a:t>Deontological Ethics/</a:t>
            </a:r>
            <a:r>
              <a:rPr lang="en-US" sz="2400" dirty="0" err="1"/>
              <a:t>Nonconsequentialism</a:t>
            </a:r>
            <a:r>
              <a:rPr lang="en-US" sz="2400" dirty="0"/>
              <a:t>: Morality is a question of </a:t>
            </a:r>
            <a:r>
              <a:rPr lang="en-US" sz="2400" b="1" dirty="0"/>
              <a:t>principle</a:t>
            </a:r>
            <a:r>
              <a:rPr lang="en-US" sz="2400" dirty="0"/>
              <a:t> (Immanuel Kant)</a:t>
            </a:r>
          </a:p>
          <a:p>
            <a:endParaRPr lang="en-US" sz="2400" dirty="0"/>
          </a:p>
          <a:p>
            <a:r>
              <a:rPr lang="en-US" sz="2400" dirty="0" err="1"/>
              <a:t>Contractualism</a:t>
            </a:r>
            <a:r>
              <a:rPr lang="en-US" sz="2400" dirty="0"/>
              <a:t>: Morality is about what we </a:t>
            </a:r>
            <a:r>
              <a:rPr lang="en-US" sz="2400" b="1" dirty="0"/>
              <a:t>owe </a:t>
            </a:r>
            <a:r>
              <a:rPr lang="en-US" sz="2400" dirty="0"/>
              <a:t>one another (Thomas Hobbes)</a:t>
            </a:r>
          </a:p>
        </p:txBody>
      </p:sp>
      <p:sp>
        <p:nvSpPr>
          <p:cNvPr id="10" name="Title 1"/>
          <p:cNvSpPr txBox="1">
            <a:spLocks/>
          </p:cNvSpPr>
          <p:nvPr/>
        </p:nvSpPr>
        <p:spPr>
          <a:xfrm>
            <a:off x="228600" y="228600"/>
            <a:ext cx="87630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b="1" dirty="0"/>
              <a:t>Three perspectives on morality</a:t>
            </a:r>
          </a:p>
        </p:txBody>
      </p:sp>
      <p:sp>
        <p:nvSpPr>
          <p:cNvPr id="2" name="TextBox 1"/>
          <p:cNvSpPr txBox="1"/>
          <p:nvPr/>
        </p:nvSpPr>
        <p:spPr>
          <a:xfrm>
            <a:off x="0" y="5410200"/>
            <a:ext cx="9144000" cy="830997"/>
          </a:xfrm>
          <a:prstGeom prst="rect">
            <a:avLst/>
          </a:prstGeom>
          <a:noFill/>
        </p:spPr>
        <p:txBody>
          <a:bodyPr wrap="square" rtlCol="0">
            <a:spAutoFit/>
          </a:bodyPr>
          <a:lstStyle/>
          <a:p>
            <a:pPr algn="ctr"/>
            <a:r>
              <a:rPr lang="en-US" sz="2400" i="1" dirty="0"/>
              <a:t>What happens when we apply these </a:t>
            </a:r>
          </a:p>
          <a:p>
            <a:pPr algn="ctr"/>
            <a:r>
              <a:rPr lang="en-US" sz="2400" i="1" dirty="0"/>
              <a:t>moral standards to Pivot Bank?</a:t>
            </a:r>
          </a:p>
        </p:txBody>
      </p:sp>
    </p:spTree>
    <p:extLst>
      <p:ext uri="{BB962C8B-B14F-4D97-AF65-F5344CB8AC3E}">
        <p14:creationId xmlns:p14="http://schemas.microsoft.com/office/powerpoint/2010/main" val="15674791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p:cNvSpPr>
            <a:spLocks noChangeArrowheads="1"/>
          </p:cNvSpPr>
          <p:nvPr/>
        </p:nvSpPr>
        <p:spPr bwMode="auto">
          <a:xfrm>
            <a:off x="685800" y="1143000"/>
            <a:ext cx="8001000" cy="4191000"/>
          </a:xfrm>
          <a:prstGeom prst="rect">
            <a:avLst/>
          </a:prstGeom>
          <a:noFill/>
          <a:ln w="12700">
            <a:noFill/>
            <a:miter lim="800000"/>
            <a:headEnd/>
            <a:tailEnd/>
          </a:ln>
        </p:spPr>
        <p:txBody>
          <a:bodyPr lIns="50800" tIns="50800" bIns="50800"/>
          <a:lstStyle/>
          <a:p>
            <a:pPr marL="466725" indent="-466725" eaLnBrk="0" hangingPunct="0"/>
            <a:r>
              <a:rPr lang="en-GB" sz="2400" dirty="0"/>
              <a:t>Sleeping test: </a:t>
            </a:r>
            <a:r>
              <a:rPr lang="en-GB" sz="2400" i="1" dirty="0"/>
              <a:t>“If I do this, can I sleep well at night?”</a:t>
            </a:r>
          </a:p>
          <a:p>
            <a:pPr marL="466725" indent="-466725" eaLnBrk="0" hangingPunct="0"/>
            <a:endParaRPr lang="en-GB" sz="1000" i="1" dirty="0"/>
          </a:p>
          <a:p>
            <a:pPr marL="466725" indent="-466725" eaLnBrk="0" hangingPunct="0"/>
            <a:r>
              <a:rPr lang="en-GB" sz="2400" dirty="0"/>
              <a:t>Newspaper test: </a:t>
            </a:r>
            <a:r>
              <a:rPr lang="en-GB" sz="2400" i="1" dirty="0"/>
              <a:t>“Would this look right</a:t>
            </a:r>
            <a:r>
              <a:rPr lang="fr-FR" sz="2400" i="1" dirty="0"/>
              <a:t> </a:t>
            </a:r>
            <a:r>
              <a:rPr lang="en-GB" sz="2400" i="1" dirty="0"/>
              <a:t>on the front page of</a:t>
            </a:r>
            <a:r>
              <a:rPr lang="fr-FR" sz="2400" i="1" dirty="0"/>
              <a:t> </a:t>
            </a:r>
            <a:r>
              <a:rPr lang="en-GB" sz="2400" i="1" dirty="0"/>
              <a:t>a newspaper?”</a:t>
            </a:r>
          </a:p>
          <a:p>
            <a:pPr marL="466725" indent="-466725" eaLnBrk="0" hangingPunct="0"/>
            <a:endParaRPr lang="en-GB" sz="1000" i="1" dirty="0"/>
          </a:p>
          <a:p>
            <a:pPr marL="466725" indent="-466725" eaLnBrk="0" hangingPunct="0"/>
            <a:r>
              <a:rPr lang="en-GB" sz="2400" dirty="0"/>
              <a:t>Mirror test: </a:t>
            </a:r>
            <a:r>
              <a:rPr lang="en-GB" sz="2400" i="1" dirty="0"/>
              <a:t>“If I do this, will I feel</a:t>
            </a:r>
            <a:r>
              <a:rPr lang="fr-FR" sz="2400" i="1" dirty="0"/>
              <a:t> </a:t>
            </a:r>
            <a:r>
              <a:rPr lang="en-GB" sz="2400" i="1" dirty="0"/>
              <a:t>comfortable facing my mirror?”</a:t>
            </a:r>
          </a:p>
          <a:p>
            <a:pPr marL="466725" indent="-466725" eaLnBrk="0" hangingPunct="0"/>
            <a:endParaRPr lang="en-GB" sz="1000" dirty="0"/>
          </a:p>
          <a:p>
            <a:pPr marL="466725" indent="-466725" eaLnBrk="0" hangingPunct="0"/>
            <a:r>
              <a:rPr lang="en-GB" sz="2400" dirty="0"/>
              <a:t>Observer test: “</a:t>
            </a:r>
            <a:r>
              <a:rPr lang="en-GB" sz="2400" i="1" dirty="0"/>
              <a:t>How would I feel about someone else who was fine with doing this?”</a:t>
            </a:r>
          </a:p>
          <a:p>
            <a:pPr marL="466725" indent="-466725" eaLnBrk="0" hangingPunct="0"/>
            <a:endParaRPr lang="en-GB" sz="1000" dirty="0"/>
          </a:p>
          <a:p>
            <a:pPr marL="466725" indent="-466725" eaLnBrk="0" hangingPunct="0"/>
            <a:r>
              <a:rPr lang="en-GB" sz="2400" dirty="0"/>
              <a:t>Daughter/Son test: </a:t>
            </a:r>
            <a:r>
              <a:rPr lang="en-GB" sz="2400" i="1" dirty="0"/>
              <a:t>“If I do this, will I want to tell my 16 year old kid about it?”</a:t>
            </a:r>
          </a:p>
          <a:p>
            <a:pPr marL="466725" indent="-466725" eaLnBrk="0" hangingPunct="0"/>
            <a:endParaRPr lang="en-GB" sz="1000" i="1" dirty="0"/>
          </a:p>
          <a:p>
            <a:pPr marL="466725" indent="-466725" eaLnBrk="0" hangingPunct="0"/>
            <a:r>
              <a:rPr lang="en-GB" sz="2400" dirty="0"/>
              <a:t>Hero test: </a:t>
            </a:r>
            <a:r>
              <a:rPr lang="en-GB" sz="2400" i="1" dirty="0"/>
              <a:t>“Does this make me feel like the hero of my story?”</a:t>
            </a:r>
          </a:p>
          <a:p>
            <a:pPr marL="466725" indent="-466725" eaLnBrk="0" hangingPunct="0"/>
            <a:endParaRPr lang="en-GB" sz="1000" dirty="0"/>
          </a:p>
          <a:p>
            <a:pPr marL="466725" indent="-466725" eaLnBrk="0" hangingPunct="0"/>
            <a:r>
              <a:rPr lang="en-GB" sz="2400" dirty="0"/>
              <a:t>Epitaph/Legacy test: </a:t>
            </a:r>
            <a:r>
              <a:rPr lang="en-GB" sz="2400" i="1" dirty="0"/>
              <a:t>“Would I like this to be the one thing mentioned about me after I am gone?”</a:t>
            </a:r>
            <a:r>
              <a:rPr lang="en-GB" sz="2400" dirty="0"/>
              <a:t> </a:t>
            </a:r>
          </a:p>
          <a:p>
            <a:pPr marL="466725" indent="-466725" eaLnBrk="0" hangingPunct="0"/>
            <a:endParaRPr lang="en-GB" sz="2400" dirty="0"/>
          </a:p>
        </p:txBody>
      </p:sp>
      <p:sp>
        <p:nvSpPr>
          <p:cNvPr id="5" name="Title 1"/>
          <p:cNvSpPr>
            <a:spLocks noGrp="1"/>
          </p:cNvSpPr>
          <p:nvPr>
            <p:ph type="title"/>
          </p:nvPr>
        </p:nvSpPr>
        <p:spPr>
          <a:xfrm>
            <a:off x="457200" y="304800"/>
            <a:ext cx="8229600" cy="1143000"/>
          </a:xfrm>
        </p:spPr>
        <p:txBody>
          <a:bodyPr>
            <a:normAutofit fontScale="90000"/>
          </a:bodyPr>
          <a:lstStyle/>
          <a:p>
            <a:r>
              <a:rPr lang="en-US" sz="3600" b="1" dirty="0"/>
              <a:t>Commonsense Ethical Standards</a:t>
            </a:r>
            <a:br>
              <a:rPr lang="en-US" sz="3600" b="1" dirty="0"/>
            </a:br>
            <a:endParaRPr lang="en-US" sz="3600" b="1" dirty="0"/>
          </a:p>
        </p:txBody>
      </p:sp>
    </p:spTree>
    <p:extLst>
      <p:ext uri="{BB962C8B-B14F-4D97-AF65-F5344CB8AC3E}">
        <p14:creationId xmlns:p14="http://schemas.microsoft.com/office/powerpoint/2010/main" val="355309983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E98111-58E7-4535-86E9-88DFC3167F26}"/>
              </a:ext>
            </a:extLst>
          </p:cNvPr>
          <p:cNvSpPr>
            <a:spLocks noGrp="1"/>
          </p:cNvSpPr>
          <p:nvPr>
            <p:ph type="title"/>
          </p:nvPr>
        </p:nvSpPr>
        <p:spPr/>
        <p:txBody>
          <a:bodyPr>
            <a:normAutofit/>
          </a:bodyPr>
          <a:lstStyle/>
          <a:p>
            <a:r>
              <a:rPr lang="en-SG" sz="3200" b="1" dirty="0"/>
              <a:t>Does it make career sense to be ethical?</a:t>
            </a:r>
          </a:p>
        </p:txBody>
      </p:sp>
      <p:pic>
        <p:nvPicPr>
          <p:cNvPr id="1026" name="Picture 2" descr="Free Doors Choices photo and picture">
            <a:extLst>
              <a:ext uri="{FF2B5EF4-FFF2-40B4-BE49-F238E27FC236}">
                <a16:creationId xmlns:a16="http://schemas.microsoft.com/office/drawing/2014/main" id="{ACBEB7E2-51ED-8369-16A4-B8FAD552DB2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1524000"/>
            <a:ext cx="8534400" cy="45546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98338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1514475" y="228600"/>
            <a:ext cx="6102350" cy="381000"/>
          </a:xfrm>
        </p:spPr>
        <p:txBody>
          <a:bodyPr>
            <a:normAutofit fontScale="90000"/>
          </a:bodyPr>
          <a:lstStyle/>
          <a:p>
            <a:r>
              <a:rPr lang="en-US" altLang="en-US" sz="3500" b="1" i="1" dirty="0">
                <a:latin typeface="Cambria" panose="02040503050406030204" pitchFamily="18" charset="0"/>
              </a:rPr>
              <a:t>Pivot Bank</a:t>
            </a:r>
          </a:p>
        </p:txBody>
      </p:sp>
      <p:graphicFrame>
        <p:nvGraphicFramePr>
          <p:cNvPr id="3" name="Table 2"/>
          <p:cNvGraphicFramePr>
            <a:graphicFrameLocks noGrp="1"/>
          </p:cNvGraphicFramePr>
          <p:nvPr>
            <p:extLst>
              <p:ext uri="{D42A27DB-BD31-4B8C-83A1-F6EECF244321}">
                <p14:modId xmlns:p14="http://schemas.microsoft.com/office/powerpoint/2010/main" val="3606526450"/>
              </p:ext>
            </p:extLst>
          </p:nvPr>
        </p:nvGraphicFramePr>
        <p:xfrm>
          <a:off x="0" y="914400"/>
          <a:ext cx="9143999" cy="5691190"/>
        </p:xfrm>
        <a:graphic>
          <a:graphicData uri="http://schemas.openxmlformats.org/drawingml/2006/table">
            <a:tbl>
              <a:tblPr/>
              <a:tblGrid>
                <a:gridCol w="3276600">
                  <a:extLst>
                    <a:ext uri="{9D8B030D-6E8A-4147-A177-3AD203B41FA5}">
                      <a16:colId xmlns:a16="http://schemas.microsoft.com/office/drawing/2014/main" val="20000"/>
                    </a:ext>
                  </a:extLst>
                </a:gridCol>
                <a:gridCol w="1143000">
                  <a:extLst>
                    <a:ext uri="{9D8B030D-6E8A-4147-A177-3AD203B41FA5}">
                      <a16:colId xmlns:a16="http://schemas.microsoft.com/office/drawing/2014/main" val="20001"/>
                    </a:ext>
                  </a:extLst>
                </a:gridCol>
                <a:gridCol w="3429000">
                  <a:extLst>
                    <a:ext uri="{9D8B030D-6E8A-4147-A177-3AD203B41FA5}">
                      <a16:colId xmlns:a16="http://schemas.microsoft.com/office/drawing/2014/main" val="20002"/>
                    </a:ext>
                  </a:extLst>
                </a:gridCol>
                <a:gridCol w="1295399">
                  <a:extLst>
                    <a:ext uri="{9D8B030D-6E8A-4147-A177-3AD203B41FA5}">
                      <a16:colId xmlns:a16="http://schemas.microsoft.com/office/drawing/2014/main" val="20003"/>
                    </a:ext>
                  </a:extLst>
                </a:gridCol>
              </a:tblGrid>
              <a:tr h="449204">
                <a:tc>
                  <a:txBody>
                    <a:bodyPr/>
                    <a:lstStyle/>
                    <a:p>
                      <a:pPr algn="ctr" rtl="0" fontAlgn="ctr"/>
                      <a:r>
                        <a:rPr lang="en-SG" sz="2400" b="1" i="0" u="none" strike="noStrike" dirty="0">
                          <a:solidFill>
                            <a:srgbClr val="000000"/>
                          </a:solidFill>
                          <a:effectLst/>
                          <a:latin typeface="Cambria"/>
                        </a:rPr>
                        <a:t>David</a:t>
                      </a:r>
                    </a:p>
                  </a:txBody>
                  <a:tcPr marL="7322" marR="7322" marT="73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rtl="0" fontAlgn="ctr"/>
                      <a:r>
                        <a:rPr lang="en-SG" sz="2400" b="1" i="0" u="none" strike="noStrike" dirty="0">
                          <a:solidFill>
                            <a:srgbClr val="000000"/>
                          </a:solidFill>
                          <a:effectLst/>
                          <a:latin typeface="Cambria"/>
                        </a:rPr>
                        <a:t>PAIR</a:t>
                      </a:r>
                    </a:p>
                  </a:txBody>
                  <a:tcPr marL="7322" marR="7322" marT="73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rtl="0" fontAlgn="ctr"/>
                      <a:r>
                        <a:rPr lang="en-SG" sz="2400" b="1" i="0" u="none" strike="noStrike" dirty="0">
                          <a:solidFill>
                            <a:srgbClr val="000000"/>
                          </a:solidFill>
                          <a:effectLst/>
                          <a:latin typeface="Cambria"/>
                        </a:rPr>
                        <a:t>Kenneth</a:t>
                      </a:r>
                    </a:p>
                  </a:txBody>
                  <a:tcPr marL="7322" marR="7322" marT="73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rtl="0" fontAlgn="ctr"/>
                      <a:r>
                        <a:rPr lang="en-SG" sz="2400" b="1" i="0" u="none" strike="noStrike" dirty="0">
                          <a:solidFill>
                            <a:srgbClr val="000000"/>
                          </a:solidFill>
                          <a:effectLst/>
                          <a:latin typeface="Cambria"/>
                        </a:rPr>
                        <a:t>BOR</a:t>
                      </a:r>
                    </a:p>
                  </a:txBody>
                  <a:tcPr marL="7322" marR="7322" marT="73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616876">
                <a:tc>
                  <a:txBody>
                    <a:bodyPr/>
                    <a:lstStyle/>
                    <a:p>
                      <a:pPr algn="ctr" fontAlgn="ctr"/>
                      <a:endParaRPr lang="en-US" sz="2400" b="0" i="0" u="none" strike="noStrike" dirty="0">
                        <a:solidFill>
                          <a:srgbClr val="000000"/>
                        </a:solidFill>
                        <a:effectLst/>
                        <a:latin typeface="Arial" panose="020B0604020202020204" pitchFamily="34" charset="0"/>
                      </a:endParaRPr>
                    </a:p>
                  </a:txBody>
                  <a:tcPr marL="9525" marR="9525" marT="952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ctr"/>
                      <a:r>
                        <a:rPr lang="en-SG" sz="2400" b="0" i="0" u="none" strike="noStrike" dirty="0">
                          <a:solidFill>
                            <a:srgbClr val="000000"/>
                          </a:solidFill>
                          <a:effectLst/>
                          <a:latin typeface="+mj-lt"/>
                        </a:rPr>
                        <a:t>1</a:t>
                      </a:r>
                    </a:p>
                  </a:txBody>
                  <a:tcPr marL="7322" marR="7322" marT="73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fontAlgn="ctr"/>
                      <a:endParaRPr lang="en-US" sz="2400" b="0" i="0" u="none" strike="noStrike" dirty="0">
                        <a:solidFill>
                          <a:srgbClr val="000000"/>
                        </a:solidFill>
                        <a:effectLst/>
                        <a:latin typeface="Arial" panose="020B0604020202020204" pitchFamily="34" charset="0"/>
                      </a:endParaRPr>
                    </a:p>
                  </a:txBody>
                  <a:tcPr marL="9525" marR="9525" marT="952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rtl="0" fontAlgn="ctr"/>
                      <a:r>
                        <a:rPr lang="it-IT" sz="2400" b="0" i="0" u="none" strike="noStrike" dirty="0">
                          <a:solidFill>
                            <a:srgbClr val="000000"/>
                          </a:solidFill>
                          <a:effectLst/>
                          <a:latin typeface="+mj-lt"/>
                          <a:cs typeface="Arial" panose="020B0604020202020204" pitchFamily="34" charset="0"/>
                        </a:rPr>
                        <a:t>251</a:t>
                      </a:r>
                    </a:p>
                  </a:txBody>
                  <a:tcPr marL="7322" marR="7322" marT="73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921653">
                <a:tc>
                  <a:txBody>
                    <a:bodyPr/>
                    <a:lstStyle/>
                    <a:p>
                      <a:pPr algn="ctr" fontAlgn="ctr"/>
                      <a:endParaRPr lang="en-US" sz="2400" b="0" i="0" u="none" strike="noStrike" dirty="0">
                        <a:solidFill>
                          <a:srgbClr val="000000"/>
                        </a:solidFill>
                        <a:effectLst/>
                        <a:latin typeface="Arial" panose="020B0604020202020204" pitchFamily="34" charset="0"/>
                      </a:endParaRPr>
                    </a:p>
                  </a:txBody>
                  <a:tcPr marL="9525" marR="9525" marT="952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ctr"/>
                      <a:r>
                        <a:rPr lang="en-SG" sz="2400" b="0" i="0" u="none" strike="noStrike" dirty="0">
                          <a:solidFill>
                            <a:srgbClr val="000000"/>
                          </a:solidFill>
                          <a:effectLst/>
                          <a:latin typeface="+mj-lt"/>
                        </a:rPr>
                        <a:t>2</a:t>
                      </a:r>
                    </a:p>
                  </a:txBody>
                  <a:tcPr marL="7322" marR="7322" marT="73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fontAlgn="ctr"/>
                      <a:endParaRPr lang="en-US" sz="2400" b="0" i="0" u="none" strike="noStrike" dirty="0">
                        <a:solidFill>
                          <a:srgbClr val="000000"/>
                        </a:solidFill>
                        <a:effectLst/>
                        <a:latin typeface="Arial" panose="020B0604020202020204" pitchFamily="34" charset="0"/>
                      </a:endParaRPr>
                    </a:p>
                  </a:txBody>
                  <a:tcPr marL="9525" marR="9525" marT="952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rtl="0" fontAlgn="ctr"/>
                      <a:r>
                        <a:rPr lang="en-SG" sz="2400" b="0" i="0" u="none" strike="noStrike" dirty="0">
                          <a:solidFill>
                            <a:srgbClr val="000000"/>
                          </a:solidFill>
                          <a:effectLst/>
                          <a:latin typeface="+mj-lt"/>
                          <a:cs typeface="Arial" panose="020B0604020202020204" pitchFamily="34" charset="0"/>
                        </a:rPr>
                        <a:t>252</a:t>
                      </a:r>
                    </a:p>
                  </a:txBody>
                  <a:tcPr marL="7322" marR="7322" marT="73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616876">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endParaRPr lang="en-US" sz="2400" b="0" i="0" u="none" strike="noStrike" dirty="0">
                        <a:solidFill>
                          <a:srgbClr val="000000"/>
                        </a:solidFill>
                        <a:effectLst/>
                        <a:latin typeface="Arial" panose="020B0604020202020204" pitchFamily="34" charset="0"/>
                      </a:endParaRPr>
                    </a:p>
                  </a:txBody>
                  <a:tcPr marL="9525" marR="9525" marT="952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ctr"/>
                      <a:r>
                        <a:rPr lang="en-SG" sz="2400" b="0" i="0" u="none" strike="noStrike" dirty="0">
                          <a:solidFill>
                            <a:srgbClr val="000000"/>
                          </a:solidFill>
                          <a:effectLst/>
                          <a:latin typeface="+mj-lt"/>
                        </a:rPr>
                        <a:t>3</a:t>
                      </a:r>
                    </a:p>
                  </a:txBody>
                  <a:tcPr marL="7322" marR="7322" marT="73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fontAlgn="ctr"/>
                      <a:endParaRPr lang="en-US" sz="2400" b="0" i="0" u="none" strike="noStrike" dirty="0">
                        <a:solidFill>
                          <a:srgbClr val="000000"/>
                        </a:solidFill>
                        <a:effectLst/>
                        <a:latin typeface="Arial" panose="020B0604020202020204" pitchFamily="34" charset="0"/>
                      </a:endParaRPr>
                    </a:p>
                  </a:txBody>
                  <a:tcPr marL="9525" marR="9525" marT="952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rtl="0" fontAlgn="ctr"/>
                      <a:r>
                        <a:rPr lang="en-SG" sz="2400" b="0" i="0" u="none" strike="noStrike" dirty="0">
                          <a:solidFill>
                            <a:srgbClr val="000000"/>
                          </a:solidFill>
                          <a:effectLst/>
                          <a:latin typeface="+mj-lt"/>
                          <a:cs typeface="Arial" panose="020B0604020202020204" pitchFamily="34" charset="0"/>
                        </a:rPr>
                        <a:t>253</a:t>
                      </a:r>
                    </a:p>
                  </a:txBody>
                  <a:tcPr marL="7322" marR="7322" marT="73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619077">
                <a:tc>
                  <a:txBody>
                    <a:bodyPr/>
                    <a:lstStyle/>
                    <a:p>
                      <a:pPr algn="ctr" fontAlgn="ctr"/>
                      <a:endParaRPr lang="en-US" sz="2400" b="0" i="0" u="none" strike="noStrike" dirty="0">
                        <a:solidFill>
                          <a:srgbClr val="000000"/>
                        </a:solidFill>
                        <a:effectLst/>
                        <a:latin typeface="Arial" panose="020B0604020202020204" pitchFamily="34" charset="0"/>
                      </a:endParaRPr>
                    </a:p>
                  </a:txBody>
                  <a:tcPr marL="9525" marR="9525" marT="952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ctr"/>
                      <a:r>
                        <a:rPr lang="en-SG" sz="2400" b="0" i="0" u="none" strike="noStrike" dirty="0">
                          <a:solidFill>
                            <a:srgbClr val="000000"/>
                          </a:solidFill>
                          <a:effectLst/>
                          <a:latin typeface="+mj-lt"/>
                        </a:rPr>
                        <a:t>4</a:t>
                      </a:r>
                    </a:p>
                  </a:txBody>
                  <a:tcPr marL="7322" marR="7322" marT="73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fontAlgn="ctr"/>
                      <a:endParaRPr lang="en-US" sz="2400" b="0" i="0" u="none" strike="noStrike" dirty="0">
                        <a:solidFill>
                          <a:srgbClr val="000000"/>
                        </a:solidFill>
                        <a:effectLst/>
                        <a:latin typeface="Arial" panose="020B0604020202020204" pitchFamily="34" charset="0"/>
                      </a:endParaRPr>
                    </a:p>
                  </a:txBody>
                  <a:tcPr marL="9525" marR="9525" marT="952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rtl="0" fontAlgn="ctr"/>
                      <a:r>
                        <a:rPr lang="en-SG" sz="2400" b="0" i="0" u="none" strike="noStrike" dirty="0">
                          <a:solidFill>
                            <a:srgbClr val="000000"/>
                          </a:solidFill>
                          <a:effectLst/>
                          <a:latin typeface="+mj-lt"/>
                          <a:cs typeface="Arial" panose="020B0604020202020204" pitchFamily="34" charset="0"/>
                        </a:rPr>
                        <a:t>254</a:t>
                      </a:r>
                    </a:p>
                  </a:txBody>
                  <a:tcPr marL="7322" marR="7322" marT="73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r h="616876">
                <a:tc>
                  <a:txBody>
                    <a:bodyPr/>
                    <a:lstStyle/>
                    <a:p>
                      <a:pPr algn="ctr" fontAlgn="ctr"/>
                      <a:endParaRPr lang="en-US" sz="2400" b="0" i="0" u="none" strike="noStrike" dirty="0">
                        <a:solidFill>
                          <a:srgbClr val="000000"/>
                        </a:solidFill>
                        <a:effectLst/>
                        <a:latin typeface="Arial" panose="020B0604020202020204" pitchFamily="34" charset="0"/>
                      </a:endParaRPr>
                    </a:p>
                  </a:txBody>
                  <a:tcPr marL="9525" marR="9525" marT="952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ctr"/>
                      <a:r>
                        <a:rPr lang="en-SG" sz="2400" b="0" i="0" u="none" strike="noStrike" dirty="0">
                          <a:solidFill>
                            <a:srgbClr val="000000"/>
                          </a:solidFill>
                          <a:effectLst/>
                          <a:latin typeface="+mj-lt"/>
                        </a:rPr>
                        <a:t>5</a:t>
                      </a:r>
                    </a:p>
                  </a:txBody>
                  <a:tcPr marL="7322" marR="7322" marT="73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fontAlgn="ctr"/>
                      <a:endParaRPr lang="en-US" sz="2400" b="0" i="0" u="none" strike="noStrike" dirty="0">
                        <a:solidFill>
                          <a:srgbClr val="000000"/>
                        </a:solidFill>
                        <a:effectLst/>
                        <a:latin typeface="Arial" panose="020B0604020202020204" pitchFamily="34" charset="0"/>
                      </a:endParaRPr>
                    </a:p>
                  </a:txBody>
                  <a:tcPr marL="9525" marR="9525" marT="952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rtl="0" fontAlgn="ctr"/>
                      <a:r>
                        <a:rPr lang="en-SG" sz="2400" b="0" i="0" u="none" strike="noStrike" dirty="0">
                          <a:solidFill>
                            <a:srgbClr val="000000"/>
                          </a:solidFill>
                          <a:effectLst/>
                          <a:latin typeface="+mj-lt"/>
                          <a:cs typeface="Arial" panose="020B0604020202020204" pitchFamily="34" charset="0"/>
                        </a:rPr>
                        <a:t>255</a:t>
                      </a:r>
                    </a:p>
                  </a:txBody>
                  <a:tcPr marL="7322" marR="7322" marT="73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5"/>
                  </a:ext>
                </a:extLst>
              </a:tr>
              <a:tr h="616876">
                <a:tc>
                  <a:txBody>
                    <a:bodyPr/>
                    <a:lstStyle/>
                    <a:p>
                      <a:pPr algn="ctr" fontAlgn="ctr"/>
                      <a:endParaRPr lang="fi-FI" sz="2400" b="0" i="0" u="none" strike="noStrike" dirty="0">
                        <a:solidFill>
                          <a:srgbClr val="000000"/>
                        </a:solidFill>
                        <a:effectLst/>
                        <a:latin typeface="Arial" panose="020B0604020202020204" pitchFamily="34" charset="0"/>
                      </a:endParaRPr>
                    </a:p>
                  </a:txBody>
                  <a:tcPr marL="9525" marR="9525" marT="952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ctr"/>
                      <a:r>
                        <a:rPr lang="en-SG" sz="2400" b="0" i="0" u="none" strike="noStrike" dirty="0">
                          <a:solidFill>
                            <a:srgbClr val="000000"/>
                          </a:solidFill>
                          <a:effectLst/>
                          <a:latin typeface="+mj-lt"/>
                        </a:rPr>
                        <a:t>6</a:t>
                      </a:r>
                    </a:p>
                  </a:txBody>
                  <a:tcPr marL="7322" marR="7322" marT="73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fontAlgn="ctr"/>
                      <a:endParaRPr lang="en-US" sz="2400" b="0" i="0" u="none" strike="noStrike" dirty="0">
                        <a:solidFill>
                          <a:srgbClr val="000000"/>
                        </a:solidFill>
                        <a:effectLst/>
                        <a:latin typeface="Arial" panose="020B0604020202020204" pitchFamily="34" charset="0"/>
                      </a:endParaRPr>
                    </a:p>
                  </a:txBody>
                  <a:tcPr marL="9525" marR="9525" marT="952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rtl="0" fontAlgn="ctr"/>
                      <a:r>
                        <a:rPr lang="en-SG" sz="2400" b="0" i="0" u="none" strike="noStrike" dirty="0">
                          <a:solidFill>
                            <a:srgbClr val="000000"/>
                          </a:solidFill>
                          <a:effectLst/>
                          <a:latin typeface="+mj-lt"/>
                          <a:cs typeface="Arial" panose="020B0604020202020204" pitchFamily="34" charset="0"/>
                        </a:rPr>
                        <a:t>256</a:t>
                      </a:r>
                    </a:p>
                  </a:txBody>
                  <a:tcPr marL="7322" marR="7322" marT="73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6"/>
                  </a:ext>
                </a:extLst>
              </a:tr>
              <a:tr h="616876">
                <a:tc>
                  <a:txBody>
                    <a:bodyPr/>
                    <a:lstStyle/>
                    <a:p>
                      <a:pPr algn="ctr" fontAlgn="ctr"/>
                      <a:endParaRPr lang="fi-FI" sz="2400" b="0" i="0" u="none" strike="noStrike" dirty="0">
                        <a:solidFill>
                          <a:srgbClr val="000000"/>
                        </a:solidFill>
                        <a:effectLst/>
                        <a:latin typeface="Arial" panose="020B0604020202020204" pitchFamily="34" charset="0"/>
                      </a:endParaRPr>
                    </a:p>
                  </a:txBody>
                  <a:tcPr marL="9525" marR="9525" marT="952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ctr"/>
                      <a:r>
                        <a:rPr lang="en-SG" sz="2400" b="0" i="0" u="none" strike="noStrike" dirty="0">
                          <a:solidFill>
                            <a:srgbClr val="000000"/>
                          </a:solidFill>
                          <a:effectLst/>
                          <a:latin typeface="+mj-lt"/>
                        </a:rPr>
                        <a:t>7</a:t>
                      </a:r>
                    </a:p>
                  </a:txBody>
                  <a:tcPr marL="7322" marR="7322" marT="73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fontAlgn="ctr"/>
                      <a:endParaRPr lang="en-US" sz="2400" b="0" i="0" u="none" strike="noStrike" dirty="0">
                        <a:solidFill>
                          <a:srgbClr val="000000"/>
                        </a:solidFill>
                        <a:effectLst/>
                        <a:latin typeface="Arial" panose="020B0604020202020204" pitchFamily="34" charset="0"/>
                      </a:endParaRPr>
                    </a:p>
                  </a:txBody>
                  <a:tcPr marL="9525" marR="9525" marT="952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rtl="0" fontAlgn="ctr"/>
                      <a:r>
                        <a:rPr lang="en-SG" sz="2400" b="0" i="0" u="none" strike="noStrike" dirty="0">
                          <a:solidFill>
                            <a:srgbClr val="000000"/>
                          </a:solidFill>
                          <a:effectLst/>
                          <a:latin typeface="+mj-lt"/>
                          <a:cs typeface="Arial" panose="020B0604020202020204" pitchFamily="34" charset="0"/>
                        </a:rPr>
                        <a:t>257</a:t>
                      </a:r>
                    </a:p>
                  </a:txBody>
                  <a:tcPr marL="7322" marR="7322" marT="73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488722616"/>
                  </a:ext>
                </a:extLst>
              </a:tr>
              <a:tr h="616876">
                <a:tc>
                  <a:txBody>
                    <a:bodyPr/>
                    <a:lstStyle/>
                    <a:p>
                      <a:pPr algn="ctr" fontAlgn="ctr"/>
                      <a:endParaRPr lang="fi-FI" sz="2400" b="0" i="0" u="none" strike="noStrike" dirty="0">
                        <a:solidFill>
                          <a:srgbClr val="000000"/>
                        </a:solidFill>
                        <a:effectLst/>
                        <a:latin typeface="Arial" panose="020B0604020202020204" pitchFamily="34" charset="0"/>
                      </a:endParaRPr>
                    </a:p>
                  </a:txBody>
                  <a:tcPr marL="9525" marR="9525" marT="952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ctr"/>
                      <a:r>
                        <a:rPr lang="en-SG" sz="2400" b="0" i="0" u="none" strike="noStrike" dirty="0">
                          <a:solidFill>
                            <a:srgbClr val="000000"/>
                          </a:solidFill>
                          <a:effectLst/>
                          <a:latin typeface="+mj-lt"/>
                        </a:rPr>
                        <a:t>8</a:t>
                      </a:r>
                    </a:p>
                  </a:txBody>
                  <a:tcPr marL="7322" marR="7322" marT="73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fontAlgn="ctr"/>
                      <a:endParaRPr lang="en-US" sz="2400" b="0" i="0" u="none" strike="noStrike" dirty="0">
                        <a:solidFill>
                          <a:srgbClr val="000000"/>
                        </a:solidFill>
                        <a:effectLst/>
                        <a:latin typeface="Arial" panose="020B0604020202020204" pitchFamily="34" charset="0"/>
                      </a:endParaRPr>
                    </a:p>
                  </a:txBody>
                  <a:tcPr marL="9525" marR="9525" marT="952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rtl="0" fontAlgn="ctr"/>
                      <a:r>
                        <a:rPr lang="en-SG" sz="2400" b="0" i="0" u="none" strike="noStrike" dirty="0">
                          <a:solidFill>
                            <a:srgbClr val="000000"/>
                          </a:solidFill>
                          <a:effectLst/>
                          <a:latin typeface="+mj-lt"/>
                          <a:cs typeface="Arial" panose="020B0604020202020204" pitchFamily="34" charset="0"/>
                        </a:rPr>
                        <a:t>258</a:t>
                      </a:r>
                    </a:p>
                  </a:txBody>
                  <a:tcPr marL="7322" marR="7322" marT="73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4090653050"/>
                  </a:ext>
                </a:extLst>
              </a:tr>
            </a:tbl>
          </a:graphicData>
        </a:graphic>
      </p:graphicFrame>
    </p:spTree>
    <p:extLst>
      <p:ext uri="{BB962C8B-B14F-4D97-AF65-F5344CB8AC3E}">
        <p14:creationId xmlns:p14="http://schemas.microsoft.com/office/powerpoint/2010/main" val="637118479"/>
      </p:ext>
    </p:extLst>
  </p:cSld>
  <p:clrMapOvr>
    <a:masterClrMapping/>
  </p:clrMapOvr>
  <p:transition spd="slow"/>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73E9EF-2168-4A90-B561-58F0B77DAEE9}"/>
              </a:ext>
            </a:extLst>
          </p:cNvPr>
          <p:cNvSpPr>
            <a:spLocks noGrp="1"/>
          </p:cNvSpPr>
          <p:nvPr>
            <p:ph type="title"/>
          </p:nvPr>
        </p:nvSpPr>
        <p:spPr>
          <a:xfrm>
            <a:off x="457200" y="188640"/>
            <a:ext cx="8229600" cy="1143000"/>
          </a:xfrm>
        </p:spPr>
        <p:txBody>
          <a:bodyPr>
            <a:normAutofit/>
          </a:bodyPr>
          <a:lstStyle/>
          <a:p>
            <a:r>
              <a:rPr lang="en-US" sz="3200" b="1" dirty="0"/>
              <a:t>Game Theory and the Prisoner’s Dilemma</a:t>
            </a:r>
          </a:p>
        </p:txBody>
      </p:sp>
      <p:graphicFrame>
        <p:nvGraphicFramePr>
          <p:cNvPr id="5" name="Number_Column_Table">
            <a:extLst>
              <a:ext uri="{FF2B5EF4-FFF2-40B4-BE49-F238E27FC236}">
                <a16:creationId xmlns:a16="http://schemas.microsoft.com/office/drawing/2014/main" id="{34BA4F02-30D1-4328-A553-B126F15E8E78}"/>
              </a:ext>
            </a:extLst>
          </p:cNvPr>
          <p:cNvGraphicFramePr>
            <a:graphicFrameLocks noGrp="1"/>
          </p:cNvGraphicFramePr>
          <p:nvPr>
            <p:extLst>
              <p:ext uri="{D42A27DB-BD31-4B8C-83A1-F6EECF244321}">
                <p14:modId xmlns:p14="http://schemas.microsoft.com/office/powerpoint/2010/main" val="2565115711"/>
              </p:ext>
            </p:extLst>
          </p:nvPr>
        </p:nvGraphicFramePr>
        <p:xfrm>
          <a:off x="590872" y="1737048"/>
          <a:ext cx="7941567" cy="3825552"/>
        </p:xfrm>
        <a:graphic>
          <a:graphicData uri="http://schemas.openxmlformats.org/drawingml/2006/table">
            <a:tbl>
              <a:tblPr bandRow="1"/>
              <a:tblGrid>
                <a:gridCol w="1445640">
                  <a:extLst>
                    <a:ext uri="{9D8B030D-6E8A-4147-A177-3AD203B41FA5}">
                      <a16:colId xmlns:a16="http://schemas.microsoft.com/office/drawing/2014/main" val="20000"/>
                    </a:ext>
                  </a:extLst>
                </a:gridCol>
                <a:gridCol w="1425935">
                  <a:extLst>
                    <a:ext uri="{9D8B030D-6E8A-4147-A177-3AD203B41FA5}">
                      <a16:colId xmlns:a16="http://schemas.microsoft.com/office/drawing/2014/main" val="72442359"/>
                    </a:ext>
                  </a:extLst>
                </a:gridCol>
                <a:gridCol w="2534996">
                  <a:extLst>
                    <a:ext uri="{9D8B030D-6E8A-4147-A177-3AD203B41FA5}">
                      <a16:colId xmlns:a16="http://schemas.microsoft.com/office/drawing/2014/main" val="20001"/>
                    </a:ext>
                  </a:extLst>
                </a:gridCol>
                <a:gridCol w="2534996">
                  <a:extLst>
                    <a:ext uri="{9D8B030D-6E8A-4147-A177-3AD203B41FA5}">
                      <a16:colId xmlns:a16="http://schemas.microsoft.com/office/drawing/2014/main" val="20002"/>
                    </a:ext>
                  </a:extLst>
                </a:gridCol>
              </a:tblGrid>
              <a:tr h="426350">
                <a:tc rowSpan="2" gridSpan="2">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ctr"/>
                      <a:endParaRPr lang="en-US" sz="1400" b="1" dirty="0">
                        <a:solidFill>
                          <a:schemeClr val="tx1"/>
                        </a:solidFill>
                        <a:latin typeface="Arial" pitchFamily="34" charset="0"/>
                        <a:cs typeface="Arial" pitchFamily="34" charset="0"/>
                      </a:endParaRPr>
                    </a:p>
                  </a:txBody>
                  <a:tcPr marT="0" marB="90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2" hMerge="1">
                  <a:txBody>
                    <a:bodyPr/>
                    <a:lstStyle/>
                    <a:p>
                      <a:pPr algn="ctr"/>
                      <a:endParaRPr kumimoji="0" lang="en-US" sz="1050" b="1" u="none" strike="noStrike" kern="1200" cap="none" spc="0" normalizeH="0" baseline="0" dirty="0">
                        <a:ln>
                          <a:noFill/>
                        </a:ln>
                        <a:solidFill>
                          <a:schemeClr val="bg1"/>
                        </a:solidFill>
                        <a:effectLst/>
                        <a:uLnTx/>
                        <a:uFillTx/>
                        <a:latin typeface="Arial" pitchFamily="34" charset="0"/>
                        <a:ea typeface="+mn-ea"/>
                        <a:cs typeface="Arial" pitchFamily="34" charset="0"/>
                      </a:endParaRPr>
                    </a:p>
                  </a:txBody>
                  <a:tcPr marT="0" marB="9000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65000"/>
                      </a:schemeClr>
                    </a:solidFill>
                  </a:tcPr>
                </a:tc>
                <a:tc gridSpan="2">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ctr"/>
                      <a:r>
                        <a:rPr kumimoji="0" lang="en-US" sz="1400" b="1" u="none" strike="noStrike" kern="1200" cap="none" spc="0" normalizeH="0" baseline="0" dirty="0">
                          <a:ln>
                            <a:noFill/>
                          </a:ln>
                          <a:solidFill>
                            <a:schemeClr val="bg1"/>
                          </a:solidFill>
                          <a:effectLst/>
                          <a:uLnTx/>
                          <a:uFillTx/>
                          <a:latin typeface="Arial" pitchFamily="34" charset="0"/>
                          <a:ea typeface="+mn-ea"/>
                          <a:cs typeface="Arial" pitchFamily="34" charset="0"/>
                        </a:rPr>
                        <a:t>Prisoner 2</a:t>
                      </a:r>
                    </a:p>
                  </a:txBody>
                  <a:tcPr marT="0" marB="90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hMerge="1">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ctr"/>
                      <a:endParaRPr kumimoji="0" lang="en-US" sz="1050" b="1" u="none" strike="noStrike" kern="1200" cap="none" spc="0" normalizeH="0" baseline="0" dirty="0">
                        <a:ln>
                          <a:noFill/>
                        </a:ln>
                        <a:solidFill>
                          <a:schemeClr val="bg1"/>
                        </a:solidFill>
                        <a:effectLst/>
                        <a:uLnTx/>
                        <a:uFillTx/>
                        <a:latin typeface="Arial" pitchFamily="34" charset="0"/>
                        <a:ea typeface="+mn-ea"/>
                        <a:cs typeface="Arial" pitchFamily="34" charset="0"/>
                      </a:endParaRPr>
                    </a:p>
                  </a:txBody>
                  <a:tcPr marT="0" marB="9000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65000"/>
                      </a:schemeClr>
                    </a:solidFill>
                  </a:tcPr>
                </a:tc>
                <a:extLst>
                  <a:ext uri="{0D108BD9-81ED-4DB2-BD59-A6C34878D82A}">
                    <a16:rowId xmlns:a16="http://schemas.microsoft.com/office/drawing/2014/main" val="10000"/>
                  </a:ext>
                </a:extLst>
              </a:tr>
              <a:tr h="651970">
                <a:tc gridSpan="2" vMerge="1">
                  <a:txBody>
                    <a:bodyPr/>
                    <a:lstStyle/>
                    <a:p>
                      <a:pPr algn="ctr"/>
                      <a:endParaRPr lang="en-US" sz="1050" b="1" dirty="0">
                        <a:solidFill>
                          <a:schemeClr val="tx1"/>
                        </a:solidFill>
                        <a:latin typeface="Arial" pitchFamily="34" charset="0"/>
                        <a:cs typeface="Arial" pitchFamily="34" charset="0"/>
                      </a:endParaRPr>
                    </a:p>
                  </a:txBody>
                  <a:tcPr marT="0" marB="9000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65000"/>
                      </a:schemeClr>
                    </a:solidFill>
                  </a:tcPr>
                </a:tc>
                <a:tc hMerge="1" vMerge="1">
                  <a:txBody>
                    <a:bodyPr/>
                    <a:lstStyle/>
                    <a:p>
                      <a:pPr algn="ctr"/>
                      <a:endParaRPr kumimoji="0" lang="en-US" sz="1050" b="1" u="none" strike="noStrike" kern="1200" cap="none" spc="0" normalizeH="0" baseline="0" dirty="0">
                        <a:ln>
                          <a:noFill/>
                        </a:ln>
                        <a:solidFill>
                          <a:schemeClr val="bg1"/>
                        </a:solidFill>
                        <a:effectLst/>
                        <a:uLnTx/>
                        <a:uFillTx/>
                        <a:latin typeface="Arial" pitchFamily="34" charset="0"/>
                        <a:ea typeface="+mn-ea"/>
                        <a:cs typeface="Arial" pitchFamily="34" charset="0"/>
                      </a:endParaRPr>
                    </a:p>
                  </a:txBody>
                  <a:tcPr marT="0" marB="9000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65000"/>
                      </a:schemeClr>
                    </a:solidFill>
                  </a:tcPr>
                </a:tc>
                <a:tc>
                  <a:txBody>
                    <a:bodyPr/>
                    <a:lstStyle/>
                    <a:p>
                      <a:pPr algn="ctr"/>
                      <a:r>
                        <a:rPr kumimoji="0" lang="en-US" sz="1400" b="1" u="none" strike="noStrike" kern="1200" cap="none" spc="0" normalizeH="0" baseline="0" dirty="0">
                          <a:ln>
                            <a:noFill/>
                          </a:ln>
                          <a:solidFill>
                            <a:schemeClr val="bg1"/>
                          </a:solidFill>
                          <a:effectLst/>
                          <a:uLnTx/>
                          <a:uFillTx/>
                          <a:latin typeface="Arial" pitchFamily="34" charset="0"/>
                          <a:ea typeface="+mn-ea"/>
                          <a:cs typeface="Arial" pitchFamily="34" charset="0"/>
                        </a:rPr>
                        <a:t>Confess</a:t>
                      </a:r>
                    </a:p>
                  </a:txBody>
                  <a:tcPr marT="0" marB="90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p>
                      <a:pPr algn="ctr"/>
                      <a:r>
                        <a:rPr kumimoji="0" lang="en-US" sz="1400" b="1" u="none" strike="noStrike" kern="1200" cap="none" spc="0" normalizeH="0" baseline="0" dirty="0">
                          <a:ln>
                            <a:noFill/>
                          </a:ln>
                          <a:solidFill>
                            <a:schemeClr val="bg1"/>
                          </a:solidFill>
                          <a:effectLst/>
                          <a:uLnTx/>
                          <a:uFillTx/>
                          <a:latin typeface="Arial" pitchFamily="34" charset="0"/>
                          <a:ea typeface="+mn-ea"/>
                          <a:cs typeface="Arial" pitchFamily="34" charset="0"/>
                        </a:rPr>
                        <a:t>Not Confess</a:t>
                      </a:r>
                    </a:p>
                  </a:txBody>
                  <a:tcPr marT="0" marB="90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C00000"/>
                    </a:solidFill>
                  </a:tcPr>
                </a:tc>
                <a:extLst>
                  <a:ext uri="{0D108BD9-81ED-4DB2-BD59-A6C34878D82A}">
                    <a16:rowId xmlns:a16="http://schemas.microsoft.com/office/drawing/2014/main" val="2311611874"/>
                  </a:ext>
                </a:extLst>
              </a:tr>
              <a:tr h="1373616">
                <a:tc rowSpan="2">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l" defTabSz="914400" rtl="0" eaLnBrk="1" fontAlgn="base" latinLnBrk="0" hangingPunct="1">
                        <a:lnSpc>
                          <a:spcPct val="100000"/>
                        </a:lnSpc>
                        <a:spcBef>
                          <a:spcPct val="0"/>
                        </a:spcBef>
                        <a:spcAft>
                          <a:spcPct val="0"/>
                        </a:spcAft>
                        <a:buClr>
                          <a:srgbClr val="177B57"/>
                        </a:buClr>
                        <a:buSzTx/>
                        <a:buFontTx/>
                        <a:buNone/>
                        <a:tabLst/>
                        <a:defRPr/>
                      </a:pPr>
                      <a:r>
                        <a:rPr kumimoji="0" lang="en-US" sz="1400" b="1" u="none" strike="noStrike" kern="1200" cap="none" spc="0" normalizeH="0" baseline="0" noProof="0" dirty="0">
                          <a:ln>
                            <a:noFill/>
                          </a:ln>
                          <a:solidFill>
                            <a:schemeClr val="bg1"/>
                          </a:solidFill>
                          <a:effectLst/>
                          <a:uLnTx/>
                          <a:uFillTx/>
                          <a:latin typeface="Arial" pitchFamily="34" charset="0"/>
                          <a:cs typeface="Arial" pitchFamily="34" charset="0"/>
                        </a:rPr>
                        <a:t>Prisoner 1</a:t>
                      </a:r>
                    </a:p>
                  </a:txBody>
                  <a:tcPr marL="141491" marR="141491" marT="137160" marB="13716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2"/>
                    </a:solidFill>
                  </a:tcPr>
                </a:tc>
                <a:tc>
                  <a:txBody>
                    <a:bodyPr/>
                    <a:lstStyle/>
                    <a:p>
                      <a:pPr marL="0" marR="0" lvl="0" indent="0" algn="ctr" defTabSz="914400" rtl="0" eaLnBrk="1" fontAlgn="base" latinLnBrk="0" hangingPunct="1">
                        <a:lnSpc>
                          <a:spcPct val="100000"/>
                        </a:lnSpc>
                        <a:spcBef>
                          <a:spcPct val="0"/>
                        </a:spcBef>
                        <a:spcAft>
                          <a:spcPct val="0"/>
                        </a:spcAft>
                        <a:buClr>
                          <a:srgbClr val="177B57"/>
                        </a:buClr>
                        <a:buSzTx/>
                        <a:buFontTx/>
                        <a:buNone/>
                        <a:tabLst/>
                        <a:defRPr/>
                      </a:pPr>
                      <a:r>
                        <a:rPr kumimoji="0" lang="en-US" sz="1400" b="1" u="none" strike="noStrike" kern="1200" cap="none" spc="0" normalizeH="0" baseline="0" noProof="0" dirty="0">
                          <a:ln>
                            <a:noFill/>
                          </a:ln>
                          <a:solidFill>
                            <a:schemeClr val="bg1"/>
                          </a:solidFill>
                          <a:effectLst/>
                          <a:uLnTx/>
                          <a:uFillTx/>
                          <a:latin typeface="Arial" pitchFamily="34" charset="0"/>
                          <a:cs typeface="Arial" pitchFamily="34" charset="0"/>
                        </a:rPr>
                        <a:t>Confess</a:t>
                      </a:r>
                    </a:p>
                  </a:txBody>
                  <a:tcPr marL="141491" marR="141491" marT="137160" marB="13716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ctr" defTabSz="914400" rtl="0" eaLnBrk="1" fontAlgn="base" latinLnBrk="0" hangingPunct="1">
                        <a:lnSpc>
                          <a:spcPct val="100000"/>
                        </a:lnSpc>
                        <a:spcBef>
                          <a:spcPct val="0"/>
                        </a:spcBef>
                        <a:spcAft>
                          <a:spcPct val="0"/>
                        </a:spcAft>
                        <a:buClr>
                          <a:srgbClr val="177B57"/>
                        </a:buClr>
                        <a:buSzTx/>
                        <a:buFontTx/>
                        <a:buNone/>
                        <a:tabLst/>
                        <a:defRPr/>
                      </a:pPr>
                      <a:r>
                        <a:rPr kumimoji="0" lang="en-US" sz="1400" b="1" u="none" strike="noStrike" kern="1200" cap="none" spc="0" normalizeH="0" baseline="0" noProof="0" dirty="0">
                          <a:ln>
                            <a:noFill/>
                          </a:ln>
                          <a:effectLst/>
                          <a:uLnTx/>
                          <a:uFillTx/>
                          <a:latin typeface="Arial" pitchFamily="34" charset="0"/>
                          <a:cs typeface="Arial" pitchFamily="34" charset="0"/>
                        </a:rPr>
                        <a:t>Both go to jail for 15 years</a:t>
                      </a:r>
                    </a:p>
                  </a:txBody>
                  <a:tcPr marL="141491" marR="141491" marT="137160" marB="13716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ctr" defTabSz="914400" rtl="0" eaLnBrk="1" fontAlgn="base" latinLnBrk="0" hangingPunct="1">
                        <a:lnSpc>
                          <a:spcPct val="100000"/>
                        </a:lnSpc>
                        <a:spcBef>
                          <a:spcPct val="0"/>
                        </a:spcBef>
                        <a:spcAft>
                          <a:spcPct val="0"/>
                        </a:spcAft>
                        <a:buClr>
                          <a:srgbClr val="177B57"/>
                        </a:buClr>
                        <a:buSzTx/>
                        <a:buFontTx/>
                        <a:buNone/>
                        <a:tabLst/>
                        <a:defRPr/>
                      </a:pPr>
                      <a:r>
                        <a:rPr kumimoji="0" lang="en-US" sz="1400" b="1" i="0" u="none" strike="noStrike" kern="1200" cap="none" spc="0" normalizeH="0" baseline="0" noProof="0" dirty="0">
                          <a:ln>
                            <a:noFill/>
                          </a:ln>
                          <a:solidFill>
                            <a:srgbClr val="000000"/>
                          </a:solidFill>
                          <a:effectLst/>
                          <a:uLnTx/>
                          <a:uFillTx/>
                          <a:latin typeface="Arial" pitchFamily="34" charset="0"/>
                          <a:ea typeface="+mn-ea"/>
                          <a:cs typeface="Arial" pitchFamily="34" charset="0"/>
                        </a:rPr>
                        <a:t>Prisoner 2 goes to jail for life, Prisoner 1 is set free</a:t>
                      </a:r>
                    </a:p>
                  </a:txBody>
                  <a:tcPr marL="141491" marR="141491" marT="137160" marB="13716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10001"/>
                  </a:ext>
                </a:extLst>
              </a:tr>
              <a:tr h="1373616">
                <a:tc vMerge="1">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l" defTabSz="914400" rtl="0" eaLnBrk="1" fontAlgn="base" latinLnBrk="0" hangingPunct="1">
                        <a:lnSpc>
                          <a:spcPct val="100000"/>
                        </a:lnSpc>
                        <a:spcBef>
                          <a:spcPct val="0"/>
                        </a:spcBef>
                        <a:spcAft>
                          <a:spcPct val="0"/>
                        </a:spcAft>
                        <a:buClr>
                          <a:srgbClr val="177B57"/>
                        </a:buClr>
                        <a:buSzTx/>
                        <a:buFontTx/>
                        <a:buNone/>
                        <a:tabLst/>
                        <a:defRPr/>
                      </a:pPr>
                      <a:endParaRPr kumimoji="0" lang="en-US" sz="1050" b="1" i="0" u="none" strike="noStrike" kern="1200" cap="none" spc="0" normalizeH="0" baseline="0" noProof="0" dirty="0">
                        <a:ln>
                          <a:noFill/>
                        </a:ln>
                        <a:solidFill>
                          <a:schemeClr val="bg1"/>
                        </a:solidFill>
                        <a:effectLst/>
                        <a:uLnTx/>
                        <a:uFillTx/>
                        <a:latin typeface="Arial" pitchFamily="34" charset="0"/>
                        <a:ea typeface="+mn-ea"/>
                        <a:cs typeface="Arial" pitchFamily="34" charset="0"/>
                      </a:endParaRPr>
                    </a:p>
                  </a:txBody>
                  <a:tcPr marL="141491" marR="141491" marT="137160" marB="13716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65000"/>
                      </a:schemeClr>
                    </a:solidFill>
                  </a:tcPr>
                </a:tc>
                <a:tc>
                  <a:txBody>
                    <a:bodyPr/>
                    <a:lstStyle/>
                    <a:p>
                      <a:pPr marL="0" marR="0" lvl="0" indent="0" algn="ctr" defTabSz="914400" rtl="0" eaLnBrk="1" fontAlgn="base" latinLnBrk="0" hangingPunct="1">
                        <a:lnSpc>
                          <a:spcPct val="100000"/>
                        </a:lnSpc>
                        <a:spcBef>
                          <a:spcPct val="0"/>
                        </a:spcBef>
                        <a:spcAft>
                          <a:spcPct val="0"/>
                        </a:spcAft>
                        <a:buClr>
                          <a:srgbClr val="177B57"/>
                        </a:buClr>
                        <a:buSzTx/>
                        <a:buFontTx/>
                        <a:buNone/>
                        <a:tabLst/>
                        <a:defRPr/>
                      </a:pPr>
                      <a:r>
                        <a:rPr kumimoji="0" lang="en-US" sz="1400" b="1" i="0" u="none" strike="noStrike" kern="1200" cap="none" spc="0" normalizeH="0" baseline="0" noProof="0" dirty="0">
                          <a:ln>
                            <a:noFill/>
                          </a:ln>
                          <a:solidFill>
                            <a:schemeClr val="bg1"/>
                          </a:solidFill>
                          <a:effectLst/>
                          <a:uLnTx/>
                          <a:uFillTx/>
                          <a:latin typeface="Arial" pitchFamily="34" charset="0"/>
                          <a:ea typeface="+mn-ea"/>
                          <a:cs typeface="Arial" pitchFamily="34" charset="0"/>
                        </a:rPr>
                        <a:t>Not Confess</a:t>
                      </a:r>
                    </a:p>
                  </a:txBody>
                  <a:tcPr marL="141491" marR="141491" marT="137160" marB="13716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C00000"/>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ctr" defTabSz="914400" rtl="0" eaLnBrk="1" fontAlgn="base" latinLnBrk="0" hangingPunct="1">
                        <a:lnSpc>
                          <a:spcPct val="100000"/>
                        </a:lnSpc>
                        <a:spcBef>
                          <a:spcPct val="0"/>
                        </a:spcBef>
                        <a:spcAft>
                          <a:spcPct val="0"/>
                        </a:spcAft>
                        <a:buClr>
                          <a:srgbClr val="177B57"/>
                        </a:buClr>
                        <a:buSzTx/>
                        <a:buFontTx/>
                        <a:buNone/>
                        <a:tabLst/>
                        <a:defRPr/>
                      </a:pPr>
                      <a:r>
                        <a:rPr kumimoji="0" lang="en-US" sz="1400" b="1" i="0" u="none" strike="noStrike" kern="1200" cap="none" spc="0" normalizeH="0" baseline="0" noProof="0" dirty="0">
                          <a:ln>
                            <a:noFill/>
                          </a:ln>
                          <a:solidFill>
                            <a:srgbClr val="000000"/>
                          </a:solidFill>
                          <a:effectLst/>
                          <a:uLnTx/>
                          <a:uFillTx/>
                          <a:latin typeface="Arial" pitchFamily="34" charset="0"/>
                          <a:ea typeface="+mn-ea"/>
                          <a:cs typeface="Arial" pitchFamily="34" charset="0"/>
                        </a:rPr>
                        <a:t>Prisoner 1 goes to jail for life, Prisoner 2 is set free</a:t>
                      </a:r>
                    </a:p>
                  </a:txBody>
                  <a:tcPr marL="141491" marR="141491" marT="137160" marB="13716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ctr" defTabSz="914400" rtl="0" eaLnBrk="1" fontAlgn="base" latinLnBrk="0" hangingPunct="1">
                        <a:lnSpc>
                          <a:spcPct val="100000"/>
                        </a:lnSpc>
                        <a:spcBef>
                          <a:spcPct val="0"/>
                        </a:spcBef>
                        <a:spcAft>
                          <a:spcPct val="0"/>
                        </a:spcAft>
                        <a:buClr>
                          <a:srgbClr val="177B57"/>
                        </a:buClr>
                        <a:buSzTx/>
                        <a:buFontTx/>
                        <a:buNone/>
                        <a:tabLst/>
                        <a:defRPr/>
                      </a:pPr>
                      <a:r>
                        <a:rPr kumimoji="0" lang="en-US" sz="1400" b="1" i="0" u="none" strike="noStrike" kern="1200" cap="none" spc="0" normalizeH="0" baseline="0" noProof="0" dirty="0">
                          <a:ln>
                            <a:noFill/>
                          </a:ln>
                          <a:solidFill>
                            <a:srgbClr val="000000"/>
                          </a:solidFill>
                          <a:effectLst/>
                          <a:uLnTx/>
                          <a:uFillTx/>
                          <a:latin typeface="Arial" pitchFamily="34" charset="0"/>
                          <a:ea typeface="+mn-ea"/>
                          <a:cs typeface="Arial" pitchFamily="34" charset="0"/>
                        </a:rPr>
                        <a:t>Both go to jail for 1 year</a:t>
                      </a:r>
                    </a:p>
                  </a:txBody>
                  <a:tcPr marL="141491" marR="141491" marT="137160" marB="13716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340247417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28800"/>
            <a:ext cx="8229600" cy="5181600"/>
          </a:xfrm>
        </p:spPr>
        <p:txBody>
          <a:bodyPr>
            <a:normAutofit/>
          </a:bodyPr>
          <a:lstStyle/>
          <a:p>
            <a:r>
              <a:rPr lang="en-US" sz="2400" dirty="0"/>
              <a:t>Defection works in the short term (we see it in </a:t>
            </a:r>
            <a:r>
              <a:rPr lang="en-US" sz="2400" i="1" dirty="0"/>
              <a:t>Pivot Bank</a:t>
            </a:r>
            <a:r>
              <a:rPr lang="en-US" sz="2400" dirty="0"/>
              <a:t>)</a:t>
            </a:r>
          </a:p>
          <a:p>
            <a:endParaRPr lang="en-US" sz="2400" dirty="0"/>
          </a:p>
          <a:p>
            <a:r>
              <a:rPr lang="en-US" sz="2400" dirty="0"/>
              <a:t>The best </a:t>
            </a:r>
            <a:r>
              <a:rPr lang="en-US" sz="2400" i="1" dirty="0"/>
              <a:t>long term</a:t>
            </a:r>
            <a:r>
              <a:rPr lang="en-US" sz="2400" dirty="0"/>
              <a:t> strategy is to first try cooperating, then reciprocate the other side’s moves (“fairness finishes first”)</a:t>
            </a:r>
          </a:p>
          <a:p>
            <a:pPr lvl="1">
              <a:buFont typeface="Arial" panose="020B0604020202020204" pitchFamily="34" charset="0"/>
              <a:buChar char="•"/>
            </a:pPr>
            <a:endParaRPr lang="en-US" sz="2400" dirty="0"/>
          </a:p>
          <a:p>
            <a:r>
              <a:rPr lang="en-US" sz="2400" dirty="0"/>
              <a:t>Inability to build trust relationships is the #1 predictor of executive career derailment (83% of derailment cases) </a:t>
            </a:r>
          </a:p>
          <a:p>
            <a:endParaRPr lang="en-US" sz="2400" dirty="0">
              <a:latin typeface="Ubuntu"/>
              <a:cs typeface="Ubuntu"/>
            </a:endParaRPr>
          </a:p>
          <a:p>
            <a:r>
              <a:rPr lang="en-US" sz="2400" dirty="0">
                <a:cs typeface="Ubuntu"/>
              </a:rPr>
              <a:t>You’ll never know which deals</a:t>
            </a:r>
            <a:r>
              <a:rPr lang="en-US" sz="2400" baseline="0" dirty="0">
                <a:cs typeface="Ubuntu"/>
              </a:rPr>
              <a:t> you weren’t offered due to a bad reputation</a:t>
            </a:r>
            <a:endParaRPr lang="en-US" sz="2400" dirty="0">
              <a:cs typeface="Ubuntu"/>
            </a:endParaRPr>
          </a:p>
          <a:p>
            <a:endParaRPr lang="en-US" sz="2400" dirty="0"/>
          </a:p>
          <a:p>
            <a:endParaRPr lang="en-US" sz="2400" dirty="0"/>
          </a:p>
          <a:p>
            <a:pPr lvl="1">
              <a:buFont typeface="Arial" panose="020B0604020202020204" pitchFamily="34" charset="0"/>
              <a:buChar char="•"/>
            </a:pPr>
            <a:endParaRPr lang="en-US" sz="2400" dirty="0"/>
          </a:p>
        </p:txBody>
      </p:sp>
      <p:sp>
        <p:nvSpPr>
          <p:cNvPr id="6" name="Title 1">
            <a:extLst>
              <a:ext uri="{FF2B5EF4-FFF2-40B4-BE49-F238E27FC236}">
                <a16:creationId xmlns:a16="http://schemas.microsoft.com/office/drawing/2014/main" id="{51EE1D82-AA29-4B1F-9C22-3EDC658CF990}"/>
              </a:ext>
            </a:extLst>
          </p:cNvPr>
          <p:cNvSpPr>
            <a:spLocks noGrp="1"/>
          </p:cNvSpPr>
          <p:nvPr>
            <p:ph type="title"/>
          </p:nvPr>
        </p:nvSpPr>
        <p:spPr>
          <a:xfrm>
            <a:off x="457200" y="457200"/>
            <a:ext cx="8229600" cy="1143000"/>
          </a:xfrm>
        </p:spPr>
        <p:txBody>
          <a:bodyPr>
            <a:noAutofit/>
          </a:bodyPr>
          <a:lstStyle/>
          <a:p>
            <a:r>
              <a:rPr lang="en-US" sz="3200" b="1" dirty="0"/>
              <a:t>The Shadow of the Past </a:t>
            </a:r>
            <a:br>
              <a:rPr lang="en-US" sz="3200" b="1" dirty="0"/>
            </a:br>
            <a:endParaRPr lang="en-US" sz="2800" dirty="0">
              <a:solidFill>
                <a:srgbClr val="FF0000"/>
              </a:solidFill>
            </a:endParaRPr>
          </a:p>
        </p:txBody>
      </p:sp>
    </p:spTree>
    <p:extLst>
      <p:ext uri="{BB962C8B-B14F-4D97-AF65-F5344CB8AC3E}">
        <p14:creationId xmlns:p14="http://schemas.microsoft.com/office/powerpoint/2010/main" val="11569643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BFAADF-7F50-4838-BEA3-F472DEA9001E}"/>
              </a:ext>
            </a:extLst>
          </p:cNvPr>
          <p:cNvSpPr>
            <a:spLocks noGrp="1"/>
          </p:cNvSpPr>
          <p:nvPr>
            <p:ph type="title"/>
          </p:nvPr>
        </p:nvSpPr>
        <p:spPr/>
        <p:txBody>
          <a:bodyPr>
            <a:normAutofit/>
          </a:bodyPr>
          <a:lstStyle/>
          <a:p>
            <a:r>
              <a:rPr lang="en-SG" sz="3200" b="1" dirty="0"/>
              <a:t>Who here has worked for an unethical boss?</a:t>
            </a:r>
          </a:p>
        </p:txBody>
      </p:sp>
      <p:pic>
        <p:nvPicPr>
          <p:cNvPr id="2050" name="Picture 2" descr="Free Laptop Computer photo and picture">
            <a:extLst>
              <a:ext uri="{FF2B5EF4-FFF2-40B4-BE49-F238E27FC236}">
                <a16:creationId xmlns:a16="http://schemas.microsoft.com/office/drawing/2014/main" id="{766032A4-F923-F172-ADDC-DA727216826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71600" y="1417638"/>
            <a:ext cx="6400800" cy="4800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9403774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rmAutofit/>
          </a:bodyPr>
          <a:lstStyle/>
          <a:p>
            <a:r>
              <a:rPr lang="en-US" sz="3200" b="1" dirty="0"/>
              <a:t>Ethics of Organizational Leaders</a:t>
            </a:r>
          </a:p>
        </p:txBody>
      </p:sp>
      <p:sp>
        <p:nvSpPr>
          <p:cNvPr id="4" name="TextBox 3"/>
          <p:cNvSpPr txBox="1"/>
          <p:nvPr/>
        </p:nvSpPr>
        <p:spPr>
          <a:xfrm>
            <a:off x="609600" y="1828800"/>
            <a:ext cx="4495800" cy="3416320"/>
          </a:xfrm>
          <a:prstGeom prst="rect">
            <a:avLst/>
          </a:prstGeom>
          <a:noFill/>
        </p:spPr>
        <p:txBody>
          <a:bodyPr wrap="square" rtlCol="0">
            <a:spAutoFit/>
          </a:bodyPr>
          <a:lstStyle/>
          <a:p>
            <a:pPr marL="342900" indent="-342900">
              <a:buFont typeface="Arial" panose="020B0604020202020204" pitchFamily="34" charset="0"/>
              <a:buChar char="•"/>
            </a:pPr>
            <a:r>
              <a:rPr lang="en-US" sz="2400" dirty="0"/>
              <a:t>4% of CEOs are psychopaths vs. 1% of the general population</a:t>
            </a:r>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r>
              <a:rPr lang="en-US" sz="2400" dirty="0"/>
              <a:t>Leaders are ethically polarized</a:t>
            </a:r>
          </a:p>
          <a:p>
            <a:pPr marL="800100" lvl="1" indent="-342900">
              <a:buFont typeface="Arial" panose="020B0604020202020204" pitchFamily="34" charset="0"/>
              <a:buChar char="•"/>
            </a:pPr>
            <a:r>
              <a:rPr lang="en-US" sz="2400" dirty="0"/>
              <a:t>More good apples</a:t>
            </a:r>
          </a:p>
          <a:p>
            <a:pPr marL="800100" lvl="1" indent="-342900">
              <a:buFont typeface="Arial" panose="020B0604020202020204" pitchFamily="34" charset="0"/>
              <a:buChar char="•"/>
            </a:pPr>
            <a:r>
              <a:rPr lang="en-US" sz="2400" dirty="0"/>
              <a:t>More really bad apples</a:t>
            </a:r>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r>
              <a:rPr lang="en-US" sz="2400" dirty="0"/>
              <a:t>Individual differences in Machiavellianism</a:t>
            </a:r>
          </a:p>
        </p:txBody>
      </p:sp>
      <p:pic>
        <p:nvPicPr>
          <p:cNvPr id="3074" name="Picture 2" descr="Free Hand Puppet photo and picture">
            <a:extLst>
              <a:ext uri="{FF2B5EF4-FFF2-40B4-BE49-F238E27FC236}">
                <a16:creationId xmlns:a16="http://schemas.microsoft.com/office/drawing/2014/main" id="{1609A4A4-873E-14F8-D2DB-15DE8FB273C5}"/>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221329" y="1317889"/>
            <a:ext cx="3541671" cy="470191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973131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BFAADF-7F50-4838-BEA3-F472DEA9001E}"/>
              </a:ext>
            </a:extLst>
          </p:cNvPr>
          <p:cNvSpPr>
            <a:spLocks noGrp="1"/>
          </p:cNvSpPr>
          <p:nvPr>
            <p:ph type="title"/>
          </p:nvPr>
        </p:nvSpPr>
        <p:spPr>
          <a:xfrm>
            <a:off x="457200" y="304800"/>
            <a:ext cx="8229600" cy="1143000"/>
          </a:xfrm>
        </p:spPr>
        <p:txBody>
          <a:bodyPr>
            <a:normAutofit/>
          </a:bodyPr>
          <a:lstStyle/>
          <a:p>
            <a:r>
              <a:rPr lang="en-SG" sz="3200" b="1" dirty="0"/>
              <a:t>Who here has worked for a </a:t>
            </a:r>
            <a:br>
              <a:rPr lang="en-SG" sz="3200" b="1" dirty="0"/>
            </a:br>
            <a:r>
              <a:rPr lang="en-SG" sz="3200" b="1" dirty="0"/>
              <a:t>toxic organization like </a:t>
            </a:r>
            <a:r>
              <a:rPr lang="en-SG" sz="3200" b="1" i="1" dirty="0"/>
              <a:t>Pivot Bank</a:t>
            </a:r>
            <a:r>
              <a:rPr lang="en-SG" sz="3200" b="1" dirty="0"/>
              <a:t>?</a:t>
            </a:r>
          </a:p>
        </p:txBody>
      </p:sp>
      <p:pic>
        <p:nvPicPr>
          <p:cNvPr id="4098" name="Picture 2" descr="Free Skyline Skyscraper photo and picture">
            <a:extLst>
              <a:ext uri="{FF2B5EF4-FFF2-40B4-BE49-F238E27FC236}">
                <a16:creationId xmlns:a16="http://schemas.microsoft.com/office/drawing/2014/main" id="{CB10A8D0-3C5D-E292-9A3D-AE131976C71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600200"/>
            <a:ext cx="9144000" cy="48799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0835630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6A7F14-0FA0-44EA-83AB-ABA5A3E22DC6}"/>
              </a:ext>
            </a:extLst>
          </p:cNvPr>
          <p:cNvSpPr>
            <a:spLocks noGrp="1"/>
          </p:cNvSpPr>
          <p:nvPr>
            <p:ph type="title"/>
          </p:nvPr>
        </p:nvSpPr>
        <p:spPr>
          <a:xfrm>
            <a:off x="457200" y="76200"/>
            <a:ext cx="8229600" cy="1143000"/>
          </a:xfrm>
        </p:spPr>
        <p:txBody>
          <a:bodyPr>
            <a:normAutofit/>
          </a:bodyPr>
          <a:lstStyle/>
          <a:p>
            <a:r>
              <a:rPr lang="en-SG" sz="3200" b="1" dirty="0"/>
              <a:t>Organizational Culture and Ethics</a:t>
            </a:r>
          </a:p>
        </p:txBody>
      </p:sp>
      <p:sp>
        <p:nvSpPr>
          <p:cNvPr id="4" name="Content Placeholder 3">
            <a:extLst>
              <a:ext uri="{FF2B5EF4-FFF2-40B4-BE49-F238E27FC236}">
                <a16:creationId xmlns:a16="http://schemas.microsoft.com/office/drawing/2014/main" id="{D838405D-3E41-450B-9344-29E396345320}"/>
              </a:ext>
            </a:extLst>
          </p:cNvPr>
          <p:cNvSpPr txBox="1">
            <a:spLocks noGrp="1"/>
          </p:cNvSpPr>
          <p:nvPr>
            <p:ph idx="1"/>
          </p:nvPr>
        </p:nvSpPr>
        <p:spPr>
          <a:xfrm>
            <a:off x="457200" y="1301889"/>
            <a:ext cx="8229600" cy="5262979"/>
          </a:xfrm>
          <a:prstGeom prst="rect">
            <a:avLst/>
          </a:prstGeom>
          <a:noFill/>
        </p:spPr>
        <p:txBody>
          <a:bodyPr wrap="square">
            <a:spAutoFit/>
          </a:bodyPr>
          <a:lstStyle/>
          <a:p>
            <a:pPr>
              <a:spcBef>
                <a:spcPts val="0"/>
              </a:spcBef>
            </a:pPr>
            <a:r>
              <a:rPr lang="en-SG" sz="2400" dirty="0">
                <a:effectLst/>
                <a:ea typeface="Calibri" panose="020F0502020204030204" pitchFamily="34" charset="0"/>
                <a:cs typeface="Times New Roman" panose="02020603050405020304" pitchFamily="18" charset="0"/>
              </a:rPr>
              <a:t>There are different equilibriums possible in any group</a:t>
            </a:r>
          </a:p>
          <a:p>
            <a:pPr lvl="1">
              <a:spcBef>
                <a:spcPts val="0"/>
              </a:spcBef>
              <a:buFont typeface="Arial" panose="020B0604020202020204" pitchFamily="34" charset="0"/>
              <a:buChar char="•"/>
            </a:pPr>
            <a:r>
              <a:rPr lang="en-SG" sz="2400" dirty="0">
                <a:ea typeface="Calibri" panose="020F0502020204030204" pitchFamily="34" charset="0"/>
                <a:cs typeface="Times New Roman" panose="02020603050405020304" pitchFamily="18" charset="0"/>
              </a:rPr>
              <a:t>Cooperation can be rewarded, if the norm is to cooperate</a:t>
            </a:r>
          </a:p>
          <a:p>
            <a:pPr lvl="1">
              <a:spcBef>
                <a:spcPts val="0"/>
              </a:spcBef>
              <a:buFont typeface="Arial" panose="020B0604020202020204" pitchFamily="34" charset="0"/>
              <a:buChar char="•"/>
            </a:pPr>
            <a:r>
              <a:rPr lang="en-SG" sz="2400" dirty="0">
                <a:effectLst/>
                <a:ea typeface="Calibri" panose="020F0502020204030204" pitchFamily="34" charset="0"/>
                <a:cs typeface="Times New Roman" panose="02020603050405020304" pitchFamily="18" charset="0"/>
              </a:rPr>
              <a:t>Defection can be rewarded, if the norm is to defect (like at </a:t>
            </a:r>
            <a:r>
              <a:rPr lang="en-SG" sz="2400" i="1" dirty="0">
                <a:effectLst/>
                <a:ea typeface="Calibri" panose="020F0502020204030204" pitchFamily="34" charset="0"/>
                <a:cs typeface="Times New Roman" panose="02020603050405020304" pitchFamily="18" charset="0"/>
              </a:rPr>
              <a:t>Pivot Bank</a:t>
            </a:r>
            <a:r>
              <a:rPr lang="en-SG" sz="2400" dirty="0">
                <a:effectLst/>
                <a:ea typeface="Calibri" panose="020F0502020204030204" pitchFamily="34" charset="0"/>
                <a:cs typeface="Times New Roman" panose="02020603050405020304" pitchFamily="18" charset="0"/>
              </a:rPr>
              <a:t>)</a:t>
            </a:r>
          </a:p>
          <a:p>
            <a:pPr lvl="1">
              <a:spcBef>
                <a:spcPts val="0"/>
              </a:spcBef>
              <a:buFont typeface="Arial" panose="020B0604020202020204" pitchFamily="34" charset="0"/>
              <a:buChar char="•"/>
            </a:pPr>
            <a:endParaRPr lang="en-SG" sz="2400" dirty="0">
              <a:ea typeface="Calibri" panose="020F0502020204030204" pitchFamily="34" charset="0"/>
              <a:cs typeface="Times New Roman" panose="02020603050405020304" pitchFamily="18" charset="0"/>
            </a:endParaRPr>
          </a:p>
          <a:p>
            <a:pPr>
              <a:spcBef>
                <a:spcPts val="0"/>
              </a:spcBef>
            </a:pPr>
            <a:r>
              <a:rPr lang="en-SG" sz="2400" dirty="0">
                <a:ea typeface="Calibri" panose="020F0502020204030204" pitchFamily="34" charset="0"/>
                <a:cs typeface="Times New Roman" panose="02020603050405020304" pitchFamily="18" charset="0"/>
              </a:rPr>
              <a:t>Consider the culture of the organizations and groups you join</a:t>
            </a:r>
          </a:p>
          <a:p>
            <a:pPr lvl="1">
              <a:spcBef>
                <a:spcPts val="0"/>
              </a:spcBef>
              <a:buFont typeface="Arial" panose="020B0604020202020204" pitchFamily="34" charset="0"/>
              <a:buChar char="•"/>
            </a:pPr>
            <a:r>
              <a:rPr lang="en-SG" sz="2400" dirty="0">
                <a:effectLst/>
                <a:ea typeface="Calibri" panose="020F0502020204030204" pitchFamily="34" charset="0"/>
                <a:cs typeface="Times New Roman" panose="02020603050405020304" pitchFamily="18" charset="0"/>
              </a:rPr>
              <a:t>Find a place where cooperative moves are rewarded rather than taken advantage of</a:t>
            </a:r>
          </a:p>
          <a:p>
            <a:pPr>
              <a:spcBef>
                <a:spcPts val="0"/>
              </a:spcBef>
            </a:pPr>
            <a:endParaRPr lang="en-SG" sz="2400" dirty="0">
              <a:ea typeface="Calibri" panose="020F0502020204030204" pitchFamily="34" charset="0"/>
              <a:cs typeface="Times New Roman" panose="02020603050405020304" pitchFamily="18" charset="0"/>
            </a:endParaRPr>
          </a:p>
          <a:p>
            <a:pPr>
              <a:spcBef>
                <a:spcPts val="0"/>
              </a:spcBef>
            </a:pPr>
            <a:r>
              <a:rPr lang="en-SG" sz="2400" dirty="0">
                <a:effectLst/>
                <a:ea typeface="Calibri" panose="020F0502020204030204" pitchFamily="34" charset="0"/>
                <a:cs typeface="Times New Roman" panose="02020603050405020304" pitchFamily="18" charset="0"/>
              </a:rPr>
              <a:t>Maximizing person-organization fit is easier than changing your style of working with others </a:t>
            </a:r>
          </a:p>
          <a:p>
            <a:pPr lvl="1">
              <a:spcBef>
                <a:spcPts val="0"/>
              </a:spcBef>
              <a:buFont typeface="Arial" panose="020B0604020202020204" pitchFamily="34" charset="0"/>
              <a:buChar char="•"/>
            </a:pPr>
            <a:r>
              <a:rPr lang="en-SG" sz="2400" dirty="0">
                <a:ea typeface="Calibri" panose="020F0502020204030204" pitchFamily="34" charset="0"/>
                <a:cs typeface="Times New Roman" panose="02020603050405020304" pitchFamily="18" charset="0"/>
              </a:rPr>
              <a:t>Your negotiation effectiveness is enhanced when you can leverage your natural strengths</a:t>
            </a:r>
          </a:p>
          <a:p>
            <a:pPr lvl="1">
              <a:spcBef>
                <a:spcPts val="0"/>
              </a:spcBef>
              <a:buFont typeface="Arial" panose="020B0604020202020204" pitchFamily="34" charset="0"/>
              <a:buChar char="•"/>
            </a:pPr>
            <a:r>
              <a:rPr lang="en-SG" sz="2400" dirty="0">
                <a:ea typeface="Calibri" panose="020F0502020204030204" pitchFamily="34" charset="0"/>
                <a:cs typeface="Times New Roman" panose="02020603050405020304" pitchFamily="18" charset="0"/>
              </a:rPr>
              <a:t>More consistent with your identity and ethical values </a:t>
            </a:r>
            <a:endParaRPr lang="en-SG" sz="24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8260872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0D42FE-318A-4A8C-A3F6-BF2F6D5DF848}"/>
              </a:ext>
            </a:extLst>
          </p:cNvPr>
          <p:cNvSpPr>
            <a:spLocks noGrp="1"/>
          </p:cNvSpPr>
          <p:nvPr>
            <p:ph type="title"/>
          </p:nvPr>
        </p:nvSpPr>
        <p:spPr>
          <a:xfrm>
            <a:off x="457200" y="76200"/>
            <a:ext cx="8229600" cy="1143000"/>
          </a:xfrm>
        </p:spPr>
        <p:txBody>
          <a:bodyPr>
            <a:normAutofit/>
          </a:bodyPr>
          <a:lstStyle/>
          <a:p>
            <a:r>
              <a:rPr lang="en-SG" sz="3200" b="1" dirty="0"/>
              <a:t>The true story of </a:t>
            </a:r>
            <a:r>
              <a:rPr lang="en-SG" sz="3200" b="1" i="1" dirty="0"/>
              <a:t>Pivot Bank</a:t>
            </a:r>
          </a:p>
        </p:txBody>
      </p:sp>
    </p:spTree>
    <p:extLst>
      <p:ext uri="{BB962C8B-B14F-4D97-AF65-F5344CB8AC3E}">
        <p14:creationId xmlns:p14="http://schemas.microsoft.com/office/powerpoint/2010/main" val="140847482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0D42FE-318A-4A8C-A3F6-BF2F6D5DF848}"/>
              </a:ext>
            </a:extLst>
          </p:cNvPr>
          <p:cNvSpPr>
            <a:spLocks noGrp="1"/>
          </p:cNvSpPr>
          <p:nvPr>
            <p:ph type="title"/>
          </p:nvPr>
        </p:nvSpPr>
        <p:spPr>
          <a:xfrm>
            <a:off x="457200" y="76200"/>
            <a:ext cx="8229600" cy="1143000"/>
          </a:xfrm>
        </p:spPr>
        <p:txBody>
          <a:bodyPr>
            <a:normAutofit/>
          </a:bodyPr>
          <a:lstStyle/>
          <a:p>
            <a:r>
              <a:rPr lang="en-SG" sz="3200" b="1" dirty="0"/>
              <a:t>The true story of </a:t>
            </a:r>
            <a:r>
              <a:rPr lang="en-SG" sz="3200" b="1" i="1" dirty="0"/>
              <a:t>Pivot Bank</a:t>
            </a:r>
          </a:p>
        </p:txBody>
      </p:sp>
      <p:sp>
        <p:nvSpPr>
          <p:cNvPr id="3" name="Content Placeholder 2">
            <a:extLst>
              <a:ext uri="{FF2B5EF4-FFF2-40B4-BE49-F238E27FC236}">
                <a16:creationId xmlns:a16="http://schemas.microsoft.com/office/drawing/2014/main" id="{44D19E58-7021-4F8A-BDE7-BC8686C1848A}"/>
              </a:ext>
            </a:extLst>
          </p:cNvPr>
          <p:cNvSpPr>
            <a:spLocks noGrp="1"/>
          </p:cNvSpPr>
          <p:nvPr>
            <p:ph idx="1"/>
          </p:nvPr>
        </p:nvSpPr>
        <p:spPr>
          <a:xfrm>
            <a:off x="457200" y="1219200"/>
            <a:ext cx="8229600" cy="5638800"/>
          </a:xfrm>
        </p:spPr>
        <p:txBody>
          <a:bodyPr>
            <a:normAutofit fontScale="85000" lnSpcReduction="10000"/>
          </a:bodyPr>
          <a:lstStyle/>
          <a:p>
            <a:pPr>
              <a:spcAft>
                <a:spcPts val="1200"/>
              </a:spcAft>
            </a:pPr>
            <a:r>
              <a:rPr lang="en-SG" dirty="0"/>
              <a:t>Kenneth lied about his long term plans, telling David he intended to stay at Pivot Bank long term</a:t>
            </a:r>
          </a:p>
          <a:p>
            <a:pPr>
              <a:spcAft>
                <a:spcPts val="1200"/>
              </a:spcAft>
            </a:pPr>
            <a:r>
              <a:rPr lang="en-SG" dirty="0">
                <a:solidFill>
                  <a:schemeClr val="bg1"/>
                </a:solidFill>
              </a:rPr>
              <a:t>He also tried to use the outside offer as leverage</a:t>
            </a:r>
          </a:p>
          <a:p>
            <a:pPr>
              <a:spcAft>
                <a:spcPts val="1200"/>
              </a:spcAft>
            </a:pPr>
            <a:r>
              <a:rPr lang="en-SG" dirty="0">
                <a:solidFill>
                  <a:schemeClr val="bg1"/>
                </a:solidFill>
              </a:rPr>
              <a:t>David did not believe he really had an outside offer</a:t>
            </a:r>
          </a:p>
          <a:p>
            <a:pPr>
              <a:spcAft>
                <a:spcPts val="1200"/>
              </a:spcAft>
            </a:pPr>
            <a:r>
              <a:rPr lang="en-SG" dirty="0">
                <a:solidFill>
                  <a:schemeClr val="bg1"/>
                </a:solidFill>
              </a:rPr>
              <a:t>Kenneth did not get the raise or VP promotion and left the bank to get his MBA degree and pursue a future in China</a:t>
            </a:r>
          </a:p>
          <a:p>
            <a:pPr>
              <a:spcAft>
                <a:spcPts val="1200"/>
              </a:spcAft>
            </a:pPr>
            <a:r>
              <a:rPr lang="en-SG" dirty="0">
                <a:solidFill>
                  <a:schemeClr val="bg1"/>
                </a:solidFill>
              </a:rPr>
              <a:t>The bank hired a VP to do the job Kenneth was doing as a Senior Associate</a:t>
            </a:r>
          </a:p>
          <a:p>
            <a:pPr>
              <a:spcAft>
                <a:spcPts val="1200"/>
              </a:spcAft>
            </a:pPr>
            <a:r>
              <a:rPr lang="en-SG" dirty="0">
                <a:solidFill>
                  <a:schemeClr val="bg1"/>
                </a:solidFill>
              </a:rPr>
              <a:t>David is currently being investigated by the bank due to the high turnover among his juniors</a:t>
            </a:r>
          </a:p>
          <a:p>
            <a:pPr>
              <a:spcAft>
                <a:spcPts val="1200"/>
              </a:spcAft>
            </a:pPr>
            <a:endParaRPr lang="en-SG" dirty="0"/>
          </a:p>
        </p:txBody>
      </p:sp>
    </p:spTree>
    <p:extLst>
      <p:ext uri="{BB962C8B-B14F-4D97-AF65-F5344CB8AC3E}">
        <p14:creationId xmlns:p14="http://schemas.microsoft.com/office/powerpoint/2010/main" val="380935462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0D42FE-318A-4A8C-A3F6-BF2F6D5DF848}"/>
              </a:ext>
            </a:extLst>
          </p:cNvPr>
          <p:cNvSpPr>
            <a:spLocks noGrp="1"/>
          </p:cNvSpPr>
          <p:nvPr>
            <p:ph type="title"/>
          </p:nvPr>
        </p:nvSpPr>
        <p:spPr>
          <a:xfrm>
            <a:off x="457200" y="76200"/>
            <a:ext cx="8229600" cy="1143000"/>
          </a:xfrm>
        </p:spPr>
        <p:txBody>
          <a:bodyPr>
            <a:normAutofit/>
          </a:bodyPr>
          <a:lstStyle/>
          <a:p>
            <a:r>
              <a:rPr lang="en-SG" sz="3200" b="1" dirty="0"/>
              <a:t>The true story of </a:t>
            </a:r>
            <a:r>
              <a:rPr lang="en-SG" sz="3200" b="1" i="1" dirty="0"/>
              <a:t>Pivot Bank</a:t>
            </a:r>
          </a:p>
        </p:txBody>
      </p:sp>
      <p:sp>
        <p:nvSpPr>
          <p:cNvPr id="3" name="Content Placeholder 2">
            <a:extLst>
              <a:ext uri="{FF2B5EF4-FFF2-40B4-BE49-F238E27FC236}">
                <a16:creationId xmlns:a16="http://schemas.microsoft.com/office/drawing/2014/main" id="{44D19E58-7021-4F8A-BDE7-BC8686C1848A}"/>
              </a:ext>
            </a:extLst>
          </p:cNvPr>
          <p:cNvSpPr>
            <a:spLocks noGrp="1"/>
          </p:cNvSpPr>
          <p:nvPr>
            <p:ph idx="1"/>
          </p:nvPr>
        </p:nvSpPr>
        <p:spPr>
          <a:xfrm>
            <a:off x="457200" y="1219200"/>
            <a:ext cx="8229600" cy="5638800"/>
          </a:xfrm>
        </p:spPr>
        <p:txBody>
          <a:bodyPr>
            <a:normAutofit fontScale="85000" lnSpcReduction="10000"/>
          </a:bodyPr>
          <a:lstStyle/>
          <a:p>
            <a:pPr>
              <a:spcAft>
                <a:spcPts val="1200"/>
              </a:spcAft>
            </a:pPr>
            <a:r>
              <a:rPr lang="en-SG" dirty="0"/>
              <a:t>Kenneth lied about his long term plans, telling David he intended to stay at Pivot Bank long term</a:t>
            </a:r>
          </a:p>
          <a:p>
            <a:pPr>
              <a:spcAft>
                <a:spcPts val="1200"/>
              </a:spcAft>
            </a:pPr>
            <a:r>
              <a:rPr lang="en-SG" dirty="0"/>
              <a:t>He also tried to use the outside offer as leverage</a:t>
            </a:r>
          </a:p>
          <a:p>
            <a:pPr>
              <a:spcAft>
                <a:spcPts val="1200"/>
              </a:spcAft>
            </a:pPr>
            <a:r>
              <a:rPr lang="en-SG" dirty="0">
                <a:solidFill>
                  <a:schemeClr val="bg1"/>
                </a:solidFill>
              </a:rPr>
              <a:t>David did not believe he really had an outside offer</a:t>
            </a:r>
          </a:p>
          <a:p>
            <a:pPr>
              <a:spcAft>
                <a:spcPts val="1200"/>
              </a:spcAft>
            </a:pPr>
            <a:r>
              <a:rPr lang="en-SG" dirty="0">
                <a:solidFill>
                  <a:schemeClr val="bg1"/>
                </a:solidFill>
              </a:rPr>
              <a:t>Kenneth did not get the raise or VP promotion and left the bank to get his MBA degree and pursue a future in China</a:t>
            </a:r>
          </a:p>
          <a:p>
            <a:pPr>
              <a:spcAft>
                <a:spcPts val="1200"/>
              </a:spcAft>
            </a:pPr>
            <a:r>
              <a:rPr lang="en-SG" dirty="0">
                <a:solidFill>
                  <a:schemeClr val="bg1"/>
                </a:solidFill>
              </a:rPr>
              <a:t>The bank hired a VP to do the job Kenneth was doing as a Senior Associate</a:t>
            </a:r>
          </a:p>
          <a:p>
            <a:pPr>
              <a:spcAft>
                <a:spcPts val="1200"/>
              </a:spcAft>
            </a:pPr>
            <a:r>
              <a:rPr lang="en-SG" dirty="0">
                <a:solidFill>
                  <a:schemeClr val="bg1"/>
                </a:solidFill>
              </a:rPr>
              <a:t>David is currently being investigated by the bank due to the high turnover among his juniors</a:t>
            </a:r>
          </a:p>
          <a:p>
            <a:pPr>
              <a:spcAft>
                <a:spcPts val="1200"/>
              </a:spcAft>
            </a:pPr>
            <a:endParaRPr lang="en-SG" dirty="0"/>
          </a:p>
        </p:txBody>
      </p:sp>
    </p:spTree>
    <p:extLst>
      <p:ext uri="{BB962C8B-B14F-4D97-AF65-F5344CB8AC3E}">
        <p14:creationId xmlns:p14="http://schemas.microsoft.com/office/powerpoint/2010/main" val="93593662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0D42FE-318A-4A8C-A3F6-BF2F6D5DF848}"/>
              </a:ext>
            </a:extLst>
          </p:cNvPr>
          <p:cNvSpPr>
            <a:spLocks noGrp="1"/>
          </p:cNvSpPr>
          <p:nvPr>
            <p:ph type="title"/>
          </p:nvPr>
        </p:nvSpPr>
        <p:spPr>
          <a:xfrm>
            <a:off x="457200" y="76200"/>
            <a:ext cx="8229600" cy="1143000"/>
          </a:xfrm>
        </p:spPr>
        <p:txBody>
          <a:bodyPr>
            <a:normAutofit/>
          </a:bodyPr>
          <a:lstStyle/>
          <a:p>
            <a:r>
              <a:rPr lang="en-SG" sz="3200" b="1" dirty="0"/>
              <a:t>The true story of </a:t>
            </a:r>
            <a:r>
              <a:rPr lang="en-SG" sz="3200" b="1" i="1" dirty="0"/>
              <a:t>Pivot Bank</a:t>
            </a:r>
          </a:p>
        </p:txBody>
      </p:sp>
      <p:sp>
        <p:nvSpPr>
          <p:cNvPr id="3" name="Content Placeholder 2">
            <a:extLst>
              <a:ext uri="{FF2B5EF4-FFF2-40B4-BE49-F238E27FC236}">
                <a16:creationId xmlns:a16="http://schemas.microsoft.com/office/drawing/2014/main" id="{44D19E58-7021-4F8A-BDE7-BC8686C1848A}"/>
              </a:ext>
            </a:extLst>
          </p:cNvPr>
          <p:cNvSpPr>
            <a:spLocks noGrp="1"/>
          </p:cNvSpPr>
          <p:nvPr>
            <p:ph idx="1"/>
          </p:nvPr>
        </p:nvSpPr>
        <p:spPr>
          <a:xfrm>
            <a:off x="457200" y="1219200"/>
            <a:ext cx="8229600" cy="5638800"/>
          </a:xfrm>
        </p:spPr>
        <p:txBody>
          <a:bodyPr>
            <a:normAutofit fontScale="85000" lnSpcReduction="10000"/>
          </a:bodyPr>
          <a:lstStyle/>
          <a:p>
            <a:pPr>
              <a:spcAft>
                <a:spcPts val="1200"/>
              </a:spcAft>
            </a:pPr>
            <a:r>
              <a:rPr lang="en-SG" dirty="0"/>
              <a:t>Kenneth lied about his long term plans, telling David he intended to stay at Pivot Bank long term</a:t>
            </a:r>
          </a:p>
          <a:p>
            <a:pPr>
              <a:spcAft>
                <a:spcPts val="1200"/>
              </a:spcAft>
            </a:pPr>
            <a:r>
              <a:rPr lang="en-SG" dirty="0"/>
              <a:t>He also tried to use the outside offer as leverage</a:t>
            </a:r>
          </a:p>
          <a:p>
            <a:pPr>
              <a:spcAft>
                <a:spcPts val="1200"/>
              </a:spcAft>
            </a:pPr>
            <a:r>
              <a:rPr lang="en-SG" dirty="0"/>
              <a:t>David did not believe he really had an outside offer</a:t>
            </a:r>
          </a:p>
          <a:p>
            <a:pPr>
              <a:spcAft>
                <a:spcPts val="1200"/>
              </a:spcAft>
            </a:pPr>
            <a:r>
              <a:rPr lang="en-SG" dirty="0">
                <a:solidFill>
                  <a:schemeClr val="bg1"/>
                </a:solidFill>
              </a:rPr>
              <a:t>Kenneth did not get the raise or VP promotion and left the bank to get his MBA degree and pursue a future in China</a:t>
            </a:r>
          </a:p>
          <a:p>
            <a:pPr>
              <a:spcAft>
                <a:spcPts val="1200"/>
              </a:spcAft>
            </a:pPr>
            <a:r>
              <a:rPr lang="en-SG" dirty="0">
                <a:solidFill>
                  <a:schemeClr val="bg1"/>
                </a:solidFill>
              </a:rPr>
              <a:t>The bank hired a VP to do the job Kenneth was doing as a Senior Associate</a:t>
            </a:r>
          </a:p>
          <a:p>
            <a:pPr>
              <a:spcAft>
                <a:spcPts val="1200"/>
              </a:spcAft>
            </a:pPr>
            <a:r>
              <a:rPr lang="en-SG" dirty="0">
                <a:solidFill>
                  <a:schemeClr val="bg1"/>
                </a:solidFill>
              </a:rPr>
              <a:t>David is currently being investigated by the bank due to the high turnover among his juniors</a:t>
            </a:r>
          </a:p>
          <a:p>
            <a:pPr>
              <a:spcAft>
                <a:spcPts val="1200"/>
              </a:spcAft>
            </a:pPr>
            <a:endParaRPr lang="en-SG" dirty="0"/>
          </a:p>
        </p:txBody>
      </p:sp>
    </p:spTree>
    <p:extLst>
      <p:ext uri="{BB962C8B-B14F-4D97-AF65-F5344CB8AC3E}">
        <p14:creationId xmlns:p14="http://schemas.microsoft.com/office/powerpoint/2010/main" val="41884430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3511304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0D42FE-318A-4A8C-A3F6-BF2F6D5DF848}"/>
              </a:ext>
            </a:extLst>
          </p:cNvPr>
          <p:cNvSpPr>
            <a:spLocks noGrp="1"/>
          </p:cNvSpPr>
          <p:nvPr>
            <p:ph type="title"/>
          </p:nvPr>
        </p:nvSpPr>
        <p:spPr>
          <a:xfrm>
            <a:off x="457200" y="76200"/>
            <a:ext cx="8229600" cy="1143000"/>
          </a:xfrm>
        </p:spPr>
        <p:txBody>
          <a:bodyPr>
            <a:normAutofit/>
          </a:bodyPr>
          <a:lstStyle/>
          <a:p>
            <a:r>
              <a:rPr lang="en-SG" sz="3200" b="1" dirty="0"/>
              <a:t>The true story of </a:t>
            </a:r>
            <a:r>
              <a:rPr lang="en-SG" sz="3200" b="1" i="1" dirty="0"/>
              <a:t>Pivot Bank</a:t>
            </a:r>
          </a:p>
        </p:txBody>
      </p:sp>
      <p:sp>
        <p:nvSpPr>
          <p:cNvPr id="3" name="Content Placeholder 2">
            <a:extLst>
              <a:ext uri="{FF2B5EF4-FFF2-40B4-BE49-F238E27FC236}">
                <a16:creationId xmlns:a16="http://schemas.microsoft.com/office/drawing/2014/main" id="{44D19E58-7021-4F8A-BDE7-BC8686C1848A}"/>
              </a:ext>
            </a:extLst>
          </p:cNvPr>
          <p:cNvSpPr>
            <a:spLocks noGrp="1"/>
          </p:cNvSpPr>
          <p:nvPr>
            <p:ph idx="1"/>
          </p:nvPr>
        </p:nvSpPr>
        <p:spPr>
          <a:xfrm>
            <a:off x="457200" y="1219200"/>
            <a:ext cx="8229600" cy="5638800"/>
          </a:xfrm>
        </p:spPr>
        <p:txBody>
          <a:bodyPr>
            <a:normAutofit fontScale="85000" lnSpcReduction="10000"/>
          </a:bodyPr>
          <a:lstStyle/>
          <a:p>
            <a:pPr>
              <a:spcAft>
                <a:spcPts val="1200"/>
              </a:spcAft>
            </a:pPr>
            <a:r>
              <a:rPr lang="en-SG" dirty="0"/>
              <a:t>Kenneth lied about his long term plans, telling David he intended to stay at Pivot Bank long term</a:t>
            </a:r>
          </a:p>
          <a:p>
            <a:pPr>
              <a:spcAft>
                <a:spcPts val="1200"/>
              </a:spcAft>
            </a:pPr>
            <a:r>
              <a:rPr lang="en-SG" dirty="0"/>
              <a:t>He also tried to use the outside offer as leverage</a:t>
            </a:r>
          </a:p>
          <a:p>
            <a:pPr>
              <a:spcAft>
                <a:spcPts val="1200"/>
              </a:spcAft>
            </a:pPr>
            <a:r>
              <a:rPr lang="en-SG" dirty="0"/>
              <a:t>David did not believe he really had an outside offer</a:t>
            </a:r>
          </a:p>
          <a:p>
            <a:pPr>
              <a:spcAft>
                <a:spcPts val="1200"/>
              </a:spcAft>
            </a:pPr>
            <a:r>
              <a:rPr lang="en-SG" dirty="0"/>
              <a:t>Kenneth did not get the raise or VP promotion and left the bank to get his MBA degree and pursue a future in China</a:t>
            </a:r>
          </a:p>
          <a:p>
            <a:pPr>
              <a:spcAft>
                <a:spcPts val="1200"/>
              </a:spcAft>
            </a:pPr>
            <a:r>
              <a:rPr lang="en-SG" dirty="0">
                <a:solidFill>
                  <a:schemeClr val="bg1"/>
                </a:solidFill>
              </a:rPr>
              <a:t>The bank hired a VP to do the job Kenneth was doing as a Senior Associate</a:t>
            </a:r>
          </a:p>
          <a:p>
            <a:pPr>
              <a:spcAft>
                <a:spcPts val="1200"/>
              </a:spcAft>
            </a:pPr>
            <a:r>
              <a:rPr lang="en-SG" dirty="0">
                <a:solidFill>
                  <a:schemeClr val="bg1"/>
                </a:solidFill>
              </a:rPr>
              <a:t>David is currently being investigated by the bank due to the high turnover among his juniors</a:t>
            </a:r>
          </a:p>
          <a:p>
            <a:pPr>
              <a:spcAft>
                <a:spcPts val="1200"/>
              </a:spcAft>
            </a:pPr>
            <a:endParaRPr lang="en-SG" dirty="0"/>
          </a:p>
        </p:txBody>
      </p:sp>
    </p:spTree>
    <p:extLst>
      <p:ext uri="{BB962C8B-B14F-4D97-AF65-F5344CB8AC3E}">
        <p14:creationId xmlns:p14="http://schemas.microsoft.com/office/powerpoint/2010/main" val="192009389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0D42FE-318A-4A8C-A3F6-BF2F6D5DF848}"/>
              </a:ext>
            </a:extLst>
          </p:cNvPr>
          <p:cNvSpPr>
            <a:spLocks noGrp="1"/>
          </p:cNvSpPr>
          <p:nvPr>
            <p:ph type="title"/>
          </p:nvPr>
        </p:nvSpPr>
        <p:spPr>
          <a:xfrm>
            <a:off x="457200" y="76200"/>
            <a:ext cx="8229600" cy="1143000"/>
          </a:xfrm>
        </p:spPr>
        <p:txBody>
          <a:bodyPr>
            <a:normAutofit/>
          </a:bodyPr>
          <a:lstStyle/>
          <a:p>
            <a:r>
              <a:rPr lang="en-SG" sz="3200" b="1" dirty="0"/>
              <a:t>The true story of </a:t>
            </a:r>
            <a:r>
              <a:rPr lang="en-SG" sz="3200" b="1" i="1" dirty="0"/>
              <a:t>Pivot Bank</a:t>
            </a:r>
          </a:p>
        </p:txBody>
      </p:sp>
      <p:sp>
        <p:nvSpPr>
          <p:cNvPr id="3" name="Content Placeholder 2">
            <a:extLst>
              <a:ext uri="{FF2B5EF4-FFF2-40B4-BE49-F238E27FC236}">
                <a16:creationId xmlns:a16="http://schemas.microsoft.com/office/drawing/2014/main" id="{44D19E58-7021-4F8A-BDE7-BC8686C1848A}"/>
              </a:ext>
            </a:extLst>
          </p:cNvPr>
          <p:cNvSpPr>
            <a:spLocks noGrp="1"/>
          </p:cNvSpPr>
          <p:nvPr>
            <p:ph idx="1"/>
          </p:nvPr>
        </p:nvSpPr>
        <p:spPr>
          <a:xfrm>
            <a:off x="457200" y="1219200"/>
            <a:ext cx="8229600" cy="5638800"/>
          </a:xfrm>
        </p:spPr>
        <p:txBody>
          <a:bodyPr>
            <a:normAutofit fontScale="85000" lnSpcReduction="10000"/>
          </a:bodyPr>
          <a:lstStyle/>
          <a:p>
            <a:pPr>
              <a:spcAft>
                <a:spcPts val="1200"/>
              </a:spcAft>
            </a:pPr>
            <a:r>
              <a:rPr lang="en-SG" dirty="0"/>
              <a:t>Kenneth lied about his long term plans, telling David he intended to stay at Pivot Bank long term</a:t>
            </a:r>
          </a:p>
          <a:p>
            <a:pPr>
              <a:spcAft>
                <a:spcPts val="1200"/>
              </a:spcAft>
            </a:pPr>
            <a:r>
              <a:rPr lang="en-SG" dirty="0"/>
              <a:t>He also tried to use the outside offer as leverage</a:t>
            </a:r>
          </a:p>
          <a:p>
            <a:pPr>
              <a:spcAft>
                <a:spcPts val="1200"/>
              </a:spcAft>
            </a:pPr>
            <a:r>
              <a:rPr lang="en-SG" dirty="0"/>
              <a:t>David did not believe he really had an outside offer</a:t>
            </a:r>
          </a:p>
          <a:p>
            <a:pPr>
              <a:spcAft>
                <a:spcPts val="1200"/>
              </a:spcAft>
            </a:pPr>
            <a:r>
              <a:rPr lang="en-SG" dirty="0"/>
              <a:t>Kenneth did not get the raise or VP promotion and left the bank to get his MBA degree and pursue a future in China</a:t>
            </a:r>
          </a:p>
          <a:p>
            <a:pPr>
              <a:spcAft>
                <a:spcPts val="1200"/>
              </a:spcAft>
            </a:pPr>
            <a:r>
              <a:rPr lang="en-SG" dirty="0"/>
              <a:t>The bank hired a VP to do the same work Kenneth was doing as a Senior Associate</a:t>
            </a:r>
          </a:p>
          <a:p>
            <a:pPr>
              <a:spcAft>
                <a:spcPts val="1200"/>
              </a:spcAft>
            </a:pPr>
            <a:r>
              <a:rPr lang="en-SG" dirty="0">
                <a:solidFill>
                  <a:schemeClr val="bg1"/>
                </a:solidFill>
              </a:rPr>
              <a:t>David is currently being investigated by the bank due to the high turnover among his juniors</a:t>
            </a:r>
          </a:p>
          <a:p>
            <a:pPr>
              <a:spcAft>
                <a:spcPts val="1200"/>
              </a:spcAft>
            </a:pPr>
            <a:endParaRPr lang="en-SG" dirty="0"/>
          </a:p>
        </p:txBody>
      </p:sp>
    </p:spTree>
    <p:extLst>
      <p:ext uri="{BB962C8B-B14F-4D97-AF65-F5344CB8AC3E}">
        <p14:creationId xmlns:p14="http://schemas.microsoft.com/office/powerpoint/2010/main" val="320519356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0D42FE-318A-4A8C-A3F6-BF2F6D5DF848}"/>
              </a:ext>
            </a:extLst>
          </p:cNvPr>
          <p:cNvSpPr>
            <a:spLocks noGrp="1"/>
          </p:cNvSpPr>
          <p:nvPr>
            <p:ph type="title"/>
          </p:nvPr>
        </p:nvSpPr>
        <p:spPr>
          <a:xfrm>
            <a:off x="457200" y="76200"/>
            <a:ext cx="8229600" cy="1143000"/>
          </a:xfrm>
        </p:spPr>
        <p:txBody>
          <a:bodyPr>
            <a:normAutofit/>
          </a:bodyPr>
          <a:lstStyle/>
          <a:p>
            <a:r>
              <a:rPr lang="en-SG" sz="3200" b="1" dirty="0"/>
              <a:t>The true story of </a:t>
            </a:r>
            <a:r>
              <a:rPr lang="en-SG" sz="3200" b="1" i="1" dirty="0"/>
              <a:t>Pivot Bank</a:t>
            </a:r>
          </a:p>
        </p:txBody>
      </p:sp>
      <p:sp>
        <p:nvSpPr>
          <p:cNvPr id="3" name="Content Placeholder 2">
            <a:extLst>
              <a:ext uri="{FF2B5EF4-FFF2-40B4-BE49-F238E27FC236}">
                <a16:creationId xmlns:a16="http://schemas.microsoft.com/office/drawing/2014/main" id="{44D19E58-7021-4F8A-BDE7-BC8686C1848A}"/>
              </a:ext>
            </a:extLst>
          </p:cNvPr>
          <p:cNvSpPr>
            <a:spLocks noGrp="1"/>
          </p:cNvSpPr>
          <p:nvPr>
            <p:ph idx="1"/>
          </p:nvPr>
        </p:nvSpPr>
        <p:spPr>
          <a:xfrm>
            <a:off x="457200" y="1219200"/>
            <a:ext cx="8229600" cy="5638800"/>
          </a:xfrm>
        </p:spPr>
        <p:txBody>
          <a:bodyPr>
            <a:normAutofit fontScale="85000" lnSpcReduction="10000"/>
          </a:bodyPr>
          <a:lstStyle/>
          <a:p>
            <a:pPr>
              <a:spcAft>
                <a:spcPts val="1200"/>
              </a:spcAft>
            </a:pPr>
            <a:r>
              <a:rPr lang="en-SG" dirty="0"/>
              <a:t>Kenneth lied about his long term plans, telling David he intended to stay at Pivot Bank long term</a:t>
            </a:r>
          </a:p>
          <a:p>
            <a:pPr>
              <a:spcAft>
                <a:spcPts val="1200"/>
              </a:spcAft>
            </a:pPr>
            <a:r>
              <a:rPr lang="en-SG" dirty="0"/>
              <a:t>He also tried to use the outside offer as leverage</a:t>
            </a:r>
          </a:p>
          <a:p>
            <a:pPr>
              <a:spcAft>
                <a:spcPts val="1200"/>
              </a:spcAft>
            </a:pPr>
            <a:r>
              <a:rPr lang="en-SG" dirty="0"/>
              <a:t>David did not believe he really had an outside offer</a:t>
            </a:r>
          </a:p>
          <a:p>
            <a:pPr>
              <a:spcAft>
                <a:spcPts val="1200"/>
              </a:spcAft>
            </a:pPr>
            <a:r>
              <a:rPr lang="en-SG" dirty="0"/>
              <a:t>Kenneth did not get the raise or VP promotion and left the bank to get his MBA degree and pursue a future in China</a:t>
            </a:r>
          </a:p>
          <a:p>
            <a:pPr>
              <a:spcAft>
                <a:spcPts val="1200"/>
              </a:spcAft>
            </a:pPr>
            <a:r>
              <a:rPr lang="en-SG" dirty="0"/>
              <a:t>The bank hired a VP to do the same work Kenneth was doing as a Senior Associate</a:t>
            </a:r>
          </a:p>
          <a:p>
            <a:pPr>
              <a:spcAft>
                <a:spcPts val="1200"/>
              </a:spcAft>
            </a:pPr>
            <a:r>
              <a:rPr lang="en-SG" dirty="0"/>
              <a:t>David is currently being investigated by the bank due to the high turnover among his juniors</a:t>
            </a:r>
          </a:p>
          <a:p>
            <a:pPr>
              <a:spcAft>
                <a:spcPts val="1200"/>
              </a:spcAft>
            </a:pPr>
            <a:endParaRPr lang="en-SG" dirty="0"/>
          </a:p>
        </p:txBody>
      </p:sp>
    </p:spTree>
    <p:extLst>
      <p:ext uri="{BB962C8B-B14F-4D97-AF65-F5344CB8AC3E}">
        <p14:creationId xmlns:p14="http://schemas.microsoft.com/office/powerpoint/2010/main" val="374273028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normAutofit/>
          </a:bodyPr>
          <a:lstStyle/>
          <a:p>
            <a:r>
              <a:rPr lang="en-US" sz="3200" b="1" dirty="0"/>
              <a:t>Take-Aways: Negotiation Ethics</a:t>
            </a:r>
            <a:endParaRPr lang="en-US" sz="3200" b="1" dirty="0">
              <a:solidFill>
                <a:srgbClr val="FF0000"/>
              </a:solidFill>
            </a:endParaRPr>
          </a:p>
        </p:txBody>
      </p:sp>
      <p:sp>
        <p:nvSpPr>
          <p:cNvPr id="3" name="Content Placeholder 2"/>
          <p:cNvSpPr>
            <a:spLocks noGrp="1"/>
          </p:cNvSpPr>
          <p:nvPr>
            <p:ph idx="1"/>
          </p:nvPr>
        </p:nvSpPr>
        <p:spPr>
          <a:xfrm>
            <a:off x="533400" y="1570037"/>
            <a:ext cx="8229600" cy="5364163"/>
          </a:xfrm>
        </p:spPr>
        <p:txBody>
          <a:bodyPr>
            <a:noAutofit/>
          </a:bodyPr>
          <a:lstStyle/>
          <a:p>
            <a:r>
              <a:rPr lang="en-US" sz="2400" dirty="0"/>
              <a:t>Ethical considerations</a:t>
            </a:r>
          </a:p>
          <a:p>
            <a:endParaRPr lang="en-US" sz="2400" dirty="0"/>
          </a:p>
          <a:p>
            <a:r>
              <a:rPr lang="en-US" sz="2400" dirty="0"/>
              <a:t>Strategic considerations: Lying is a win-lose, short-term, high risk strategy</a:t>
            </a:r>
          </a:p>
          <a:p>
            <a:endParaRPr lang="en-US" sz="2400" dirty="0"/>
          </a:p>
          <a:p>
            <a:r>
              <a:rPr lang="en-US" sz="2400" dirty="0"/>
              <a:t>A reputation for trustworthiness is a reliable long term strategy, and a valuable asset especially in the right organizations</a:t>
            </a:r>
          </a:p>
          <a:p>
            <a:pPr lvl="1">
              <a:buFont typeface="Arial" panose="020B0604020202020204" pitchFamily="34" charset="0"/>
              <a:buChar char="•"/>
            </a:pPr>
            <a:endParaRPr lang="en-US" sz="2400" dirty="0"/>
          </a:p>
          <a:p>
            <a:r>
              <a:rPr lang="en-US" sz="2400" dirty="0"/>
              <a:t>Do not assume the trustworthiness and good faith of others</a:t>
            </a:r>
          </a:p>
          <a:p>
            <a:pPr lvl="1">
              <a:buFont typeface="Arial" panose="020B0604020202020204" pitchFamily="34" charset="0"/>
              <a:buChar char="•"/>
            </a:pPr>
            <a:r>
              <a:rPr lang="en-US" sz="2400" dirty="0"/>
              <a:t>Be positive, but not naive</a:t>
            </a:r>
          </a:p>
          <a:p>
            <a:endParaRPr lang="en-US" sz="2400" dirty="0"/>
          </a:p>
          <a:p>
            <a:endParaRPr lang="en-US" sz="2400" dirty="0"/>
          </a:p>
        </p:txBody>
      </p:sp>
    </p:spTree>
    <p:extLst>
      <p:ext uri="{BB962C8B-B14F-4D97-AF65-F5344CB8AC3E}">
        <p14:creationId xmlns:p14="http://schemas.microsoft.com/office/powerpoint/2010/main" val="14239488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Text Placeholder 2"/>
          <p:cNvSpPr txBox="1">
            <a:spLocks/>
          </p:cNvSpPr>
          <p:nvPr/>
        </p:nvSpPr>
        <p:spPr bwMode="auto">
          <a:xfrm>
            <a:off x="741363" y="-76200"/>
            <a:ext cx="7772400" cy="2160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lgn="ctr" eaLnBrk="1" hangingPunct="1">
              <a:buFont typeface="Arial" pitchFamily="34" charset="0"/>
              <a:buNone/>
            </a:pPr>
            <a:r>
              <a:rPr lang="en-GB" altLang="en-US" sz="4800" b="1" dirty="0"/>
              <a:t>Negotiation Ethics</a:t>
            </a:r>
          </a:p>
          <a:p>
            <a:pPr eaLnBrk="1" hangingPunct="1">
              <a:buFont typeface="Arial" pitchFamily="34" charset="0"/>
              <a:buNone/>
            </a:pPr>
            <a:endParaRPr lang="en-US" altLang="en-US" sz="4800" b="1" dirty="0">
              <a:solidFill>
                <a:srgbClr val="898989"/>
              </a:solidFill>
            </a:endParaRPr>
          </a:p>
        </p:txBody>
      </p:sp>
      <p:pic>
        <p:nvPicPr>
          <p:cNvPr id="1026" name="Picture 2" descr="Business woman holding knife behind his back Premium Photo">
            <a:extLst>
              <a:ext uri="{FF2B5EF4-FFF2-40B4-BE49-F238E27FC236}">
                <a16:creationId xmlns:a16="http://schemas.microsoft.com/office/drawing/2014/main" id="{E3CD367A-6EE3-4462-9629-64711106E8D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00" y="1371600"/>
            <a:ext cx="5257800" cy="3502401"/>
          </a:xfrm>
          <a:prstGeom prst="rect">
            <a:avLst/>
          </a:prstGeom>
          <a:noFill/>
          <a:extLst>
            <a:ext uri="{909E8E84-426E-40DD-AFC4-6F175D3DCCD1}">
              <a14:hiddenFill xmlns:a14="http://schemas.microsoft.com/office/drawing/2010/main">
                <a:solidFill>
                  <a:srgbClr val="FFFFFF"/>
                </a:solidFill>
              </a14:hiddenFill>
            </a:ext>
          </a:extLst>
        </p:spPr>
      </p:pic>
      <p:sp>
        <p:nvSpPr>
          <p:cNvPr id="4" name="Text Placeholder 2">
            <a:extLst>
              <a:ext uri="{FF2B5EF4-FFF2-40B4-BE49-F238E27FC236}">
                <a16:creationId xmlns:a16="http://schemas.microsoft.com/office/drawing/2014/main" id="{27DD4890-767B-453B-848C-EB33BA364C6A}"/>
              </a:ext>
            </a:extLst>
          </p:cNvPr>
          <p:cNvSpPr>
            <a:spLocks noGrp="1"/>
          </p:cNvSpPr>
          <p:nvPr>
            <p:ph type="body" idx="1"/>
          </p:nvPr>
        </p:nvSpPr>
        <p:spPr>
          <a:xfrm>
            <a:off x="588963" y="4773612"/>
            <a:ext cx="7772400" cy="2160588"/>
          </a:xfrm>
        </p:spPr>
        <p:txBody>
          <a:bodyPr/>
          <a:lstStyle/>
          <a:p>
            <a:pPr algn="ctr" eaLnBrk="1" hangingPunct="1"/>
            <a:r>
              <a:rPr lang="en-GB" altLang="en-US" sz="2500" b="1" dirty="0">
                <a:solidFill>
                  <a:schemeClr val="tx1"/>
                </a:solidFill>
              </a:rPr>
              <a:t>Eric Luis Uhlmann</a:t>
            </a:r>
          </a:p>
          <a:p>
            <a:pPr algn="ctr" eaLnBrk="1" hangingPunct="1"/>
            <a:r>
              <a:rPr lang="en-GB" altLang="en-US" sz="2500" b="1" dirty="0">
                <a:solidFill>
                  <a:schemeClr val="tx1"/>
                </a:solidFill>
              </a:rPr>
              <a:t>Associate Professor of Organisational Behaviour</a:t>
            </a:r>
          </a:p>
          <a:p>
            <a:pPr algn="ctr" eaLnBrk="1" hangingPunct="1"/>
            <a:r>
              <a:rPr lang="en-GB" altLang="en-US" sz="2500" b="1" dirty="0">
                <a:solidFill>
                  <a:schemeClr val="tx1"/>
                </a:solidFill>
              </a:rPr>
              <a:t>INSEAD</a:t>
            </a:r>
          </a:p>
          <a:p>
            <a:pPr algn="ctr" eaLnBrk="1" hangingPunct="1"/>
            <a:endParaRPr lang="en-US" altLang="en-US" sz="2500" b="1" dirty="0">
              <a:solidFill>
                <a:srgbClr val="898989"/>
              </a:solidFill>
            </a:endParaRPr>
          </a:p>
        </p:txBody>
      </p:sp>
    </p:spTree>
    <p:extLst>
      <p:ext uri="{BB962C8B-B14F-4D97-AF65-F5344CB8AC3E}">
        <p14:creationId xmlns:p14="http://schemas.microsoft.com/office/powerpoint/2010/main" val="2449223587"/>
      </p:ext>
    </p:extLst>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1"/>
          <p:cNvSpPr txBox="1">
            <a:spLocks noChangeArrowheads="1"/>
          </p:cNvSpPr>
          <p:nvPr/>
        </p:nvSpPr>
        <p:spPr>
          <a:xfrm>
            <a:off x="533400" y="152400"/>
            <a:ext cx="8229600" cy="1143000"/>
          </a:xfrm>
          <a:prstGeom prst="rect">
            <a:avLst/>
          </a:prstGeom>
          <a:noFill/>
          <a:ln/>
        </p:spPr>
        <p:txBody>
          <a:bodyPr anchor="ctr"/>
          <a:lstStyle/>
          <a:p>
            <a:pPr algn="ctr" fontAlgn="auto">
              <a:spcBef>
                <a:spcPts val="0"/>
              </a:spcBef>
              <a:spcAft>
                <a:spcPts val="0"/>
              </a:spcAft>
              <a:defRPr/>
            </a:pPr>
            <a:r>
              <a:rPr lang="en-US" sz="3600" b="1" dirty="0">
                <a:latin typeface="+mn-lt"/>
                <a:cs typeface="+mn-cs"/>
              </a:rPr>
              <a:t>Debrief: Pivot Bank</a:t>
            </a:r>
            <a:endParaRPr lang="en-US" sz="3600" dirty="0">
              <a:latin typeface="+mj-lt"/>
              <a:ea typeface="+mj-ea"/>
              <a:cs typeface="+mj-cs"/>
            </a:endParaRPr>
          </a:p>
        </p:txBody>
      </p:sp>
      <p:sp>
        <p:nvSpPr>
          <p:cNvPr id="5" name="Rectangle 41">
            <a:extLst>
              <a:ext uri="{FF2B5EF4-FFF2-40B4-BE49-F238E27FC236}">
                <a16:creationId xmlns:a16="http://schemas.microsoft.com/office/drawing/2014/main" id="{31511012-0CF0-4212-A82F-203467525337}"/>
              </a:ext>
            </a:extLst>
          </p:cNvPr>
          <p:cNvSpPr txBox="1">
            <a:spLocks noChangeArrowheads="1"/>
          </p:cNvSpPr>
          <p:nvPr/>
        </p:nvSpPr>
        <p:spPr>
          <a:xfrm>
            <a:off x="533400" y="5334000"/>
            <a:ext cx="8229600" cy="1143000"/>
          </a:xfrm>
          <a:prstGeom prst="rect">
            <a:avLst/>
          </a:prstGeom>
          <a:noFill/>
          <a:ln/>
        </p:spPr>
        <p:txBody>
          <a:bodyPr anchor="ctr"/>
          <a:lstStyle/>
          <a:p>
            <a:pPr algn="ctr" fontAlgn="auto">
              <a:spcBef>
                <a:spcPts val="0"/>
              </a:spcBef>
              <a:spcAft>
                <a:spcPts val="0"/>
              </a:spcAft>
              <a:defRPr/>
            </a:pPr>
            <a:r>
              <a:rPr lang="en-US" sz="2800" b="1" i="1" dirty="0">
                <a:latin typeface="+mj-lt"/>
                <a:ea typeface="+mj-ea"/>
                <a:cs typeface="+mj-cs"/>
              </a:rPr>
              <a:t>How did the exercise make you feel?</a:t>
            </a:r>
          </a:p>
          <a:p>
            <a:pPr algn="ctr">
              <a:defRPr/>
            </a:pPr>
            <a:r>
              <a:rPr lang="en-US" sz="2800" b="1" i="1" dirty="0">
                <a:latin typeface="+mn-lt"/>
                <a:cs typeface="+mn-cs"/>
              </a:rPr>
              <a:t>What did you learn abou</a:t>
            </a:r>
            <a:r>
              <a:rPr lang="en-US" sz="2800" b="1" i="1" dirty="0"/>
              <a:t>t the other party?</a:t>
            </a:r>
          </a:p>
          <a:p>
            <a:pPr algn="ctr" fontAlgn="auto">
              <a:spcBef>
                <a:spcPts val="0"/>
              </a:spcBef>
              <a:spcAft>
                <a:spcPts val="0"/>
              </a:spcAft>
              <a:defRPr/>
            </a:pPr>
            <a:endParaRPr lang="en-US" sz="2800" i="1" dirty="0">
              <a:latin typeface="+mj-lt"/>
              <a:ea typeface="+mj-ea"/>
              <a:cs typeface="+mj-cs"/>
            </a:endParaRPr>
          </a:p>
        </p:txBody>
      </p:sp>
      <p:pic>
        <p:nvPicPr>
          <p:cNvPr id="2" name="Picture 2" descr="Business woman holding knife behind his back Premium Photo">
            <a:extLst>
              <a:ext uri="{FF2B5EF4-FFF2-40B4-BE49-F238E27FC236}">
                <a16:creationId xmlns:a16="http://schemas.microsoft.com/office/drawing/2014/main" id="{03D9316D-6353-1220-0C9F-AC9384F867F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00" y="1371600"/>
            <a:ext cx="5257800" cy="35024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75864529"/>
      </p:ext>
    </p:extLst>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459F704F-5BE3-433A-8883-2DB0459E07AF}"/>
              </a:ext>
            </a:extLst>
          </p:cNvPr>
          <p:cNvSpPr>
            <a:spLocks noGrp="1"/>
          </p:cNvSpPr>
          <p:nvPr>
            <p:ph type="title"/>
          </p:nvPr>
        </p:nvSpPr>
        <p:spPr>
          <a:xfrm>
            <a:off x="457200" y="274638"/>
            <a:ext cx="8229600" cy="1143000"/>
          </a:xfrm>
        </p:spPr>
        <p:txBody>
          <a:bodyPr>
            <a:normAutofit/>
          </a:bodyPr>
          <a:lstStyle/>
          <a:p>
            <a:r>
              <a:rPr lang="en-SG" sz="3200" b="1" dirty="0"/>
              <a:t>Information Asymmetries: </a:t>
            </a:r>
            <a:br>
              <a:rPr lang="en-SG" sz="3200" b="1" dirty="0"/>
            </a:br>
            <a:r>
              <a:rPr lang="en-SG" sz="3200" b="1" dirty="0"/>
              <a:t>What does only Kenneth know?</a:t>
            </a:r>
          </a:p>
        </p:txBody>
      </p:sp>
    </p:spTree>
    <p:extLst>
      <p:ext uri="{BB962C8B-B14F-4D97-AF65-F5344CB8AC3E}">
        <p14:creationId xmlns:p14="http://schemas.microsoft.com/office/powerpoint/2010/main" val="21362786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5B2061-4F5C-45FD-B631-43D13017E833}"/>
              </a:ext>
            </a:extLst>
          </p:cNvPr>
          <p:cNvSpPr>
            <a:spLocks noGrp="1"/>
          </p:cNvSpPr>
          <p:nvPr>
            <p:ph type="title"/>
          </p:nvPr>
        </p:nvSpPr>
        <p:spPr/>
        <p:txBody>
          <a:bodyPr>
            <a:normAutofit/>
          </a:bodyPr>
          <a:lstStyle/>
          <a:p>
            <a:r>
              <a:rPr lang="en-SG" sz="3200" b="1" dirty="0"/>
              <a:t>Information Asymmetries: </a:t>
            </a:r>
            <a:br>
              <a:rPr lang="en-SG" sz="3200" b="1" dirty="0"/>
            </a:br>
            <a:r>
              <a:rPr lang="en-SG" sz="3200" b="1" dirty="0"/>
              <a:t>What does only Kenneth know?</a:t>
            </a:r>
          </a:p>
        </p:txBody>
      </p:sp>
      <p:sp>
        <p:nvSpPr>
          <p:cNvPr id="3" name="Content Placeholder 2">
            <a:extLst>
              <a:ext uri="{FF2B5EF4-FFF2-40B4-BE49-F238E27FC236}">
                <a16:creationId xmlns:a16="http://schemas.microsoft.com/office/drawing/2014/main" id="{BF118503-F971-4878-A5C6-EDA3E3F15F79}"/>
              </a:ext>
            </a:extLst>
          </p:cNvPr>
          <p:cNvSpPr>
            <a:spLocks noGrp="1"/>
          </p:cNvSpPr>
          <p:nvPr>
            <p:ph idx="1"/>
          </p:nvPr>
        </p:nvSpPr>
        <p:spPr>
          <a:xfrm>
            <a:off x="457200" y="1752600"/>
            <a:ext cx="8229600" cy="5105400"/>
          </a:xfrm>
        </p:spPr>
        <p:txBody>
          <a:bodyPr>
            <a:normAutofit fontScale="77500" lnSpcReduction="20000"/>
          </a:bodyPr>
          <a:lstStyle/>
          <a:p>
            <a:r>
              <a:rPr lang="en-SG" dirty="0"/>
              <a:t>Kenneth is leaving Pivot Bank this December to do an MBA</a:t>
            </a:r>
          </a:p>
          <a:p>
            <a:endParaRPr lang="en-SG" sz="2300" dirty="0">
              <a:solidFill>
                <a:schemeClr val="bg1"/>
              </a:solidFill>
            </a:endParaRPr>
          </a:p>
          <a:p>
            <a:r>
              <a:rPr lang="en-SG" dirty="0">
                <a:solidFill>
                  <a:schemeClr val="bg1"/>
                </a:solidFill>
              </a:rPr>
              <a:t>He wants the VP promotion to set himself up for a dream job in China post-MBA</a:t>
            </a:r>
          </a:p>
          <a:p>
            <a:endParaRPr lang="en-SG" sz="2300" dirty="0">
              <a:solidFill>
                <a:schemeClr val="bg1"/>
              </a:solidFill>
            </a:endParaRPr>
          </a:p>
          <a:p>
            <a:r>
              <a:rPr lang="en-SG" dirty="0">
                <a:solidFill>
                  <a:schemeClr val="bg1"/>
                </a:solidFill>
              </a:rPr>
              <a:t>Salary is less important because he will only be at the firm a little while longer</a:t>
            </a:r>
          </a:p>
          <a:p>
            <a:endParaRPr lang="en-SG" sz="2300" dirty="0">
              <a:solidFill>
                <a:schemeClr val="bg1"/>
              </a:solidFill>
            </a:endParaRPr>
          </a:p>
          <a:p>
            <a:r>
              <a:rPr lang="en-SG" dirty="0">
                <a:solidFill>
                  <a:schemeClr val="bg1"/>
                </a:solidFill>
              </a:rPr>
              <a:t>Has an offer at VP level with 50% pay increase from Straightforward Bank, but cannot take it because he would only work briefly there pre-MBA (black mark on his CV)</a:t>
            </a:r>
          </a:p>
          <a:p>
            <a:endParaRPr lang="en-SG" sz="2300" dirty="0">
              <a:solidFill>
                <a:schemeClr val="bg1"/>
              </a:solidFill>
            </a:endParaRPr>
          </a:p>
          <a:p>
            <a:r>
              <a:rPr lang="en-SG" dirty="0">
                <a:solidFill>
                  <a:schemeClr val="bg1"/>
                </a:solidFill>
              </a:rPr>
              <a:t>Kenneth and the juniors know that David and the other partners secretly gave themselves pay raises </a:t>
            </a:r>
          </a:p>
        </p:txBody>
      </p:sp>
    </p:spTree>
    <p:extLst>
      <p:ext uri="{BB962C8B-B14F-4D97-AF65-F5344CB8AC3E}">
        <p14:creationId xmlns:p14="http://schemas.microsoft.com/office/powerpoint/2010/main" val="9903283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5B2061-4F5C-45FD-B631-43D13017E833}"/>
              </a:ext>
            </a:extLst>
          </p:cNvPr>
          <p:cNvSpPr>
            <a:spLocks noGrp="1"/>
          </p:cNvSpPr>
          <p:nvPr>
            <p:ph type="title"/>
          </p:nvPr>
        </p:nvSpPr>
        <p:spPr/>
        <p:txBody>
          <a:bodyPr>
            <a:normAutofit/>
          </a:bodyPr>
          <a:lstStyle/>
          <a:p>
            <a:r>
              <a:rPr lang="en-SG" sz="3200" b="1" dirty="0"/>
              <a:t>Information Asymmetries: </a:t>
            </a:r>
            <a:br>
              <a:rPr lang="en-SG" sz="3200" b="1" dirty="0"/>
            </a:br>
            <a:r>
              <a:rPr lang="en-SG" sz="3200" b="1" dirty="0"/>
              <a:t>What does only Kenneth know?</a:t>
            </a:r>
          </a:p>
        </p:txBody>
      </p:sp>
      <p:sp>
        <p:nvSpPr>
          <p:cNvPr id="3" name="Content Placeholder 2">
            <a:extLst>
              <a:ext uri="{FF2B5EF4-FFF2-40B4-BE49-F238E27FC236}">
                <a16:creationId xmlns:a16="http://schemas.microsoft.com/office/drawing/2014/main" id="{BF118503-F971-4878-A5C6-EDA3E3F15F79}"/>
              </a:ext>
            </a:extLst>
          </p:cNvPr>
          <p:cNvSpPr>
            <a:spLocks noGrp="1"/>
          </p:cNvSpPr>
          <p:nvPr>
            <p:ph idx="1"/>
          </p:nvPr>
        </p:nvSpPr>
        <p:spPr>
          <a:xfrm>
            <a:off x="457200" y="1752600"/>
            <a:ext cx="8229600" cy="5105400"/>
          </a:xfrm>
        </p:spPr>
        <p:txBody>
          <a:bodyPr>
            <a:normAutofit fontScale="77500" lnSpcReduction="20000"/>
          </a:bodyPr>
          <a:lstStyle/>
          <a:p>
            <a:r>
              <a:rPr lang="en-SG" dirty="0"/>
              <a:t>Kenneth is leaving Pivot Bank this December to do an MBA</a:t>
            </a:r>
          </a:p>
          <a:p>
            <a:endParaRPr lang="en-SG" sz="2300" dirty="0"/>
          </a:p>
          <a:p>
            <a:r>
              <a:rPr lang="en-SG" dirty="0"/>
              <a:t>He wants the VP promotion to set himself up for a dream job in China post-MBA</a:t>
            </a:r>
          </a:p>
          <a:p>
            <a:endParaRPr lang="en-SG" sz="2300" dirty="0">
              <a:solidFill>
                <a:schemeClr val="bg1"/>
              </a:solidFill>
            </a:endParaRPr>
          </a:p>
          <a:p>
            <a:r>
              <a:rPr lang="en-SG" dirty="0">
                <a:solidFill>
                  <a:schemeClr val="bg1"/>
                </a:solidFill>
              </a:rPr>
              <a:t>Salary is less important because he will only be at the firm a little while longer</a:t>
            </a:r>
          </a:p>
          <a:p>
            <a:endParaRPr lang="en-SG" sz="2300" dirty="0">
              <a:solidFill>
                <a:schemeClr val="bg1"/>
              </a:solidFill>
            </a:endParaRPr>
          </a:p>
          <a:p>
            <a:r>
              <a:rPr lang="en-SG" dirty="0">
                <a:solidFill>
                  <a:schemeClr val="bg1"/>
                </a:solidFill>
              </a:rPr>
              <a:t>Has an offer at VP level with 50% pay increase from Straightforward Bank, but cannot take it because he would only work briefly there pre-MBA (black mark on his CV)</a:t>
            </a:r>
          </a:p>
          <a:p>
            <a:endParaRPr lang="en-SG" sz="2300" dirty="0">
              <a:solidFill>
                <a:schemeClr val="bg1"/>
              </a:solidFill>
            </a:endParaRPr>
          </a:p>
          <a:p>
            <a:r>
              <a:rPr lang="en-SG" dirty="0">
                <a:solidFill>
                  <a:schemeClr val="bg1"/>
                </a:solidFill>
              </a:rPr>
              <a:t>Kenneth and the juniors know that David and the other partners secretly gave themselves pay raises </a:t>
            </a:r>
          </a:p>
        </p:txBody>
      </p:sp>
    </p:spTree>
    <p:extLst>
      <p:ext uri="{BB962C8B-B14F-4D97-AF65-F5344CB8AC3E}">
        <p14:creationId xmlns:p14="http://schemas.microsoft.com/office/powerpoint/2010/main" val="166120750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onception personnalisé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13155</Words>
  <Application>Microsoft Office PowerPoint</Application>
  <PresentationFormat>On-screen Show (4:3)</PresentationFormat>
  <Paragraphs>1102</Paragraphs>
  <Slides>43</Slides>
  <Notes>43</Notes>
  <HiddenSlides>2</HiddenSlides>
  <MMClips>0</MMClips>
  <ScaleCrop>false</ScaleCrop>
  <HeadingPairs>
    <vt:vector size="6" baseType="variant">
      <vt:variant>
        <vt:lpstr>Fonts Used</vt:lpstr>
      </vt:variant>
      <vt:variant>
        <vt:i4>12</vt:i4>
      </vt:variant>
      <vt:variant>
        <vt:lpstr>Theme</vt:lpstr>
      </vt:variant>
      <vt:variant>
        <vt:i4>2</vt:i4>
      </vt:variant>
      <vt:variant>
        <vt:lpstr>Slide Titles</vt:lpstr>
      </vt:variant>
      <vt:variant>
        <vt:i4>43</vt:i4>
      </vt:variant>
    </vt:vector>
  </HeadingPairs>
  <TitlesOfParts>
    <vt:vector size="57" baseType="lpstr">
      <vt:lpstr>Arial</vt:lpstr>
      <vt:lpstr>Averta</vt:lpstr>
      <vt:lpstr>Calibri</vt:lpstr>
      <vt:lpstr>Cambria</vt:lpstr>
      <vt:lpstr>Georgia</vt:lpstr>
      <vt:lpstr>Gotham SSm A</vt:lpstr>
      <vt:lpstr>Merriweather</vt:lpstr>
      <vt:lpstr>Roboto</vt:lpstr>
      <vt:lpstr>Roboto Slab</vt:lpstr>
      <vt:lpstr>Rockwell</vt:lpstr>
      <vt:lpstr>Times New Roman</vt:lpstr>
      <vt:lpstr>Ubuntu</vt:lpstr>
      <vt:lpstr>Office Theme</vt:lpstr>
      <vt:lpstr>Conception personnalisée</vt:lpstr>
      <vt:lpstr>Pivot Bank</vt:lpstr>
      <vt:lpstr>PowerPoint Presentation</vt:lpstr>
      <vt:lpstr>Pivot Bank</vt:lpstr>
      <vt:lpstr>PowerPoint Presentation</vt:lpstr>
      <vt:lpstr>PowerPoint Presentation</vt:lpstr>
      <vt:lpstr>PowerPoint Presentation</vt:lpstr>
      <vt:lpstr>Information Asymmetries:  What does only Kenneth know?</vt:lpstr>
      <vt:lpstr>Information Asymmetries:  What does only Kenneth know?</vt:lpstr>
      <vt:lpstr>Information Asymmetries:  What does only Kenneth know?</vt:lpstr>
      <vt:lpstr>Information Asymmetries:  What does only Kenneth know?</vt:lpstr>
      <vt:lpstr>Information Asymmetries:  What does only Kenneth know?</vt:lpstr>
      <vt:lpstr>Information Asymmetries:  What does only Kenneth know?</vt:lpstr>
      <vt:lpstr>Information Asymmetries:  What does only David know?</vt:lpstr>
      <vt:lpstr>Information Asymmetries:  What does only David know?</vt:lpstr>
      <vt:lpstr>Information Asymmetries:  What does only David know?</vt:lpstr>
      <vt:lpstr>Information Asymmetries:  What does only David know?</vt:lpstr>
      <vt:lpstr>Information Asymmetries:  What does only David know?</vt:lpstr>
      <vt:lpstr>Information Asymmetries:  What does only David know?</vt:lpstr>
      <vt:lpstr>PowerPoint Presentation</vt:lpstr>
      <vt:lpstr>PowerPoint Presentation</vt:lpstr>
      <vt:lpstr>Did you lie in Pivot Bank?</vt:lpstr>
      <vt:lpstr>PowerPoint Presentation</vt:lpstr>
      <vt:lpstr>PowerPoint Presentation</vt:lpstr>
      <vt:lpstr>How Accurate Are People At Detecting Lies?  (50% would be chance accuracy)   </vt:lpstr>
      <vt:lpstr>Overconfidence about lie detection</vt:lpstr>
      <vt:lpstr>Is it wrong to lie in Pivot Bank?</vt:lpstr>
      <vt:lpstr>PowerPoint Presentation</vt:lpstr>
      <vt:lpstr>Commonsense Ethical Standards </vt:lpstr>
      <vt:lpstr>Does it make career sense to be ethical?</vt:lpstr>
      <vt:lpstr>Game Theory and the Prisoner’s Dilemma</vt:lpstr>
      <vt:lpstr>The Shadow of the Past  </vt:lpstr>
      <vt:lpstr>Who here has worked for an unethical boss?</vt:lpstr>
      <vt:lpstr>Ethics of Organizational Leaders</vt:lpstr>
      <vt:lpstr>Who here has worked for a  toxic organization like Pivot Bank?</vt:lpstr>
      <vt:lpstr>Organizational Culture and Ethics</vt:lpstr>
      <vt:lpstr>The true story of Pivot Bank</vt:lpstr>
      <vt:lpstr>The true story of Pivot Bank</vt:lpstr>
      <vt:lpstr>The true story of Pivot Bank</vt:lpstr>
      <vt:lpstr>The true story of Pivot Bank</vt:lpstr>
      <vt:lpstr>The true story of Pivot Bank</vt:lpstr>
      <vt:lpstr>The true story of Pivot Bank</vt:lpstr>
      <vt:lpstr>The true story of Pivot Bank</vt:lpstr>
      <vt:lpstr>Take-Aways: Negotiation Ethics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Optional Lies Lecture</dc:title>
  <dc:creator>Eric Uhlmann</dc:creator>
  <cp:lastModifiedBy>SHIKHOVA Larisa</cp:lastModifiedBy>
  <cp:revision>326</cp:revision>
  <dcterms:created xsi:type="dcterms:W3CDTF">2015-09-13T10:03:43Z</dcterms:created>
  <dcterms:modified xsi:type="dcterms:W3CDTF">2024-06-20T13:43:48Z</dcterms:modified>
</cp:coreProperties>
</file>