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1"/>
  </p:notesMasterIdLst>
  <p:sldIdLst>
    <p:sldId id="386" r:id="rId3"/>
    <p:sldId id="323" r:id="rId4"/>
    <p:sldId id="275" r:id="rId5"/>
    <p:sldId id="361" r:id="rId6"/>
    <p:sldId id="348" r:id="rId7"/>
    <p:sldId id="256" r:id="rId8"/>
    <p:sldId id="290" r:id="rId9"/>
    <p:sldId id="291" r:id="rId10"/>
    <p:sldId id="292" r:id="rId11"/>
    <p:sldId id="330" r:id="rId12"/>
    <p:sldId id="327" r:id="rId13"/>
    <p:sldId id="336" r:id="rId14"/>
    <p:sldId id="335" r:id="rId15"/>
    <p:sldId id="286" r:id="rId16"/>
    <p:sldId id="350" r:id="rId17"/>
    <p:sldId id="294" r:id="rId18"/>
    <p:sldId id="296" r:id="rId19"/>
    <p:sldId id="301" r:id="rId20"/>
    <p:sldId id="360" r:id="rId21"/>
    <p:sldId id="357" r:id="rId22"/>
    <p:sldId id="349" r:id="rId23"/>
    <p:sldId id="276" r:id="rId24"/>
    <p:sldId id="316" r:id="rId25"/>
    <p:sldId id="353" r:id="rId26"/>
    <p:sldId id="352" r:id="rId27"/>
    <p:sldId id="320" r:id="rId28"/>
    <p:sldId id="311" r:id="rId29"/>
    <p:sldId id="312" r:id="rId30"/>
    <p:sldId id="313" r:id="rId31"/>
    <p:sldId id="314" r:id="rId32"/>
    <p:sldId id="308" r:id="rId33"/>
    <p:sldId id="345" r:id="rId34"/>
    <p:sldId id="354" r:id="rId35"/>
    <p:sldId id="306" r:id="rId36"/>
    <p:sldId id="319" r:id="rId37"/>
    <p:sldId id="355" r:id="rId38"/>
    <p:sldId id="346" r:id="rId39"/>
    <p:sldId id="347" r:id="rId40"/>
    <p:sldId id="310" r:id="rId41"/>
    <p:sldId id="318" r:id="rId42"/>
    <p:sldId id="283" r:id="rId43"/>
    <p:sldId id="259" r:id="rId44"/>
    <p:sldId id="282" r:id="rId45"/>
    <p:sldId id="289" r:id="rId46"/>
    <p:sldId id="288" r:id="rId47"/>
    <p:sldId id="339" r:id="rId48"/>
    <p:sldId id="333" r:id="rId49"/>
    <p:sldId id="287" r:id="rId50"/>
    <p:sldId id="303" r:id="rId51"/>
    <p:sldId id="326" r:id="rId52"/>
    <p:sldId id="265" r:id="rId53"/>
    <p:sldId id="272" r:id="rId54"/>
    <p:sldId id="269" r:id="rId55"/>
    <p:sldId id="285" r:id="rId56"/>
    <p:sldId id="281" r:id="rId57"/>
    <p:sldId id="340" r:id="rId58"/>
    <p:sldId id="279" r:id="rId59"/>
    <p:sldId id="341" r:id="rId6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E25"/>
    <a:srgbClr val="006E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4F584-9810-4A32-814B-4E5E0F88C152}" v="1" dt="2024-06-10T07:44:23.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snapToObjects="1">
      <p:cViewPr varScale="1">
        <p:scale>
          <a:sx n="79" d="100"/>
          <a:sy n="79"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954F584-9810-4A32-814B-4E5E0F88C152}"/>
    <pc:docChg chg="addSld delSld modSld sldOrd">
      <pc:chgData name="LESCALLIER TRAQUET Emilie" userId="ab01feba-5c92-4a33-8ccf-08c553084b8f" providerId="ADAL" clId="{2954F584-9810-4A32-814B-4E5E0F88C152}" dt="2024-06-10T07:46:06.590" v="96" actId="20577"/>
      <pc:docMkLst>
        <pc:docMk/>
      </pc:docMkLst>
      <pc:sldChg chg="new del">
        <pc:chgData name="LESCALLIER TRAQUET Emilie" userId="ab01feba-5c92-4a33-8ccf-08c553084b8f" providerId="ADAL" clId="{2954F584-9810-4A32-814B-4E5E0F88C152}" dt="2024-06-10T07:44:25.783" v="2" actId="47"/>
        <pc:sldMkLst>
          <pc:docMk/>
          <pc:sldMk cId="1577611998" sldId="362"/>
        </pc:sldMkLst>
      </pc:sldChg>
      <pc:sldChg chg="modSp add mod ord">
        <pc:chgData name="LESCALLIER TRAQUET Emilie" userId="ab01feba-5c92-4a33-8ccf-08c553084b8f" providerId="ADAL" clId="{2954F584-9810-4A32-814B-4E5E0F88C152}" dt="2024-06-10T07:46:06.590" v="96" actId="20577"/>
        <pc:sldMkLst>
          <pc:docMk/>
          <pc:sldMk cId="1409809371" sldId="386"/>
        </pc:sldMkLst>
        <pc:spChg chg="mod">
          <ac:chgData name="LESCALLIER TRAQUET Emilie" userId="ab01feba-5c92-4a33-8ccf-08c553084b8f" providerId="ADAL" clId="{2954F584-9810-4A32-814B-4E5E0F88C152}" dt="2024-06-10T07:45:04.918" v="49" actId="20577"/>
          <ac:spMkLst>
            <pc:docMk/>
            <pc:sldMk cId="1409809371" sldId="386"/>
            <ac:spMk id="5" creationId="{95B59985-71BB-39B0-A25D-A79F4455D554}"/>
          </ac:spMkLst>
        </pc:spChg>
        <pc:spChg chg="mod">
          <ac:chgData name="LESCALLIER TRAQUET Emilie" userId="ab01feba-5c92-4a33-8ccf-08c553084b8f" providerId="ADAL" clId="{2954F584-9810-4A32-814B-4E5E0F88C152}" dt="2024-06-10T07:46:06.590" v="96" actId="20577"/>
          <ac:spMkLst>
            <pc:docMk/>
            <pc:sldMk cId="1409809371" sldId="386"/>
            <ac:spMk id="7" creationId="{A8F4ADC1-E06A-AFED-D132-7A0D134CB2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FAE71-027C-9B48-906C-48978FA1ED1D}" type="datetimeFigureOut">
              <a:rPr lang="es-ES" smtClean="0"/>
              <a:t>20/06/2024</a:t>
            </a:fld>
            <a:endParaRPr lang="en-GB"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B43BC-DDC6-264D-A129-A11F564D47CA}" type="slidenum">
              <a:rPr lang="en-GB" smtClean="0"/>
              <a:t>‹#›</a:t>
            </a:fld>
            <a:endParaRPr lang="en-GB" dirty="0"/>
          </a:p>
        </p:txBody>
      </p:sp>
    </p:spTree>
    <p:extLst>
      <p:ext uri="{BB962C8B-B14F-4D97-AF65-F5344CB8AC3E}">
        <p14:creationId xmlns:p14="http://schemas.microsoft.com/office/powerpoint/2010/main" val="2306237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rPr>
              <a:t>So,</a:t>
            </a:r>
            <a:r>
              <a:rPr lang="en-US" i="0" baseline="0" dirty="0">
                <a:effectLst/>
              </a:rPr>
              <a:t> how would you define culture? Here I am talking about those deeper things that make groups of people unique, not the weather. [</a:t>
            </a:r>
            <a:r>
              <a:rPr lang="en-US" i="1" baseline="0" dirty="0">
                <a:effectLst/>
              </a:rPr>
              <a:t>Students answer</a:t>
            </a:r>
            <a:r>
              <a:rPr lang="en-US" i="0" baseline="0" dirty="0">
                <a:effectLst/>
              </a:rPr>
              <a:t>].</a:t>
            </a:r>
          </a:p>
          <a:p>
            <a:endParaRPr lang="en-US" i="0" baseline="0" dirty="0">
              <a:effectLst/>
            </a:endParaRPr>
          </a:p>
          <a:p>
            <a:r>
              <a:rPr lang="en-US" i="0" baseline="0" dirty="0">
                <a:effectLst/>
              </a:rPr>
              <a:t>Source of photo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https://pixabay.com/en/hand-keep-lens-photography-1030554/</a:t>
            </a: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10</a:t>
            </a:fld>
            <a:endParaRPr lang="en-GB"/>
          </a:p>
        </p:txBody>
      </p:sp>
    </p:spTree>
    <p:extLst>
      <p:ext uri="{BB962C8B-B14F-4D97-AF65-F5344CB8AC3E}">
        <p14:creationId xmlns:p14="http://schemas.microsoft.com/office/powerpoint/2010/main" val="394619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effectLst/>
              </a:rPr>
              <a:t>There are</a:t>
            </a:r>
            <a:r>
              <a:rPr lang="en-US" i="0" baseline="0" dirty="0">
                <a:effectLst/>
              </a:rPr>
              <a:t> many definitions of culture. Here is a particularly nice one from the </a:t>
            </a:r>
            <a:r>
              <a:rPr lang="en-US" sz="1200" dirty="0"/>
              <a:t>Cambridge English Dictionary:</a:t>
            </a:r>
            <a:r>
              <a:rPr lang="en-US" sz="1200" baseline="0" dirty="0"/>
              <a:t> </a:t>
            </a:r>
            <a:r>
              <a:rPr lang="en-US" sz="1200" i="0" dirty="0"/>
              <a:t>“The way of life, especially the general customs and beliefs, of a particular group of people at a particular time.” C</a:t>
            </a:r>
            <a:r>
              <a:rPr lang="en-US" altLang="en-US" sz="1200" dirty="0"/>
              <a:t>ulture is a lens that we use to perceive the world, that shapes our perceptions and behaviors,</a:t>
            </a:r>
            <a:r>
              <a:rPr lang="en-US" altLang="en-US" sz="1200" baseline="0" dirty="0"/>
              <a:t> is learned from those around us– often at a very young age– distinguishes one group of people from others, and is relatively stable across time. </a:t>
            </a:r>
          </a:p>
          <a:p>
            <a:endParaRPr lang="en-US" i="0" dirty="0">
              <a:effectLst/>
            </a:endParaRPr>
          </a:p>
          <a:p>
            <a:r>
              <a:rPr lang="en-US" i="0" dirty="0">
                <a:effectLst/>
              </a:rPr>
              <a:t>References</a:t>
            </a:r>
          </a:p>
          <a:p>
            <a:endParaRPr lang="en-US" i="0" dirty="0">
              <a:effectLst/>
            </a:endParaRPr>
          </a:p>
          <a:p>
            <a:r>
              <a:rPr lang="en-US" i="0" dirty="0">
                <a:effectLst/>
              </a:rPr>
              <a:t>“Culture.” Cambridge English Dictionary. dictionary.cambridge.org. Retrieved July 26, 2015.</a:t>
            </a:r>
          </a:p>
          <a:p>
            <a:r>
              <a:rPr lang="en-US" i="0" dirty="0"/>
              <a:t>http://dictionary.cambridge.org/dictionary/english/culture?a=british</a:t>
            </a:r>
          </a:p>
        </p:txBody>
      </p:sp>
      <p:sp>
        <p:nvSpPr>
          <p:cNvPr id="4" name="Slide Number Placeholder 3"/>
          <p:cNvSpPr>
            <a:spLocks noGrp="1"/>
          </p:cNvSpPr>
          <p:nvPr>
            <p:ph type="sldNum" sz="quarter" idx="10"/>
          </p:nvPr>
        </p:nvSpPr>
        <p:spPr/>
        <p:txBody>
          <a:bodyPr/>
          <a:lstStyle/>
          <a:p>
            <a:fld id="{456B43BC-DDC6-264D-A129-A11F564D47CA}" type="slidenum">
              <a:rPr lang="en-GB" smtClean="0"/>
              <a:t>11</a:t>
            </a:fld>
            <a:endParaRPr lang="en-GB"/>
          </a:p>
        </p:txBody>
      </p:sp>
    </p:spTree>
    <p:extLst>
      <p:ext uri="{BB962C8B-B14F-4D97-AF65-F5344CB8AC3E}">
        <p14:creationId xmlns:p14="http://schemas.microsoft.com/office/powerpoint/2010/main" val="226339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fish asks another fish "how's the water?“</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12</a:t>
            </a:fld>
            <a:endParaRPr lang="en-GB"/>
          </a:p>
        </p:txBody>
      </p:sp>
    </p:spTree>
    <p:extLst>
      <p:ext uri="{BB962C8B-B14F-4D97-AF65-F5344CB8AC3E}">
        <p14:creationId xmlns:p14="http://schemas.microsoft.com/office/powerpoint/2010/main" val="111520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fish asks another fish "how's the water?" The other fish says, "what is water?" Fish do not know they are in water. Culture is like that, its so deeply embedded in our lives that unless</a:t>
            </a:r>
            <a:r>
              <a:rPr lang="en-US" sz="1200" baseline="0" dirty="0"/>
              <a:t> we interact regularly with members of other cultures, we may fail to realize that our values, norms, and beliefs are not universal. </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effectLst/>
              </a:rPr>
              <a:t>Source of photo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effectLst/>
              </a:rPr>
              <a:t>https://pixabay.com/en/fish-aquarium-water-1607380/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effectLst/>
            </a:endParaRPr>
          </a:p>
          <a:p>
            <a:r>
              <a:rPr lang="en-US" i="0" dirty="0">
                <a:effectLst/>
              </a:rPr>
              <a:t>Relevant quote</a:t>
            </a:r>
          </a:p>
          <a:p>
            <a:endParaRPr lang="en-US"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“One thing about which fish know exactly nothing is water, since they have no anti-environment which would enable them to perceive the element they live in.” -- Marshall McLuhan</a:t>
            </a:r>
          </a:p>
          <a:p>
            <a:endParaRPr lang="en-US" i="0" dirty="0">
              <a:effectLst/>
            </a:endParaRPr>
          </a:p>
          <a:p>
            <a:r>
              <a:rPr lang="en-US" i="0" dirty="0">
                <a:effectLst/>
              </a:rPr>
              <a:t>References</a:t>
            </a:r>
          </a:p>
          <a:p>
            <a:endParaRPr lang="en-US" i="0" dirty="0">
              <a:effectLst/>
            </a:endParaRPr>
          </a:p>
          <a:p>
            <a:r>
              <a:rPr lang="en-US" b="0" u="none" dirty="0">
                <a:effectLst/>
              </a:rPr>
              <a:t>Adam </a:t>
            </a:r>
            <a:r>
              <a:rPr lang="en-US" b="0" u="none" dirty="0" err="1">
                <a:effectLst/>
              </a:rPr>
              <a:t>Dachis</a:t>
            </a:r>
            <a:r>
              <a:rPr lang="en-US" b="0" u="sng" dirty="0">
                <a:effectLst/>
              </a:rPr>
              <a:t>, </a:t>
            </a:r>
            <a:r>
              <a:rPr lang="en-US" sz="1200" b="0" dirty="0"/>
              <a:t>Fish don’t know they are in water</a:t>
            </a:r>
            <a:endParaRPr lang="en-US" b="0" u="sng" dirty="0">
              <a:effectLst/>
            </a:endParaRPr>
          </a:p>
          <a:p>
            <a:r>
              <a:rPr lang="en-US" i="0" dirty="0">
                <a:effectLst/>
              </a:rPr>
              <a:t>http://lifehacker.com/5821126/fish-dont-know-theyre-in-water</a:t>
            </a:r>
          </a:p>
          <a:p>
            <a:endParaRPr lang="en-US" i="0" dirty="0">
              <a:effectLst/>
            </a:endParaRPr>
          </a:p>
          <a:p>
            <a:r>
              <a:rPr lang="en-US" sz="1200" b="0" i="0" kern="1200" dirty="0">
                <a:solidFill>
                  <a:schemeClr val="tx1"/>
                </a:solidFill>
                <a:effectLst/>
                <a:latin typeface="+mn-lt"/>
                <a:ea typeface="+mn-ea"/>
                <a:cs typeface="+mn-cs"/>
              </a:rPr>
              <a:t>Derek</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Sivers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Fish don’t know they’re in water”</a:t>
            </a:r>
          </a:p>
          <a:p>
            <a:r>
              <a:rPr lang="en-US" sz="1200" b="0" kern="1200" dirty="0">
                <a:solidFill>
                  <a:schemeClr val="tx1"/>
                </a:solidFill>
                <a:effectLst/>
                <a:latin typeface="+mn-lt"/>
                <a:ea typeface="+mn-ea"/>
                <a:cs typeface="+mn-cs"/>
              </a:rPr>
              <a:t>https://sivers.org/fish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effectLst/>
            </a:endParaRP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13</a:t>
            </a:fld>
            <a:endParaRPr lang="en-GB"/>
          </a:p>
        </p:txBody>
      </p:sp>
    </p:spTree>
    <p:extLst>
      <p:ext uri="{BB962C8B-B14F-4D97-AF65-F5344CB8AC3E}">
        <p14:creationId xmlns:p14="http://schemas.microsoft.com/office/powerpoint/2010/main" val="93139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rPr>
              <a:t>Scientific</a:t>
            </a:r>
            <a:r>
              <a:rPr lang="en-US" i="0" baseline="0" dirty="0">
                <a:effectLst/>
              </a:rPr>
              <a:t> </a:t>
            </a:r>
            <a:r>
              <a:rPr lang="en-US" i="0" dirty="0">
                <a:effectLst/>
              </a:rPr>
              <a:t>research has identified a number of important dimensions of culture. I will cover some of the ones most central to negotiation.</a:t>
            </a:r>
            <a:r>
              <a:rPr lang="en-US" i="0" baseline="0" dirty="0">
                <a:effectLst/>
              </a:rPr>
              <a:t> </a:t>
            </a:r>
            <a:r>
              <a:rPr lang="en-US" sz="1200" kern="1200" dirty="0">
                <a:solidFill>
                  <a:schemeClr val="tx1"/>
                </a:solidFill>
                <a:effectLst/>
                <a:latin typeface="+mn-lt"/>
                <a:ea typeface="+mn-ea"/>
                <a:cs typeface="+mn-cs"/>
              </a:rPr>
              <a:t>The first of these you all probably know, it is individualism-collectivism. This is the extent to which a culture places emphasis on groups or individuals. </a:t>
            </a:r>
          </a:p>
          <a:p>
            <a:endParaRPr lang="en-US" i="0" baseline="0" dirty="0">
              <a:effectLst/>
            </a:endParaRPr>
          </a:p>
          <a:p>
            <a:r>
              <a:rPr lang="en-US" i="0" dirty="0">
                <a:effectLst/>
              </a:rPr>
              <a:t>References</a:t>
            </a:r>
          </a:p>
          <a:p>
            <a:endParaRPr lang="en-US" i="0" dirty="0">
              <a:effectLst/>
            </a:endParaRPr>
          </a:p>
          <a:p>
            <a:r>
              <a:rPr lang="en-US" i="0" dirty="0">
                <a:effectLst/>
              </a:rPr>
              <a:t>Hofstede, Geert (2001). Culture's Consequences: comparing values, behaviors, institutions, and organizations across nations (2nd ed.). Thousand Oaks, CA: Sage.</a:t>
            </a:r>
          </a:p>
          <a:p>
            <a:endParaRPr lang="en-US" i="0" dirty="0">
              <a:effectLst/>
            </a:endParaRPr>
          </a:p>
          <a:p>
            <a:r>
              <a:rPr lang="en-US" i="0" dirty="0">
                <a:effectLst/>
              </a:rPr>
              <a:t>Meyer, E.</a:t>
            </a:r>
            <a:r>
              <a:rPr lang="en-US" i="0" baseline="0" dirty="0">
                <a:effectLst/>
              </a:rPr>
              <a:t> (2014). </a:t>
            </a:r>
            <a:r>
              <a:rPr lang="en-US" dirty="0"/>
              <a:t>The Culture Map: Breaking Through the Invisible Boundaries of Global Business.</a:t>
            </a:r>
          </a:p>
          <a:p>
            <a:r>
              <a:rPr lang="en-US" i="0" dirty="0">
                <a:effectLst/>
              </a:rPr>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14</a:t>
            </a:fld>
            <a:endParaRPr lang="en-GB"/>
          </a:p>
        </p:txBody>
      </p:sp>
    </p:spTree>
    <p:extLst>
      <p:ext uri="{BB962C8B-B14F-4D97-AF65-F5344CB8AC3E}">
        <p14:creationId xmlns:p14="http://schemas.microsoft.com/office/powerpoint/2010/main" val="300807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a handout for you, it shows national rankings on individualism and collectivism from the famous cross national survey by Hofstede. You can look up places</a:t>
            </a:r>
            <a:r>
              <a:rPr lang="en-US" sz="1200" kern="1200" baseline="0" dirty="0">
                <a:solidFill>
                  <a:schemeClr val="tx1"/>
                </a:solidFill>
                <a:effectLst/>
                <a:latin typeface="+mn-lt"/>
                <a:ea typeface="+mn-ea"/>
                <a:cs typeface="+mn-cs"/>
              </a:rPr>
              <a:t> you’ve lived, the country you were from, and countries that interest you. High scores reflect more individualism. [</a:t>
            </a:r>
            <a:r>
              <a:rPr lang="en-US" sz="1200" i="1" kern="1200" baseline="0" dirty="0">
                <a:solidFill>
                  <a:schemeClr val="tx1"/>
                </a:solidFill>
                <a:effectLst/>
                <a:latin typeface="+mn-lt"/>
                <a:ea typeface="+mn-ea"/>
                <a:cs typeface="+mn-cs"/>
              </a:rPr>
              <a:t>Instructor passes out hard copies of “</a:t>
            </a:r>
            <a:r>
              <a:rPr lang="en-US" sz="1200" i="1" kern="1200" baseline="0" dirty="0" err="1">
                <a:solidFill>
                  <a:schemeClr val="tx1"/>
                </a:solidFill>
                <a:effectLst/>
                <a:latin typeface="+mn-lt"/>
                <a:ea typeface="+mn-ea"/>
                <a:cs typeface="+mn-cs"/>
              </a:rPr>
              <a:t>Handout_Individualism</a:t>
            </a:r>
            <a:r>
              <a:rPr lang="en-US" sz="1200" i="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Hofstede scores are based on a huge cross-national survey of IBM employees, later validated by the massive GLOBE surveys which were not within just one company. </a:t>
            </a:r>
          </a:p>
          <a:p>
            <a:endParaRPr lang="en-US" sz="1200" kern="1200" dirty="0">
              <a:solidFill>
                <a:schemeClr val="tx1"/>
              </a:solidFill>
              <a:effectLst/>
              <a:latin typeface="+mn-lt"/>
              <a:ea typeface="+mn-ea"/>
              <a:cs typeface="+mn-cs"/>
            </a:endParaRPr>
          </a:p>
          <a:p>
            <a:r>
              <a:rPr lang="en-US" dirty="0"/>
              <a:t>Source of photo:</a:t>
            </a:r>
          </a:p>
          <a:p>
            <a:r>
              <a:rPr lang="en-US" dirty="0"/>
              <a:t>https://pixabay.com/en/banner-header-continents-country-1158378/</a:t>
            </a:r>
          </a:p>
        </p:txBody>
      </p:sp>
      <p:sp>
        <p:nvSpPr>
          <p:cNvPr id="4" name="Slide Number Placeholder 3"/>
          <p:cNvSpPr>
            <a:spLocks noGrp="1"/>
          </p:cNvSpPr>
          <p:nvPr>
            <p:ph type="sldNum" sz="quarter" idx="10"/>
          </p:nvPr>
        </p:nvSpPr>
        <p:spPr/>
        <p:txBody>
          <a:bodyPr/>
          <a:lstStyle/>
          <a:p>
            <a:fld id="{456B43BC-DDC6-264D-A129-A11F564D47CA}" type="slidenum">
              <a:rPr lang="en-GB" smtClean="0"/>
              <a:t>15</a:t>
            </a:fld>
            <a:endParaRPr lang="en-GB"/>
          </a:p>
        </p:txBody>
      </p:sp>
    </p:spTree>
    <p:extLst>
      <p:ext uri="{BB962C8B-B14F-4D97-AF65-F5344CB8AC3E}">
        <p14:creationId xmlns:p14="http://schemas.microsoft.com/office/powerpoint/2010/main" val="21277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quote from </a:t>
            </a:r>
            <a:r>
              <a:rPr lang="en-US" sz="1200" i="0" dirty="0">
                <a:latin typeface="+mn-lt"/>
                <a:cs typeface="Times New Roman" pitchFamily="18" charset="0"/>
              </a:rPr>
              <a:t>Josh Billings, “The squeaky wheel gets the grease,”</a:t>
            </a:r>
            <a:r>
              <a:rPr lang="en-US" sz="1200" i="0" baseline="0" dirty="0">
                <a:latin typeface="+mn-lt"/>
                <a:cs typeface="Times New Roman" pitchFamily="18" charset="0"/>
              </a:rPr>
              <a:t> captures the individualism of his native United States. Individuals are rewarded for standing out, even if that is by complaining. </a:t>
            </a:r>
            <a:endParaRPr lang="en-US" i="0" dirty="0"/>
          </a:p>
          <a:p>
            <a:endParaRPr lang="en-US" dirty="0"/>
          </a:p>
          <a:p>
            <a:r>
              <a:rPr lang="en-US" dirty="0"/>
              <a:t>Source of photo:</a:t>
            </a:r>
          </a:p>
          <a:p>
            <a:r>
              <a:rPr lang="en-US" dirty="0"/>
              <a:t>https://pixabay.com/en/america-borders-country-flag-map-1295554/</a:t>
            </a:r>
          </a:p>
        </p:txBody>
      </p:sp>
      <p:sp>
        <p:nvSpPr>
          <p:cNvPr id="4" name="Slide Number Placeholder 3"/>
          <p:cNvSpPr>
            <a:spLocks noGrp="1"/>
          </p:cNvSpPr>
          <p:nvPr>
            <p:ph type="sldNum" sz="quarter" idx="10"/>
          </p:nvPr>
        </p:nvSpPr>
        <p:spPr/>
        <p:txBody>
          <a:bodyPr/>
          <a:lstStyle/>
          <a:p>
            <a:fld id="{456B43BC-DDC6-264D-A129-A11F564D47CA}" type="slidenum">
              <a:rPr lang="en-GB" smtClean="0"/>
              <a:t>16</a:t>
            </a:fld>
            <a:endParaRPr lang="en-GB"/>
          </a:p>
        </p:txBody>
      </p:sp>
    </p:spTree>
    <p:extLst>
      <p:ext uri="{BB962C8B-B14F-4D97-AF65-F5344CB8AC3E}">
        <p14:creationId xmlns:p14="http://schemas.microsoft.com/office/powerpoint/2010/main" val="240697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is a contrasting</a:t>
            </a:r>
            <a:r>
              <a:rPr lang="en-US" i="0" baseline="0" dirty="0"/>
              <a:t> quote from Japan, </a:t>
            </a:r>
            <a:r>
              <a:rPr lang="en-US" sz="1200" i="0" dirty="0">
                <a:latin typeface="+mn-lt"/>
                <a:cs typeface="Times New Roman" pitchFamily="18" charset="0"/>
              </a:rPr>
              <a:t>“The nail that sticks out gets hammered down.” [</a:t>
            </a:r>
            <a:r>
              <a:rPr lang="en-US" sz="1200" i="1" dirty="0">
                <a:latin typeface="+mn-lt"/>
                <a:cs typeface="Times New Roman" pitchFamily="18" charset="0"/>
              </a:rPr>
              <a:t>Instructor mimics a hammer smashing a nail with his or her hand</a:t>
            </a:r>
            <a:r>
              <a:rPr lang="en-US" sz="1200" i="0" dirty="0">
                <a:latin typeface="+mn-lt"/>
                <a:cs typeface="Times New Roman" pitchFamily="18" charset="0"/>
              </a:rPr>
              <a:t>]. A very different sentiment,</a:t>
            </a:r>
            <a:r>
              <a:rPr lang="en-US" sz="1200" i="0" baseline="0" dirty="0">
                <a:latin typeface="+mn-lt"/>
                <a:cs typeface="Times New Roman" pitchFamily="18" charset="0"/>
              </a:rPr>
              <a:t> suggesting that those who are too individualistic will be punished for it. </a:t>
            </a:r>
            <a:endParaRPr lang="en-US" i="0" baseline="0" dirty="0"/>
          </a:p>
          <a:p>
            <a:endParaRPr lang="en-US" baseline="0" dirty="0"/>
          </a:p>
          <a:p>
            <a:r>
              <a:rPr lang="en-US" dirty="0"/>
              <a:t>Source for photo:</a:t>
            </a:r>
          </a:p>
          <a:p>
            <a:r>
              <a:rPr lang="en-US" dirty="0"/>
              <a:t>https://pixabay.com/en/japan-japanese-map-flag-red-112722/</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17</a:t>
            </a:fld>
            <a:endParaRPr lang="en-GB"/>
          </a:p>
        </p:txBody>
      </p:sp>
    </p:spTree>
    <p:extLst>
      <p:ext uri="{BB962C8B-B14F-4D97-AF65-F5344CB8AC3E}">
        <p14:creationId xmlns:p14="http://schemas.microsoft.com/office/powerpoint/2010/main" val="214055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Some of the most individualistic cultures in the world include</a:t>
            </a:r>
            <a:r>
              <a:rPr lang="en-US" sz="1200" kern="1200" baseline="0" dirty="0">
                <a:solidFill>
                  <a:schemeClr val="tx1"/>
                </a:solidFill>
                <a:effectLst/>
                <a:latin typeface="+mn-lt"/>
                <a:ea typeface="+mn-ea"/>
                <a:cs typeface="+mn-cs"/>
              </a:rPr>
              <a:t> the </a:t>
            </a:r>
            <a:r>
              <a:rPr lang="en-US" dirty="0"/>
              <a:t>United States,</a:t>
            </a:r>
            <a:r>
              <a:rPr lang="en-US" baseline="0" dirty="0"/>
              <a:t> </a:t>
            </a:r>
            <a:r>
              <a:rPr lang="en-US" dirty="0"/>
              <a:t>Australia,</a:t>
            </a:r>
            <a:r>
              <a:rPr lang="en-US" baseline="0" dirty="0"/>
              <a:t> </a:t>
            </a:r>
            <a:r>
              <a:rPr lang="en-US" kern="0" dirty="0"/>
              <a:t>United Kingdom</a:t>
            </a:r>
            <a:r>
              <a:rPr lang="en-US" kern="1200" dirty="0"/>
              <a:t>,</a:t>
            </a:r>
            <a:r>
              <a:rPr lang="en-US" kern="1200" baseline="0" dirty="0"/>
              <a:t> </a:t>
            </a:r>
            <a:r>
              <a:rPr lang="en-US" dirty="0"/>
              <a:t>Canada,</a:t>
            </a:r>
            <a:r>
              <a:rPr lang="en-US" baseline="0" dirty="0"/>
              <a:t> and </a:t>
            </a:r>
            <a:r>
              <a:rPr lang="en-US" dirty="0"/>
              <a:t>Hungary. The</a:t>
            </a:r>
            <a:r>
              <a:rPr lang="en-US" baseline="0" dirty="0"/>
              <a:t> U.S., consistent with some popular stereotypes, is the most individualistic country in the world, at least in Hofstede’s survey. </a:t>
            </a:r>
            <a:endParaRPr lang="en-US" dirty="0"/>
          </a:p>
          <a:p>
            <a:pPr marL="0" indent="0">
              <a:buFont typeface="Arial"/>
              <a:buNone/>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of the most collectivistic </a:t>
            </a:r>
            <a:r>
              <a:rPr lang="en-US" baseline="0" dirty="0"/>
              <a:t>countries in the world </a:t>
            </a:r>
            <a:r>
              <a:rPr lang="en-US" sz="1200" kern="1200" dirty="0">
                <a:solidFill>
                  <a:schemeClr val="tx1"/>
                </a:solidFill>
                <a:effectLst/>
                <a:latin typeface="+mn-lt"/>
                <a:ea typeface="+mn-ea"/>
                <a:cs typeface="+mn-cs"/>
              </a:rPr>
              <a:t>include</a:t>
            </a:r>
            <a:r>
              <a:rPr lang="en-US" sz="1200" kern="1200" baseline="0" dirty="0">
                <a:solidFill>
                  <a:schemeClr val="tx1"/>
                </a:solidFill>
                <a:effectLst/>
                <a:latin typeface="+mn-lt"/>
                <a:ea typeface="+mn-ea"/>
                <a:cs typeface="+mn-cs"/>
              </a:rPr>
              <a:t> </a:t>
            </a:r>
            <a:r>
              <a:rPr lang="en-US" dirty="0"/>
              <a:t>Guatemala</a:t>
            </a:r>
            <a:r>
              <a:rPr lang="en-US" dirty="0">
                <a:solidFill>
                  <a:srgbClr val="FF0000"/>
                </a:solidFill>
              </a:rPr>
              <a:t>,</a:t>
            </a:r>
            <a:r>
              <a:rPr lang="en-US" baseline="0" dirty="0">
                <a:solidFill>
                  <a:srgbClr val="FF0000"/>
                </a:solidFill>
              </a:rPr>
              <a:t> </a:t>
            </a:r>
            <a:r>
              <a:rPr lang="en-US" dirty="0"/>
              <a:t>Ecuador,</a:t>
            </a:r>
            <a:r>
              <a:rPr lang="en-US" baseline="0" dirty="0"/>
              <a:t> </a:t>
            </a:r>
            <a:r>
              <a:rPr lang="en-US" dirty="0"/>
              <a:t>Panama,</a:t>
            </a:r>
            <a:r>
              <a:rPr lang="en-US" baseline="0" dirty="0"/>
              <a:t> </a:t>
            </a:r>
            <a:r>
              <a:rPr lang="en-US" dirty="0"/>
              <a:t>Venezuela,</a:t>
            </a:r>
            <a:r>
              <a:rPr lang="en-US" baseline="0" dirty="0"/>
              <a:t> and </a:t>
            </a:r>
            <a:r>
              <a:rPr lang="en-US" dirty="0"/>
              <a:t>Colombia. </a:t>
            </a:r>
            <a:r>
              <a:rPr lang="en-US" sz="1200" kern="1200" dirty="0">
                <a:solidFill>
                  <a:schemeClr val="tx1"/>
                </a:solidFill>
                <a:effectLst/>
                <a:latin typeface="+mn-lt"/>
                <a:ea typeface="+mn-ea"/>
                <a:cs typeface="+mn-cs"/>
              </a:rPr>
              <a:t>Many people are surprised by this, they expect East Asian countries to be highest in collectivism, but many other regions, such as Latin America, are just as -- if not more -- collectivistic.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18</a:t>
            </a:fld>
            <a:endParaRPr lang="en-GB"/>
          </a:p>
        </p:txBody>
      </p:sp>
    </p:spTree>
    <p:extLst>
      <p:ext uri="{BB962C8B-B14F-4D97-AF65-F5344CB8AC3E}">
        <p14:creationId xmlns:p14="http://schemas.microsoft.com/office/powerpoint/2010/main" val="233775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tell you about a classic study that illustrates how the same behavior can have different meanings in different cultures. The study found that </a:t>
            </a:r>
            <a:r>
              <a:rPr lang="en-US" sz="1200" dirty="0">
                <a:cs typeface="Times New Roman" pitchFamily="18" charset="0"/>
              </a:rPr>
              <a:t>Mexicans bank employees were more likely than U.S. bank employees to recommend unqualified friend for a job. That’s consistent with popular stereotypes and not that surprising. </a:t>
            </a:r>
          </a:p>
          <a:p>
            <a:endParaRPr lang="en-US" dirty="0"/>
          </a:p>
          <a:p>
            <a:r>
              <a:rPr lang="en-US" dirty="0"/>
              <a:t>Reference</a:t>
            </a:r>
          </a:p>
          <a:p>
            <a:endParaRPr lang="en-US" dirty="0"/>
          </a:p>
          <a:p>
            <a:r>
              <a:rPr lang="en-US" dirty="0" err="1"/>
              <a:t>Zurcher</a:t>
            </a:r>
            <a:r>
              <a:rPr lang="en-US" dirty="0"/>
              <a:t>, L. A., </a:t>
            </a:r>
            <a:r>
              <a:rPr lang="en-US" dirty="0" err="1"/>
              <a:t>Medow</a:t>
            </a:r>
            <a:r>
              <a:rPr lang="en-US" dirty="0"/>
              <a:t>, A., &amp; </a:t>
            </a:r>
            <a:r>
              <a:rPr lang="en-US" dirty="0" err="1"/>
              <a:t>Zurcher</a:t>
            </a:r>
            <a:r>
              <a:rPr lang="en-US" dirty="0"/>
              <a:t>, S. L. (1965). Value orientation, role conflict and alienation from work: A cross-cultural study. American Sociological Review, 30, 539-548. </a:t>
            </a:r>
          </a:p>
        </p:txBody>
      </p:sp>
      <p:sp>
        <p:nvSpPr>
          <p:cNvPr id="4" name="Slide Number Placeholder 3"/>
          <p:cNvSpPr>
            <a:spLocks noGrp="1"/>
          </p:cNvSpPr>
          <p:nvPr>
            <p:ph type="sldNum" sz="quarter" idx="10"/>
          </p:nvPr>
        </p:nvSpPr>
        <p:spPr/>
        <p:txBody>
          <a:bodyPr/>
          <a:lstStyle/>
          <a:p>
            <a:fld id="{456B43BC-DDC6-264D-A129-A11F564D47CA}" type="slidenum">
              <a:rPr lang="en-GB" smtClean="0"/>
              <a:t>19</a:t>
            </a:fld>
            <a:endParaRPr lang="en-GB" dirty="0"/>
          </a:p>
        </p:txBody>
      </p:sp>
    </p:spTree>
    <p:extLst>
      <p:ext uri="{BB962C8B-B14F-4D97-AF65-F5344CB8AC3E}">
        <p14:creationId xmlns:p14="http://schemas.microsoft.com/office/powerpoint/2010/main" val="169985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efore we do anything else please take a few minutes or so to remember what you learnt in our last session. Doesn’t have to be what I taught you, but something that YOU learnt personally, what did YOU take out of the last class? We’re doing this because this is a GREAT RETURN ON INVESTMENT: we’re spending a few minutes on this now so you don’t lose the last few hours we spent together. [</a:t>
            </a:r>
            <a:r>
              <a:rPr lang="en-US" i="1" baseline="0" dirty="0"/>
              <a:t>Students provide their take-aways. They can either be asked to write down their personal take-away on a sheet of paper for a minute then share with the class, or to share with the class straight away without writing alone first</a:t>
            </a:r>
            <a:r>
              <a:rPr lang="en-US" i="0" baseline="0" dirty="0"/>
              <a:t>].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dirty="0"/>
          </a:p>
        </p:txBody>
      </p:sp>
    </p:spTree>
    <p:extLst>
      <p:ext uri="{BB962C8B-B14F-4D97-AF65-F5344CB8AC3E}">
        <p14:creationId xmlns:p14="http://schemas.microsoft.com/office/powerpoint/2010/main" val="129738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pitchFamily="18" charset="0"/>
              </a:rPr>
              <a:t>The really interesting part came at the end of the study, when the researchers asked participants what they thought the study was about. The U.S. respondents said this is a study about my honesty and integrity, you want to know if I am honest enough to recommend the individual who deserves the job. The Mexicans said this was a study about my loyalty, you want to see if I am a good friend. What kind of a person would leave a friend unemployed and unable to support their family and help a complete stranger instead? That’s cultural differences in individualism and collectivism. </a:t>
            </a:r>
          </a:p>
          <a:p>
            <a:endParaRPr lang="en-US" sz="1200" dirty="0">
              <a:cs typeface="Times New Roman" pitchFamily="18" charset="0"/>
            </a:endParaRPr>
          </a:p>
          <a:p>
            <a:r>
              <a:rPr lang="en-US" sz="1200" dirty="0">
                <a:cs typeface="Times New Roman" pitchFamily="18" charset="0"/>
              </a:rPr>
              <a:t>So its not that one culture is ethical and the other is less ethical. People from these different cultures are applying different moral lenses to the same situation. </a:t>
            </a:r>
            <a:endParaRPr lang="en-US" dirty="0"/>
          </a:p>
          <a:p>
            <a:endParaRPr lang="en-US" dirty="0"/>
          </a:p>
          <a:p>
            <a:r>
              <a:rPr lang="en-US" dirty="0"/>
              <a:t>Reference</a:t>
            </a:r>
          </a:p>
          <a:p>
            <a:endParaRPr lang="en-US" dirty="0"/>
          </a:p>
          <a:p>
            <a:r>
              <a:rPr lang="en-US" dirty="0" err="1"/>
              <a:t>Zurcher</a:t>
            </a:r>
            <a:r>
              <a:rPr lang="en-US" dirty="0"/>
              <a:t>, L. A., </a:t>
            </a:r>
            <a:r>
              <a:rPr lang="en-US" dirty="0" err="1"/>
              <a:t>Medow</a:t>
            </a:r>
            <a:r>
              <a:rPr lang="en-US" dirty="0"/>
              <a:t>, A., &amp; </a:t>
            </a:r>
            <a:r>
              <a:rPr lang="en-US" dirty="0" err="1"/>
              <a:t>Zurcher</a:t>
            </a:r>
            <a:r>
              <a:rPr lang="en-US" dirty="0"/>
              <a:t>, S. L. (1965). Value orientation, role conflict and alienation from work: A cross-cultural study. American Sociological Review, 30, 539-548. </a:t>
            </a:r>
          </a:p>
        </p:txBody>
      </p:sp>
      <p:sp>
        <p:nvSpPr>
          <p:cNvPr id="4" name="Slide Number Placeholder 3"/>
          <p:cNvSpPr>
            <a:spLocks noGrp="1"/>
          </p:cNvSpPr>
          <p:nvPr>
            <p:ph type="sldNum" sz="quarter" idx="10"/>
          </p:nvPr>
        </p:nvSpPr>
        <p:spPr/>
        <p:txBody>
          <a:bodyPr/>
          <a:lstStyle/>
          <a:p>
            <a:fld id="{456B43BC-DDC6-264D-A129-A11F564D47CA}" type="slidenum">
              <a:rPr lang="en-GB" smtClean="0"/>
              <a:t>20</a:t>
            </a:fld>
            <a:endParaRPr lang="en-GB" dirty="0"/>
          </a:p>
        </p:txBody>
      </p:sp>
    </p:spTree>
    <p:extLst>
      <p:ext uri="{BB962C8B-B14F-4D97-AF65-F5344CB8AC3E}">
        <p14:creationId xmlns:p14="http://schemas.microsoft.com/office/powerpoint/2010/main" val="145379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also have a second handout for you, it shows national rankings on </a:t>
            </a:r>
            <a:r>
              <a:rPr lang="en-US" sz="1200" kern="1200" baseline="0" dirty="0">
                <a:solidFill>
                  <a:schemeClr val="tx1"/>
                </a:solidFill>
                <a:effectLst/>
                <a:latin typeface="+mn-lt"/>
                <a:ea typeface="+mn-ea"/>
                <a:cs typeface="+mn-cs"/>
              </a:rPr>
              <a:t>three dimensions of culture </a:t>
            </a:r>
            <a:r>
              <a:rPr lang="en-US" sz="1200" kern="1200" dirty="0">
                <a:solidFill>
                  <a:schemeClr val="tx1"/>
                </a:solidFill>
                <a:effectLst/>
                <a:latin typeface="+mn-lt"/>
                <a:ea typeface="+mn-ea"/>
                <a:cs typeface="+mn-cs"/>
              </a:rPr>
              <a:t>identified by Professor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Erin Meyer in her book The Culture Map. </a:t>
            </a:r>
            <a:r>
              <a:rPr lang="en-US" sz="1200" kern="1200" baseline="0" dirty="0">
                <a:solidFill>
                  <a:schemeClr val="tx1"/>
                </a:solidFill>
                <a:effectLst/>
                <a:latin typeface="+mn-lt"/>
                <a:ea typeface="+mn-ea"/>
                <a:cs typeface="+mn-cs"/>
              </a:rPr>
              <a:t>[</a:t>
            </a:r>
            <a:r>
              <a:rPr lang="en-US" sz="1200" i="1" kern="1200" baseline="0" dirty="0">
                <a:solidFill>
                  <a:schemeClr val="tx1"/>
                </a:solidFill>
                <a:effectLst/>
                <a:latin typeface="+mn-lt"/>
                <a:ea typeface="+mn-ea"/>
                <a:cs typeface="+mn-cs"/>
              </a:rPr>
              <a:t>Instructor passes out hard copies of “</a:t>
            </a:r>
            <a:r>
              <a:rPr lang="en-US" sz="1200" i="1" kern="1200" baseline="0" dirty="0" err="1">
                <a:solidFill>
                  <a:schemeClr val="tx1"/>
                </a:solidFill>
                <a:effectLst/>
                <a:latin typeface="+mn-lt"/>
                <a:ea typeface="+mn-ea"/>
                <a:cs typeface="+mn-cs"/>
              </a:rPr>
              <a:t>Handout_Communication_Disagreeement_Scheduling</a:t>
            </a:r>
            <a:r>
              <a:rPr lang="en-US" sz="1200" i="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national rankings are based on interviews with business executives from all over the world with experience with the cultures in question, and are particularly relevant to culture differences in communication.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Culture Map scores are based on the perceptions of executives from outside that culture who have worked in the culture.  </a:t>
            </a:r>
          </a:p>
          <a:p>
            <a:endParaRPr lang="en-US" sz="1200" kern="1200" dirty="0">
              <a:solidFill>
                <a:schemeClr val="tx1"/>
              </a:solidFill>
              <a:effectLst/>
              <a:latin typeface="+mn-lt"/>
              <a:ea typeface="+mn-ea"/>
              <a:cs typeface="+mn-cs"/>
            </a:endParaRPr>
          </a:p>
          <a:p>
            <a:r>
              <a:rPr lang="en-US" dirty="0"/>
              <a:t>Source of photo:</a:t>
            </a:r>
          </a:p>
          <a:p>
            <a:r>
              <a:rPr lang="en-US" dirty="0"/>
              <a:t>https://pixabay.com/en/banner-header-continents-country-1158378</a:t>
            </a:r>
          </a:p>
        </p:txBody>
      </p:sp>
      <p:sp>
        <p:nvSpPr>
          <p:cNvPr id="4" name="Slide Number Placeholder 3"/>
          <p:cNvSpPr>
            <a:spLocks noGrp="1"/>
          </p:cNvSpPr>
          <p:nvPr>
            <p:ph type="sldNum" sz="quarter" idx="10"/>
          </p:nvPr>
        </p:nvSpPr>
        <p:spPr/>
        <p:txBody>
          <a:bodyPr/>
          <a:lstStyle/>
          <a:p>
            <a:fld id="{456B43BC-DDC6-264D-A129-A11F564D47CA}" type="slidenum">
              <a:rPr lang="en-GB" smtClean="0"/>
              <a:t>21</a:t>
            </a:fld>
            <a:endParaRPr lang="en-GB"/>
          </a:p>
        </p:txBody>
      </p:sp>
    </p:spTree>
    <p:extLst>
      <p:ext uri="{BB962C8B-B14F-4D97-AF65-F5344CB8AC3E}">
        <p14:creationId xmlns:p14="http://schemas.microsoft.com/office/powerpoint/2010/main" val="203217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of these dimensions is high versus low context communication. In a low context culture, communication is clear and direct. Explicit, simply, and clear. Blue means blue. In a high context culture, good, effective communication is more nuanced. You assume shared reference points.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low context cultures, people communicate directly, they mean what they say and they say what they mean, as the</a:t>
            </a:r>
            <a:r>
              <a:rPr lang="en-US" sz="1200" kern="1200" baseline="0" dirty="0">
                <a:solidFill>
                  <a:schemeClr val="tx1"/>
                </a:solidFill>
                <a:effectLst/>
                <a:latin typeface="+mn-lt"/>
                <a:ea typeface="+mn-ea"/>
                <a:cs typeface="+mn-cs"/>
              </a:rPr>
              <a:t> saying goes in the United States. </a:t>
            </a:r>
            <a:r>
              <a:rPr lang="en-US" sz="1200" kern="1200" dirty="0">
                <a:solidFill>
                  <a:schemeClr val="tx1"/>
                </a:solidFill>
                <a:effectLst/>
                <a:latin typeface="+mn-lt"/>
                <a:ea typeface="+mn-ea"/>
                <a:cs typeface="+mn-cs"/>
              </a:rPr>
              <a:t>In high context cultures, communication is in direct, often through tone of voice and hints and body language. </a:t>
            </a:r>
          </a:p>
          <a:p>
            <a:br>
              <a:rPr lang="en-US" sz="1200" kern="1200" dirty="0">
                <a:solidFill>
                  <a:schemeClr val="tx1"/>
                </a:solidFill>
                <a:effectLst/>
                <a:latin typeface="+mn-lt"/>
                <a:ea typeface="+mn-ea"/>
                <a:cs typeface="+mn-cs"/>
              </a:rPr>
            </a:br>
            <a:r>
              <a:rPr lang="en-US" i="0" dirty="0">
                <a:effectLst/>
              </a:rPr>
              <a:t>References</a:t>
            </a:r>
          </a:p>
          <a:p>
            <a:endParaRPr lang="en-US" i="0" dirty="0">
              <a:effectLst/>
            </a:endParaRPr>
          </a:p>
          <a:p>
            <a:r>
              <a:rPr lang="en-US" i="0" dirty="0">
                <a:effectLst/>
              </a:rPr>
              <a:t>Hofstede, Geert (2001). Culture's Consequences: comparing values, behaviors, institutions, and organizations across nations (2nd ed.). Thousand Oaks, CA: Sage.</a:t>
            </a:r>
          </a:p>
          <a:p>
            <a:endParaRPr lang="en-US" i="0" dirty="0">
              <a:effectLst/>
            </a:endParaRPr>
          </a:p>
          <a:p>
            <a:r>
              <a:rPr lang="en-US" i="0" dirty="0">
                <a:effectLst/>
              </a:rPr>
              <a:t>Meyer, E.</a:t>
            </a:r>
            <a:r>
              <a:rPr lang="en-US" i="0" baseline="0" dirty="0">
                <a:effectLst/>
              </a:rPr>
              <a:t> (2014). </a:t>
            </a:r>
            <a:r>
              <a:rPr lang="en-US" dirty="0"/>
              <a:t>The Culture Map: Breaking Through the Invisible Boundaries of Global Business.</a:t>
            </a:r>
          </a:p>
          <a:p>
            <a:r>
              <a:rPr lang="en-US" i="0" dirty="0">
                <a:effectLst/>
              </a:rPr>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22</a:t>
            </a:fld>
            <a:endParaRPr lang="en-GB"/>
          </a:p>
        </p:txBody>
      </p:sp>
    </p:spTree>
    <p:extLst>
      <p:ext uri="{BB962C8B-B14F-4D97-AF65-F5344CB8AC3E}">
        <p14:creationId xmlns:p14="http://schemas.microsoft.com/office/powerpoint/2010/main" val="52969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1200" dirty="0">
                <a:solidFill>
                  <a:schemeClr val="tx1"/>
                </a:solidFill>
                <a:effectLst/>
                <a:latin typeface="+mn-lt"/>
                <a:ea typeface="+mn-ea"/>
                <a:cs typeface="+mn-cs"/>
              </a:rPr>
              <a:t>Some of the most </a:t>
            </a:r>
            <a:r>
              <a:rPr lang="en-US" sz="1200" b="0" dirty="0">
                <a:latin typeface="+mn-lt"/>
              </a:rPr>
              <a:t>low context</a:t>
            </a:r>
            <a:r>
              <a:rPr lang="en-US" sz="1200" b="0" kern="1200" dirty="0">
                <a:solidFill>
                  <a:schemeClr val="tx1"/>
                </a:solidFill>
                <a:effectLst/>
                <a:latin typeface="+mn-lt"/>
                <a:ea typeface="+mn-ea"/>
                <a:cs typeface="+mn-cs"/>
              </a:rPr>
              <a:t> cultures in the world include</a:t>
            </a:r>
            <a:r>
              <a:rPr lang="en-US" sz="1200" b="0" kern="1200" baseline="0" dirty="0">
                <a:solidFill>
                  <a:schemeClr val="tx1"/>
                </a:solidFill>
                <a:effectLst/>
                <a:latin typeface="+mn-lt"/>
                <a:ea typeface="+mn-ea"/>
                <a:cs typeface="+mn-cs"/>
              </a:rPr>
              <a:t> the </a:t>
            </a:r>
            <a:r>
              <a:rPr lang="en-US" b="0" dirty="0"/>
              <a:t>United States,</a:t>
            </a:r>
            <a:r>
              <a:rPr lang="en-US" b="0" baseline="0" dirty="0"/>
              <a:t> </a:t>
            </a:r>
            <a:r>
              <a:rPr lang="en-US" b="0" dirty="0"/>
              <a:t>Australia,</a:t>
            </a:r>
            <a:r>
              <a:rPr lang="en-US" b="0" baseline="0" dirty="0"/>
              <a:t> </a:t>
            </a:r>
            <a:r>
              <a:rPr lang="en-US" b="0" dirty="0"/>
              <a:t>Canada,</a:t>
            </a:r>
            <a:r>
              <a:rPr lang="en-US" b="0" baseline="0" dirty="0"/>
              <a:t> the Netherlands, and </a:t>
            </a:r>
            <a:r>
              <a:rPr lang="en-US" b="0" dirty="0"/>
              <a:t>Germany. </a:t>
            </a:r>
            <a:r>
              <a:rPr lang="en-US" sz="1200" b="0" kern="1200" dirty="0">
                <a:solidFill>
                  <a:schemeClr val="tx1"/>
                </a:solidFill>
                <a:effectLst/>
                <a:latin typeface="+mn-lt"/>
                <a:ea typeface="+mn-ea"/>
                <a:cs typeface="+mn-cs"/>
              </a:rPr>
              <a:t>Some of the most h</a:t>
            </a:r>
            <a:r>
              <a:rPr lang="en-US" sz="1200" b="0" dirty="0">
                <a:latin typeface="+mn-lt"/>
              </a:rPr>
              <a:t>igh context</a:t>
            </a:r>
            <a:r>
              <a:rPr lang="en-US" b="0" baseline="0" dirty="0"/>
              <a:t> </a:t>
            </a:r>
            <a:r>
              <a:rPr lang="en-US" sz="1200" b="0" kern="1200" dirty="0">
                <a:solidFill>
                  <a:schemeClr val="tx1"/>
                </a:solidFill>
                <a:effectLst/>
                <a:latin typeface="+mn-lt"/>
                <a:ea typeface="+mn-ea"/>
                <a:cs typeface="+mn-cs"/>
              </a:rPr>
              <a:t>include</a:t>
            </a:r>
            <a:r>
              <a:rPr lang="en-US" sz="1200" b="0" kern="1200" baseline="0" dirty="0">
                <a:solidFill>
                  <a:schemeClr val="tx1"/>
                </a:solidFill>
                <a:effectLst/>
                <a:latin typeface="+mn-lt"/>
                <a:ea typeface="+mn-ea"/>
                <a:cs typeface="+mn-cs"/>
              </a:rPr>
              <a:t> </a:t>
            </a:r>
            <a:r>
              <a:rPr lang="en-US" dirty="0"/>
              <a:t>Japan</a:t>
            </a:r>
            <a:r>
              <a:rPr lang="en-US" dirty="0">
                <a:solidFill>
                  <a:srgbClr val="FF0000"/>
                </a:solidFill>
              </a:rPr>
              <a:t>,</a:t>
            </a:r>
            <a:r>
              <a:rPr lang="en-US" baseline="0" dirty="0">
                <a:solidFill>
                  <a:srgbClr val="FF0000"/>
                </a:solidFill>
              </a:rPr>
              <a:t> </a:t>
            </a:r>
            <a:r>
              <a:rPr lang="en-US" dirty="0"/>
              <a:t>Vietnam,</a:t>
            </a:r>
            <a:r>
              <a:rPr lang="en-US" baseline="0" dirty="0"/>
              <a:t> </a:t>
            </a:r>
            <a:r>
              <a:rPr lang="en-US" dirty="0"/>
              <a:t>Korea,</a:t>
            </a:r>
            <a:r>
              <a:rPr lang="en-US" baseline="0" dirty="0"/>
              <a:t> the </a:t>
            </a:r>
            <a:r>
              <a:rPr lang="en-US" dirty="0"/>
              <a:t>Philippines,</a:t>
            </a:r>
            <a:r>
              <a:rPr lang="en-US" baseline="0" dirty="0"/>
              <a:t> and </a:t>
            </a:r>
            <a:r>
              <a:rPr lang="en-US" dirty="0"/>
              <a:t>Indonesia. </a:t>
            </a:r>
          </a:p>
          <a:p>
            <a:pPr marL="0" indent="0">
              <a:buNone/>
            </a:pPr>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23</a:t>
            </a:fld>
            <a:endParaRPr lang="en-GB"/>
          </a:p>
        </p:txBody>
      </p:sp>
    </p:spTree>
    <p:extLst>
      <p:ext uri="{BB962C8B-B14F-4D97-AF65-F5344CB8AC3E}">
        <p14:creationId xmlns:p14="http://schemas.microsoft.com/office/powerpoint/2010/main" val="356973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baseline="0" dirty="0"/>
              <a:t>Why is Japan the highest context culture in the world and the United States the lowest? [</a:t>
            </a:r>
            <a:r>
              <a:rPr lang="en-US" sz="1200" b="0" i="1" baseline="0" dirty="0"/>
              <a:t>Students answer</a:t>
            </a:r>
            <a:r>
              <a:rPr lang="en-US" sz="1200" b="0" baseline="0" dirty="0"/>
              <a:t>]. Japan is a relatively closed, island society with a long history. Cultures with more diversity and less history tend to be low context. In the U.S. people from all over the world were thrown together and had to find ways to communicate, so they learned to be very direct with each other. </a:t>
            </a:r>
          </a:p>
          <a:p>
            <a:pPr marL="0" indent="0">
              <a:buNone/>
            </a:pPr>
            <a:endParaRPr lang="en-US" sz="1200" b="0" baseline="0" dirty="0"/>
          </a:p>
          <a:p>
            <a:pPr marL="0" indent="0">
              <a:buNone/>
            </a:pPr>
            <a:r>
              <a:rPr lang="en-US" sz="1200" b="0" baseline="0" dirty="0"/>
              <a:t>If you have low and high context people working together, how do they perceive each other? [</a:t>
            </a:r>
            <a:r>
              <a:rPr lang="en-US" sz="1200" b="0" i="1" baseline="0" dirty="0"/>
              <a:t>Students answer</a:t>
            </a:r>
            <a:r>
              <a:rPr lang="en-US" sz="1200" b="0" baseline="0" dirty="0"/>
              <a:t>]. Lows see highs as vague, lacking transparency, not trustworthy. Highs see lows as condescending: they are saying we are stupid. If we agree on something and you follow up with an email summary, that means you don’t trust me. </a:t>
            </a:r>
          </a:p>
          <a:p>
            <a:pPr marL="0" indent="0">
              <a:buNone/>
            </a:pPr>
            <a:endParaRPr lang="en-US" sz="1200" b="0" baseline="0" dirty="0"/>
          </a:p>
          <a:p>
            <a:pPr marL="0" indent="0">
              <a:buNone/>
            </a:pPr>
            <a:r>
              <a:rPr lang="en-US" sz="1200" b="0" baseline="0" dirty="0"/>
              <a:t>People from low context cultures can really offend </a:t>
            </a:r>
            <a:r>
              <a:rPr lang="en-US" sz="1200" kern="1200" dirty="0">
                <a:solidFill>
                  <a:schemeClr val="tx1"/>
                </a:solidFill>
                <a:effectLst/>
                <a:latin typeface="+mn-lt"/>
                <a:ea typeface="+mn-ea"/>
                <a:cs typeface="+mn-cs"/>
              </a:rPr>
              <a:t>those from high context cultures with what</a:t>
            </a:r>
            <a:r>
              <a:rPr lang="en-US" sz="1200" kern="1200" baseline="0" dirty="0">
                <a:solidFill>
                  <a:schemeClr val="tx1"/>
                </a:solidFill>
                <a:effectLst/>
                <a:latin typeface="+mn-lt"/>
                <a:ea typeface="+mn-ea"/>
                <a:cs typeface="+mn-cs"/>
              </a:rPr>
              <a:t> are perceived as</a:t>
            </a:r>
            <a:r>
              <a:rPr lang="en-US" sz="1200" kern="1200" dirty="0">
                <a:solidFill>
                  <a:schemeClr val="tx1"/>
                </a:solidFill>
                <a:effectLst/>
                <a:latin typeface="+mn-lt"/>
                <a:ea typeface="+mn-ea"/>
                <a:cs typeface="+mn-cs"/>
              </a:rPr>
              <a:t> overly blunt and even</a:t>
            </a:r>
            <a:r>
              <a:rPr lang="en-US" sz="1200" kern="1200" baseline="0" dirty="0">
                <a:solidFill>
                  <a:schemeClr val="tx1"/>
                </a:solidFill>
                <a:effectLst/>
                <a:latin typeface="+mn-lt"/>
                <a:ea typeface="+mn-ea"/>
                <a:cs typeface="+mn-cs"/>
              </a:rPr>
              <a:t> obnoxious statements. </a:t>
            </a:r>
            <a:r>
              <a:rPr lang="en-US" sz="1200" kern="1200" dirty="0">
                <a:solidFill>
                  <a:schemeClr val="tx1"/>
                </a:solidFill>
                <a:effectLst/>
                <a:latin typeface="+mn-lt"/>
                <a:ea typeface="+mn-ea"/>
                <a:cs typeface="+mn-cs"/>
              </a:rPr>
              <a:t>At the opposite</a:t>
            </a:r>
            <a:r>
              <a:rPr lang="en-US" sz="1200" kern="1200" baseline="0" dirty="0">
                <a:solidFill>
                  <a:schemeClr val="tx1"/>
                </a:solidFill>
                <a:effectLst/>
                <a:latin typeface="+mn-lt"/>
                <a:ea typeface="+mn-ea"/>
                <a:cs typeface="+mn-cs"/>
              </a:rPr>
              <a:t> end of the spectrum</a:t>
            </a:r>
            <a:r>
              <a:rPr lang="en-US" sz="1200" kern="1200" dirty="0">
                <a:solidFill>
                  <a:schemeClr val="tx1"/>
                </a:solidFill>
                <a:effectLst/>
                <a:latin typeface="+mn-lt"/>
                <a:ea typeface="+mn-ea"/>
                <a:cs typeface="+mn-cs"/>
              </a:rPr>
              <a:t>, people from low context cultures may become angered and frustrated when members of high context cultures seem to say one thing and do another. For example, saying they will do a task by a certain date but in the tone of voice implying it is not actually going to happen. Yet this implication is not understood by the person</a:t>
            </a:r>
            <a:r>
              <a:rPr lang="en-US" sz="1200" kern="1200" baseline="0" dirty="0">
                <a:solidFill>
                  <a:schemeClr val="tx1"/>
                </a:solidFill>
                <a:effectLst/>
                <a:latin typeface="+mn-lt"/>
                <a:ea typeface="+mn-ea"/>
                <a:cs typeface="+mn-cs"/>
              </a:rPr>
              <a:t> from the low context culture, who takes statement literally. </a:t>
            </a:r>
          </a:p>
          <a:p>
            <a:pPr marL="0" indent="0">
              <a:buNone/>
            </a:pPr>
            <a:endParaRPr lang="en-US" sz="1200" kern="1200" baseline="0" dirty="0">
              <a:solidFill>
                <a:schemeClr val="tx1"/>
              </a:solidFill>
              <a:effectLst/>
              <a:latin typeface="+mn-lt"/>
              <a:ea typeface="+mn-ea"/>
              <a:cs typeface="+mn-cs"/>
            </a:endParaRPr>
          </a:p>
          <a:p>
            <a:pPr marL="0" indent="0">
              <a:buFont typeface="Arial"/>
              <a:buNone/>
            </a:pPr>
            <a:r>
              <a:rPr lang="en-US" b="0" dirty="0"/>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24</a:t>
            </a:fld>
            <a:endParaRPr lang="en-GB" dirty="0"/>
          </a:p>
        </p:txBody>
      </p:sp>
    </p:spTree>
    <p:extLst>
      <p:ext uri="{BB962C8B-B14F-4D97-AF65-F5344CB8AC3E}">
        <p14:creationId xmlns:p14="http://schemas.microsoft.com/office/powerpoint/2010/main" val="212553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latin typeface="+mn-lt"/>
                <a:ea typeface="+mn-ea"/>
                <a:cs typeface="+mn-cs"/>
              </a:rPr>
              <a:t>Let’s have some discussions in groups of 2-4, with the people sitting closest to you so you don’t need to leave your seats. </a:t>
            </a:r>
          </a:p>
          <a:p>
            <a:pPr marL="0" indent="0">
              <a:buNone/>
            </a:pPr>
            <a:endParaRPr lang="en-US" sz="1200" kern="1200" baseline="0" dirty="0">
              <a:solidFill>
                <a:schemeClr val="tx1"/>
              </a:solidFill>
              <a:effectLst/>
              <a:latin typeface="+mn-lt"/>
              <a:ea typeface="+mn-ea"/>
              <a:cs typeface="+mn-cs"/>
            </a:endParaRPr>
          </a:p>
          <a:p>
            <a:pPr marL="0" indent="0">
              <a:buNone/>
            </a:pPr>
            <a:r>
              <a:rPr lang="en-US" sz="1200" kern="1200" baseline="0" dirty="0">
                <a:solidFill>
                  <a:schemeClr val="tx1"/>
                </a:solidFill>
                <a:effectLst/>
                <a:latin typeface="+mn-lt"/>
                <a:ea typeface="+mn-ea"/>
                <a:cs typeface="+mn-cs"/>
              </a:rPr>
              <a:t>Three questions:</a:t>
            </a:r>
          </a:p>
          <a:p>
            <a:pPr marL="228600" indent="-228600">
              <a:buAutoNum type="arabicPeriod"/>
            </a:pPr>
            <a:r>
              <a:rPr lang="en-US" sz="1200" kern="1200" baseline="0" dirty="0">
                <a:solidFill>
                  <a:schemeClr val="tx1"/>
                </a:solidFill>
                <a:effectLst/>
                <a:latin typeface="+mn-lt"/>
                <a:ea typeface="+mn-ea"/>
                <a:cs typeface="+mn-cs"/>
              </a:rPr>
              <a:t>Does your experience match up with the research? </a:t>
            </a:r>
          </a:p>
          <a:p>
            <a:pPr marL="228600" indent="-228600">
              <a:buAutoNum type="arabicPeriod"/>
            </a:pPr>
            <a:r>
              <a:rPr lang="en-US" sz="1200" dirty="0"/>
              <a:t>Share personal experiences in which you’ve seen this cultural dimension create misunderstandings</a:t>
            </a:r>
          </a:p>
          <a:p>
            <a:pPr marL="228600" indent="-228600">
              <a:buAutoNum type="arabicPeriod"/>
            </a:pPr>
            <a:r>
              <a:rPr lang="en-US" sz="1200" dirty="0"/>
              <a:t>What are some indirect ways of saying yes or no from your cultures?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Please discuss for five minutes. [</a:t>
            </a:r>
            <a:r>
              <a:rPr lang="en-US" sz="1200" i="1" kern="1200" dirty="0">
                <a:solidFill>
                  <a:schemeClr val="tx1"/>
                </a:solidFill>
                <a:effectLst/>
                <a:latin typeface="+mn-lt"/>
                <a:ea typeface="+mn-ea"/>
                <a:cs typeface="+mn-cs"/>
              </a:rPr>
              <a:t>Students discuss in buzz groups</a:t>
            </a:r>
            <a:r>
              <a:rPr lang="en-US" sz="1200" kern="1200" dirty="0">
                <a:solidFill>
                  <a:schemeClr val="tx1"/>
                </a:solidFill>
                <a:effectLst/>
                <a:latin typeface="+mn-lt"/>
                <a:ea typeface="+mn-ea"/>
                <a:cs typeface="+mn-cs"/>
              </a:rPr>
              <a:t>]. </a:t>
            </a:r>
          </a:p>
          <a:p>
            <a:pPr marL="0" indent="0">
              <a:buNone/>
            </a:pPr>
            <a:endParaRPr lang="en-US" sz="1200" kern="1200" dirty="0">
              <a:solidFill>
                <a:schemeClr val="tx1"/>
              </a:solidFill>
              <a:effectLst/>
              <a:latin typeface="+mn-lt"/>
              <a:ea typeface="+mn-ea"/>
              <a:cs typeface="+mn-cs"/>
            </a:endParaRPr>
          </a:p>
          <a:p>
            <a:pPr marL="0" indent="0">
              <a:buNone/>
            </a:pPr>
            <a:r>
              <a:rPr lang="en-US" dirty="0"/>
              <a:t>Have</a:t>
            </a:r>
            <a:r>
              <a:rPr lang="en-US" baseline="0" dirty="0"/>
              <a:t> a</a:t>
            </a:r>
            <a:r>
              <a:rPr lang="en-US" b="0" baseline="0" dirty="0"/>
              <a:t>ny of you had interesting experiences with differences in </a:t>
            </a:r>
            <a:r>
              <a:rPr lang="en-US" sz="1200" b="0" dirty="0"/>
              <a:t>high vs. low context communication </a:t>
            </a:r>
            <a:r>
              <a:rPr lang="en-US" sz="1200" b="0" baseline="0" dirty="0"/>
              <a:t>that you would like to share? For example, miscommunication between members of different cultures? [</a:t>
            </a:r>
            <a:r>
              <a:rPr lang="en-US" sz="1200" b="0" i="1" baseline="0" dirty="0"/>
              <a:t>Students share their experiences</a:t>
            </a:r>
            <a:r>
              <a:rPr lang="en-US" sz="1200" b="0" baseline="0" dirty="0"/>
              <a:t>]. </a:t>
            </a:r>
          </a:p>
          <a:p>
            <a:pPr marL="0" indent="0">
              <a:buNone/>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are some indirect ways of saying yes or no from your cultures? </a:t>
            </a:r>
            <a:r>
              <a:rPr lang="en-US" sz="1200" b="0" baseline="0" dirty="0"/>
              <a:t>[</a:t>
            </a:r>
            <a:r>
              <a:rPr lang="en-US" sz="1200" b="0" i="1" baseline="0" dirty="0"/>
              <a:t>Students share</a:t>
            </a:r>
            <a:r>
              <a:rPr lang="en-US" sz="1200" b="0" baseline="0" dirty="0"/>
              <a:t>]. </a:t>
            </a:r>
            <a:endParaRPr lang="en-US" sz="1200" kern="1200" dirty="0">
              <a:solidFill>
                <a:schemeClr val="tx1"/>
              </a:solidFill>
              <a:effectLst/>
              <a:latin typeface="+mn-lt"/>
              <a:ea typeface="+mn-ea"/>
              <a:cs typeface="+mn-cs"/>
            </a:endParaRPr>
          </a:p>
          <a:p>
            <a:pPr marL="0" indent="0">
              <a:buNone/>
            </a:pPr>
            <a:br>
              <a:rPr lang="en-US" sz="1200" kern="1200" dirty="0">
                <a:solidFill>
                  <a:schemeClr val="tx1"/>
                </a:solidFill>
                <a:effectLst/>
                <a:latin typeface="+mn-lt"/>
                <a:ea typeface="+mn-ea"/>
                <a:cs typeface="+mn-cs"/>
              </a:rPr>
            </a:br>
            <a:endParaRPr lang="en-US" b="0"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25</a:t>
            </a:fld>
            <a:endParaRPr lang="en-GB" dirty="0"/>
          </a:p>
        </p:txBody>
      </p:sp>
    </p:spTree>
    <p:extLst>
      <p:ext uri="{BB962C8B-B14F-4D97-AF65-F5344CB8AC3E}">
        <p14:creationId xmlns:p14="http://schemas.microsoft.com/office/powerpoint/2010/main" val="328718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Here</a:t>
            </a:r>
            <a:r>
              <a:rPr lang="en-US" sz="1200" b="0" baseline="0" dirty="0"/>
              <a:t> are some ways </a:t>
            </a:r>
            <a:r>
              <a:rPr lang="en-US" sz="1200" b="0" dirty="0"/>
              <a:t>to say “No” in Japan, according to U.S. humorist David</a:t>
            </a:r>
            <a:r>
              <a:rPr lang="en-US" sz="1200" b="0" baseline="0" dirty="0"/>
              <a:t> </a:t>
            </a:r>
            <a:r>
              <a:rPr lang="en-US" sz="1100" b="0" dirty="0"/>
              <a:t>Barry. </a:t>
            </a:r>
            <a:endParaRPr lang="en-US" b="0" dirty="0"/>
          </a:p>
        </p:txBody>
      </p:sp>
      <p:sp>
        <p:nvSpPr>
          <p:cNvPr id="4" name="Slide Number Placeholder 3"/>
          <p:cNvSpPr>
            <a:spLocks noGrp="1"/>
          </p:cNvSpPr>
          <p:nvPr>
            <p:ph type="sldNum" sz="quarter" idx="10"/>
          </p:nvPr>
        </p:nvSpPr>
        <p:spPr/>
        <p:txBody>
          <a:bodyPr/>
          <a:lstStyle/>
          <a:p>
            <a:fld id="{456B43BC-DDC6-264D-A129-A11F564D47CA}" type="slidenum">
              <a:rPr lang="en-GB" smtClean="0"/>
              <a:t>26</a:t>
            </a:fld>
            <a:endParaRPr lang="en-GB"/>
          </a:p>
        </p:txBody>
      </p:sp>
    </p:spTree>
    <p:extLst>
      <p:ext uri="{BB962C8B-B14F-4D97-AF65-F5344CB8AC3E}">
        <p14:creationId xmlns:p14="http://schemas.microsoft.com/office/powerpoint/2010/main" val="180953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 see.”</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27</a:t>
            </a:fld>
            <a:endParaRPr lang="en-GB"/>
          </a:p>
        </p:txBody>
      </p:sp>
    </p:spTree>
    <p:extLst>
      <p:ext uri="{BB962C8B-B14F-4D97-AF65-F5344CB8AC3E}">
        <p14:creationId xmlns:p14="http://schemas.microsoft.com/office/powerpoint/2010/main" val="1074851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“Ah.”</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28</a:t>
            </a:fld>
            <a:endParaRPr lang="en-GB"/>
          </a:p>
        </p:txBody>
      </p:sp>
    </p:spTree>
    <p:extLst>
      <p:ext uri="{BB962C8B-B14F-4D97-AF65-F5344CB8AC3E}">
        <p14:creationId xmlns:p14="http://schemas.microsoft.com/office/powerpoint/2010/main" val="134779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“Ah-hah.”</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29</a:t>
            </a:fld>
            <a:endParaRPr lang="en-GB"/>
          </a:p>
        </p:txBody>
      </p:sp>
    </p:spTree>
    <p:extLst>
      <p:ext uri="{BB962C8B-B14F-4D97-AF65-F5344CB8AC3E}">
        <p14:creationId xmlns:p14="http://schemas.microsoft.com/office/powerpoint/2010/main" val="345289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t>
            </a:r>
            <a:r>
              <a:rPr lang="en-US" baseline="0" dirty="0"/>
              <a:t>we have a team-on-team negotiation exercise. Each of you will be paired with two teammates and negotiate with another team of three. So a three-on-three, team on team negotiation. You will be in groups of 6. </a:t>
            </a:r>
          </a:p>
          <a:p>
            <a:endParaRPr lang="en-US" baseline="0" dirty="0"/>
          </a:p>
          <a:p>
            <a:r>
              <a:rPr lang="en-US" baseline="0" dirty="0"/>
              <a:t>The case is </a:t>
            </a:r>
            <a:r>
              <a:rPr lang="en-US" baseline="0" dirty="0" err="1"/>
              <a:t>Magos</a:t>
            </a:r>
            <a:r>
              <a:rPr lang="en-US" baseline="0" dirty="0"/>
              <a:t> and Tala Comics, the setting is the comic book industry.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have 35 minutes to read your role materials and plan your strategy with</a:t>
            </a:r>
            <a:r>
              <a:rPr lang="en-US" sz="1200" kern="1200" baseline="0" dirty="0">
                <a:solidFill>
                  <a:schemeClr val="tx1"/>
                </a:solidFill>
                <a:effectLst/>
                <a:latin typeface="+mn-lt"/>
                <a:ea typeface="+mn-ea"/>
                <a:cs typeface="+mn-cs"/>
              </a:rPr>
              <a:t> your teammate, </a:t>
            </a:r>
            <a:r>
              <a:rPr lang="en-US" sz="1200" kern="1200" dirty="0">
                <a:solidFill>
                  <a:schemeClr val="tx1"/>
                </a:solidFill>
                <a:effectLst/>
                <a:latin typeface="+mn-lt"/>
                <a:ea typeface="+mn-ea"/>
                <a:cs typeface="+mn-cs"/>
              </a:rPr>
              <a:t>then 45 minutes to negotiate with the other team. </a:t>
            </a:r>
            <a:r>
              <a:rPr lang="en-US" altLang="en-US" sz="2400" b="0" baseline="0" dirty="0">
                <a:solidFill>
                  <a:srgbClr val="7030A0"/>
                </a:solidFill>
              </a:rPr>
              <a:t>Then you take a 10 minute break. </a:t>
            </a:r>
            <a:r>
              <a:rPr lang="en-US" sz="1200" kern="1200" dirty="0">
                <a:solidFill>
                  <a:schemeClr val="tx1"/>
                </a:solidFill>
                <a:effectLst/>
                <a:latin typeface="+mn-lt"/>
                <a:ea typeface="+mn-ea"/>
                <a:cs typeface="+mn-cs"/>
              </a:rPr>
              <a:t>The lecture will begin again in 90 minutes. We will discuss your results during the lecture. Sounds good? [</a:t>
            </a:r>
            <a:r>
              <a:rPr lang="en-US" sz="1200" i="1" kern="1200" dirty="0">
                <a:solidFill>
                  <a:schemeClr val="tx1"/>
                </a:solidFill>
                <a:effectLst/>
                <a:latin typeface="+mn-lt"/>
                <a:ea typeface="+mn-ea"/>
                <a:cs typeface="+mn-cs"/>
              </a:rPr>
              <a:t>Students</a:t>
            </a:r>
            <a:r>
              <a:rPr lang="en-US" sz="1200" i="1" kern="1200" baseline="0" dirty="0">
                <a:solidFill>
                  <a:schemeClr val="tx1"/>
                </a:solidFill>
                <a:effectLst/>
                <a:latin typeface="+mn-lt"/>
                <a:ea typeface="+mn-ea"/>
                <a:cs typeface="+mn-cs"/>
              </a:rPr>
              <a:t> say yes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before, make an effort to partner up with other students </a:t>
            </a:r>
            <a:r>
              <a:rPr lang="en-US" sz="1200" kern="1200" baseline="0" dirty="0">
                <a:solidFill>
                  <a:schemeClr val="tx1"/>
                </a:solidFill>
                <a:effectLst/>
                <a:latin typeface="+mn-lt"/>
                <a:ea typeface="+mn-ea"/>
                <a:cs typeface="+mn-cs"/>
              </a:rPr>
              <a:t>you know less well than others, and if when possible different people from your previous negotiations. We have done a lot of negotiations at this point, so its ok if sometimes you are with some of the same people from before again. [</a:t>
            </a:r>
            <a:r>
              <a:rPr lang="en-US" sz="1200" i="1" kern="1200" baseline="0" dirty="0">
                <a:solidFill>
                  <a:schemeClr val="tx1"/>
                </a:solidFill>
                <a:effectLst/>
                <a:latin typeface="+mn-lt"/>
                <a:ea typeface="+mn-ea"/>
                <a:cs typeface="+mn-cs"/>
              </a:rPr>
              <a:t>Students partner up, the instructor hands out role materials, and the students negotiate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students’ interactions, highlighting tactics and reactions that can be brought up later during the debriefs when students are asked to share their experiences or when key teaching points are made</a:t>
            </a:r>
            <a:r>
              <a:rPr lang="en-US" i="0" baseline="0" dirty="0"/>
              <a:t>].</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[As the students come back with their outcome forms, the instructor has the option of summarizing their agreements </a:t>
            </a:r>
            <a:r>
              <a:rPr lang="en-US" sz="1200" b="0" i="1" baseline="0" dirty="0"/>
              <a:t>in the slide called “</a:t>
            </a:r>
            <a:r>
              <a:rPr lang="fr-FR" altLang="en-US" b="0" i="1" dirty="0" err="1">
                <a:latin typeface="Ubuntu"/>
                <a:ea typeface="Ubuntu"/>
                <a:cs typeface="Ubuntu"/>
              </a:rPr>
              <a:t>Magos</a:t>
            </a:r>
            <a:r>
              <a:rPr lang="fr-FR" altLang="en-US" b="0" i="1" dirty="0">
                <a:latin typeface="Ubuntu"/>
                <a:ea typeface="Ubuntu"/>
                <a:cs typeface="Ubuntu"/>
              </a:rPr>
              <a:t> and Tala</a:t>
            </a:r>
            <a:r>
              <a:rPr lang="fr-FR" altLang="en-US" b="0" i="1" baseline="0" dirty="0">
                <a:latin typeface="Ubuntu"/>
                <a:ea typeface="Ubuntu"/>
                <a:cs typeface="Ubuntu"/>
              </a:rPr>
              <a:t> Comics: </a:t>
            </a:r>
            <a:r>
              <a:rPr lang="fr-FR" altLang="en-US" b="0" i="1" baseline="0" dirty="0" err="1">
                <a:latin typeface="Ubuntu"/>
                <a:ea typeface="Ubuntu"/>
                <a:cs typeface="Ubuntu"/>
              </a:rPr>
              <a:t>Your</a:t>
            </a:r>
            <a:r>
              <a:rPr lang="fr-FR" altLang="en-US" b="0" i="1" baseline="0" dirty="0">
                <a:latin typeface="Ubuntu"/>
                <a:ea typeface="Ubuntu"/>
                <a:cs typeface="Ubuntu"/>
              </a:rPr>
              <a:t> Deals</a:t>
            </a:r>
            <a:r>
              <a:rPr lang="en-US" sz="1200" b="0" i="1" dirty="0"/>
              <a:t>”. </a:t>
            </a:r>
            <a:r>
              <a:rPr lang="en-US" sz="1200" b="0" i="1" baseline="0" dirty="0"/>
              <a:t>Each group of students is told their negotiation group number as they turn in their results and are asked to remember it for the debrief. </a:t>
            </a:r>
            <a:r>
              <a:rPr lang="en-US" sz="1200" b="0" i="1" dirty="0"/>
              <a:t>Another option to simply</a:t>
            </a:r>
            <a:r>
              <a:rPr lang="en-US" sz="1200" b="0" i="1" baseline="0" dirty="0"/>
              <a:t> pick interesting results out from the outcome form and debrief verbally</a:t>
            </a:r>
            <a:r>
              <a:rPr lang="en-US" sz="1200" b="0" i="0" dirty="0"/>
              <a:t>]</a:t>
            </a:r>
            <a:endParaRPr lang="fr-FR" altLang="en-US" b="0" i="0" dirty="0">
              <a:latin typeface="Ubuntu"/>
              <a:ea typeface="Ubuntu"/>
              <a:cs typeface="Ubuntu"/>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This exercise should be done in 3-on-3 teams to increase the likelihood at least one person on each side will have some acting ability and get into their role. </a:t>
            </a:r>
            <a:r>
              <a:rPr lang="en-US" sz="1200" kern="1200" baseline="0" dirty="0" err="1">
                <a:solidFill>
                  <a:schemeClr val="tx1"/>
                </a:solidFill>
                <a:effectLst/>
                <a:latin typeface="+mn-lt"/>
                <a:ea typeface="+mn-ea"/>
                <a:cs typeface="+mn-cs"/>
              </a:rPr>
              <a:t>Magos</a:t>
            </a:r>
            <a:r>
              <a:rPr lang="en-US" sz="1200" kern="1200" baseline="0" dirty="0">
                <a:solidFill>
                  <a:schemeClr val="tx1"/>
                </a:solidFill>
                <a:effectLst/>
                <a:latin typeface="+mn-lt"/>
                <a:ea typeface="+mn-ea"/>
                <a:cs typeface="+mn-cs"/>
              </a:rPr>
              <a:t> and TC is a risky exercise to use for an inhibited or disengaged audience because they may not take the cultural communication styles instructions to heart. </a:t>
            </a:r>
          </a:p>
          <a:p>
            <a:endParaRPr lang="en-US" dirty="0"/>
          </a:p>
          <a:p>
            <a:r>
              <a:rPr lang="en-US" dirty="0"/>
              <a:t>Source</a:t>
            </a:r>
            <a:r>
              <a:rPr lang="en-US" baseline="0" dirty="0"/>
              <a:t> for photo</a:t>
            </a:r>
          </a:p>
          <a:p>
            <a:r>
              <a:rPr lang="en-US" baseline="0" dirty="0"/>
              <a:t>https://pixabay.com/en/folders-comiccon-dortmund-fair-1143684/</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250937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“Yes.” Yes</a:t>
            </a:r>
            <a:r>
              <a:rPr lang="en-US" sz="1200" baseline="0" dirty="0"/>
              <a:t> can mean no if said in a certain tone of voice in some cultures. </a:t>
            </a:r>
            <a:endParaRPr lang="en-US" sz="1200"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30</a:t>
            </a:fld>
            <a:endParaRPr lang="en-GB"/>
          </a:p>
        </p:txBody>
      </p:sp>
    </p:spTree>
    <p:extLst>
      <p:ext uri="{BB962C8B-B14F-4D97-AF65-F5344CB8AC3E}">
        <p14:creationId xmlns:p14="http://schemas.microsoft.com/office/powerpoint/2010/main" val="521906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“That is very interesting.” Which basically</a:t>
            </a:r>
            <a:r>
              <a:rPr lang="en-US" sz="1200" baseline="0" dirty="0"/>
              <a:t> means, that is the worst idea I have ever heard, and no way are we doing that! So a lot of statements can mean no in a high-context culture where tone of voice and nonverbal hints are extremely important. In Japan, even a little bit of no really means no. In France, you don’t say no, you say no </a:t>
            </a:r>
            <a:r>
              <a:rPr lang="en-US" sz="1200" baseline="0" dirty="0" err="1"/>
              <a:t>no</a:t>
            </a:r>
            <a:r>
              <a:rPr lang="en-US" sz="1200" baseline="0" dirty="0"/>
              <a:t> </a:t>
            </a:r>
            <a:r>
              <a:rPr lang="en-US" sz="1200" baseline="0" dirty="0" err="1"/>
              <a:t>no</a:t>
            </a:r>
            <a:r>
              <a:rPr lang="en-US" sz="1200" baseline="0" dirty="0"/>
              <a:t> </a:t>
            </a:r>
            <a:r>
              <a:rPr lang="en-US" sz="1200" baseline="0" dirty="0" err="1"/>
              <a:t>no</a:t>
            </a:r>
            <a:r>
              <a:rPr lang="en-US" sz="1200" baseline="0" dirty="0"/>
              <a:t> </a:t>
            </a:r>
            <a:r>
              <a:rPr lang="en-US" sz="1200" baseline="0" dirty="0" err="1"/>
              <a:t>no</a:t>
            </a:r>
            <a:r>
              <a:rPr lang="en-US" sz="1200" baseline="0" dirty="0"/>
              <a:t>! [</a:t>
            </a:r>
            <a:r>
              <a:rPr lang="en-US" sz="1200" i="1" baseline="0" dirty="0"/>
              <a:t>Class laughs</a:t>
            </a:r>
            <a:r>
              <a:rPr lang="en-US" sz="120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You can see how this can cause problems in negotiation, if saying “yes” to a proposal can literally mean “no” in some cultures. One western-born Dean at an international business school would come home excited thinking he had landed a lucrative executive education contract with an Asian company, only to follow up and get a confused response since the Asian company had not actually agreed, from their perspective.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31</a:t>
            </a:fld>
            <a:endParaRPr lang="en-GB"/>
          </a:p>
        </p:txBody>
      </p:sp>
    </p:spTree>
    <p:extLst>
      <p:ext uri="{BB962C8B-B14F-4D97-AF65-F5344CB8AC3E}">
        <p14:creationId xmlns:p14="http://schemas.microsoft.com/office/powerpoint/2010/main" val="3994704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more examples of high context communication. </a:t>
            </a:r>
          </a:p>
          <a:p>
            <a:endParaRPr lang="en-US" dirty="0"/>
          </a:p>
          <a:p>
            <a:r>
              <a:rPr lang="en-US" dirty="0"/>
              <a:t>… Who can demonstrate Indian head shakes and tell us what they mean? [</a:t>
            </a:r>
            <a:r>
              <a:rPr lang="en-US" i="1" dirty="0"/>
              <a:t>Ideally an Indian student will demonstrate and explain</a:t>
            </a:r>
            <a:r>
              <a:rPr lang="en-US" dirty="0"/>
              <a:t>]. In India, headshakes do not mean the same thing they mean in other countries. Sometimes you can shake your head from side to side to mean yes.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Who knows what “Now </a:t>
            </a:r>
            <a:r>
              <a:rPr lang="en-US" dirty="0" err="1"/>
              <a:t>now</a:t>
            </a:r>
            <a:r>
              <a:rPr lang="en-US" dirty="0"/>
              <a:t>” means in Nigeria? [</a:t>
            </a:r>
            <a:r>
              <a:rPr lang="en-US" i="1" dirty="0"/>
              <a:t>students answer</a:t>
            </a:r>
            <a:r>
              <a:rPr lang="en-US" dirty="0"/>
              <a:t>]. “Now </a:t>
            </a:r>
            <a:r>
              <a:rPr lang="en-US" dirty="0" err="1"/>
              <a:t>now</a:t>
            </a:r>
            <a:r>
              <a:rPr lang="en-US" dirty="0"/>
              <a:t>” in Nigeria means “immediately.” Just “now” doesn’t really mean now, it has to be now </a:t>
            </a:r>
            <a:r>
              <a:rPr lang="en-US" dirty="0" err="1"/>
              <a:t>now</a:t>
            </a:r>
            <a:r>
              <a:rPr lang="en-US" dirty="0"/>
              <a:t> or its not going to happen right away.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How about what “can can” means in Singlish, the creole language sometimes spoken in Singapore that combines words from different languages? [</a:t>
            </a:r>
            <a:r>
              <a:rPr lang="en-US" i="1" dirty="0"/>
              <a:t>students answer</a:t>
            </a:r>
            <a:r>
              <a:rPr lang="en-US" dirty="0"/>
              <a:t>]. “Can </a:t>
            </a:r>
            <a:r>
              <a:rPr lang="en-US" dirty="0" err="1"/>
              <a:t>can</a:t>
            </a:r>
            <a:r>
              <a:rPr lang="en-US" dirty="0"/>
              <a:t>” in Singlish means “Yes, no problem!”</a:t>
            </a:r>
          </a:p>
          <a:p>
            <a:endParaRPr lang="en-US" dirty="0"/>
          </a:p>
          <a:p>
            <a:r>
              <a:rPr lang="en-US" dirty="0"/>
              <a:t>… How about what “Inshallah.” [</a:t>
            </a:r>
            <a:r>
              <a:rPr lang="en-US" i="1" dirty="0"/>
              <a:t>students answer</a:t>
            </a:r>
            <a:r>
              <a:rPr lang="en-US" dirty="0"/>
              <a:t>]. “Inshallah” literally means God willing. It can indirectly imply “This will happen” or “No, this will </a:t>
            </a:r>
            <a:r>
              <a:rPr lang="en-US" u="sng" dirty="0"/>
              <a:t>not</a:t>
            </a:r>
            <a:r>
              <a:rPr lang="en-US" dirty="0"/>
              <a:t> happen” depending on the country. </a:t>
            </a:r>
            <a:r>
              <a:rPr lang="en-US" u="none" dirty="0"/>
              <a:t>In Kuwait, inshallah means I think it will happen. In Qatar, it means I think it will NOT happen. </a:t>
            </a:r>
            <a:endParaRPr lang="en-US" dirty="0"/>
          </a:p>
          <a:p>
            <a:endParaRPr lang="en-US" dirty="0"/>
          </a:p>
          <a:p>
            <a:r>
              <a:rPr lang="en-US" dirty="0"/>
              <a:t>… How about what “</a:t>
            </a:r>
            <a:r>
              <a:rPr lang="en-US" dirty="0" err="1"/>
              <a:t>Deuxieme</a:t>
            </a:r>
            <a:r>
              <a:rPr lang="en-US" dirty="0"/>
              <a:t> degree” means in France? [</a:t>
            </a:r>
            <a:r>
              <a:rPr lang="en-US" i="1" dirty="0"/>
              <a:t>students answer</a:t>
            </a:r>
            <a:r>
              <a:rPr lang="en-US" dirty="0"/>
              <a:t>]. </a:t>
            </a:r>
            <a:r>
              <a:rPr lang="en-US" sz="800" dirty="0"/>
              <a:t>This is a term that refers to high context communication itself. </a:t>
            </a:r>
            <a:r>
              <a:rPr lang="en-US" dirty="0"/>
              <a:t>The expression “</a:t>
            </a:r>
            <a:r>
              <a:rPr lang="en-US" dirty="0" err="1"/>
              <a:t>Deuxieme</a:t>
            </a:r>
            <a:r>
              <a:rPr lang="en-US" dirty="0"/>
              <a:t> degree” in France means to say something to second degree. The second degree is the actual meaning of what is being said, often expressed indirectly through humor. </a:t>
            </a:r>
          </a:p>
          <a:p>
            <a:endParaRPr lang="en-US" dirty="0"/>
          </a:p>
          <a:p>
            <a:r>
              <a:rPr lang="en-US" dirty="0"/>
              <a:t>… How about what the expression “KY” </a:t>
            </a:r>
            <a:r>
              <a:rPr lang="en-US" dirty="0">
                <a:solidFill>
                  <a:schemeClr val="bg1"/>
                </a:solidFill>
              </a:rPr>
              <a:t>means </a:t>
            </a:r>
            <a:r>
              <a:rPr lang="en-US" dirty="0"/>
              <a:t>in Japan? [</a:t>
            </a:r>
            <a:r>
              <a:rPr lang="en-US" i="1" dirty="0"/>
              <a:t>students answer</a:t>
            </a:r>
            <a:r>
              <a:rPr lang="en-US" dirty="0"/>
              <a:t>]. In Japan KY “unable to read the air”, or unable to tell what the other person is really trying to express. The words behind the words, so to speak. </a:t>
            </a:r>
          </a:p>
          <a:p>
            <a:endParaRPr lang="en-US" dirty="0"/>
          </a:p>
        </p:txBody>
      </p:sp>
      <p:sp>
        <p:nvSpPr>
          <p:cNvPr id="4" name="Slide Number Placeholder 3"/>
          <p:cNvSpPr>
            <a:spLocks noGrp="1"/>
          </p:cNvSpPr>
          <p:nvPr>
            <p:ph type="sldNum" sz="quarter" idx="10"/>
          </p:nvPr>
        </p:nvSpPr>
        <p:spPr/>
        <p:txBody>
          <a:bodyPr/>
          <a:lstStyle/>
          <a:p>
            <a:pPr>
              <a:defRPr/>
            </a:pPr>
            <a:fld id="{8A263F00-CD26-8341-9D02-FAE8191036AE}" type="slidenum">
              <a:rPr lang="en-GB" smtClean="0"/>
              <a:pPr>
                <a:defRPr/>
              </a:pPr>
              <a:t>32</a:t>
            </a:fld>
            <a:endParaRPr lang="en-GB"/>
          </a:p>
        </p:txBody>
      </p:sp>
    </p:spTree>
    <p:extLst>
      <p:ext uri="{BB962C8B-B14F-4D97-AF65-F5344CB8AC3E}">
        <p14:creationId xmlns:p14="http://schemas.microsoft.com/office/powerpoint/2010/main" val="344585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can you manage cultural differences in communication? </a:t>
            </a:r>
            <a:r>
              <a:rPr lang="en-US" sz="1200" dirty="0"/>
              <a:t>What if it is your decision how the group will communicate? What if it is </a:t>
            </a:r>
            <a:r>
              <a:rPr lang="en-US" sz="1200" u="sng" dirty="0"/>
              <a:t>not</a:t>
            </a:r>
            <a:r>
              <a:rPr lang="en-US" sz="1200" dirty="0"/>
              <a:t>? Please discuss in buzz groups of 2-4 people for three minutes. </a:t>
            </a:r>
            <a:r>
              <a:rPr lang="en-US" dirty="0"/>
              <a:t>[</a:t>
            </a:r>
            <a:r>
              <a:rPr lang="en-US" i="1" dirty="0"/>
              <a:t>Students discuss in groups</a:t>
            </a:r>
            <a:r>
              <a:rPr lang="en-US" dirty="0"/>
              <a:t>]. </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Ok, let’s discuss as a class. How to handle cultural differences in communication? [</a:t>
            </a:r>
            <a:r>
              <a:rPr lang="en-US" i="1" dirty="0"/>
              <a:t>Students share</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its up to you, establish low context processes for global groups. This is to avoid misunderstandings based not only on cultural differences in communication not just between high context and low context cultures, but also between different high context cultures. A person from Kuwait will likely not know what Indian head shakes mean or what “can </a:t>
            </a:r>
            <a:r>
              <a:rPr lang="en-US" dirty="0" err="1"/>
              <a:t>can</a:t>
            </a:r>
            <a:r>
              <a:rPr lang="en-US" dirty="0"/>
              <a:t>” or “now </a:t>
            </a:r>
            <a:r>
              <a:rPr lang="en-US" dirty="0" err="1"/>
              <a:t>now</a:t>
            </a:r>
            <a:r>
              <a:rPr lang="en-US" dirty="0"/>
              <a:t>” means when communicating with someone from Singapore or Nigeria. It helps if you can switch to low context communication, to be very literal, so you can get on the same page and avoid misunderstandings and conflict.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However, sometimes it isn’t up to you how you will communicate. When negotiating or working with members of low context cultures, be clear and direct. This enhances trust. Recap and repeat. Use bullet points.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negotiating or working with members of high context cultures, repeat yourself less. Ask for clarifications. Use a cultural bridge, someone familiar with both cultures, if you have one. And try to learn to read the air.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33</a:t>
            </a:fld>
            <a:endParaRPr lang="en-GB" dirty="0"/>
          </a:p>
        </p:txBody>
      </p:sp>
    </p:spTree>
    <p:extLst>
      <p:ext uri="{BB962C8B-B14F-4D97-AF65-F5344CB8AC3E}">
        <p14:creationId xmlns:p14="http://schemas.microsoft.com/office/powerpoint/2010/main" val="2148187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effectLst/>
              </a:rPr>
              <a:t>Another</a:t>
            </a:r>
            <a:r>
              <a:rPr lang="en-US" i="0" baseline="0" dirty="0">
                <a:effectLst/>
              </a:rPr>
              <a:t> cultural dimension highly relevant to negotiation is norms related to </a:t>
            </a:r>
            <a:r>
              <a:rPr lang="en-US" sz="1200" dirty="0"/>
              <a:t>disagreement. Are people</a:t>
            </a:r>
            <a:r>
              <a:rPr lang="en-US" sz="1200" baseline="0" dirty="0"/>
              <a:t> in this culture </a:t>
            </a:r>
            <a:r>
              <a:rPr lang="en-US" sz="1200" dirty="0"/>
              <a:t>willingness to engage in confrontation, or do they avoid confrontation and value harmony?</a:t>
            </a:r>
          </a:p>
          <a:p>
            <a:endParaRPr lang="en-US" i="0" dirty="0">
              <a:effectLst/>
            </a:endParaRPr>
          </a:p>
          <a:p>
            <a:r>
              <a:rPr lang="en-US" i="0" dirty="0">
                <a:effectLst/>
              </a:rPr>
              <a:t>References</a:t>
            </a:r>
          </a:p>
          <a:p>
            <a:endParaRPr lang="en-US" i="0" dirty="0">
              <a:effectLst/>
            </a:endParaRPr>
          </a:p>
          <a:p>
            <a:r>
              <a:rPr lang="en-US" i="0" dirty="0">
                <a:effectLst/>
              </a:rPr>
              <a:t>Hofstede, Geert (2001). Culture's Consequences: comparing values, behaviors, institutions, and organizations across nations (2nd ed.). Thousand Oaks, CA: Sage.</a:t>
            </a:r>
          </a:p>
          <a:p>
            <a:endParaRPr lang="en-US" i="0" dirty="0">
              <a:effectLst/>
            </a:endParaRPr>
          </a:p>
          <a:p>
            <a:r>
              <a:rPr lang="en-US" i="0" dirty="0">
                <a:effectLst/>
              </a:rPr>
              <a:t>Meyer, E.</a:t>
            </a:r>
            <a:r>
              <a:rPr lang="en-US" i="0" baseline="0" dirty="0">
                <a:effectLst/>
              </a:rPr>
              <a:t> (2014). </a:t>
            </a:r>
            <a:r>
              <a:rPr lang="en-US" dirty="0"/>
              <a:t>The Culture Map: Breaking Through the Invisible Boundaries of Global Business.</a:t>
            </a:r>
          </a:p>
          <a:p>
            <a:r>
              <a:rPr lang="en-US" i="0" dirty="0">
                <a:effectLst/>
              </a:rPr>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34</a:t>
            </a:fld>
            <a:endParaRPr lang="en-GB"/>
          </a:p>
        </p:txBody>
      </p:sp>
    </p:spTree>
    <p:extLst>
      <p:ext uri="{BB962C8B-B14F-4D97-AF65-F5344CB8AC3E}">
        <p14:creationId xmlns:p14="http://schemas.microsoft.com/office/powerpoint/2010/main" val="401449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1200" dirty="0">
                <a:solidFill>
                  <a:schemeClr val="tx1"/>
                </a:solidFill>
                <a:effectLst/>
                <a:latin typeface="+mn-lt"/>
                <a:ea typeface="+mn-ea"/>
                <a:cs typeface="+mn-cs"/>
              </a:rPr>
              <a:t>Some of the most </a:t>
            </a:r>
            <a:r>
              <a:rPr lang="en-US" sz="1200" b="0" dirty="0">
                <a:latin typeface="+mn-lt"/>
              </a:rPr>
              <a:t>confrontational </a:t>
            </a:r>
            <a:r>
              <a:rPr lang="en-US" sz="1200" b="0" kern="1200" dirty="0">
                <a:solidFill>
                  <a:schemeClr val="tx1"/>
                </a:solidFill>
                <a:effectLst/>
                <a:latin typeface="+mn-lt"/>
                <a:ea typeface="+mn-ea"/>
                <a:cs typeface="+mn-cs"/>
              </a:rPr>
              <a:t>cultures in the world include</a:t>
            </a:r>
            <a:r>
              <a:rPr lang="en-US" sz="1200" b="0" kern="1200" baseline="0" dirty="0">
                <a:solidFill>
                  <a:schemeClr val="tx1"/>
                </a:solidFill>
                <a:effectLst/>
                <a:latin typeface="+mn-lt"/>
                <a:ea typeface="+mn-ea"/>
                <a:cs typeface="+mn-cs"/>
              </a:rPr>
              <a:t>, </a:t>
            </a:r>
            <a:r>
              <a:rPr lang="en-US" dirty="0"/>
              <a:t>Israel,</a:t>
            </a:r>
            <a:r>
              <a:rPr lang="en-US" baseline="0" dirty="0"/>
              <a:t> </a:t>
            </a:r>
            <a:r>
              <a:rPr lang="en-US" dirty="0"/>
              <a:t>France,</a:t>
            </a:r>
            <a:r>
              <a:rPr lang="en-US" baseline="0" dirty="0"/>
              <a:t> </a:t>
            </a:r>
            <a:r>
              <a:rPr lang="en-US" dirty="0"/>
              <a:t>Russia,</a:t>
            </a:r>
            <a:r>
              <a:rPr lang="en-US" baseline="0" dirty="0"/>
              <a:t> </a:t>
            </a:r>
            <a:r>
              <a:rPr lang="en-US" dirty="0"/>
              <a:t>Greece,</a:t>
            </a:r>
            <a:r>
              <a:rPr lang="en-US" baseline="0" dirty="0"/>
              <a:t> and </a:t>
            </a:r>
            <a:r>
              <a:rPr lang="en-US" dirty="0"/>
              <a:t>Germany. </a:t>
            </a:r>
          </a:p>
          <a:p>
            <a:pPr marL="0" indent="0">
              <a:buNone/>
            </a:pPr>
            <a:endParaRPr lang="en-US" sz="1200" b="0" kern="1200" dirty="0">
              <a:solidFill>
                <a:schemeClr val="tx1"/>
              </a:solidFill>
              <a:effectLst/>
              <a:latin typeface="+mn-lt"/>
              <a:ea typeface="+mn-ea"/>
              <a:cs typeface="+mn-cs"/>
            </a:endParaRPr>
          </a:p>
          <a:p>
            <a:pPr marL="0" indent="0">
              <a:buNone/>
            </a:pPr>
            <a:r>
              <a:rPr lang="en-US" sz="1200" b="0" kern="1200" dirty="0">
                <a:solidFill>
                  <a:schemeClr val="tx1"/>
                </a:solidFill>
                <a:effectLst/>
                <a:latin typeface="+mn-lt"/>
                <a:ea typeface="+mn-ea"/>
                <a:cs typeface="+mn-cs"/>
              </a:rPr>
              <a:t>Some of the most </a:t>
            </a:r>
            <a:r>
              <a:rPr lang="en-US" sz="1200" b="0" dirty="0">
                <a:latin typeface="+mn-lt"/>
              </a:rPr>
              <a:t>conflict-avoidant </a:t>
            </a:r>
            <a:r>
              <a:rPr lang="en-US" sz="1200" b="0" kern="1200" dirty="0">
                <a:solidFill>
                  <a:schemeClr val="tx1"/>
                </a:solidFill>
                <a:effectLst/>
                <a:latin typeface="+mn-lt"/>
                <a:ea typeface="+mn-ea"/>
                <a:cs typeface="+mn-cs"/>
              </a:rPr>
              <a:t>cultures in the world, places where people hate</a:t>
            </a:r>
            <a:r>
              <a:rPr lang="en-US" sz="1200" b="0" kern="1200" baseline="0" dirty="0">
                <a:solidFill>
                  <a:schemeClr val="tx1"/>
                </a:solidFill>
                <a:effectLst/>
                <a:latin typeface="+mn-lt"/>
                <a:ea typeface="+mn-ea"/>
                <a:cs typeface="+mn-cs"/>
              </a:rPr>
              <a:t> open and public arguments, include </a:t>
            </a:r>
            <a:r>
              <a:rPr lang="en-US" dirty="0"/>
              <a:t>Thailand</a:t>
            </a:r>
            <a:r>
              <a:rPr lang="en-US" dirty="0">
                <a:solidFill>
                  <a:srgbClr val="FF0000"/>
                </a:solidFill>
              </a:rPr>
              <a:t>,</a:t>
            </a:r>
            <a:r>
              <a:rPr lang="en-US" baseline="0" dirty="0">
                <a:solidFill>
                  <a:srgbClr val="FF0000"/>
                </a:solidFill>
              </a:rPr>
              <a:t> </a:t>
            </a:r>
            <a:r>
              <a:rPr lang="en-US" dirty="0"/>
              <a:t>Indonesia,</a:t>
            </a:r>
            <a:r>
              <a:rPr lang="en-US" baseline="0" dirty="0"/>
              <a:t> </a:t>
            </a:r>
            <a:r>
              <a:rPr lang="en-US" dirty="0"/>
              <a:t>Japan,</a:t>
            </a:r>
            <a:r>
              <a:rPr lang="en-US" baseline="0" dirty="0"/>
              <a:t> the </a:t>
            </a:r>
            <a:r>
              <a:rPr lang="en-US" dirty="0"/>
              <a:t>Philippines,</a:t>
            </a:r>
            <a:r>
              <a:rPr lang="en-US" baseline="0" dirty="0"/>
              <a:t> and </a:t>
            </a:r>
            <a:r>
              <a:rPr lang="en-US" dirty="0"/>
              <a:t>Ghana. </a:t>
            </a:r>
          </a:p>
          <a:p>
            <a:endParaRPr lang="en-US" dirty="0"/>
          </a:p>
          <a:p>
            <a:r>
              <a:rPr lang="en-US" sz="1200" b="0" dirty="0"/>
              <a:t>Have you had any personal experiences with cultural differences in orientation towards disagreement and conflict you would like to share? </a:t>
            </a:r>
            <a:r>
              <a:rPr lang="en-US" sz="1200" b="0" baseline="0" dirty="0"/>
              <a:t>[</a:t>
            </a:r>
            <a:r>
              <a:rPr lang="en-US" sz="1200" b="0" i="1" baseline="0" dirty="0"/>
              <a:t>Students share their experiences</a:t>
            </a:r>
            <a:r>
              <a:rPr lang="en-US" sz="1200" b="0"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35</a:t>
            </a:fld>
            <a:endParaRPr lang="en-GB"/>
          </a:p>
        </p:txBody>
      </p:sp>
    </p:spTree>
    <p:extLst>
      <p:ext uri="{BB962C8B-B14F-4D97-AF65-F5344CB8AC3E}">
        <p14:creationId xmlns:p14="http://schemas.microsoft.com/office/powerpoint/2010/main" val="324752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rest of a study looking at what members from three major cultures say should happen in a good meeting. </a:t>
            </a:r>
          </a:p>
          <a:p>
            <a:endParaRPr lang="en-US" dirty="0"/>
          </a:p>
          <a:p>
            <a:r>
              <a:rPr lang="en-US" sz="1200" dirty="0"/>
              <a:t>72% of Chinese businesspeople say “We put a formal stamp on a decision made before the meeting in informal pre-meetings.”</a:t>
            </a:r>
          </a:p>
          <a:p>
            <a:endParaRPr lang="en-US" sz="1200" dirty="0"/>
          </a:p>
          <a:p>
            <a:r>
              <a:rPr lang="en-US" sz="1200" dirty="0"/>
              <a:t>79% of American businesspeople say “A decision is made.”</a:t>
            </a:r>
          </a:p>
          <a:p>
            <a:endParaRPr lang="en-US" sz="1200" dirty="0"/>
          </a:p>
          <a:p>
            <a:r>
              <a:rPr lang="en-US" sz="1200" dirty="0"/>
              <a:t>54% of the French businesspeople say “We debate and exchange views.”</a:t>
            </a:r>
          </a:p>
          <a:p>
            <a:endParaRPr lang="en-US" sz="1200" dirty="0"/>
          </a:p>
          <a:p>
            <a:r>
              <a:rPr lang="en-US" sz="1200" dirty="0"/>
              <a:t>These answers reflect cultural differences in orientation towards disagreement. In China public disagreement is to be avoided, so the real decisions are made in smaller pre-meetings behind the scenes, to avoid open conflict and arguments. </a:t>
            </a:r>
          </a:p>
          <a:p>
            <a:endParaRPr lang="en-US" sz="1200" dirty="0"/>
          </a:p>
          <a:p>
            <a:r>
              <a:rPr lang="en-US" sz="1200" dirty="0"/>
              <a:t>In France, a good meeting is all about disagreeing, and the meeting can still be a good meeting even if no decision is made. </a:t>
            </a:r>
          </a:p>
          <a:p>
            <a:endParaRPr lang="en-US" dirty="0"/>
          </a:p>
          <a:p>
            <a:r>
              <a:rPr lang="en-US" dirty="0"/>
              <a:t>If people from different cultures come to a negotiation or meeting with different agendas, many will leave unhappy or even angry and frustrated. </a:t>
            </a:r>
          </a:p>
          <a:p>
            <a:endParaRPr lang="en-US" dirty="0"/>
          </a:p>
          <a:p>
            <a:r>
              <a:rPr lang="en-US" dirty="0"/>
              <a:t>References</a:t>
            </a:r>
          </a:p>
          <a:p>
            <a:br>
              <a:rPr lang="en-US" b="0" dirty="0"/>
            </a:br>
            <a:r>
              <a:rPr lang="en-US" b="0" dirty="0"/>
              <a:t>Erin Meyer: This simple question about meetings reveals a lot about your culture</a:t>
            </a:r>
          </a:p>
          <a:p>
            <a:r>
              <a:rPr lang="en-US" b="0" dirty="0"/>
              <a:t>http://uk.businessinsider.com/there-are-three-totally-different-approaches-to-meeting-around-the-world-2015-2?r=US&amp;IR=T</a:t>
            </a:r>
          </a:p>
        </p:txBody>
      </p:sp>
      <p:sp>
        <p:nvSpPr>
          <p:cNvPr id="4" name="Slide Number Placeholder 3"/>
          <p:cNvSpPr>
            <a:spLocks noGrp="1"/>
          </p:cNvSpPr>
          <p:nvPr>
            <p:ph type="sldNum" sz="quarter" idx="10"/>
          </p:nvPr>
        </p:nvSpPr>
        <p:spPr/>
        <p:txBody>
          <a:bodyPr/>
          <a:lstStyle/>
          <a:p>
            <a:fld id="{456B43BC-DDC6-264D-A129-A11F564D47CA}" type="slidenum">
              <a:rPr lang="en-GB" smtClean="0"/>
              <a:t>36</a:t>
            </a:fld>
            <a:endParaRPr lang="en-GB" dirty="0"/>
          </a:p>
        </p:txBody>
      </p:sp>
    </p:spTree>
    <p:extLst>
      <p:ext uri="{BB962C8B-B14F-4D97-AF65-F5344CB8AC3E}">
        <p14:creationId xmlns:p14="http://schemas.microsoft.com/office/powerpoint/2010/main" val="3722738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9ED8C9-E142-444B-8189-7B06EA8D2085}" type="slidenum">
              <a:rPr lang="en-US" altLang="en-US" smtClean="0"/>
              <a:pPr/>
              <a:t>37</a:t>
            </a:fld>
            <a:endParaRPr lang="en-US" alt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Here are the results of a really interesting study. Negotiators</a:t>
            </a:r>
            <a:r>
              <a:rPr lang="en-US" sz="1200" b="0" baseline="0" dirty="0"/>
              <a:t> </a:t>
            </a:r>
            <a:r>
              <a:rPr lang="en-US" sz="1200" b="0" dirty="0"/>
              <a:t>from three cultures–</a:t>
            </a:r>
            <a:r>
              <a:rPr lang="en-US" sz="1200" b="0" baseline="0" dirty="0"/>
              <a:t> Japan, the United States, and Brazil were video recorded and their behaviors during the negotiation analyzed. The researchers looked at the amount of silent periods and eye contact. As you can see here, Japanese negotiators were more likely to be silent and less likely to make eye contact than U.S. negotiators and especially Brazilian negotiators. </a:t>
            </a:r>
          </a:p>
          <a:p>
            <a:endParaRPr lang="pt-BR" altLang="en-US" dirty="0">
              <a:latin typeface="Arial" charset="0"/>
            </a:endParaRPr>
          </a:p>
          <a:p>
            <a:r>
              <a:rPr lang="pt-BR" altLang="en-US" dirty="0">
                <a:latin typeface="Arial" charset="0"/>
              </a:rPr>
              <a:t>References</a:t>
            </a:r>
          </a:p>
          <a:p>
            <a:endParaRPr lang="pt-BR" altLang="en-US" dirty="0">
              <a:latin typeface="Arial" charset="0"/>
            </a:endParaRPr>
          </a:p>
          <a:p>
            <a:r>
              <a:rPr lang="en-US" i="0" dirty="0"/>
              <a:t>John L </a:t>
            </a:r>
            <a:r>
              <a:rPr lang="pt-BR" altLang="en-US" dirty="0">
                <a:latin typeface="Arial" charset="0"/>
              </a:rPr>
              <a:t>Graham, 1985, Journal of International</a:t>
            </a:r>
            <a:r>
              <a:rPr lang="pt-BR" altLang="en-US" baseline="0" dirty="0">
                <a:latin typeface="Arial" charset="0"/>
              </a:rPr>
              <a:t> Business Studies, </a:t>
            </a:r>
            <a:r>
              <a:rPr lang="en-US" dirty="0"/>
              <a:t>vol. 16, issue 1, pages 81-96 </a:t>
            </a:r>
            <a:endParaRPr lang="pt-BR" altLang="en-US" dirty="0">
              <a:latin typeface="Arial" charset="0"/>
            </a:endParaRPr>
          </a:p>
        </p:txBody>
      </p:sp>
    </p:spTree>
    <p:extLst>
      <p:ext uri="{BB962C8B-B14F-4D97-AF65-F5344CB8AC3E}">
        <p14:creationId xmlns:p14="http://schemas.microsoft.com/office/powerpoint/2010/main" val="2361419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9ED8C9-E142-444B-8189-7B06EA8D2085}" type="slidenum">
              <a:rPr lang="en-US" altLang="en-US" smtClean="0"/>
              <a:pPr/>
              <a:t>38</a:t>
            </a:fld>
            <a:endParaRPr lang="en-US" alt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t>The researchers also looked at the number of times the word “no” was stated directly by one or more parties during the negotiation. [</a:t>
            </a:r>
            <a:r>
              <a:rPr lang="en-US" sz="1200" b="0" i="1" baseline="0" dirty="0"/>
              <a:t>Big laugh from the class as the third column appears</a:t>
            </a:r>
            <a:r>
              <a:rPr lang="en-US" sz="1200" b="0" baseline="0" dirty="0"/>
              <a:t>]. So cultural differences can be quite dramatic.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t>You can just imagine a Japanese person negotiating with a Brazilian, and the other negotiator keeps touching him and saying no over and over, “No, help, stop touching me!” [</a:t>
            </a:r>
            <a:r>
              <a:rPr lang="en-US" sz="1200" b="0" i="1" baseline="0" dirty="0"/>
              <a:t>Instructor mimics a Japanese person being touched repeatedly and the class laughs</a:t>
            </a:r>
            <a:r>
              <a:rPr lang="en-US" sz="1200"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t>You may notice that these results </a:t>
            </a:r>
            <a:r>
              <a:rPr lang="en-US" sz="1200" b="0" u="none" baseline="0" dirty="0"/>
              <a:t>do not map exactly onto the national scores on the disagreement dimension. There is more going on in these interactions than just one dimension of culture, as is the case for practically all negotiations. However, U.S.-Japan differences in orientation towards disagreement– in the willingness to say no-- may be a part of it. </a:t>
            </a:r>
            <a:endParaRPr lang="en-US" sz="1200" b="0" u="sng" dirty="0"/>
          </a:p>
          <a:p>
            <a:endParaRPr lang="pt-BR" altLang="en-US" dirty="0">
              <a:latin typeface="Arial" charset="0"/>
            </a:endParaRPr>
          </a:p>
          <a:p>
            <a:r>
              <a:rPr lang="pt-BR" altLang="en-US" dirty="0">
                <a:latin typeface="Arial" charset="0"/>
              </a:rPr>
              <a:t>References</a:t>
            </a:r>
          </a:p>
          <a:p>
            <a:endParaRPr lang="pt-BR" altLang="en-US" dirty="0">
              <a:latin typeface="Arial" charset="0"/>
            </a:endParaRPr>
          </a:p>
          <a:p>
            <a:r>
              <a:rPr lang="en-US" i="0" dirty="0"/>
              <a:t>John L </a:t>
            </a:r>
            <a:r>
              <a:rPr lang="pt-BR" altLang="en-US" dirty="0">
                <a:latin typeface="Arial" charset="0"/>
              </a:rPr>
              <a:t>Graham, 1985, Journal of International</a:t>
            </a:r>
            <a:r>
              <a:rPr lang="pt-BR" altLang="en-US" baseline="0" dirty="0">
                <a:latin typeface="Arial" charset="0"/>
              </a:rPr>
              <a:t> Business Studies, </a:t>
            </a:r>
            <a:r>
              <a:rPr lang="en-US" dirty="0"/>
              <a:t>vol. 16, issue 1, pages 81-96 </a:t>
            </a:r>
            <a:endParaRPr lang="pt-BR" altLang="en-US" dirty="0">
              <a:latin typeface="Arial" charset="0"/>
            </a:endParaRPr>
          </a:p>
        </p:txBody>
      </p:sp>
    </p:spTree>
    <p:extLst>
      <p:ext uri="{BB962C8B-B14F-4D97-AF65-F5344CB8AC3E}">
        <p14:creationId xmlns:p14="http://schemas.microsoft.com/office/powerpoint/2010/main" val="1591469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rPr>
              <a:t>A final</a:t>
            </a:r>
            <a:r>
              <a:rPr lang="en-US" i="0" baseline="0" dirty="0">
                <a:effectLst/>
              </a:rPr>
              <a:t> dimension I would like to cover is what Meyer calls </a:t>
            </a:r>
            <a:r>
              <a:rPr lang="en-US" sz="2400" dirty="0"/>
              <a:t>Scheduling.</a:t>
            </a:r>
            <a:r>
              <a:rPr lang="en-US" sz="2400" baseline="0" dirty="0"/>
              <a:t> Do norms in this culture encourage a </a:t>
            </a:r>
            <a:r>
              <a:rPr lang="en-US" sz="2000" dirty="0"/>
              <a:t>flexible or strict attitude towards time?</a:t>
            </a:r>
            <a:r>
              <a:rPr lang="en-US" sz="2000" baseline="0" dirty="0"/>
              <a:t> For example, is it ok to be late to a meeting or is that rude and disrespectful to the other person? </a:t>
            </a:r>
            <a:endParaRPr lang="en-US" sz="2000" dirty="0"/>
          </a:p>
          <a:p>
            <a:endParaRPr lang="en-US" i="0" dirty="0">
              <a:effectLst/>
            </a:endParaRPr>
          </a:p>
          <a:p>
            <a:r>
              <a:rPr lang="en-US" i="0" dirty="0">
                <a:effectLst/>
              </a:rPr>
              <a:t>References</a:t>
            </a:r>
          </a:p>
          <a:p>
            <a:endParaRPr lang="en-US" i="0" dirty="0">
              <a:effectLst/>
            </a:endParaRPr>
          </a:p>
          <a:p>
            <a:r>
              <a:rPr lang="en-US" i="0" dirty="0">
                <a:effectLst/>
              </a:rPr>
              <a:t>Hofstede, Geert (2001). Culture's Consequences: comparing values, behaviors, institutions, and organizations across nations (2nd ed.). Thousand Oaks, CA: Sage.</a:t>
            </a:r>
          </a:p>
          <a:p>
            <a:endParaRPr lang="en-US" i="0" dirty="0">
              <a:effectLst/>
            </a:endParaRPr>
          </a:p>
          <a:p>
            <a:r>
              <a:rPr lang="en-US" i="0" dirty="0">
                <a:effectLst/>
              </a:rPr>
              <a:t>Meyer, E.</a:t>
            </a:r>
            <a:r>
              <a:rPr lang="en-US" i="0" baseline="0" dirty="0">
                <a:effectLst/>
              </a:rPr>
              <a:t> (2014). </a:t>
            </a:r>
            <a:r>
              <a:rPr lang="en-US" dirty="0"/>
              <a:t>The Culture Map: Breaking Through the Invisible Boundaries of Global Business.</a:t>
            </a:r>
          </a:p>
          <a:p>
            <a:r>
              <a:rPr lang="en-US" i="0" dirty="0">
                <a:effectLst/>
              </a:rPr>
              <a:t>https://www.insead.edu/faculty-research/publications/books/the-culture-map-breaking-through-the-invisible-boundaries-of-global-business-32867</a:t>
            </a:r>
          </a:p>
          <a:p>
            <a:endParaRPr lang="en-US" i="0" dirty="0">
              <a:effectLst/>
            </a:endParaRPr>
          </a:p>
          <a:p>
            <a:endParaRPr lang="en-US" i="0" dirty="0">
              <a:effectLst/>
            </a:endParaRPr>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39</a:t>
            </a:fld>
            <a:endParaRPr lang="en-GB"/>
          </a:p>
        </p:txBody>
      </p:sp>
    </p:spTree>
    <p:extLst>
      <p:ext uri="{BB962C8B-B14F-4D97-AF65-F5344CB8AC3E}">
        <p14:creationId xmlns:p14="http://schemas.microsoft.com/office/powerpoint/2010/main" val="386034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negotiation team, make arrangements to meet the team on the other side of the table,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their role</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paper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“PAIR” refers to negotiation group number, in other words each pair of students who negotiate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baseline="0" dirty="0"/>
              <a:t>Note</a:t>
            </a:r>
            <a:r>
              <a:rPr lang="en-US" altLang="en-US" u="none" baseline="0" dirty="0"/>
              <a:t>: There are multiple representatives each for </a:t>
            </a:r>
            <a:r>
              <a:rPr lang="en-US" altLang="en-US" u="none" baseline="0" dirty="0" err="1"/>
              <a:t>Magos</a:t>
            </a:r>
            <a:r>
              <a:rPr lang="en-US" altLang="en-US" u="none" baseline="0" dirty="0"/>
              <a:t> and for Tala Comics, so there should be multiple student names in each of the squares in the table</a:t>
            </a:r>
            <a:r>
              <a:rPr lang="en-US" altLang="en-US" u="none"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2953656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strict culture regarding time include Germany and Japan, and among the least strict are</a:t>
            </a:r>
            <a:r>
              <a:rPr lang="en-US" baseline="0" dirty="0"/>
              <a:t> </a:t>
            </a:r>
            <a:r>
              <a:rPr lang="en-US" dirty="0"/>
              <a:t>Nigeria and Kenya. In Nigeria you can be late by German standards and yet not be late. </a:t>
            </a:r>
          </a:p>
          <a:p>
            <a:endParaRPr lang="en-US" dirty="0"/>
          </a:p>
          <a:p>
            <a:r>
              <a:rPr lang="en-US" sz="1200" b="0" dirty="0"/>
              <a:t>Have you had any personal experiences with cultural differences scheduling that you would like to share? </a:t>
            </a:r>
            <a:r>
              <a:rPr lang="en-US" sz="1200" b="0" baseline="0" dirty="0"/>
              <a:t>[</a:t>
            </a:r>
            <a:r>
              <a:rPr lang="en-US" sz="1200" b="0" i="1" baseline="0" dirty="0"/>
              <a:t>Students share their experiences</a:t>
            </a:r>
            <a:r>
              <a:rPr lang="en-US" sz="1200" b="0" baseline="0" dirty="0"/>
              <a:t>]. </a:t>
            </a:r>
            <a:endParaRPr lang="en-US" dirty="0"/>
          </a:p>
          <a:p>
            <a:endParaRPr lang="en-US" dirty="0"/>
          </a:p>
          <a:p>
            <a:r>
              <a:rPr lang="en-US" dirty="0"/>
              <a:t>References</a:t>
            </a:r>
          </a:p>
          <a:p>
            <a:br>
              <a:rPr lang="en-US" b="0" dirty="0"/>
            </a:br>
            <a:r>
              <a:rPr lang="en-US" b="0" dirty="0"/>
              <a:t>Erin Meyer: From Switzerland to Nigeria, here are the most and least punctual countries</a:t>
            </a:r>
          </a:p>
          <a:p>
            <a:r>
              <a:rPr lang="en-US" b="0" dirty="0"/>
              <a:t>http://uk.businessinsider.com/here-are-the-most-and-least-punctual-countries-2015-2?r=US&amp;IR=T</a:t>
            </a:r>
          </a:p>
        </p:txBody>
      </p:sp>
      <p:sp>
        <p:nvSpPr>
          <p:cNvPr id="4" name="Slide Number Placeholder 3"/>
          <p:cNvSpPr>
            <a:spLocks noGrp="1"/>
          </p:cNvSpPr>
          <p:nvPr>
            <p:ph type="sldNum" sz="quarter" idx="10"/>
          </p:nvPr>
        </p:nvSpPr>
        <p:spPr/>
        <p:txBody>
          <a:bodyPr/>
          <a:lstStyle/>
          <a:p>
            <a:fld id="{456B43BC-DDC6-264D-A129-A11F564D47CA}" type="slidenum">
              <a:rPr lang="en-GB" smtClean="0"/>
              <a:t>40</a:t>
            </a:fld>
            <a:endParaRPr lang="en-GB"/>
          </a:p>
        </p:txBody>
      </p:sp>
    </p:spTree>
    <p:extLst>
      <p:ext uri="{BB962C8B-B14F-4D97-AF65-F5344CB8AC3E}">
        <p14:creationId xmlns:p14="http://schemas.microsoft.com/office/powerpoint/2010/main" val="596583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So thinking</a:t>
            </a:r>
            <a:r>
              <a:rPr lang="en-US" b="0" baseline="0" dirty="0"/>
              <a:t> in terms of these dimensions, what are some of the </a:t>
            </a:r>
            <a:r>
              <a:rPr lang="en-GB" sz="1200" b="0" dirty="0">
                <a:cs typeface="Rockwell"/>
              </a:rPr>
              <a:t>cultural differences in </a:t>
            </a:r>
            <a:r>
              <a:rPr lang="en-GB" sz="1200" b="0" dirty="0" err="1">
                <a:cs typeface="Rockwell"/>
              </a:rPr>
              <a:t>Magos</a:t>
            </a:r>
            <a:r>
              <a:rPr lang="en-GB" sz="1200" b="0" dirty="0">
                <a:cs typeface="Rockwell"/>
              </a:rPr>
              <a:t> and Tala Comics,</a:t>
            </a:r>
            <a:r>
              <a:rPr lang="en-GB" sz="1200" b="0" baseline="0" dirty="0">
                <a:cs typeface="Rockwell"/>
              </a:rPr>
              <a:t> between the </a:t>
            </a:r>
            <a:r>
              <a:rPr lang="en-GB" sz="1200" b="0" dirty="0" err="1">
                <a:solidFill>
                  <a:schemeClr val="bg1"/>
                </a:solidFill>
              </a:rPr>
              <a:t>Pozzians</a:t>
            </a:r>
            <a:r>
              <a:rPr lang="en-GB" sz="1200" b="0" dirty="0">
                <a:solidFill>
                  <a:schemeClr val="bg1"/>
                </a:solidFill>
              </a:rPr>
              <a:t> and </a:t>
            </a:r>
            <a:r>
              <a:rPr lang="en-GB" sz="1200" b="0" dirty="0" err="1">
                <a:solidFill>
                  <a:schemeClr val="bg1"/>
                </a:solidFill>
              </a:rPr>
              <a:t>Mazzians</a:t>
            </a:r>
            <a:r>
              <a:rPr lang="en-GB" sz="1200" b="0" dirty="0">
                <a:solidFill>
                  <a:schemeClr val="bg1"/>
                </a:solidFill>
              </a:rPr>
              <a:t>?</a:t>
            </a:r>
            <a:r>
              <a:rPr lang="en-GB" sz="1200" b="0" baseline="0" dirty="0">
                <a:solidFill>
                  <a:schemeClr val="bg1"/>
                </a:solidFill>
              </a:rPr>
              <a:t> </a:t>
            </a:r>
            <a:r>
              <a:rPr lang="en-US" sz="1200" baseline="0" dirty="0">
                <a:solidFill>
                  <a:schemeClr val="bg1"/>
                </a:solidFill>
                <a:cs typeface="Times New Roman" pitchFamily="18" charset="0"/>
              </a:rPr>
              <a:t>[</a:t>
            </a:r>
            <a:r>
              <a:rPr lang="en-US" sz="1200" i="1" baseline="0" dirty="0">
                <a:solidFill>
                  <a:schemeClr val="bg1"/>
                </a:solidFill>
                <a:cs typeface="Times New Roman" pitchFamily="18" charset="0"/>
              </a:rPr>
              <a:t>Students answer</a:t>
            </a:r>
            <a:r>
              <a:rPr lang="en-US" sz="1200" baseline="0" dirty="0">
                <a:solidFill>
                  <a:schemeClr val="bg1"/>
                </a:solidFill>
                <a:cs typeface="Times New Roman" pitchFamily="18" charset="0"/>
              </a:rPr>
              <a:t>]. </a:t>
            </a:r>
            <a:endParaRPr lang="en-GB" sz="1200" b="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r>
              <a:rPr lang="en-US" dirty="0"/>
              <a:t> </a:t>
            </a:r>
          </a:p>
        </p:txBody>
      </p:sp>
      <p:sp>
        <p:nvSpPr>
          <p:cNvPr id="4" name="Slide Number Placeholder 3"/>
          <p:cNvSpPr>
            <a:spLocks noGrp="1"/>
          </p:cNvSpPr>
          <p:nvPr>
            <p:ph type="sldNum" sz="quarter" idx="10"/>
          </p:nvPr>
        </p:nvSpPr>
        <p:spPr/>
        <p:txBody>
          <a:bodyPr/>
          <a:lstStyle/>
          <a:p>
            <a:fld id="{456B43BC-DDC6-264D-A129-A11F564D47CA}" type="slidenum">
              <a:rPr lang="en-GB" smtClean="0"/>
              <a:t>41</a:t>
            </a:fld>
            <a:endParaRPr lang="en-GB"/>
          </a:p>
        </p:txBody>
      </p:sp>
    </p:spTree>
    <p:extLst>
      <p:ext uri="{BB962C8B-B14F-4D97-AF65-F5344CB8AC3E}">
        <p14:creationId xmlns:p14="http://schemas.microsoft.com/office/powerpoint/2010/main" val="2237929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Helvetica" charset="0"/>
                <a:cs typeface="Helvetica" charset="0"/>
                <a:sym typeface="Helvetica" charset="0"/>
              </a:rPr>
              <a:t>The role play</a:t>
            </a:r>
            <a:r>
              <a:rPr lang="en-US" sz="1200" baseline="0" dirty="0">
                <a:latin typeface="Helvetica" charset="0"/>
                <a:cs typeface="Helvetica" charset="0"/>
                <a:sym typeface="Helvetica" charset="0"/>
              </a:rPr>
              <a:t> </a:t>
            </a:r>
            <a:r>
              <a:rPr lang="en-US" sz="1200" dirty="0">
                <a:latin typeface="Helvetica" charset="0"/>
                <a:cs typeface="Helvetica" charset="0"/>
                <a:sym typeface="Helvetica" charset="0"/>
              </a:rPr>
              <a:t>provides an opportunity to experience the challenges and frustrations of negotiating with people with a different negotiation style than your own.  To make this point, we had you simulate exaggerated cultural stereotypes. </a:t>
            </a:r>
            <a:r>
              <a:rPr lang="en-US" b="0" dirty="0"/>
              <a:t>Based on the communication</a:t>
            </a:r>
            <a:r>
              <a:rPr lang="en-US" b="0" baseline="0" dirty="0"/>
              <a:t> instructions we gave you, </a:t>
            </a:r>
            <a:r>
              <a:rPr lang="en-GB" sz="1200" b="0" dirty="0" err="1">
                <a:solidFill>
                  <a:schemeClr val="bg1"/>
                </a:solidFill>
              </a:rPr>
              <a:t>Pozzians</a:t>
            </a:r>
            <a:r>
              <a:rPr lang="en-GB" sz="1200" b="0" dirty="0">
                <a:solidFill>
                  <a:schemeClr val="bg1"/>
                </a:solidFill>
              </a:rPr>
              <a:t> are more </a:t>
            </a:r>
            <a:r>
              <a:rPr lang="en-GB" sz="1200" b="0" dirty="0"/>
              <a:t>collectivistic, high context</a:t>
            </a:r>
            <a:r>
              <a:rPr lang="en-GB" sz="1200" b="0" baseline="0" dirty="0"/>
              <a:t> in their </a:t>
            </a:r>
            <a:r>
              <a:rPr lang="en-GB" sz="1200" b="0" dirty="0"/>
              <a:t>communication style, and value</a:t>
            </a:r>
            <a:r>
              <a:rPr lang="en-GB" sz="1200" b="0" baseline="0" dirty="0"/>
              <a:t> harmony, but are quite strict about timeliness. </a:t>
            </a:r>
            <a:r>
              <a:rPr lang="en-GB" sz="1200" b="0" dirty="0" err="1">
                <a:solidFill>
                  <a:schemeClr val="bg1"/>
                </a:solidFill>
              </a:rPr>
              <a:t>Mazzians</a:t>
            </a:r>
            <a:r>
              <a:rPr lang="en-GB" sz="1200" b="0" dirty="0">
                <a:solidFill>
                  <a:schemeClr val="bg1"/>
                </a:solidFill>
              </a:rPr>
              <a:t>,</a:t>
            </a:r>
            <a:r>
              <a:rPr lang="en-GB" sz="1200" b="0" baseline="0" dirty="0">
                <a:solidFill>
                  <a:schemeClr val="bg1"/>
                </a:solidFill>
              </a:rPr>
              <a:t> on the other hand, are more </a:t>
            </a:r>
            <a:r>
              <a:rPr lang="en-GB" sz="1200" b="0" dirty="0">
                <a:latin typeface="+mn-lt"/>
              </a:rPr>
              <a:t>individualistic, speak quite frankly</a:t>
            </a:r>
            <a:r>
              <a:rPr lang="en-GB" sz="1200" b="0" baseline="0" dirty="0">
                <a:latin typeface="+mn-lt"/>
              </a:rPr>
              <a:t> and </a:t>
            </a:r>
            <a:r>
              <a:rPr lang="en-GB" sz="1200" b="0" dirty="0">
                <a:latin typeface="+mn-lt"/>
              </a:rPr>
              <a:t>directly,</a:t>
            </a:r>
            <a:r>
              <a:rPr lang="en-GB" sz="1200" b="0" baseline="0" dirty="0">
                <a:latin typeface="+mn-lt"/>
              </a:rPr>
              <a:t> are confrontational, and are flexible about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baseline="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42</a:t>
            </a:fld>
            <a:endParaRPr lang="en-GB"/>
          </a:p>
        </p:txBody>
      </p:sp>
    </p:spTree>
    <p:extLst>
      <p:ext uri="{BB962C8B-B14F-4D97-AF65-F5344CB8AC3E}">
        <p14:creationId xmlns:p14="http://schemas.microsoft.com/office/powerpoint/2010/main" val="3986410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mn-lt"/>
                <a:cs typeface="Rockwell"/>
              </a:rPr>
              <a:t>What was your experience negotiating across cultures in </a:t>
            </a:r>
            <a:r>
              <a:rPr lang="en-GB" sz="1200" b="0" dirty="0" err="1">
                <a:latin typeface="+mn-lt"/>
                <a:cs typeface="Rockwell"/>
              </a:rPr>
              <a:t>Magos</a:t>
            </a:r>
            <a:r>
              <a:rPr lang="en-GB" sz="1200" b="0" dirty="0">
                <a:latin typeface="+mn-lt"/>
                <a:cs typeface="Rockwell"/>
              </a:rPr>
              <a:t> and Tala Comics? </a:t>
            </a:r>
            <a:r>
              <a:rPr lang="en-US" sz="1200" b="0" baseline="0" dirty="0"/>
              <a:t>[</a:t>
            </a:r>
            <a:r>
              <a:rPr lang="en-US" sz="1200" b="0" i="1" baseline="0" dirty="0"/>
              <a:t>Students share their experiences</a:t>
            </a:r>
            <a:r>
              <a:rPr lang="en-US" sz="1200" b="0" baseline="0" dirty="0"/>
              <a: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https://pixabay.com/en/meeting-businessmen-personal-1219527/</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43</a:t>
            </a:fld>
            <a:endParaRPr lang="en-GB"/>
          </a:p>
        </p:txBody>
      </p:sp>
    </p:spTree>
    <p:extLst>
      <p:ext uri="{BB962C8B-B14F-4D97-AF65-F5344CB8AC3E}">
        <p14:creationId xmlns:p14="http://schemas.microsoft.com/office/powerpoint/2010/main" val="990180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How do you think negotiating across cultures affects negotiation outcomes? Is</a:t>
            </a:r>
            <a:r>
              <a:rPr lang="en-US" b="0" baseline="0" dirty="0"/>
              <a:t> it easier or harder to create value and reach mutually acceptable deals? </a:t>
            </a:r>
            <a:r>
              <a:rPr lang="en-US" sz="1200" b="0" baseline="0" dirty="0"/>
              <a:t>[</a:t>
            </a:r>
            <a:r>
              <a:rPr lang="en-US" sz="1200" b="0" i="1" baseline="0" dirty="0"/>
              <a:t>Students answer</a:t>
            </a:r>
            <a:r>
              <a:rPr lang="en-US" sz="1200" b="0" i="0" baseline="0" dirty="0"/>
              <a:t>]</a:t>
            </a:r>
            <a:r>
              <a:rPr lang="en-US" sz="1200" b="0" i="1"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https://pixabay.com/en/meeting-businessmen-personal-1219527/</a:t>
            </a:r>
          </a:p>
          <a:p>
            <a:endParaRPr lang="en-US" dirty="0"/>
          </a:p>
          <a:p>
            <a:endParaRPr lang="en-US" dirty="0"/>
          </a:p>
        </p:txBody>
      </p:sp>
      <p:sp>
        <p:nvSpPr>
          <p:cNvPr id="4" name="Slide Number Placeholder 3"/>
          <p:cNvSpPr>
            <a:spLocks noGrp="1"/>
          </p:cNvSpPr>
          <p:nvPr>
            <p:ph type="sldNum" sz="quarter" idx="10"/>
          </p:nvPr>
        </p:nvSpPr>
        <p:spPr/>
        <p:txBody>
          <a:bodyPr/>
          <a:lstStyle/>
          <a:p>
            <a:fld id="{53A8445B-D4C8-486B-A05B-FA7ECB162EBF}" type="slidenum">
              <a:rPr lang="en-US" smtClean="0"/>
              <a:t>44</a:t>
            </a:fld>
            <a:endParaRPr lang="en-US"/>
          </a:p>
        </p:txBody>
      </p:sp>
    </p:spTree>
    <p:extLst>
      <p:ext uri="{BB962C8B-B14F-4D97-AF65-F5344CB8AC3E}">
        <p14:creationId xmlns:p14="http://schemas.microsoft.com/office/powerpoint/2010/main" val="2269741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shows that </a:t>
            </a:r>
            <a:r>
              <a:rPr lang="en-US" sz="1200" dirty="0"/>
              <a:t>cross-cultural negotiations typically result in worse outcomes for both</a:t>
            </a:r>
            <a:r>
              <a:rPr lang="en-US" sz="1200" baseline="0" dirty="0"/>
              <a:t> sides </a:t>
            </a:r>
            <a:r>
              <a:rPr lang="en-US" sz="1200" dirty="0"/>
              <a:t>than within-culture negotiations. This is due to </a:t>
            </a:r>
            <a:r>
              <a:rPr lang="en-US" sz="1200" dirty="0">
                <a:cs typeface="Gill Sans Light" charset="0"/>
                <a:sym typeface="Gill Sans Light" charset="0"/>
              </a:rPr>
              <a:t>cultural differences in behaviors, communication styles, and norms that lead</a:t>
            </a:r>
            <a:r>
              <a:rPr lang="en-US" sz="1200" baseline="0" dirty="0">
                <a:cs typeface="Gill Sans Light" charset="0"/>
                <a:sym typeface="Gill Sans Light" charset="0"/>
              </a:rPr>
              <a:t> to misunderstandings and make it difficult to reach constructive agreements. </a:t>
            </a:r>
            <a:r>
              <a:rPr lang="en-US" sz="1200" dirty="0" err="1"/>
              <a:t>Magos</a:t>
            </a:r>
            <a:r>
              <a:rPr lang="en-US" sz="1200" dirty="0"/>
              <a:t> and Tala Comics simulates exaggerated stereotypes, but these are dimensions cultures really do differ on and</a:t>
            </a:r>
            <a:r>
              <a:rPr lang="en-US" sz="1200" baseline="0" dirty="0"/>
              <a:t> such differences really can create huge problems in negotiation contexts.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Jean Brett</a:t>
            </a:r>
            <a:r>
              <a:rPr lang="en-US" b="0" baseline="0" dirty="0"/>
              <a:t> </a:t>
            </a:r>
            <a:r>
              <a:rPr lang="en-US" b="0" baseline="0"/>
              <a:t>(2000). </a:t>
            </a:r>
            <a:r>
              <a:rPr lang="en-US" b="0" dirty="0"/>
              <a:t>Culture and Negotiation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http://onlinelibrary.wiley.com/doi/10.1080/002075900399385/abstract</a:t>
            </a:r>
          </a:p>
        </p:txBody>
      </p:sp>
      <p:sp>
        <p:nvSpPr>
          <p:cNvPr id="4" name="Slide Number Placeholder 3"/>
          <p:cNvSpPr>
            <a:spLocks noGrp="1"/>
          </p:cNvSpPr>
          <p:nvPr>
            <p:ph type="sldNum" sz="quarter" idx="10"/>
          </p:nvPr>
        </p:nvSpPr>
        <p:spPr/>
        <p:txBody>
          <a:bodyPr/>
          <a:lstStyle/>
          <a:p>
            <a:fld id="{53A8445B-D4C8-486B-A05B-FA7ECB162EBF}" type="slidenum">
              <a:rPr lang="en-US" smtClean="0"/>
              <a:t>45</a:t>
            </a:fld>
            <a:endParaRPr lang="en-US"/>
          </a:p>
        </p:txBody>
      </p:sp>
    </p:spTree>
    <p:extLst>
      <p:ext uri="{BB962C8B-B14F-4D97-AF65-F5344CB8AC3E}">
        <p14:creationId xmlns:p14="http://schemas.microsoft.com/office/powerpoint/2010/main" val="2187008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78E26B-6CCF-4045-A6EA-97ECD674C93D}" type="slidenum">
              <a:rPr lang="en-US" altLang="en-US" smtClean="0"/>
              <a:pPr/>
              <a:t>46</a:t>
            </a:fld>
            <a:endParaRPr lang="en-US" altLang="en-US"/>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Although its important to be aware of cultural</a:t>
            </a:r>
            <a:r>
              <a:rPr lang="en-US" baseline="0" dirty="0"/>
              <a:t> differences and </a:t>
            </a:r>
            <a:r>
              <a:rPr lang="en-US" dirty="0"/>
              <a:t>sensitive</a:t>
            </a:r>
            <a:r>
              <a:rPr lang="en-US" baseline="0" dirty="0"/>
              <a:t> to cultural differences like the ones we have talked about, its also critical not to stereotype. So on the one hand, you can make the error of treating your own culture like the water, and not realizing others have different values, norms, and preferences. On the other, you can make the error of treating members of other cultures as more different than you than they really are. W</a:t>
            </a:r>
            <a:r>
              <a:rPr lang="en-US" dirty="0"/>
              <a:t>hat research shows is that </a:t>
            </a:r>
            <a:r>
              <a:rPr lang="en-US" sz="1200" dirty="0"/>
              <a:t>perceived cultural differences are greater than actual differences.</a:t>
            </a:r>
            <a:r>
              <a:rPr lang="en-US" sz="1200" baseline="0" dirty="0"/>
              <a:t> So for instance, people from the U.S. are stereotyped as more individualistic than they really are, and the Chinese are stereotyped as more collectivistic than they really are. </a:t>
            </a:r>
            <a:endParaRPr lang="en-US" sz="1200" dirty="0"/>
          </a:p>
          <a:p>
            <a:endParaRPr lang="en-US" dirty="0"/>
          </a:p>
          <a:p>
            <a:r>
              <a:rPr lang="en-US" dirty="0"/>
              <a:t>References</a:t>
            </a:r>
          </a:p>
          <a:p>
            <a:endParaRPr lang="en-US" dirty="0"/>
          </a:p>
          <a:p>
            <a:r>
              <a:rPr lang="en-US" dirty="0"/>
              <a:t>Chiu, C-y., </a:t>
            </a:r>
            <a:r>
              <a:rPr lang="en-US" dirty="0" err="1"/>
              <a:t>Gelfand</a:t>
            </a:r>
            <a:r>
              <a:rPr lang="en-US" dirty="0"/>
              <a:t>, M. J., T. Yamagishi, </a:t>
            </a:r>
            <a:r>
              <a:rPr lang="en-US" dirty="0" err="1"/>
              <a:t>Shteynberg</a:t>
            </a:r>
            <a:r>
              <a:rPr lang="en-US" dirty="0"/>
              <a:t>, G., &amp; Wan, C. (2010). Intersubjective culture: The role of intersubjective perceptions in cross-cultural research. </a:t>
            </a:r>
            <a:r>
              <a:rPr lang="en-US" i="1" dirty="0"/>
              <a:t>Perspectives on Psychological Science, 5,</a:t>
            </a:r>
            <a:r>
              <a:rPr lang="en-US" dirty="0"/>
              <a:t> 482-493.</a:t>
            </a:r>
          </a:p>
          <a:p>
            <a:endParaRPr lang="en-US" dirty="0"/>
          </a:p>
          <a:p>
            <a:r>
              <a:rPr lang="en-US" i="0" dirty="0" err="1">
                <a:effectLst/>
              </a:rPr>
              <a:t>Quattrone</a:t>
            </a:r>
            <a:r>
              <a:rPr lang="en-US" i="0" dirty="0">
                <a:effectLst/>
              </a:rPr>
              <a:t>, George A.; Jones, Edward E. (1980). "The perception of variability within in-groups and out-groups: Implications for the law of small numbers.". Journal of Personality and Social Psychology. </a:t>
            </a:r>
            <a:r>
              <a:rPr lang="en-US" b="0" i="0" dirty="0">
                <a:effectLst/>
              </a:rPr>
              <a:t>38 (1</a:t>
            </a:r>
            <a:r>
              <a:rPr lang="en-US" i="0" dirty="0">
                <a:effectLst/>
              </a:rPr>
              <a:t>): 141–152.</a:t>
            </a:r>
            <a:endParaRPr lang="en-US" i="0" dirty="0"/>
          </a:p>
          <a:p>
            <a:pPr lvl="1" eaLnBrk="1" hangingPunct="1"/>
            <a:endParaRPr lang="pt-BR" altLang="en-US" dirty="0">
              <a:solidFill>
                <a:schemeClr val="tx2"/>
              </a:solidFill>
              <a:latin typeface="Arial" charset="0"/>
            </a:endParaRPr>
          </a:p>
          <a:p>
            <a:pPr lvl="1" eaLnBrk="1" hangingPunct="1"/>
            <a:endParaRPr lang="pt-BR" altLang="en-US" dirty="0">
              <a:solidFill>
                <a:schemeClr val="tx2"/>
              </a:solidFill>
              <a:latin typeface="Arial" charset="0"/>
            </a:endParaRPr>
          </a:p>
        </p:txBody>
      </p:sp>
    </p:spTree>
    <p:extLst>
      <p:ext uri="{BB962C8B-B14F-4D97-AF65-F5344CB8AC3E}">
        <p14:creationId xmlns:p14="http://schemas.microsoft.com/office/powerpoint/2010/main" val="1323371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78E26B-6CCF-4045-A6EA-97ECD674C93D}" type="slidenum">
              <a:rPr lang="en-US" altLang="en-US" smtClean="0"/>
              <a:pPr/>
              <a:t>47</a:t>
            </a:fld>
            <a:endParaRPr lang="en-US" altLang="en-US"/>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Real social distributions look much more like this.</a:t>
            </a:r>
            <a:r>
              <a:rPr lang="en-US" baseline="0" dirty="0"/>
              <a:t> There is a different in central tendencies, in the average level of individualism, between the United States and China. However, the difference is not as great as you might think. Moreover, the distributions of individualism-collectivism in each culture overlap a great deal. What this means is that there are plenty of collectivistic, more group-oriented people in the U.S., and plenty of individualistic people in China. In addition, some people from the U.S. are more collectivistic than the average Chinese person, and some Chinese are more collectivistic than the average person in the U.S.</a:t>
            </a:r>
            <a:endParaRPr lang="en-US" dirty="0"/>
          </a:p>
          <a:p>
            <a:endParaRPr lang="en-US" dirty="0"/>
          </a:p>
          <a:p>
            <a:r>
              <a:rPr lang="en-US" dirty="0"/>
              <a:t>References</a:t>
            </a:r>
          </a:p>
          <a:p>
            <a:endParaRPr lang="en-US" dirty="0"/>
          </a:p>
          <a:p>
            <a:r>
              <a:rPr lang="en-US" dirty="0"/>
              <a:t>Chiu, C-y., </a:t>
            </a:r>
            <a:r>
              <a:rPr lang="en-US" dirty="0" err="1"/>
              <a:t>Gelfand</a:t>
            </a:r>
            <a:r>
              <a:rPr lang="en-US" dirty="0"/>
              <a:t>, M. J., T. Yamagishi, </a:t>
            </a:r>
            <a:r>
              <a:rPr lang="en-US" dirty="0" err="1"/>
              <a:t>Shteynberg</a:t>
            </a:r>
            <a:r>
              <a:rPr lang="en-US" dirty="0"/>
              <a:t>, G., &amp; Wan, C. (2010). Intersubjective culture: The role of intersubjective perceptions in cross-cultural research. </a:t>
            </a:r>
            <a:r>
              <a:rPr lang="en-US" i="1" dirty="0"/>
              <a:t>Perspectives on Psychological Science, 5,</a:t>
            </a:r>
            <a:r>
              <a:rPr lang="en-US" dirty="0"/>
              <a:t> 482-493.</a:t>
            </a:r>
          </a:p>
          <a:p>
            <a:pPr lvl="1" eaLnBrk="1" hangingPunct="1"/>
            <a:endParaRPr lang="pt-BR" altLang="en-US" dirty="0">
              <a:solidFill>
                <a:schemeClr val="tx2"/>
              </a:solidFill>
              <a:latin typeface="Arial" charset="0"/>
            </a:endParaRPr>
          </a:p>
        </p:txBody>
      </p:sp>
    </p:spTree>
    <p:extLst>
      <p:ext uri="{BB962C8B-B14F-4D97-AF65-F5344CB8AC3E}">
        <p14:creationId xmlns:p14="http://schemas.microsoft.com/office/powerpoint/2010/main" val="109536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be aware of cultural differences in values and communication and try to be sensitive to them, but</a:t>
            </a:r>
            <a:r>
              <a:rPr lang="en-US" sz="1200" baseline="0" dirty="0"/>
              <a:t> </a:t>
            </a:r>
            <a:r>
              <a:rPr lang="en-US" sz="1200" dirty="0"/>
              <a:t>treat your negotiation counterpart as an individual not a</a:t>
            </a:r>
            <a:r>
              <a:rPr lang="en-US" sz="1200" baseline="0" dirty="0"/>
              <a:t> stereotype. </a:t>
            </a:r>
            <a:endParaRPr lang="en-US" sz="1200" b="0" dirty="0"/>
          </a:p>
        </p:txBody>
      </p:sp>
      <p:sp>
        <p:nvSpPr>
          <p:cNvPr id="4" name="Slide Number Placeholder 3"/>
          <p:cNvSpPr>
            <a:spLocks noGrp="1"/>
          </p:cNvSpPr>
          <p:nvPr>
            <p:ph type="sldNum" sz="quarter" idx="10"/>
          </p:nvPr>
        </p:nvSpPr>
        <p:spPr/>
        <p:txBody>
          <a:bodyPr/>
          <a:lstStyle/>
          <a:p>
            <a:fld id="{C377ACEE-48F5-4A43-88C5-A1BA9901F988}" type="slidenum">
              <a:rPr lang="en-US" smtClean="0"/>
              <a:t>48</a:t>
            </a:fld>
            <a:endParaRPr lang="en-US"/>
          </a:p>
        </p:txBody>
      </p:sp>
    </p:spTree>
    <p:extLst>
      <p:ext uri="{BB962C8B-B14F-4D97-AF65-F5344CB8AC3E}">
        <p14:creationId xmlns:p14="http://schemas.microsoft.com/office/powerpoint/2010/main" val="1531164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err="1"/>
              <a:t>Magos</a:t>
            </a:r>
            <a:r>
              <a:rPr lang="en-US" sz="1200" b="0" dirty="0"/>
              <a:t> and Tala Comics is very loosely based on a true story. Do you know the comic book </a:t>
            </a:r>
            <a:r>
              <a:rPr lang="en-US" sz="1200" b="0" dirty="0" err="1"/>
              <a:t>Lanfeust</a:t>
            </a:r>
            <a:r>
              <a:rPr lang="en-US" sz="1200" b="0" dirty="0"/>
              <a:t>? </a:t>
            </a:r>
            <a:r>
              <a:rPr lang="en-US" sz="1200" b="0" baseline="0" dirty="0"/>
              <a:t>[</a:t>
            </a:r>
            <a:r>
              <a:rPr lang="en-US" sz="1200" b="0" i="1" baseline="0" dirty="0"/>
              <a:t>Students answer</a:t>
            </a:r>
            <a:r>
              <a:rPr lang="en-US" sz="1200" b="0" i="0" baseline="0" dirty="0"/>
              <a:t>]</a:t>
            </a:r>
            <a:r>
              <a:rPr lang="en-US" sz="1200" b="0" i="1" baseline="0" dirty="0"/>
              <a:t>. </a:t>
            </a:r>
            <a:r>
              <a:rPr lang="en-US" sz="1200" b="0" i="0" baseline="0" dirty="0"/>
              <a:t>You probably </a:t>
            </a:r>
            <a:r>
              <a:rPr lang="en-US" sz="1200" b="0" i="0" u="none" baseline="0" dirty="0"/>
              <a:t>would not unless you are from France. </a:t>
            </a:r>
            <a:r>
              <a:rPr lang="en-US" sz="1200" b="0" u="none" dirty="0" err="1"/>
              <a:t>Lanfeust</a:t>
            </a:r>
            <a:r>
              <a:rPr lang="en-US" sz="1200" b="0" u="none" dirty="0"/>
              <a:t> is</a:t>
            </a:r>
            <a:r>
              <a:rPr lang="en-US" sz="1200" b="0" i="0" u="none" baseline="0" dirty="0"/>
              <a:t> a French </a:t>
            </a:r>
            <a:r>
              <a:rPr lang="en-US" sz="1200" u="none" dirty="0"/>
              <a:t>fantasy science fiction adventure</a:t>
            </a:r>
            <a:r>
              <a:rPr lang="en-US" sz="1200" u="none" baseline="0" dirty="0"/>
              <a:t> series about a young man </a:t>
            </a:r>
            <a:r>
              <a:rPr lang="en-US" sz="1200" u="none" dirty="0"/>
              <a:t>with magic powers–</a:t>
            </a:r>
            <a:r>
              <a:rPr lang="en-US" sz="1200" u="none" baseline="0" dirty="0"/>
              <a:t> </a:t>
            </a:r>
            <a:r>
              <a:rPr lang="en-US" sz="1200" u="none" dirty="0" err="1"/>
              <a:t>Lanfeust</a:t>
            </a:r>
            <a:r>
              <a:rPr lang="en-US" sz="1200" u="none" dirty="0"/>
              <a:t>-- and his friend </a:t>
            </a:r>
            <a:r>
              <a:rPr lang="en-US" sz="1200" u="none" dirty="0" err="1"/>
              <a:t>Hebus</a:t>
            </a:r>
            <a:r>
              <a:rPr lang="en-US" sz="1200" u="none" dirty="0"/>
              <a:t> the domesticated troll. It is an</a:t>
            </a:r>
            <a:r>
              <a:rPr lang="en-US" sz="1200" u="none" baseline="0" dirty="0"/>
              <a:t> absolute smash hit in France, with millions of copies sold. </a:t>
            </a:r>
            <a:r>
              <a:rPr lang="en-US" sz="1200" u="none" dirty="0"/>
              <a:t>In 2010 DC Comics, one of the big comic book companies from</a:t>
            </a:r>
            <a:r>
              <a:rPr lang="en-US" sz="1200" u="none" baseline="0" dirty="0"/>
              <a:t> the United States, was really</a:t>
            </a:r>
            <a:r>
              <a:rPr lang="en-US" sz="1200" u="none" dirty="0"/>
              <a:t> interested in translating and selling in the U.S., but the deal</a:t>
            </a:r>
            <a:r>
              <a:rPr lang="en-US" sz="1200" u="none" baseline="0" dirty="0"/>
              <a:t> fell through. </a:t>
            </a:r>
            <a:r>
              <a:rPr lang="en-US" sz="1200" u="none" dirty="0"/>
              <a:t>As of 2016 </a:t>
            </a:r>
            <a:r>
              <a:rPr lang="en-US" sz="1200" u="none" dirty="0" err="1"/>
              <a:t>Lanfeust</a:t>
            </a:r>
            <a:r>
              <a:rPr lang="en-US" sz="1200" u="none" dirty="0"/>
              <a:t>  is still a phenomenon in France, but had not become the crossover hit it might have been.</a:t>
            </a:r>
            <a:r>
              <a:rPr lang="en-US" sz="1200" u="none" baseline="0" dirty="0"/>
              <a:t> One possibility is that the two sides may have had different valuations of the comic and expectations of future sales. </a:t>
            </a:r>
            <a:endParaRPr lang="en-US" sz="1200" u="none" dirty="0"/>
          </a:p>
          <a:p>
            <a:endParaRPr lang="en-US" b="0" u="sng" dirty="0"/>
          </a:p>
        </p:txBody>
      </p:sp>
      <p:sp>
        <p:nvSpPr>
          <p:cNvPr id="4" name="Slide Number Placeholder 3"/>
          <p:cNvSpPr>
            <a:spLocks noGrp="1"/>
          </p:cNvSpPr>
          <p:nvPr>
            <p:ph type="sldNum" sz="quarter" idx="10"/>
          </p:nvPr>
        </p:nvSpPr>
        <p:spPr/>
        <p:txBody>
          <a:bodyPr/>
          <a:lstStyle/>
          <a:p>
            <a:fld id="{456B43BC-DDC6-264D-A129-A11F564D47CA}" type="slidenum">
              <a:rPr lang="en-GB" smtClean="0"/>
              <a:t>49</a:t>
            </a:fld>
            <a:endParaRPr lang="en-GB"/>
          </a:p>
        </p:txBody>
      </p:sp>
    </p:spTree>
    <p:extLst>
      <p:ext uri="{BB962C8B-B14F-4D97-AF65-F5344CB8AC3E}">
        <p14:creationId xmlns:p14="http://schemas.microsoft.com/office/powerpoint/2010/main" val="306401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Students are now back in</a:t>
            </a:r>
            <a:r>
              <a:rPr lang="en-US" altLang="en-US" sz="1200" i="1" baseline="0" dirty="0"/>
              <a:t> class</a:t>
            </a:r>
            <a:r>
              <a:rPr lang="en-US" altLang="en-US" sz="1200" i="0" baseline="0" dirty="0"/>
              <a:t>]. </a:t>
            </a:r>
            <a:r>
              <a:rPr lang="en-US" altLang="en-US" sz="1200" i="0" dirty="0"/>
              <a:t>Welcome back! Please take 3 minutes and share with the person sitting next to you,</a:t>
            </a:r>
            <a:r>
              <a:rPr lang="en-US" altLang="en-US" sz="1200" i="0" baseline="0" dirty="0"/>
              <a:t> who is </a:t>
            </a:r>
            <a:r>
              <a:rPr lang="en-US" altLang="en-US" sz="1200" i="0" dirty="0"/>
              <a:t>not necessarily part of your </a:t>
            </a:r>
            <a:r>
              <a:rPr lang="en-US" altLang="en-US" sz="1200" i="0" baseline="0" dirty="0"/>
              <a:t>negotiation group.</a:t>
            </a:r>
            <a:r>
              <a:rPr lang="en-US" altLang="en-US" sz="1200" i="0" dirty="0"/>
              <a:t> One thing that the other team</a:t>
            </a:r>
            <a:r>
              <a:rPr lang="en-US" altLang="en-US" sz="1200" i="0" baseline="0" dirty="0"/>
              <a:t> did well, and one thing your team could have done better.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https://pixabay.com/en/meeting-businessmen-personal-1219527/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5</a:t>
            </a:fld>
            <a:endParaRPr lang="en-US" altLang="en-US"/>
          </a:p>
        </p:txBody>
      </p:sp>
    </p:spTree>
    <p:extLst>
      <p:ext uri="{BB962C8B-B14F-4D97-AF65-F5344CB8AC3E}">
        <p14:creationId xmlns:p14="http://schemas.microsoft.com/office/powerpoint/2010/main" val="927613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cs typeface="Rockwell"/>
              </a:rPr>
              <a:t>What were your expected future sales for </a:t>
            </a:r>
            <a:r>
              <a:rPr lang="en-US" sz="1200" b="0" dirty="0" err="1">
                <a:cs typeface="Rockwell"/>
              </a:rPr>
              <a:t>Magos</a:t>
            </a:r>
            <a:r>
              <a:rPr lang="en-US" sz="1200" b="0" dirty="0">
                <a:cs typeface="Rockwell"/>
              </a:rPr>
              <a:t>?</a:t>
            </a:r>
            <a:r>
              <a:rPr lang="en-US" sz="1200" b="0" baseline="0" dirty="0">
                <a:cs typeface="Rockwell"/>
              </a:rPr>
              <a:t> Did they differ between the two sides?</a:t>
            </a:r>
            <a:r>
              <a:rPr lang="en-US" sz="1200" b="0" baseline="0" dirty="0"/>
              <a:t> [</a:t>
            </a:r>
            <a:r>
              <a:rPr lang="en-US" sz="1200" b="0" i="1" baseline="0" dirty="0"/>
              <a:t>Students answer</a:t>
            </a:r>
            <a:r>
              <a:rPr lang="en-US" sz="1200" b="0" i="0" baseline="0" dirty="0"/>
              <a:t>]</a:t>
            </a:r>
            <a:r>
              <a:rPr lang="en-US" sz="1200" b="0" i="1" baseline="0" dirty="0"/>
              <a:t>. </a:t>
            </a:r>
            <a:endParaRPr lang="en-US" b="0" dirty="0"/>
          </a:p>
        </p:txBody>
      </p:sp>
      <p:sp>
        <p:nvSpPr>
          <p:cNvPr id="4" name="Slide Number Placeholder 3"/>
          <p:cNvSpPr>
            <a:spLocks noGrp="1"/>
          </p:cNvSpPr>
          <p:nvPr>
            <p:ph type="sldNum" sz="quarter" idx="10"/>
          </p:nvPr>
        </p:nvSpPr>
        <p:spPr/>
        <p:txBody>
          <a:bodyPr/>
          <a:lstStyle/>
          <a:p>
            <a:fld id="{456B43BC-DDC6-264D-A129-A11F564D47CA}" type="slidenum">
              <a:rPr lang="en-GB" smtClean="0"/>
              <a:t>50</a:t>
            </a:fld>
            <a:endParaRPr lang="en-GB"/>
          </a:p>
        </p:txBody>
      </p:sp>
    </p:spTree>
    <p:extLst>
      <p:ext uri="{BB962C8B-B14F-4D97-AF65-F5344CB8AC3E}">
        <p14:creationId xmlns:p14="http://schemas.microsoft.com/office/powerpoint/2010/main" val="1190289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t>
            </a:r>
            <a:r>
              <a:rPr lang="en-US" dirty="0" err="1"/>
              <a:t>Magos</a:t>
            </a:r>
            <a:r>
              <a:rPr lang="en-US" dirty="0"/>
              <a:t> side expects blockbuster </a:t>
            </a:r>
            <a:r>
              <a:rPr lang="en-US" b="0" dirty="0"/>
              <a:t>sales for the</a:t>
            </a:r>
            <a:r>
              <a:rPr lang="en-US" b="0" baseline="0" dirty="0"/>
              <a:t> comic book in this exciting new market, while </a:t>
            </a:r>
            <a:r>
              <a:rPr lang="en-US" sz="1200" b="0" dirty="0"/>
              <a:t>Tala Comics is interested in the property but</a:t>
            </a:r>
            <a:r>
              <a:rPr lang="en-US" sz="1200" b="0" baseline="0" dirty="0"/>
              <a:t> </a:t>
            </a:r>
            <a:r>
              <a:rPr lang="en-US" sz="1200" b="0" dirty="0"/>
              <a:t>much less optimistic.</a:t>
            </a:r>
            <a:r>
              <a:rPr lang="en-US" sz="1200" b="1" baseline="0" dirty="0"/>
              <a:t> </a:t>
            </a:r>
            <a:r>
              <a:rPr lang="en-US" dirty="0"/>
              <a:t>Here we</a:t>
            </a:r>
            <a:r>
              <a:rPr lang="en-US" baseline="0" dirty="0"/>
              <a:t> see the tables in your respective roles.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mn-lt"/>
                <a:cs typeface="Rockwell"/>
              </a:rPr>
              <a:t>How might you try to bridge this gap in expectations about the future?</a:t>
            </a:r>
            <a:r>
              <a:rPr lang="en-US" sz="1200" b="0" baseline="0" dirty="0"/>
              <a:t> What did you do in your negotiations [</a:t>
            </a:r>
            <a:r>
              <a:rPr lang="en-US" sz="1200" b="0" i="1" baseline="0" dirty="0"/>
              <a:t>Students answer, usually mentioning whether the sexual content will be censored or not</a:t>
            </a:r>
            <a:r>
              <a:rPr lang="en-US" sz="1200" b="0" i="0" baseline="0" dirty="0"/>
              <a:t>]</a:t>
            </a:r>
            <a:r>
              <a:rPr lang="en-US" sz="1200" b="0" i="1" baseline="0" dirty="0"/>
              <a:t>. </a:t>
            </a:r>
            <a:r>
              <a:rPr lang="en-US" sz="1200" b="0" i="0" baseline="0" dirty="0"/>
              <a:t>Whether to change the content or not was a bit of a red herring or something to lead you astray and make the negotiation harder, its not the real solution to the problem. </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51</a:t>
            </a:fld>
            <a:endParaRPr lang="en-GB"/>
          </a:p>
        </p:txBody>
      </p:sp>
    </p:spTree>
    <p:extLst>
      <p:ext uri="{BB962C8B-B14F-4D97-AF65-F5344CB8AC3E}">
        <p14:creationId xmlns:p14="http://schemas.microsoft.com/office/powerpoint/2010/main" val="2105209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you can do w</a:t>
            </a:r>
            <a:r>
              <a:rPr lang="en-US" b="0" dirty="0"/>
              <a:t>hen expectations</a:t>
            </a:r>
            <a:r>
              <a:rPr lang="en-US" b="0" baseline="0" dirty="0"/>
              <a:t> about the future differ, whether due to culture or something else, is to use what is called a “</a:t>
            </a:r>
            <a:r>
              <a:rPr lang="en-US" sz="1200" b="0" dirty="0">
                <a:latin typeface="+mn-lt"/>
                <a:cs typeface="Rockwell"/>
              </a:rPr>
              <a:t>contingent contract.” </a:t>
            </a:r>
            <a:r>
              <a:rPr lang="en-US" sz="2400" dirty="0"/>
              <a:t>The terms of the contract are linked to future events about which there is uncertainty,</a:t>
            </a:r>
            <a:r>
              <a:rPr lang="en-US" sz="2400" baseline="0" dirty="0"/>
              <a:t> in this case </a:t>
            </a:r>
            <a:r>
              <a:rPr lang="en-US" sz="2400" dirty="0"/>
              <a:t>future product sales. So the</a:t>
            </a:r>
            <a:r>
              <a:rPr lang="en-US" sz="2400" baseline="0" dirty="0"/>
              <a:t> contract states that the </a:t>
            </a:r>
            <a:r>
              <a:rPr lang="en-US" sz="2400" baseline="0" dirty="0" err="1"/>
              <a:t>Magos</a:t>
            </a:r>
            <a:r>
              <a:rPr lang="en-US" sz="2400" baseline="0" dirty="0"/>
              <a:t> side’s pay will depend on future, if sales are as high as they expect they will get the pay they demand, but if sales are more in line with Tala Comics’ expectations their payments to the </a:t>
            </a:r>
            <a:r>
              <a:rPr lang="en-US" sz="2400" baseline="0" dirty="0" err="1"/>
              <a:t>Magos</a:t>
            </a:r>
            <a:r>
              <a:rPr lang="en-US" sz="2400" baseline="0" dirty="0"/>
              <a:t> creators will be lower. </a:t>
            </a:r>
            <a:r>
              <a:rPr lang="en-US" sz="2400" dirty="0"/>
              <a:t>This</a:t>
            </a:r>
            <a:r>
              <a:rPr lang="en-US" sz="2400" baseline="0" dirty="0"/>
              <a:t> has the benefit of </a:t>
            </a:r>
            <a:r>
              <a:rPr lang="en-US" sz="2400" dirty="0"/>
              <a:t>maximizing each side’s expected future value from the agreement. </a:t>
            </a:r>
          </a:p>
          <a:p>
            <a:endParaRPr lang="en-US" sz="2400" dirty="0"/>
          </a:p>
          <a:p>
            <a:r>
              <a:rPr lang="en-US" sz="2400" dirty="0"/>
              <a:t>It can also</a:t>
            </a:r>
            <a:r>
              <a:rPr lang="en-US" sz="2400" baseline="0" dirty="0"/>
              <a:t> reveal </a:t>
            </a:r>
            <a:r>
              <a:rPr lang="en-US" sz="2400" dirty="0"/>
              <a:t>deception if present. If a supplier is “assuring” you they</a:t>
            </a:r>
            <a:r>
              <a:rPr lang="en-US" sz="2400" baseline="0" dirty="0"/>
              <a:t> will deliver by a certain day, then ask them to sign a contingent contract with less pay for them if the delivery is not on time. If they won’t sign, maybe they don’t really believe what they are saying. </a:t>
            </a:r>
            <a:endParaRPr lang="en-US" sz="2400" dirty="0"/>
          </a:p>
          <a:p>
            <a:endParaRPr lang="en-US" sz="2400" dirty="0"/>
          </a:p>
          <a:p>
            <a:r>
              <a:rPr lang="en-US" sz="2400" b="0" dirty="0">
                <a:latin typeface="+mn-lt"/>
                <a:cs typeface="Rockwell"/>
              </a:rPr>
              <a:t>Contingent contracts are </a:t>
            </a:r>
            <a:r>
              <a:rPr lang="en-US" sz="2400" b="0" dirty="0"/>
              <a:t>most effective if linked to objective outcomes that both sides can keep verify,</a:t>
            </a:r>
            <a:r>
              <a:rPr lang="en-US" sz="2400" b="0" baseline="0" dirty="0"/>
              <a:t> such as comic book sales in this case. </a:t>
            </a:r>
            <a:endParaRPr lang="en-US" sz="2400" b="0" dirty="0"/>
          </a:p>
          <a:p>
            <a:endParaRPr lang="en-US" dirty="0"/>
          </a:p>
          <a:p>
            <a:r>
              <a:rPr lang="en-US" dirty="0"/>
              <a:t>Source</a:t>
            </a:r>
            <a:r>
              <a:rPr lang="en-US" baseline="0" dirty="0"/>
              <a:t> for photo</a:t>
            </a:r>
          </a:p>
          <a:p>
            <a:r>
              <a:rPr lang="en-US" dirty="0"/>
              <a:t>https://pixabay.com/en/binding-contract-contract-secure-948442/</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52</a:t>
            </a:fld>
            <a:endParaRPr lang="en-GB"/>
          </a:p>
        </p:txBody>
      </p:sp>
    </p:spTree>
    <p:extLst>
      <p:ext uri="{BB962C8B-B14F-4D97-AF65-F5344CB8AC3E}">
        <p14:creationId xmlns:p14="http://schemas.microsoft.com/office/powerpoint/2010/main" val="5017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cs typeface="Rockwell"/>
              </a:rPr>
              <a:t>By</a:t>
            </a:r>
            <a:r>
              <a:rPr lang="en-US" sz="1200" b="0" baseline="0" dirty="0">
                <a:latin typeface="+mn-lt"/>
                <a:cs typeface="Rockwell"/>
              </a:rPr>
              <a:t> show of hands, how many of you used </a:t>
            </a:r>
            <a:r>
              <a:rPr lang="en-US" sz="1200" b="0" dirty="0">
                <a:latin typeface="+mn-lt"/>
                <a:cs typeface="Rockwell"/>
              </a:rPr>
              <a:t>a contingent contract? [</a:t>
            </a:r>
            <a:r>
              <a:rPr lang="en-US" sz="1200" b="0" i="1" dirty="0">
                <a:latin typeface="+mn-lt"/>
                <a:cs typeface="Rockwell"/>
              </a:rPr>
              <a:t>Students raise hands</a:t>
            </a:r>
            <a:r>
              <a:rPr lang="en-US" sz="1200" b="0" dirty="0">
                <a:latin typeface="+mn-lt"/>
                <a:cs typeface="Rockwell"/>
              </a:rPr>
              <a:t>]. This is the best way to reach a mutually acceptable agreement in </a:t>
            </a:r>
            <a:r>
              <a:rPr lang="en-US" sz="1200" b="0" dirty="0" err="1">
                <a:latin typeface="+mn-lt"/>
                <a:cs typeface="Rockwell"/>
              </a:rPr>
              <a:t>Magos</a:t>
            </a:r>
            <a:r>
              <a:rPr lang="en-US" sz="1200" b="0" dirty="0">
                <a:latin typeface="+mn-lt"/>
                <a:cs typeface="Rockwell"/>
              </a:rPr>
              <a:t> and Tala Comics.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https://pixabay.com/en/meeting-businessmen-personal-1219527/</a:t>
            </a:r>
          </a:p>
          <a:p>
            <a:endParaRPr lang="en-US" b="0" dirty="0"/>
          </a:p>
        </p:txBody>
      </p:sp>
      <p:sp>
        <p:nvSpPr>
          <p:cNvPr id="4" name="Slide Number Placeholder 3"/>
          <p:cNvSpPr>
            <a:spLocks noGrp="1"/>
          </p:cNvSpPr>
          <p:nvPr>
            <p:ph type="sldNum" sz="quarter" idx="10"/>
          </p:nvPr>
        </p:nvSpPr>
        <p:spPr/>
        <p:txBody>
          <a:bodyPr/>
          <a:lstStyle/>
          <a:p>
            <a:fld id="{456B43BC-DDC6-264D-A129-A11F564D47CA}" type="slidenum">
              <a:rPr lang="en-GB" smtClean="0"/>
              <a:t>53</a:t>
            </a:fld>
            <a:endParaRPr lang="en-GB"/>
          </a:p>
        </p:txBody>
      </p:sp>
    </p:spTree>
    <p:extLst>
      <p:ext uri="{BB962C8B-B14F-4D97-AF65-F5344CB8AC3E}">
        <p14:creationId xmlns:p14="http://schemas.microsoft.com/office/powerpoint/2010/main" val="2530421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Did you add any new issues to create more value? </a:t>
            </a:r>
            <a:r>
              <a:rPr lang="en-US" sz="1200" b="0" baseline="0" dirty="0"/>
              <a:t>[</a:t>
            </a:r>
            <a:r>
              <a:rPr lang="en-US" sz="1200" b="0" i="1" baseline="0" dirty="0"/>
              <a:t>Students answer</a:t>
            </a:r>
            <a:r>
              <a:rPr lang="en-US" sz="1200" b="0" i="0" baseline="0" dirty="0"/>
              <a:t>].</a:t>
            </a:r>
            <a:endParaRPr lang="en-US" b="0" i="0" dirty="0"/>
          </a:p>
        </p:txBody>
      </p:sp>
      <p:sp>
        <p:nvSpPr>
          <p:cNvPr id="4" name="Slide Number Placeholder 3"/>
          <p:cNvSpPr>
            <a:spLocks noGrp="1"/>
          </p:cNvSpPr>
          <p:nvPr>
            <p:ph type="sldNum" sz="quarter" idx="10"/>
          </p:nvPr>
        </p:nvSpPr>
        <p:spPr/>
        <p:txBody>
          <a:bodyPr/>
          <a:lstStyle/>
          <a:p>
            <a:fld id="{456B43BC-DDC6-264D-A129-A11F564D47CA}" type="slidenum">
              <a:rPr lang="en-GB" smtClean="0"/>
              <a:t>54</a:t>
            </a:fld>
            <a:endParaRPr lang="en-GB"/>
          </a:p>
        </p:txBody>
      </p:sp>
    </p:spTree>
    <p:extLst>
      <p:ext uri="{BB962C8B-B14F-4D97-AF65-F5344CB8AC3E}">
        <p14:creationId xmlns:p14="http://schemas.microsoft.com/office/powerpoint/2010/main" val="3952755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make tentative</a:t>
            </a:r>
            <a:r>
              <a:rPr lang="en-US" baseline="0" dirty="0"/>
              <a:t> plans for a </a:t>
            </a:r>
            <a:r>
              <a:rPr lang="en-US" sz="1200" dirty="0" err="1"/>
              <a:t>Magos</a:t>
            </a:r>
            <a:r>
              <a:rPr lang="en-US" sz="1200" dirty="0"/>
              <a:t> movie,</a:t>
            </a:r>
            <a:r>
              <a:rPr lang="en-US" sz="1200" baseline="0" dirty="0"/>
              <a:t> TV show, and merchandising </a:t>
            </a:r>
            <a:r>
              <a:rPr lang="en-US" sz="1200" dirty="0"/>
              <a:t>if the comic is</a:t>
            </a:r>
            <a:r>
              <a:rPr lang="en-US" sz="1200" baseline="0" dirty="0"/>
              <a:t> a blockbuster. Or developing future titles with content more geared toward </a:t>
            </a:r>
            <a:r>
              <a:rPr lang="en-US" sz="1200" dirty="0"/>
              <a:t>the </a:t>
            </a:r>
            <a:r>
              <a:rPr lang="en-US" sz="1200" dirty="0" err="1"/>
              <a:t>Pozzian</a:t>
            </a:r>
            <a:r>
              <a:rPr lang="en-US" sz="1200" dirty="0"/>
              <a:t> market. Again,</a:t>
            </a:r>
            <a:r>
              <a:rPr lang="en-US" sz="1200" baseline="0" dirty="0"/>
              <a:t> some of all of these would be contingent based on sales and TC’s ability to form partnerships with further companies such as movie studios. </a:t>
            </a:r>
            <a:endParaRPr lang="en-US" dirty="0"/>
          </a:p>
          <a:p>
            <a:endParaRPr lang="en-US" dirty="0"/>
          </a:p>
          <a:p>
            <a:r>
              <a:rPr lang="en-US" dirty="0"/>
              <a:t>Source</a:t>
            </a:r>
            <a:r>
              <a:rPr lang="en-US" baseline="0" dirty="0"/>
              <a:t> for photo</a:t>
            </a:r>
          </a:p>
          <a:p>
            <a:r>
              <a:rPr lang="en-US" baseline="0" dirty="0"/>
              <a:t>https://pixabay.com/en/clapper-board-film-movie-152088/</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55</a:t>
            </a:fld>
            <a:endParaRPr lang="en-GB"/>
          </a:p>
        </p:txBody>
      </p:sp>
    </p:spTree>
    <p:extLst>
      <p:ext uri="{BB962C8B-B14F-4D97-AF65-F5344CB8AC3E}">
        <p14:creationId xmlns:p14="http://schemas.microsoft.com/office/powerpoint/2010/main" val="2884533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56</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my summaries of your agreements, please let me know if anything</a:t>
            </a:r>
            <a:r>
              <a:rPr lang="en-US" b="0" baseline="0" dirty="0"/>
              <a:t> is inaccurate. </a:t>
            </a:r>
            <a:r>
              <a:rPr lang="en-US" sz="1200" dirty="0"/>
              <a:t>[</a:t>
            </a:r>
            <a:r>
              <a:rPr lang="en-US" sz="1200" i="1" dirty="0"/>
              <a:t>Students</a:t>
            </a:r>
            <a:r>
              <a:rPr lang="en-US" sz="1200" i="1" baseline="0" dirty="0"/>
              <a:t> share their experiences, with the instructor potentially picking out extreme or interesting results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The instructor has the option</a:t>
            </a:r>
            <a:r>
              <a:rPr lang="en-US" altLang="en-US" baseline="0" dirty="0"/>
              <a:t> of typing quick summaries of each agreement here, into the text box corresponding to each negotiation group (e.g., whether they used a contingent contract), and sharing the summary slide with the class. </a:t>
            </a:r>
            <a:endParaRPr lang="en-US"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8431040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Some </a:t>
            </a:r>
            <a:r>
              <a:rPr lang="en-US" sz="1200" b="0" dirty="0">
                <a:latin typeface="+mn-lt"/>
                <a:cs typeface="Rockwell"/>
              </a:rPr>
              <a:t>take-aways about culture and negotiation. </a:t>
            </a:r>
            <a:r>
              <a:rPr lang="en-US" sz="1200" dirty="0"/>
              <a:t>Keep in mind important cultural differences in values and communication styles</a:t>
            </a:r>
            <a:r>
              <a:rPr lang="en-US" sz="1200" b="0" dirty="0"/>
              <a:t>,</a:t>
            </a:r>
            <a:r>
              <a:rPr lang="en-US" sz="1200" b="0" baseline="0" dirty="0"/>
              <a:t> such as </a:t>
            </a:r>
            <a:r>
              <a:rPr lang="en-US" sz="2400" dirty="0"/>
              <a:t>collectivism-individualism,</a:t>
            </a:r>
            <a:r>
              <a:rPr lang="en-US" sz="2400" baseline="0" dirty="0"/>
              <a:t> </a:t>
            </a:r>
            <a:r>
              <a:rPr lang="en-US" sz="2400" dirty="0"/>
              <a:t>high vs. low context communication,</a:t>
            </a:r>
            <a:r>
              <a:rPr lang="en-US" sz="2400" baseline="0" dirty="0"/>
              <a:t> willingness to engage in open confrontation</a:t>
            </a:r>
            <a:r>
              <a:rPr lang="en-US" sz="2400" dirty="0"/>
              <a:t>,</a:t>
            </a:r>
            <a:r>
              <a:rPr lang="en-US" sz="2400" baseline="0" dirty="0"/>
              <a:t> and strict vs. flexible attitudes towards time. But </a:t>
            </a:r>
            <a:r>
              <a:rPr lang="en-US" sz="2400" dirty="0"/>
              <a:t>use knowledge of someone’s culture as a working hypothesis or a guide</a:t>
            </a:r>
            <a:r>
              <a:rPr lang="en-US" sz="2400" baseline="0" dirty="0"/>
              <a:t> regarding things you should watch out for</a:t>
            </a:r>
            <a:r>
              <a:rPr lang="en-US" sz="2400" dirty="0"/>
              <a:t>, not a strong assumption. </a:t>
            </a:r>
            <a:r>
              <a:rPr lang="en-US" sz="2400" i="0" dirty="0"/>
              <a:t>Treat your negotiation partner as an</a:t>
            </a:r>
            <a:r>
              <a:rPr lang="en-US" sz="2400" i="0" baseline="0" dirty="0"/>
              <a:t> </a:t>
            </a:r>
            <a:r>
              <a:rPr lang="en-US" sz="2400" i="0" dirty="0"/>
              <a:t>individuals, not a stereotype,</a:t>
            </a:r>
            <a:r>
              <a:rPr lang="en-US" sz="2400" i="0" baseline="0" dirty="0"/>
              <a:t> and you will be more effective as a negotiator. </a:t>
            </a:r>
            <a:r>
              <a:rPr lang="en-US" sz="2400" i="0" dirty="0"/>
              <a:t> </a:t>
            </a:r>
            <a:r>
              <a:rPr lang="en-US" sz="2400" dirty="0"/>
              <a:t>Finally, you can use contingent contracts to bridge different expectations about the future, whether based on culture or anything else.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56B43BC-DDC6-264D-A129-A11F564D47CA}" type="slidenum">
              <a:rPr lang="en-GB" smtClean="0"/>
              <a:t>57</a:t>
            </a:fld>
            <a:endParaRPr lang="en-GB" dirty="0"/>
          </a:p>
        </p:txBody>
      </p:sp>
    </p:spTree>
    <p:extLst>
      <p:ext uri="{BB962C8B-B14F-4D97-AF65-F5344CB8AC3E}">
        <p14:creationId xmlns:p14="http://schemas.microsoft.com/office/powerpoint/2010/main" val="2000852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baseline="0" dirty="0"/>
              <a:t>Although t</a:t>
            </a:r>
            <a:r>
              <a:rPr lang="en-US" altLang="en-US" sz="1200" b="0" dirty="0"/>
              <a:t>here are many</a:t>
            </a:r>
            <a:r>
              <a:rPr lang="en-US" altLang="en-US" sz="1200" b="0" baseline="0" dirty="0"/>
              <a:t> </a:t>
            </a:r>
            <a:r>
              <a:rPr lang="en-US" altLang="en-US" sz="1200" b="0" dirty="0"/>
              <a:t>world cultures, there</a:t>
            </a:r>
            <a:r>
              <a:rPr lang="en-US" altLang="en-US" sz="1200" b="0" baseline="0" dirty="0"/>
              <a:t> are </a:t>
            </a:r>
            <a:r>
              <a:rPr lang="en-US" altLang="en-US" sz="1200" b="0" dirty="0"/>
              <a:t>only two negotiation cultures: win-lose and win-win. Wil</a:t>
            </a:r>
            <a:r>
              <a:rPr lang="en-US" altLang="en-US" sz="1200" b="0" baseline="0" dirty="0"/>
              <a:t>l you try to beat the other side with power, or – carefully and cautiously– start by trying to work with them to get as much value as you can? </a:t>
            </a:r>
            <a:r>
              <a:rPr lang="en-US" altLang="en-US" sz="1200" b="0" dirty="0"/>
              <a:t>I hope you take the lessons from this class forward and try</a:t>
            </a:r>
            <a:r>
              <a:rPr lang="en-US" altLang="en-US" sz="1200" b="0" baseline="0" dirty="0"/>
              <a:t> to </a:t>
            </a:r>
            <a:r>
              <a:rPr lang="en-US" altLang="en-US" sz="1200" b="0" dirty="0"/>
              <a:t>find win-win solutions in your own</a:t>
            </a:r>
            <a:r>
              <a:rPr lang="en-US" altLang="en-US" sz="1200" b="0" baseline="0" dirty="0"/>
              <a:t> future negotiations– both across cultures and within them. </a:t>
            </a:r>
          </a:p>
          <a:p>
            <a:endParaRPr lang="en-US" altLang="en-US" sz="1200" b="0" baseline="0" dirty="0"/>
          </a:p>
          <a:p>
            <a:r>
              <a:rPr lang="en-US" dirty="0"/>
              <a:t>Source</a:t>
            </a:r>
            <a:r>
              <a:rPr lang="en-US" baseline="0" dirty="0"/>
              <a:t> for photo</a:t>
            </a:r>
          </a:p>
          <a:p>
            <a:r>
              <a:rPr lang="en-US" baseline="0" dirty="0"/>
              <a:t>https://pixabay.com/en/connect-connection-cooperation-20333/</a:t>
            </a:r>
          </a:p>
          <a:p>
            <a:endParaRPr lang="en-US" altLang="en-US" b="0"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0207CF-9EC0-4E21-8485-1534FA8A2CEC}" type="slidenum">
              <a:rPr lang="en-US" altLang="en-US" smtClean="0"/>
              <a:pPr/>
              <a:t>58</a:t>
            </a:fld>
            <a:endParaRPr lang="en-US" altLang="en-US"/>
          </a:p>
        </p:txBody>
      </p:sp>
    </p:spTree>
    <p:extLst>
      <p:ext uri="{BB962C8B-B14F-4D97-AF65-F5344CB8AC3E}">
        <p14:creationId xmlns:p14="http://schemas.microsoft.com/office/powerpoint/2010/main" val="419222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By a show of hands, how many of you have spent at least 30% of your time at your most recent job working with people from cultures other than your own? [</a:t>
            </a:r>
            <a:r>
              <a:rPr lang="en-US" i="1" baseline="0" dirty="0"/>
              <a:t>Students raise hands</a:t>
            </a:r>
            <a:r>
              <a:rPr lang="en-US" baseline="0" dirty="0"/>
              <a:t>]. 60%? [</a:t>
            </a:r>
            <a:r>
              <a:rPr lang="en-US" i="1" baseline="0" dirty="0"/>
              <a:t>Students raise hands</a:t>
            </a:r>
            <a:r>
              <a:rPr lang="en-US" baseline="0" dirty="0"/>
              <a:t>]. 90% of your time working with folks from cultures other than your own? [</a:t>
            </a:r>
            <a:r>
              <a:rPr lang="en-US" i="1" baseline="0" dirty="0"/>
              <a:t>Students raise hands</a:t>
            </a:r>
            <a:r>
              <a:rPr lang="en-US" baseline="0" dirty="0"/>
              <a:t>]. Those of you with 90%, tell me about that. [</a:t>
            </a:r>
            <a:r>
              <a:rPr lang="en-US" i="1" baseline="0" dirty="0"/>
              <a:t>Those students share their experiences– this subgroup are often expats</a:t>
            </a:r>
            <a:r>
              <a:rPr lang="en-US" baseline="0" dirty="0"/>
              <a:t>].  If you have lived in a country other than your own, raise your hands. [</a:t>
            </a:r>
            <a:r>
              <a:rPr lang="en-US" i="1" baseline="0" dirty="0"/>
              <a:t>Students raise hands</a:t>
            </a:r>
            <a:r>
              <a:rPr lang="en-US" baseline="0" dirty="0"/>
              <a:t>]. Let’s hear from some of you. [</a:t>
            </a:r>
            <a:r>
              <a:rPr lang="en-US" i="1" baseline="0" dirty="0"/>
              <a:t>Instructor points at one student after another, and they respond “Russian who lived in the Netherlands,” “Bulgarian who worked in the U.S.”, and so on</a:t>
            </a:r>
            <a:r>
              <a:rPr lang="en-US" baseline="0" dirty="0"/>
              <a:t>]. You are a very interesting group. You have so much international experience, but different experience than the person next to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u="sng" baseline="0" dirty="0"/>
              <a:t>Note</a:t>
            </a:r>
            <a:r>
              <a:rPr lang="en-US" i="1" baseline="0" dirty="0"/>
              <a:t>: </a:t>
            </a:r>
            <a:r>
              <a:rPr lang="en-US" i="0" baseline="0" dirty="0"/>
              <a:t>This portion of the lecture script is more appropriate for an audience with substantial international work experience, e.g., an international MBA or executive audience.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https://pixabay.com/en/meeting-businessmen-personal-1219527/</a:t>
            </a:r>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6</a:t>
            </a:fld>
            <a:endParaRPr lang="en-GB"/>
          </a:p>
        </p:txBody>
      </p:sp>
    </p:spTree>
    <p:extLst>
      <p:ext uri="{BB962C8B-B14F-4D97-AF65-F5344CB8AC3E}">
        <p14:creationId xmlns:p14="http://schemas.microsoft.com/office/powerpoint/2010/main" val="162727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a:t>
            </a:r>
            <a:r>
              <a:rPr lang="en-US" baseline="0" dirty="0"/>
              <a:t> to introduce the topic of cross-cultural negotiations with a little mini-case. </a:t>
            </a:r>
            <a:r>
              <a:rPr lang="en-US" sz="2400" dirty="0">
                <a:cs typeface="Times New Roman" pitchFamily="18" charset="0"/>
              </a:rPr>
              <a:t>Caterpillar</a:t>
            </a:r>
            <a:r>
              <a:rPr lang="en-US" sz="2400" baseline="0" dirty="0">
                <a:cs typeface="Times New Roman" pitchFamily="18" charset="0"/>
              </a:rPr>
              <a:t> was</a:t>
            </a:r>
            <a:r>
              <a:rPr lang="en-US" sz="2400" dirty="0">
                <a:cs typeface="Times New Roman" pitchFamily="18" charset="0"/>
              </a:rPr>
              <a:t> trying to sell $30 million in gas turbines for</a:t>
            </a:r>
            <a:r>
              <a:rPr lang="en-US" sz="2400" baseline="0" dirty="0">
                <a:cs typeface="Times New Roman" pitchFamily="18" charset="0"/>
              </a:rPr>
              <a:t> a R</a:t>
            </a:r>
            <a:r>
              <a:rPr lang="en-US" sz="2400" dirty="0">
                <a:cs typeface="Times New Roman" pitchFamily="18" charset="0"/>
              </a:rPr>
              <a:t>ussian natural gas pipeline project. There were a number</a:t>
            </a:r>
            <a:r>
              <a:rPr lang="en-US" sz="2400" baseline="0" dirty="0">
                <a:cs typeface="Times New Roman" pitchFamily="18" charset="0"/>
              </a:rPr>
              <a:t> of rounds to the negotiations, which had all gone well. But the </a:t>
            </a:r>
            <a:r>
              <a:rPr lang="en-US" sz="2400" dirty="0">
                <a:cs typeface="Times New Roman" pitchFamily="18" charset="0"/>
              </a:rPr>
              <a:t>final negotiations in Nice, France stalled. It seemed the Russians had lost interest in the deal. What would you do if you were Caterpillar?</a:t>
            </a:r>
            <a:r>
              <a:rPr lang="en-US" sz="2400" baseline="0" dirty="0">
                <a:solidFill>
                  <a:schemeClr val="bg1"/>
                </a:solidFill>
                <a:cs typeface="Times New Roman" pitchFamily="18" charset="0"/>
              </a:rPr>
              <a:t> [</a:t>
            </a:r>
            <a:r>
              <a:rPr lang="en-US" sz="2400" i="1" baseline="0" dirty="0">
                <a:solidFill>
                  <a:schemeClr val="bg1"/>
                </a:solidFill>
                <a:cs typeface="Times New Roman" pitchFamily="18" charset="0"/>
              </a:rPr>
              <a:t>Students answer</a:t>
            </a:r>
            <a:r>
              <a:rPr lang="en-US" sz="2400" baseline="0" dirty="0">
                <a:solidFill>
                  <a:schemeClr val="bg1"/>
                </a:solidFill>
                <a:cs typeface="Times New Roman" pitchFamily="18" charset="0"/>
              </a:rPr>
              <a:t>]. </a:t>
            </a:r>
          </a:p>
          <a:p>
            <a:endParaRPr lang="en-US" sz="2400" baseline="0" dirty="0">
              <a:solidFill>
                <a:schemeClr val="bg1"/>
              </a:solidFill>
              <a:cs typeface="Times New Roman" pitchFamily="18" charset="0"/>
            </a:endParaRPr>
          </a:p>
          <a:p>
            <a:r>
              <a:rPr lang="en-US" sz="2400" baseline="0" dirty="0">
                <a:solidFill>
                  <a:schemeClr val="bg1"/>
                </a:solidFill>
                <a:cs typeface="Times New Roman" pitchFamily="18" charset="0"/>
              </a:rPr>
              <a:t>Reference</a:t>
            </a:r>
          </a:p>
          <a:p>
            <a:endParaRPr lang="en-US" sz="2400" baseline="0" dirty="0">
              <a:solidFill>
                <a:schemeClr val="bg1"/>
              </a:solidFill>
              <a:cs typeface="Times New Roman" pitchFamily="18" charset="0"/>
            </a:endParaRPr>
          </a:p>
          <a:p>
            <a:r>
              <a:rPr lang="en-US" sz="2400" baseline="0" dirty="0" err="1">
                <a:solidFill>
                  <a:schemeClr val="bg1"/>
                </a:solidFill>
                <a:cs typeface="Times New Roman" pitchFamily="18" charset="0"/>
              </a:rPr>
              <a:t>Monippally</a:t>
            </a:r>
            <a:r>
              <a:rPr lang="en-US" sz="2400" baseline="0" dirty="0">
                <a:solidFill>
                  <a:schemeClr val="bg1"/>
                </a:solidFill>
                <a:cs typeface="Times New Roman" pitchFamily="18" charset="0"/>
              </a:rPr>
              <a:t>, M. (2010). The persuasive manager: Communication styles for 21</a:t>
            </a:r>
            <a:r>
              <a:rPr lang="en-US" sz="2400" baseline="30000" dirty="0">
                <a:solidFill>
                  <a:schemeClr val="bg1"/>
                </a:solidFill>
                <a:cs typeface="Times New Roman" pitchFamily="18" charset="0"/>
              </a:rPr>
              <a:t>st</a:t>
            </a:r>
            <a:r>
              <a:rPr lang="en-US" sz="2400" baseline="0" dirty="0">
                <a:solidFill>
                  <a:schemeClr val="bg1"/>
                </a:solidFill>
                <a:cs typeface="Times New Roman" pitchFamily="18" charset="0"/>
              </a:rPr>
              <a:t> century managers. </a:t>
            </a:r>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7</a:t>
            </a:fld>
            <a:endParaRPr lang="en-GB"/>
          </a:p>
        </p:txBody>
      </p:sp>
    </p:spTree>
    <p:extLst>
      <p:ext uri="{BB962C8B-B14F-4D97-AF65-F5344CB8AC3E}">
        <p14:creationId xmlns:p14="http://schemas.microsoft.com/office/powerpoint/2010/main" val="167024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eventually realized</a:t>
            </a:r>
            <a:r>
              <a:rPr lang="en-US" baseline="0" dirty="0"/>
              <a:t> </a:t>
            </a:r>
            <a:r>
              <a:rPr lang="en-US" sz="1200" dirty="0">
                <a:cs typeface="Times New Roman" pitchFamily="18" charset="0"/>
              </a:rPr>
              <a:t>the Russians didn’t want to go home during the winter. Russia is beautiful, but cold, the Russian negotiators wanted to</a:t>
            </a:r>
            <a:r>
              <a:rPr lang="en-US" sz="1200" baseline="0" dirty="0">
                <a:cs typeface="Times New Roman" pitchFamily="18" charset="0"/>
              </a:rPr>
              <a:t> stay in beautiful, warm, Nice France.</a:t>
            </a:r>
            <a:r>
              <a:rPr lang="en-US" sz="1200" dirty="0">
                <a:cs typeface="Times New Roman" pitchFamily="18" charset="0"/>
              </a:rPr>
              <a:t> Having realized this, what would you do if you were Caterpillar?</a:t>
            </a:r>
            <a:r>
              <a:rPr lang="en-US" sz="1200" baseline="0" dirty="0">
                <a:cs typeface="Times New Roman" pitchFamily="18" charset="0"/>
              </a:rPr>
              <a:t> </a:t>
            </a:r>
            <a:r>
              <a:rPr lang="en-US" sz="1200" baseline="0" dirty="0">
                <a:solidFill>
                  <a:schemeClr val="bg1"/>
                </a:solidFill>
                <a:cs typeface="Times New Roman" pitchFamily="18" charset="0"/>
              </a:rPr>
              <a:t>[</a:t>
            </a:r>
            <a:r>
              <a:rPr lang="en-US" sz="1200" i="1" baseline="0" dirty="0">
                <a:solidFill>
                  <a:schemeClr val="bg1"/>
                </a:solidFill>
                <a:cs typeface="Times New Roman" pitchFamily="18" charset="0"/>
              </a:rPr>
              <a:t>Students answer</a:t>
            </a:r>
            <a:r>
              <a:rPr lang="en-US" sz="1200" baseline="0" dirty="0">
                <a:solidFill>
                  <a:schemeClr val="bg1"/>
                </a:solidFill>
                <a:cs typeface="Times New Roman" pitchFamily="18" charset="0"/>
              </a:rPr>
              <a:t>]. </a:t>
            </a:r>
            <a:endParaRPr lang="en-US" sz="1200" dirty="0">
              <a:cs typeface="Times New Roman" pitchFamily="18" charset="0"/>
            </a:endParaRPr>
          </a:p>
          <a:p>
            <a:endParaRPr lang="en-US" sz="1200" baseline="0" dirty="0">
              <a:solidFill>
                <a:schemeClr val="bg1"/>
              </a:solidFill>
              <a:cs typeface="Times New Roman" pitchFamily="18" charset="0"/>
            </a:endParaRPr>
          </a:p>
          <a:p>
            <a:r>
              <a:rPr lang="en-US" sz="1200" baseline="0" dirty="0">
                <a:solidFill>
                  <a:schemeClr val="bg1"/>
                </a:solidFill>
                <a:cs typeface="Times New Roman" pitchFamily="18" charset="0"/>
              </a:rPr>
              <a:t>Reference</a:t>
            </a:r>
          </a:p>
          <a:p>
            <a:endParaRPr lang="en-US" sz="1200" baseline="0" dirty="0">
              <a:solidFill>
                <a:schemeClr val="bg1"/>
              </a:solidFill>
              <a:cs typeface="Times New Roman" pitchFamily="18" charset="0"/>
            </a:endParaRPr>
          </a:p>
          <a:p>
            <a:r>
              <a:rPr lang="en-US" sz="1200" baseline="0" dirty="0" err="1">
                <a:solidFill>
                  <a:schemeClr val="bg1"/>
                </a:solidFill>
                <a:cs typeface="Times New Roman" pitchFamily="18" charset="0"/>
              </a:rPr>
              <a:t>Monippally</a:t>
            </a:r>
            <a:r>
              <a:rPr lang="en-US" sz="1200" baseline="0" dirty="0">
                <a:solidFill>
                  <a:schemeClr val="bg1"/>
                </a:solidFill>
                <a:cs typeface="Times New Roman" pitchFamily="18" charset="0"/>
              </a:rPr>
              <a:t>, M. (2010). The persuasive manager: Communication styles for 21</a:t>
            </a:r>
            <a:r>
              <a:rPr lang="en-US" sz="1200" baseline="30000" dirty="0">
                <a:solidFill>
                  <a:schemeClr val="bg1"/>
                </a:solidFill>
                <a:cs typeface="Times New Roman" pitchFamily="18" charset="0"/>
              </a:rPr>
              <a:t>st</a:t>
            </a:r>
            <a:r>
              <a:rPr lang="en-US" sz="1200" baseline="0" dirty="0">
                <a:solidFill>
                  <a:schemeClr val="bg1"/>
                </a:solidFill>
                <a:cs typeface="Times New Roman" pitchFamily="18" charset="0"/>
              </a:rPr>
              <a:t> century managers. </a:t>
            </a:r>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8</a:t>
            </a:fld>
            <a:endParaRPr lang="en-GB"/>
          </a:p>
        </p:txBody>
      </p:sp>
    </p:spTree>
    <p:extLst>
      <p:ext uri="{BB962C8B-B14F-4D97-AF65-F5344CB8AC3E}">
        <p14:creationId xmlns:p14="http://schemas.microsoft.com/office/powerpoint/2010/main" val="169268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pitchFamily="18" charset="0"/>
              </a:rPr>
              <a:t>Caterpillar let them drag out negotiations. What the Russian negotiators situation</a:t>
            </a:r>
            <a:r>
              <a:rPr lang="en-US" sz="1200" baseline="0" dirty="0">
                <a:cs typeface="Times New Roman" pitchFamily="18" charset="0"/>
              </a:rPr>
              <a:t> if they’ve taken a long, long, trip to Nice France and then come back home without a deal? They now need to make a deal. </a:t>
            </a:r>
            <a:r>
              <a:rPr lang="en-US" sz="1200" dirty="0">
                <a:cs typeface="Times New Roman" pitchFamily="18" charset="0"/>
              </a:rPr>
              <a:t> Caterpillar got major concessions</a:t>
            </a:r>
            <a:r>
              <a:rPr lang="en-US" sz="1200" baseline="0" dirty="0">
                <a:cs typeface="Times New Roman" pitchFamily="18" charset="0"/>
              </a:rPr>
              <a:t> at the very end. That of course was just national differences in weather. Cultures also differ in deeper, more meaningful ways. </a:t>
            </a:r>
          </a:p>
          <a:p>
            <a:endParaRPr lang="en-US" sz="1200" baseline="0" dirty="0">
              <a:solidFill>
                <a:schemeClr val="bg1"/>
              </a:solidFill>
              <a:cs typeface="Times New Roman" pitchFamily="18" charset="0"/>
            </a:endParaRPr>
          </a:p>
          <a:p>
            <a:r>
              <a:rPr lang="en-US" sz="1200" baseline="0" dirty="0">
                <a:solidFill>
                  <a:schemeClr val="bg1"/>
                </a:solidFill>
                <a:cs typeface="Times New Roman" pitchFamily="18" charset="0"/>
              </a:rPr>
              <a:t>Reference</a:t>
            </a:r>
          </a:p>
          <a:p>
            <a:endParaRPr lang="en-US" sz="1200" baseline="0" dirty="0">
              <a:solidFill>
                <a:schemeClr val="bg1"/>
              </a:solidFill>
              <a:cs typeface="Times New Roman" pitchFamily="18" charset="0"/>
            </a:endParaRPr>
          </a:p>
          <a:p>
            <a:r>
              <a:rPr lang="en-US" sz="1200" baseline="0" dirty="0" err="1">
                <a:solidFill>
                  <a:schemeClr val="bg1"/>
                </a:solidFill>
                <a:cs typeface="Times New Roman" pitchFamily="18" charset="0"/>
              </a:rPr>
              <a:t>Monippally</a:t>
            </a:r>
            <a:r>
              <a:rPr lang="en-US" sz="1200" baseline="0" dirty="0">
                <a:solidFill>
                  <a:schemeClr val="bg1"/>
                </a:solidFill>
                <a:cs typeface="Times New Roman" pitchFamily="18" charset="0"/>
              </a:rPr>
              <a:t>, M. (2010). The persuasive manager: Communication styles for 21</a:t>
            </a:r>
            <a:r>
              <a:rPr lang="en-US" sz="1200" baseline="30000" dirty="0">
                <a:solidFill>
                  <a:schemeClr val="bg1"/>
                </a:solidFill>
                <a:cs typeface="Times New Roman" pitchFamily="18" charset="0"/>
              </a:rPr>
              <a:t>st</a:t>
            </a:r>
            <a:r>
              <a:rPr lang="en-US" sz="1200" baseline="0" dirty="0">
                <a:solidFill>
                  <a:schemeClr val="bg1"/>
                </a:solidFill>
                <a:cs typeface="Times New Roman" pitchFamily="18" charset="0"/>
              </a:rPr>
              <a:t> century managers. </a:t>
            </a:r>
            <a:endParaRPr lang="en-US" dirty="0"/>
          </a:p>
          <a:p>
            <a:endParaRPr lang="en-US" dirty="0"/>
          </a:p>
        </p:txBody>
      </p:sp>
      <p:sp>
        <p:nvSpPr>
          <p:cNvPr id="4" name="Slide Number Placeholder 3"/>
          <p:cNvSpPr>
            <a:spLocks noGrp="1"/>
          </p:cNvSpPr>
          <p:nvPr>
            <p:ph type="sldNum" sz="quarter" idx="10"/>
          </p:nvPr>
        </p:nvSpPr>
        <p:spPr/>
        <p:txBody>
          <a:bodyPr/>
          <a:lstStyle/>
          <a:p>
            <a:fld id="{456B43BC-DDC6-264D-A129-A11F564D47CA}" type="slidenum">
              <a:rPr lang="en-GB" smtClean="0"/>
              <a:t>9</a:t>
            </a:fld>
            <a:endParaRPr lang="en-GB"/>
          </a:p>
        </p:txBody>
      </p:sp>
    </p:spTree>
    <p:extLst>
      <p:ext uri="{BB962C8B-B14F-4D97-AF65-F5344CB8AC3E}">
        <p14:creationId xmlns:p14="http://schemas.microsoft.com/office/powerpoint/2010/main" val="13181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35599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58706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GB"/>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90279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319A79-84C2-4619-BBBE-43D0BEBAEA6A}" type="slidenum">
              <a:rPr lang="en-US"/>
              <a:pPr/>
              <a:t>‹#›</a:t>
            </a:fld>
            <a:endParaRPr lang="en-US" dirty="0"/>
          </a:p>
        </p:txBody>
      </p:sp>
    </p:spTree>
    <p:extLst>
      <p:ext uri="{BB962C8B-B14F-4D97-AF65-F5344CB8AC3E}">
        <p14:creationId xmlns:p14="http://schemas.microsoft.com/office/powerpoint/2010/main" val="221715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55212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08002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349712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4120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8" name="Marcador de pie de página 7"/>
          <p:cNvSpPr>
            <a:spLocks noGrp="1"/>
          </p:cNvSpPr>
          <p:nvPr>
            <p:ph type="ftr" sz="quarter" idx="11"/>
          </p:nvPr>
        </p:nvSpPr>
        <p:spPr/>
        <p:txBody>
          <a:bodyPr/>
          <a:lstStyle/>
          <a:p>
            <a:endParaRPr lang="en-GB" dirty="0"/>
          </a:p>
        </p:txBody>
      </p:sp>
      <p:sp>
        <p:nvSpPr>
          <p:cNvPr id="9" name="Marcador de número de diapositiva 8"/>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44272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fecha 2"/>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4" name="Marcador de pie de página 3"/>
          <p:cNvSpPr>
            <a:spLocks noGrp="1"/>
          </p:cNvSpPr>
          <p:nvPr>
            <p:ph type="ftr" sz="quarter" idx="11"/>
          </p:nvPr>
        </p:nvSpPr>
        <p:spPr/>
        <p:txBody>
          <a:bodyPr/>
          <a:lstStyle/>
          <a:p>
            <a:endParaRPr lang="en-GB" dirty="0"/>
          </a:p>
        </p:txBody>
      </p:sp>
      <p:sp>
        <p:nvSpPr>
          <p:cNvPr id="5" name="Marcador de número de diapositiva 4"/>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44063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3" name="Marcador de pie de página 2"/>
          <p:cNvSpPr>
            <a:spLocks noGrp="1"/>
          </p:cNvSpPr>
          <p:nvPr>
            <p:ph type="ftr" sz="quarter" idx="11"/>
          </p:nvPr>
        </p:nvSpPr>
        <p:spPr/>
        <p:txBody>
          <a:bodyPr/>
          <a:lstStyle/>
          <a:p>
            <a:endParaRPr lang="en-GB" dirty="0"/>
          </a:p>
        </p:txBody>
      </p:sp>
      <p:sp>
        <p:nvSpPr>
          <p:cNvPr id="4" name="Marcador de número de diapositiva 3"/>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82746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GB"/>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14059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149F91-4DFC-A04A-813B-31012BDFEB5F}" type="datetimeFigureOut">
              <a:rPr lang="es-ES" smtClean="0"/>
              <a:t>20/06/2024</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72C990-BCED-F34E-AD0A-32AACBD9317A}" type="slidenum">
              <a:rPr lang="en-GB" smtClean="0"/>
              <a:t>‹#›</a:t>
            </a:fld>
            <a:endParaRPr lang="en-GB" dirty="0"/>
          </a:p>
        </p:txBody>
      </p:sp>
    </p:spTree>
    <p:extLst>
      <p:ext uri="{BB962C8B-B14F-4D97-AF65-F5344CB8AC3E}">
        <p14:creationId xmlns:p14="http://schemas.microsoft.com/office/powerpoint/2010/main" val="275307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GB"/>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9F91-4DFC-A04A-813B-31012BDFEB5F}" type="datetimeFigureOut">
              <a:rPr lang="es-ES" smtClean="0"/>
              <a:t>20/06/2024</a:t>
            </a:fld>
            <a:endParaRPr lang="en-GB"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2C990-BCED-F34E-AD0A-32AACBD9317A}" type="slidenum">
              <a:rPr lang="en-GB" smtClean="0"/>
              <a:t>‹#›</a:t>
            </a:fld>
            <a:endParaRPr lang="en-GB" dirty="0"/>
          </a:p>
        </p:txBody>
      </p:sp>
    </p:spTree>
    <p:extLst>
      <p:ext uri="{BB962C8B-B14F-4D97-AF65-F5344CB8AC3E}">
        <p14:creationId xmlns:p14="http://schemas.microsoft.com/office/powerpoint/2010/main" val="416171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30749069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oleObject" Target="../embeddings/oleObject2.bin"/><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oleObject" Target="../embeddings/oleObject2.bin"/><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err="1"/>
              <a:t>Magos</a:t>
            </a:r>
            <a:r>
              <a:rPr lang="en-US" dirty="0"/>
              <a:t> and Tala Comics</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06/2024-6914</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a:t>
            </a:r>
            <a:r>
              <a:rPr lang="en-GB" sz="750" dirty="0">
                <a:solidFill>
                  <a:prstClr val="black"/>
                </a:solidFill>
                <a:latin typeface="Roboto" panose="02000000000000000000" pitchFamily="2" charset="0"/>
                <a:ea typeface="Roboto" panose="02000000000000000000" pitchFamily="2" charset="0"/>
              </a:rPr>
              <a:t>by Carmen Ruiz Pozuelo and Alessandro </a:t>
            </a:r>
            <a:r>
              <a:rPr lang="en-GB" sz="750" dirty="0" err="1">
                <a:solidFill>
                  <a:prstClr val="black"/>
                </a:solidFill>
                <a:latin typeface="Roboto" panose="02000000000000000000" pitchFamily="2" charset="0"/>
                <a:ea typeface="Roboto" panose="02000000000000000000" pitchFamily="2" charset="0"/>
              </a:rPr>
              <a:t>Mazzarini</a:t>
            </a:r>
            <a:r>
              <a:rPr lang="en-GB" sz="750" dirty="0">
                <a:solidFill>
                  <a:prstClr val="black"/>
                </a:solidFill>
                <a:latin typeface="Roboto" panose="02000000000000000000" pitchFamily="2" charset="0"/>
                <a:ea typeface="Roboto" panose="02000000000000000000" pitchFamily="2" charset="0"/>
              </a:rPr>
              <a:t>, INSEAD MBA Alumni, and Warren Tierney, </a:t>
            </a:r>
            <a:r>
              <a:rPr lang="en-US" sz="750" dirty="0">
                <a:solidFill>
                  <a:prstClr val="black"/>
                </a:solidFill>
                <a:latin typeface="Roboto" panose="02000000000000000000" pitchFamily="2" charset="0"/>
                <a:ea typeface="Roboto" panose="02000000000000000000" pitchFamily="2" charset="0"/>
              </a:rPr>
              <a:t>Postdoctoral Research Associate at INSEAD, </a:t>
            </a:r>
            <a:r>
              <a:rPr lang="en-GB" sz="750" dirty="0">
                <a:solidFill>
                  <a:prstClr val="black"/>
                </a:solidFill>
                <a:latin typeface="Roboto" panose="02000000000000000000" pitchFamily="2" charset="0"/>
                <a:ea typeface="Roboto" panose="02000000000000000000" pitchFamily="2" charset="0"/>
              </a:rPr>
              <a:t>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err="1">
                <a:solidFill>
                  <a:prstClr val="black"/>
                </a:solidFill>
                <a:latin typeface="Roboto" panose="02000000000000000000" pitchFamily="2" charset="0"/>
                <a:ea typeface="Roboto" panose="02000000000000000000" pitchFamily="2" charset="0"/>
              </a:rPr>
              <a:t>Magos</a:t>
            </a:r>
            <a:r>
              <a:rPr lang="en-US" sz="750" i="1" dirty="0">
                <a:solidFill>
                  <a:prstClr val="black"/>
                </a:solidFill>
                <a:latin typeface="Roboto" panose="02000000000000000000" pitchFamily="2" charset="0"/>
                <a:ea typeface="Roboto" panose="02000000000000000000" pitchFamily="2" charset="0"/>
              </a:rPr>
              <a:t> and Tala Comics</a:t>
            </a:r>
            <a:r>
              <a:rPr kumimoji="0" lang="en-US" sz="7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Defining Culture?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14" y="1432152"/>
            <a:ext cx="7358743" cy="4829175"/>
          </a:xfrm>
          <a:prstGeom prst="rect">
            <a:avLst/>
          </a:prstGeom>
        </p:spPr>
      </p:pic>
    </p:spTree>
    <p:extLst>
      <p:ext uri="{BB962C8B-B14F-4D97-AF65-F5344CB8AC3E}">
        <p14:creationId xmlns:p14="http://schemas.microsoft.com/office/powerpoint/2010/main" val="263620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Defining Culture?</a:t>
            </a:r>
          </a:p>
        </p:txBody>
      </p:sp>
      <p:sp>
        <p:nvSpPr>
          <p:cNvPr id="3" name="Content Placeholder 2"/>
          <p:cNvSpPr>
            <a:spLocks noGrp="1"/>
          </p:cNvSpPr>
          <p:nvPr>
            <p:ph idx="1"/>
          </p:nvPr>
        </p:nvSpPr>
        <p:spPr/>
        <p:txBody>
          <a:bodyPr>
            <a:normAutofit/>
          </a:bodyPr>
          <a:lstStyle/>
          <a:p>
            <a:pPr marL="0" indent="0">
              <a:buNone/>
            </a:pPr>
            <a:r>
              <a:rPr lang="en-US" sz="2600" i="1" dirty="0"/>
              <a:t>“The way of life, especially the general customs and beliefs, of a particular group of people at a particular time.”</a:t>
            </a:r>
            <a:r>
              <a:rPr lang="en-US" sz="2600" i="1" baseline="30000" dirty="0"/>
              <a:t> </a:t>
            </a:r>
          </a:p>
          <a:p>
            <a:pPr marL="0" indent="0">
              <a:buNone/>
            </a:pPr>
            <a:r>
              <a:rPr lang="en-US" sz="2600" dirty="0"/>
              <a:t>-- Cambridge English Dictionary</a:t>
            </a:r>
            <a:endParaRPr lang="en-US" sz="2600" baseline="30000" dirty="0"/>
          </a:p>
          <a:p>
            <a:endParaRPr lang="en-US" altLang="en-US" sz="2600" b="1" baseline="30000" dirty="0"/>
          </a:p>
          <a:p>
            <a:r>
              <a:rPr lang="en-US" altLang="en-US" sz="2600" dirty="0"/>
              <a:t>Culture is a lens we use to interact with the world</a:t>
            </a:r>
          </a:p>
          <a:p>
            <a:pPr lvl="1"/>
            <a:r>
              <a:rPr lang="en-US" altLang="en-US" sz="2600" dirty="0"/>
              <a:t>Influences perceptions and behaviors</a:t>
            </a:r>
          </a:p>
          <a:p>
            <a:pPr lvl="1"/>
            <a:r>
              <a:rPr lang="en-US" altLang="en-US" sz="2600" dirty="0"/>
              <a:t>Learned by socialization</a:t>
            </a:r>
          </a:p>
          <a:p>
            <a:pPr lvl="1"/>
            <a:r>
              <a:rPr lang="en-US" altLang="en-US" sz="2600" dirty="0"/>
              <a:t>Distinguishes groups</a:t>
            </a:r>
          </a:p>
          <a:p>
            <a:pPr lvl="1"/>
            <a:r>
              <a:rPr lang="en-US" altLang="en-US" sz="2600" dirty="0"/>
              <a:t>Relatively stable</a:t>
            </a:r>
            <a:br>
              <a:rPr lang="en-US" altLang="en-US" sz="2600" dirty="0"/>
            </a:br>
            <a:endParaRPr lang="pt-BR" altLang="en-US" sz="2600" dirty="0"/>
          </a:p>
          <a:p>
            <a:endParaRPr lang="en-US" dirty="0"/>
          </a:p>
        </p:txBody>
      </p:sp>
    </p:spTree>
    <p:extLst>
      <p:ext uri="{BB962C8B-B14F-4D97-AF65-F5344CB8AC3E}">
        <p14:creationId xmlns:p14="http://schemas.microsoft.com/office/powerpoint/2010/main" val="189309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057" y="1669143"/>
            <a:ext cx="4093029" cy="1384995"/>
          </a:xfrm>
          <a:prstGeom prst="rect">
            <a:avLst/>
          </a:prstGeom>
          <a:noFill/>
        </p:spPr>
        <p:txBody>
          <a:bodyPr wrap="square" rtlCol="0">
            <a:spAutoFit/>
          </a:bodyPr>
          <a:lstStyle/>
          <a:p>
            <a:r>
              <a:rPr lang="en-US" sz="2800" dirty="0"/>
              <a:t>One fish asks another fish "how's the water?" </a:t>
            </a:r>
          </a:p>
          <a:p>
            <a:endParaRPr lang="en-US" sz="2800" dirty="0"/>
          </a:p>
        </p:txBody>
      </p:sp>
      <p:pic>
        <p:nvPicPr>
          <p:cNvPr id="6" name="Picture 5"/>
          <p:cNvPicPr>
            <a:picLocks noChangeAspect="1"/>
          </p:cNvPicPr>
          <p:nvPr/>
        </p:nvPicPr>
        <p:blipFill>
          <a:blip r:embed="rId3"/>
          <a:stretch>
            <a:fillRect/>
          </a:stretch>
        </p:blipFill>
        <p:spPr>
          <a:xfrm>
            <a:off x="4939391" y="786485"/>
            <a:ext cx="3812721" cy="5403857"/>
          </a:xfrm>
          <a:prstGeom prst="rect">
            <a:avLst/>
          </a:prstGeom>
        </p:spPr>
      </p:pic>
    </p:spTree>
    <p:extLst>
      <p:ext uri="{BB962C8B-B14F-4D97-AF65-F5344CB8AC3E}">
        <p14:creationId xmlns:p14="http://schemas.microsoft.com/office/powerpoint/2010/main" val="141141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057" y="1669143"/>
            <a:ext cx="4093029" cy="2246769"/>
          </a:xfrm>
          <a:prstGeom prst="rect">
            <a:avLst/>
          </a:prstGeom>
          <a:noFill/>
        </p:spPr>
        <p:txBody>
          <a:bodyPr wrap="square" rtlCol="0">
            <a:spAutoFit/>
          </a:bodyPr>
          <a:lstStyle/>
          <a:p>
            <a:r>
              <a:rPr lang="en-US" sz="2800" dirty="0"/>
              <a:t>One fish asks another fish "how's the water?" </a:t>
            </a:r>
          </a:p>
          <a:p>
            <a:endParaRPr lang="en-US" sz="2800" dirty="0"/>
          </a:p>
          <a:p>
            <a:r>
              <a:rPr lang="en-US" sz="2800" dirty="0"/>
              <a:t>The other fish says, "what is water?" </a:t>
            </a:r>
          </a:p>
        </p:txBody>
      </p:sp>
      <p:pic>
        <p:nvPicPr>
          <p:cNvPr id="6" name="Picture 5"/>
          <p:cNvPicPr>
            <a:picLocks noChangeAspect="1"/>
          </p:cNvPicPr>
          <p:nvPr/>
        </p:nvPicPr>
        <p:blipFill>
          <a:blip r:embed="rId3"/>
          <a:stretch>
            <a:fillRect/>
          </a:stretch>
        </p:blipFill>
        <p:spPr>
          <a:xfrm>
            <a:off x="4939391" y="786485"/>
            <a:ext cx="3812721" cy="5403857"/>
          </a:xfrm>
          <a:prstGeom prst="rect">
            <a:avLst/>
          </a:prstGeom>
        </p:spPr>
      </p:pic>
    </p:spTree>
    <p:extLst>
      <p:ext uri="{BB962C8B-B14F-4D97-AF65-F5344CB8AC3E}">
        <p14:creationId xmlns:p14="http://schemas.microsoft.com/office/powerpoint/2010/main" val="129788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en-US" sz="3600" b="1" dirty="0"/>
              <a:t>Some Important Dimensions of Culture </a:t>
            </a:r>
            <a:br>
              <a:rPr lang="en-US" sz="3600" b="1" dirty="0"/>
            </a:br>
            <a:r>
              <a:rPr lang="en-US" sz="2800" dirty="0"/>
              <a:t>(Hofstede, 2001; Meyer, 2014)</a:t>
            </a:r>
          </a:p>
        </p:txBody>
      </p:sp>
      <p:sp>
        <p:nvSpPr>
          <p:cNvPr id="3" name="Content Placeholder 2"/>
          <p:cNvSpPr>
            <a:spLocks noGrp="1"/>
          </p:cNvSpPr>
          <p:nvPr>
            <p:ph idx="1"/>
          </p:nvPr>
        </p:nvSpPr>
        <p:spPr>
          <a:xfrm>
            <a:off x="457200" y="1694470"/>
            <a:ext cx="8229600" cy="4525963"/>
          </a:xfrm>
        </p:spPr>
        <p:txBody>
          <a:bodyPr>
            <a:normAutofit/>
          </a:bodyPr>
          <a:lstStyle/>
          <a:p>
            <a:r>
              <a:rPr lang="en-US" sz="2400" dirty="0"/>
              <a:t>Collectivism-Individualism </a:t>
            </a:r>
          </a:p>
          <a:p>
            <a:pPr lvl="1"/>
            <a:r>
              <a:rPr lang="en-US" sz="2000" dirty="0"/>
              <a:t>Valuing the group (we, us) vs. individual (I, me, mine) goals</a:t>
            </a:r>
            <a:endParaRPr lang="en-US" sz="2000" dirty="0">
              <a:solidFill>
                <a:srgbClr val="FF0000"/>
              </a:solidFill>
            </a:endParaRPr>
          </a:p>
        </p:txBody>
      </p:sp>
    </p:spTree>
    <p:extLst>
      <p:ext uri="{BB962C8B-B14F-4D97-AF65-F5344CB8AC3E}">
        <p14:creationId xmlns:p14="http://schemas.microsoft.com/office/powerpoint/2010/main" val="101912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63"/>
            <a:ext cx="8229600" cy="1143000"/>
          </a:xfrm>
        </p:spPr>
        <p:txBody>
          <a:bodyPr>
            <a:noAutofit/>
          </a:bodyPr>
          <a:lstStyle/>
          <a:p>
            <a:r>
              <a:rPr lang="en-US" sz="3600" b="1" dirty="0"/>
              <a:t>Handout: National Rankings on Individualism and Collectivism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03" y="2208810"/>
            <a:ext cx="8673329" cy="2719450"/>
          </a:xfrm>
          <a:prstGeom prst="rect">
            <a:avLst/>
          </a:prstGeom>
        </p:spPr>
      </p:pic>
    </p:spTree>
    <p:extLst>
      <p:ext uri="{BB962C8B-B14F-4D97-AF65-F5344CB8AC3E}">
        <p14:creationId xmlns:p14="http://schemas.microsoft.com/office/powerpoint/2010/main" val="144864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81000" y="517938"/>
            <a:ext cx="8305800" cy="2492375"/>
          </a:xfrm>
        </p:spPr>
        <p:txBody>
          <a:bodyPr rIns="81279">
            <a:noAutofit/>
          </a:bodyPr>
          <a:lstStyle/>
          <a:p>
            <a:pPr algn="r" eaLnBrk="1" hangingPunct="1"/>
            <a:br>
              <a:rPr lang="en-US" sz="3600" dirty="0"/>
            </a:b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t> </a:t>
            </a:r>
            <a:br>
              <a:rPr lang="en-US" sz="3600" dirty="0"/>
            </a:br>
            <a:br>
              <a:rPr lang="en-US" sz="3600" dirty="0"/>
            </a:br>
            <a:r>
              <a:rPr lang="en-US" sz="3600" i="1" dirty="0">
                <a:latin typeface="+mn-lt"/>
                <a:cs typeface="Times New Roman" pitchFamily="18" charset="0"/>
              </a:rPr>
              <a:t>“The squeaky wheel gets the grease.” </a:t>
            </a:r>
            <a:br>
              <a:rPr lang="en-US" sz="3600" i="1" dirty="0">
                <a:latin typeface="+mn-lt"/>
                <a:cs typeface="Times New Roman" pitchFamily="18" charset="0"/>
              </a:rPr>
            </a:br>
            <a:br>
              <a:rPr lang="en-US" sz="3600" i="1" dirty="0">
                <a:latin typeface="Times New Roman" pitchFamily="18" charset="0"/>
                <a:cs typeface="Times New Roman" pitchFamily="18" charset="0"/>
              </a:rPr>
            </a:br>
            <a:r>
              <a:rPr lang="en-US" sz="3600" i="1" dirty="0">
                <a:latin typeface="+mn-lt"/>
                <a:cs typeface="Times New Roman" pitchFamily="18" charset="0"/>
              </a:rPr>
              <a:t>                - Josh Billings, </a:t>
            </a:r>
            <a:br>
              <a:rPr lang="en-US" sz="3600" i="1" dirty="0">
                <a:latin typeface="+mn-lt"/>
                <a:cs typeface="Times New Roman" pitchFamily="18" charset="0"/>
              </a:rPr>
            </a:br>
            <a:r>
              <a:rPr lang="en-US" sz="3600" i="1" dirty="0">
                <a:latin typeface="+mn-lt"/>
                <a:cs typeface="Times New Roman" pitchFamily="18" charset="0"/>
              </a:rPr>
              <a:t>U.S. humorist </a:t>
            </a:r>
            <a:br>
              <a:rPr lang="en-US" sz="3600" i="1" dirty="0">
                <a:latin typeface="Times New Roman" pitchFamily="18" charset="0"/>
                <a:cs typeface="Times New Roman" pitchFamily="18" charset="0"/>
              </a:rPr>
            </a:br>
            <a:endParaRPr lang="en-US" sz="3600" i="1" dirty="0">
              <a:latin typeface="Times New Roman" pitchFamily="18" charset="0"/>
              <a:ea typeface="ヒラギノ明朝 ProN W3"/>
              <a:cs typeface="Times New Roman" pitchFamily="18" charset="0"/>
              <a:sym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63" y="3051962"/>
            <a:ext cx="3950589" cy="2510270"/>
          </a:xfrm>
          <a:prstGeom prst="rect">
            <a:avLst/>
          </a:prstGeom>
        </p:spPr>
      </p:pic>
    </p:spTree>
    <p:extLst>
      <p:ext uri="{BB962C8B-B14F-4D97-AF65-F5344CB8AC3E}">
        <p14:creationId xmlns:p14="http://schemas.microsoft.com/office/powerpoint/2010/main" val="40856071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08809"/>
            <a:ext cx="6146767" cy="4232305"/>
          </a:xfrm>
          <a:prstGeom prst="rect">
            <a:avLst/>
          </a:prstGeom>
        </p:spPr>
      </p:pic>
      <p:sp>
        <p:nvSpPr>
          <p:cNvPr id="5" name="Rectangle 1"/>
          <p:cNvSpPr txBox="1">
            <a:spLocks noChangeArrowheads="1"/>
          </p:cNvSpPr>
          <p:nvPr/>
        </p:nvSpPr>
        <p:spPr>
          <a:xfrm>
            <a:off x="381000" y="730085"/>
            <a:ext cx="8305800" cy="2492375"/>
          </a:xfrm>
          <a:prstGeom prst="rect">
            <a:avLst/>
          </a:prstGeom>
        </p:spPr>
        <p:txBody>
          <a:bodyPr vert="horz" lIns="91440" tIns="45720" rIns="8127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br>
              <a:rPr lang="en-US" sz="3600" dirty="0"/>
            </a:b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t> </a:t>
            </a:r>
            <a:br>
              <a:rPr lang="en-US" sz="3600" dirty="0"/>
            </a:br>
            <a:br>
              <a:rPr lang="en-US" sz="3600" dirty="0"/>
            </a:br>
            <a:r>
              <a:rPr lang="en-US" sz="3600" i="1" dirty="0">
                <a:latin typeface="+mn-lt"/>
                <a:cs typeface="Times New Roman" pitchFamily="18" charset="0"/>
              </a:rPr>
              <a:t>“The nail that sticks out gets hammered down.” </a:t>
            </a:r>
            <a:br>
              <a:rPr lang="en-US" sz="3600" dirty="0">
                <a:latin typeface="+mn-lt"/>
                <a:cs typeface="Times New Roman" pitchFamily="18" charset="0"/>
              </a:rPr>
            </a:br>
            <a:br>
              <a:rPr lang="en-US" sz="3600" dirty="0">
                <a:latin typeface="Times New Roman" pitchFamily="18" charset="0"/>
                <a:cs typeface="Times New Roman" pitchFamily="18" charset="0"/>
              </a:rPr>
            </a:br>
            <a:r>
              <a:rPr lang="en-US" sz="3600" dirty="0">
                <a:latin typeface="+mn-lt"/>
                <a:cs typeface="Times New Roman" pitchFamily="18" charset="0"/>
              </a:rPr>
              <a:t>               </a:t>
            </a:r>
            <a:r>
              <a:rPr lang="en-US" sz="3600" dirty="0">
                <a:latin typeface="+mn-lt"/>
              </a:rPr>
              <a:t> </a:t>
            </a:r>
            <a:r>
              <a:rPr lang="en-US" sz="3600" i="1" dirty="0">
                <a:latin typeface="+mn-lt"/>
                <a:cs typeface="Times New Roman" pitchFamily="18" charset="0"/>
              </a:rPr>
              <a:t>- Traditional </a:t>
            </a:r>
            <a:br>
              <a:rPr lang="en-US" sz="3600" i="1" dirty="0">
                <a:latin typeface="+mn-lt"/>
                <a:cs typeface="Times New Roman" pitchFamily="18" charset="0"/>
              </a:rPr>
            </a:br>
            <a:r>
              <a:rPr lang="en-US" sz="3600" i="1" dirty="0">
                <a:latin typeface="+mn-lt"/>
                <a:cs typeface="Times New Roman" pitchFamily="18" charset="0"/>
              </a:rPr>
              <a:t>Japanese saying</a:t>
            </a:r>
            <a:br>
              <a:rPr lang="en-US" sz="3600" i="1" dirty="0">
                <a:latin typeface="+mn-lt"/>
                <a:cs typeface="Times New Roman" pitchFamily="18" charset="0"/>
              </a:rPr>
            </a:br>
            <a:br>
              <a:rPr lang="en-US" sz="3600" i="1" dirty="0">
                <a:latin typeface="Times New Roman" pitchFamily="18" charset="0"/>
                <a:cs typeface="Times New Roman" pitchFamily="18" charset="0"/>
              </a:rPr>
            </a:br>
            <a:endParaRPr lang="en-US" sz="3600" i="1" dirty="0">
              <a:latin typeface="Times New Roman" pitchFamily="18" charset="0"/>
              <a:ea typeface="ヒラギノ明朝 ProN W3"/>
              <a:cs typeface="Times New Roman" pitchFamily="18" charset="0"/>
              <a:sym typeface="Times New Roman" pitchFamily="18" charset="0"/>
            </a:endParaRPr>
          </a:p>
        </p:txBody>
      </p:sp>
    </p:spTree>
    <p:extLst>
      <p:ext uri="{BB962C8B-B14F-4D97-AF65-F5344CB8AC3E}">
        <p14:creationId xmlns:p14="http://schemas.microsoft.com/office/powerpoint/2010/main" val="35849674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l"/>
            <a:r>
              <a:rPr lang="en-US" sz="3200" b="1" dirty="0">
                <a:latin typeface="+mn-lt"/>
              </a:rPr>
              <a:t>              Most Individualistic</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en-US" dirty="0"/>
              <a:t>1. United States</a:t>
            </a:r>
          </a:p>
          <a:p>
            <a:pPr marL="0" indent="0">
              <a:buNone/>
            </a:pPr>
            <a:r>
              <a:rPr lang="en-US" dirty="0"/>
              <a:t>2. Australia</a:t>
            </a:r>
          </a:p>
          <a:p>
            <a:pPr marL="0" indent="0">
              <a:buNone/>
            </a:pPr>
            <a:r>
              <a:rPr lang="en-US" dirty="0"/>
              <a:t>3. </a:t>
            </a:r>
            <a:r>
              <a:rPr lang="en-US" kern="0" dirty="0"/>
              <a:t>United Kingdom</a:t>
            </a:r>
            <a:endParaRPr lang="en-US" dirty="0"/>
          </a:p>
          <a:p>
            <a:pPr marL="0" indent="0">
              <a:buNone/>
            </a:pPr>
            <a:r>
              <a:rPr lang="en-US" dirty="0"/>
              <a:t>4. Canada</a:t>
            </a:r>
          </a:p>
          <a:p>
            <a:pPr marL="0" indent="0">
              <a:buNone/>
            </a:pPr>
            <a:r>
              <a:rPr lang="en-US" dirty="0"/>
              <a:t>5. Hungary</a:t>
            </a:r>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1. Guatemala</a:t>
            </a:r>
            <a:endParaRPr lang="en-US" dirty="0">
              <a:solidFill>
                <a:srgbClr val="FF0000"/>
              </a:solidFill>
            </a:endParaRPr>
          </a:p>
          <a:p>
            <a:pPr marL="0" indent="0">
              <a:buFont typeface="Arial"/>
              <a:buNone/>
            </a:pPr>
            <a:r>
              <a:rPr lang="en-US" dirty="0"/>
              <a:t>2. Ecuador</a:t>
            </a:r>
          </a:p>
          <a:p>
            <a:pPr marL="0" indent="0">
              <a:buFont typeface="Arial"/>
              <a:buNone/>
            </a:pPr>
            <a:r>
              <a:rPr lang="en-US" dirty="0"/>
              <a:t>3. Panama</a:t>
            </a:r>
          </a:p>
          <a:p>
            <a:pPr marL="0" indent="0">
              <a:buFont typeface="Arial"/>
              <a:buNone/>
            </a:pPr>
            <a:r>
              <a:rPr lang="en-US" dirty="0"/>
              <a:t>4. Venezuela</a:t>
            </a:r>
          </a:p>
          <a:p>
            <a:pPr marL="0" indent="0">
              <a:buFont typeface="Arial"/>
              <a:buNone/>
            </a:pPr>
            <a:r>
              <a:rPr lang="en-US" dirty="0"/>
              <a:t>5. Colombia</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mn-lt"/>
              </a:rPr>
              <a:t>              Most Collectivistic</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National Differences (Hofstede, 2001)</a:t>
            </a:r>
            <a:endParaRPr lang="en-US" sz="2800" dirty="0"/>
          </a:p>
        </p:txBody>
      </p:sp>
    </p:spTree>
    <p:extLst>
      <p:ext uri="{BB962C8B-B14F-4D97-AF65-F5344CB8AC3E}">
        <p14:creationId xmlns:p14="http://schemas.microsoft.com/office/powerpoint/2010/main" val="286062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84458" y="423046"/>
            <a:ext cx="8229600" cy="867508"/>
          </a:xfrm>
        </p:spPr>
        <p:txBody>
          <a:bodyPr vert="horz" lIns="91440" tIns="45720" rIns="75027" bIns="45720" rtlCol="0" anchor="ctr">
            <a:normAutofit/>
          </a:bodyPr>
          <a:lstStyle/>
          <a:p>
            <a:pPr eaLnBrk="1" hangingPunct="1"/>
            <a:r>
              <a:rPr lang="en-US" sz="3600" b="1" dirty="0">
                <a:cs typeface="Times New Roman" pitchFamily="18" charset="0"/>
              </a:rPr>
              <a:t>Bank employees study</a:t>
            </a:r>
          </a:p>
        </p:txBody>
      </p:sp>
      <p:sp>
        <p:nvSpPr>
          <p:cNvPr id="32771" name="Rectangle 2"/>
          <p:cNvSpPr>
            <a:spLocks noGrp="1" noChangeArrowheads="1"/>
          </p:cNvSpPr>
          <p:nvPr>
            <p:ph type="body" idx="1"/>
          </p:nvPr>
        </p:nvSpPr>
        <p:spPr>
          <a:xfrm>
            <a:off x="457200" y="1833746"/>
            <a:ext cx="8229600" cy="2133600"/>
          </a:xfrm>
        </p:spPr>
        <p:txBody>
          <a:bodyPr vert="horz" lIns="91440" tIns="45720" rIns="75027" bIns="45720" rtlCol="0">
            <a:noAutofit/>
          </a:bodyPr>
          <a:lstStyle/>
          <a:p>
            <a:pPr eaLnBrk="1" hangingPunct="1"/>
            <a:r>
              <a:rPr lang="en-US" sz="2400" dirty="0">
                <a:cs typeface="Times New Roman" pitchFamily="18" charset="0"/>
              </a:rPr>
              <a:t>Mexicans bank employees more likely than U.S. bank employees to recommend unqualified friend for job (</a:t>
            </a:r>
            <a:r>
              <a:rPr lang="en-US" sz="2400" dirty="0" err="1">
                <a:cs typeface="Times New Roman" pitchFamily="18" charset="0"/>
              </a:rPr>
              <a:t>Zurcher</a:t>
            </a:r>
            <a:r>
              <a:rPr lang="en-US" sz="2400" dirty="0">
                <a:cs typeface="Times New Roman" pitchFamily="18" charset="0"/>
              </a:rPr>
              <a:t> et al., 1965)</a:t>
            </a:r>
          </a:p>
          <a:p>
            <a:pPr eaLnBrk="1" hangingPunct="1">
              <a:buClr>
                <a:srgbClr val="000066"/>
              </a:buClr>
            </a:pPr>
            <a:endParaRPr lang="en-US" sz="2400" dirty="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89124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70" y="0"/>
            <a:ext cx="9179169" cy="6858000"/>
          </a:xfrm>
          <a:prstGeom prst="rect">
            <a:avLst/>
          </a:prstGeom>
        </p:spPr>
      </p:pic>
    </p:spTree>
    <p:extLst>
      <p:ext uri="{BB962C8B-B14F-4D97-AF65-F5344CB8AC3E}">
        <p14:creationId xmlns:p14="http://schemas.microsoft.com/office/powerpoint/2010/main" val="148871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84458" y="423046"/>
            <a:ext cx="8229600" cy="867508"/>
          </a:xfrm>
        </p:spPr>
        <p:txBody>
          <a:bodyPr vert="horz" lIns="91440" tIns="45720" rIns="75027" bIns="45720" rtlCol="0" anchor="ctr">
            <a:normAutofit/>
          </a:bodyPr>
          <a:lstStyle/>
          <a:p>
            <a:pPr eaLnBrk="1" hangingPunct="1"/>
            <a:r>
              <a:rPr lang="en-US" sz="3600" b="1" dirty="0">
                <a:cs typeface="Times New Roman" pitchFamily="18" charset="0"/>
              </a:rPr>
              <a:t>Bank employees study</a:t>
            </a:r>
          </a:p>
        </p:txBody>
      </p:sp>
      <p:sp>
        <p:nvSpPr>
          <p:cNvPr id="32771" name="Rectangle 2"/>
          <p:cNvSpPr>
            <a:spLocks noGrp="1" noChangeArrowheads="1"/>
          </p:cNvSpPr>
          <p:nvPr>
            <p:ph type="body" idx="1"/>
          </p:nvPr>
        </p:nvSpPr>
        <p:spPr>
          <a:xfrm>
            <a:off x="457200" y="1833746"/>
            <a:ext cx="8229600" cy="2133600"/>
          </a:xfrm>
        </p:spPr>
        <p:txBody>
          <a:bodyPr vert="horz" lIns="91440" tIns="45720" rIns="75027" bIns="45720" rtlCol="0">
            <a:noAutofit/>
          </a:bodyPr>
          <a:lstStyle/>
          <a:p>
            <a:pPr eaLnBrk="1" hangingPunct="1"/>
            <a:r>
              <a:rPr lang="en-US" sz="2400" dirty="0">
                <a:cs typeface="Times New Roman" pitchFamily="18" charset="0"/>
              </a:rPr>
              <a:t>Mexicans bank employees more likely than U.S. bank employees to recommend unqualified friend for job (</a:t>
            </a:r>
            <a:r>
              <a:rPr lang="en-US" sz="2400" dirty="0" err="1">
                <a:cs typeface="Times New Roman" pitchFamily="18" charset="0"/>
              </a:rPr>
              <a:t>Zurcher</a:t>
            </a:r>
            <a:r>
              <a:rPr lang="en-US" sz="2400" dirty="0">
                <a:cs typeface="Times New Roman" pitchFamily="18" charset="0"/>
              </a:rPr>
              <a:t> et al., 1965)</a:t>
            </a:r>
          </a:p>
          <a:p>
            <a:pPr eaLnBrk="1" hangingPunct="1"/>
            <a:endParaRPr lang="en-US" sz="2400" dirty="0">
              <a:cs typeface="Times New Roman" pitchFamily="18" charset="0"/>
            </a:endParaRPr>
          </a:p>
          <a:p>
            <a:pPr eaLnBrk="1" hangingPunct="1"/>
            <a:r>
              <a:rPr lang="en-US" sz="2400" dirty="0">
                <a:cs typeface="Times New Roman" pitchFamily="18" charset="0"/>
              </a:rPr>
              <a:t>Construal of study topic</a:t>
            </a:r>
          </a:p>
          <a:p>
            <a:pPr lvl="1" eaLnBrk="1" hangingPunct="1"/>
            <a:r>
              <a:rPr lang="en-US" sz="2400" dirty="0">
                <a:cs typeface="Times New Roman" pitchFamily="18" charset="0"/>
              </a:rPr>
              <a:t>U.S. employees = honesty </a:t>
            </a:r>
            <a:endParaRPr lang="en-US" sz="2400" dirty="0">
              <a:cs typeface="Times New Roman" pitchFamily="18" charset="0"/>
              <a:sym typeface="Times New Roman" pitchFamily="18" charset="0"/>
            </a:endParaRPr>
          </a:p>
          <a:p>
            <a:pPr lvl="1" eaLnBrk="1" hangingPunct="1"/>
            <a:r>
              <a:rPr lang="en-US" sz="2400" dirty="0">
                <a:cs typeface="Times New Roman" pitchFamily="18" charset="0"/>
              </a:rPr>
              <a:t>Mexican employees = friendship </a:t>
            </a:r>
          </a:p>
          <a:p>
            <a:pPr eaLnBrk="1" hangingPunct="1">
              <a:buClr>
                <a:srgbClr val="000066"/>
              </a:buClr>
            </a:pPr>
            <a:endParaRPr lang="en-US" sz="2400" dirty="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22982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72" y="4545796"/>
            <a:ext cx="8229600" cy="1143000"/>
          </a:xfrm>
        </p:spPr>
        <p:txBody>
          <a:bodyPr>
            <a:noAutofit/>
          </a:bodyPr>
          <a:lstStyle/>
          <a:p>
            <a:pPr algn="l"/>
            <a:br>
              <a:rPr lang="en-US" sz="3200" b="1" dirty="0"/>
            </a:br>
            <a:br>
              <a:rPr lang="en-US" sz="3200" b="1" dirty="0"/>
            </a:br>
            <a:r>
              <a:rPr lang="en-US" sz="3200" b="1" dirty="0"/>
              <a:t>1. High vs. Low Context Communication</a:t>
            </a:r>
            <a:br>
              <a:rPr lang="en-US" sz="3200" b="1" dirty="0"/>
            </a:br>
            <a:r>
              <a:rPr lang="en-US" sz="3200" b="1" dirty="0"/>
              <a:t>2. Disagreement </a:t>
            </a:r>
            <a:br>
              <a:rPr lang="en-US" sz="3200" b="1" dirty="0"/>
            </a:br>
            <a:r>
              <a:rPr lang="en-US" sz="3200" b="1" dirty="0"/>
              <a:t>3. Scheduling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61" y="1848912"/>
            <a:ext cx="8673329" cy="2719450"/>
          </a:xfrm>
          <a:prstGeom prst="rect">
            <a:avLst/>
          </a:prstGeom>
        </p:spPr>
      </p:pic>
      <p:sp>
        <p:nvSpPr>
          <p:cNvPr id="3" name="TextBox 2"/>
          <p:cNvSpPr txBox="1"/>
          <p:nvPr/>
        </p:nvSpPr>
        <p:spPr>
          <a:xfrm>
            <a:off x="457200" y="319314"/>
            <a:ext cx="8229600" cy="1261884"/>
          </a:xfrm>
          <a:prstGeom prst="rect">
            <a:avLst/>
          </a:prstGeom>
          <a:noFill/>
        </p:spPr>
        <p:txBody>
          <a:bodyPr wrap="square" rtlCol="0">
            <a:spAutoFit/>
          </a:bodyPr>
          <a:lstStyle/>
          <a:p>
            <a:pPr algn="ctr"/>
            <a:r>
              <a:rPr lang="en-US" sz="3800" b="1" dirty="0"/>
              <a:t>Handout: National Rankings </a:t>
            </a:r>
          </a:p>
          <a:p>
            <a:pPr algn="ctr"/>
            <a:r>
              <a:rPr lang="en-US" sz="3800" b="1" dirty="0"/>
              <a:t>on 3 Key Dimensions of Culture</a:t>
            </a:r>
            <a:endParaRPr lang="en-US" sz="3800" dirty="0"/>
          </a:p>
        </p:txBody>
      </p:sp>
    </p:spTree>
    <p:extLst>
      <p:ext uri="{BB962C8B-B14F-4D97-AF65-F5344CB8AC3E}">
        <p14:creationId xmlns:p14="http://schemas.microsoft.com/office/powerpoint/2010/main" val="86415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en-US" sz="3600" b="1" dirty="0"/>
              <a:t>Some Important Dimensions of Culture </a:t>
            </a:r>
            <a:br>
              <a:rPr lang="en-US" sz="3600" b="1" dirty="0"/>
            </a:br>
            <a:r>
              <a:rPr lang="en-US" sz="2800" dirty="0"/>
              <a:t>(Hofstede, 2001; Meyer,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en-US" sz="2400" dirty="0">
                <a:solidFill>
                  <a:schemeClr val="bg1">
                    <a:lumMod val="75000"/>
                  </a:schemeClr>
                </a:solidFill>
              </a:rPr>
              <a:t>Collectivism-Individualism </a:t>
            </a:r>
          </a:p>
          <a:p>
            <a:pPr lvl="1"/>
            <a:r>
              <a:rPr lang="en-US" sz="2000" dirty="0">
                <a:solidFill>
                  <a:schemeClr val="bg1">
                    <a:lumMod val="75000"/>
                  </a:schemeClr>
                </a:solidFill>
              </a:rPr>
              <a:t>Valuing the group (we, us) vs. individual (I, me, mine) goals</a:t>
            </a:r>
          </a:p>
          <a:p>
            <a:endParaRPr lang="en-US" sz="2400" dirty="0"/>
          </a:p>
          <a:p>
            <a:r>
              <a:rPr lang="en-US" sz="2400" dirty="0"/>
              <a:t>High context vs. low context communication</a:t>
            </a:r>
          </a:p>
          <a:p>
            <a:pPr lvl="1"/>
            <a:r>
              <a:rPr lang="en-US" sz="2000" dirty="0"/>
              <a:t>Communicating indirectly (tone of voice, hints) vs. directly (“I mean what I say and I say what I mean”)</a:t>
            </a:r>
          </a:p>
          <a:p>
            <a:endParaRPr lang="en-US" sz="2400" dirty="0"/>
          </a:p>
          <a:p>
            <a:r>
              <a:rPr lang="en-US" sz="2400" dirty="0">
                <a:solidFill>
                  <a:schemeClr val="bg1"/>
                </a:solidFill>
              </a:rPr>
              <a:t>Confrontation vs. Harmony</a:t>
            </a:r>
          </a:p>
          <a:p>
            <a:pPr lvl="1"/>
            <a:r>
              <a:rPr lang="en-US" sz="2000" dirty="0">
                <a:solidFill>
                  <a:schemeClr val="bg1"/>
                </a:solidFill>
              </a:rPr>
              <a:t>Willingness to engage in confrontation vs. avoiding disagreement</a:t>
            </a:r>
          </a:p>
          <a:p>
            <a:endParaRPr lang="en-US" sz="2400" dirty="0">
              <a:solidFill>
                <a:schemeClr val="bg1"/>
              </a:solidFill>
            </a:endParaRPr>
          </a:p>
          <a:p>
            <a:r>
              <a:rPr lang="en-US" sz="2400" dirty="0">
                <a:solidFill>
                  <a:schemeClr val="bg1"/>
                </a:solidFill>
              </a:rPr>
              <a:t>Time orientation</a:t>
            </a:r>
          </a:p>
          <a:p>
            <a:pPr lvl="1"/>
            <a:r>
              <a:rPr lang="en-US" sz="2000" dirty="0">
                <a:solidFill>
                  <a:schemeClr val="bg1"/>
                </a:solidFill>
              </a:rPr>
              <a:t>Flexible vs. strict attitude towards time</a:t>
            </a:r>
          </a:p>
        </p:txBody>
      </p:sp>
    </p:spTree>
    <p:extLst>
      <p:ext uri="{BB962C8B-B14F-4D97-AF65-F5344CB8AC3E}">
        <p14:creationId xmlns:p14="http://schemas.microsoft.com/office/powerpoint/2010/main" val="56712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l"/>
            <a:r>
              <a:rPr lang="en-US" sz="3200" b="1" dirty="0">
                <a:latin typeface="+mn-lt"/>
              </a:rPr>
              <a:t>              Low context</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en-US" dirty="0"/>
              <a:t>1. United States</a:t>
            </a:r>
          </a:p>
          <a:p>
            <a:pPr marL="0" indent="0">
              <a:buNone/>
            </a:pPr>
            <a:r>
              <a:rPr lang="en-US" dirty="0"/>
              <a:t>2. Australia</a:t>
            </a:r>
          </a:p>
          <a:p>
            <a:pPr marL="0" indent="0">
              <a:buNone/>
            </a:pPr>
            <a:r>
              <a:rPr lang="en-US" dirty="0"/>
              <a:t>3. Canada</a:t>
            </a:r>
          </a:p>
          <a:p>
            <a:pPr marL="0" indent="0">
              <a:buNone/>
            </a:pPr>
            <a:r>
              <a:rPr lang="en-US" dirty="0"/>
              <a:t>4. Netherlands</a:t>
            </a:r>
          </a:p>
          <a:p>
            <a:pPr marL="0" indent="0">
              <a:buNone/>
            </a:pPr>
            <a:r>
              <a:rPr lang="en-US" dirty="0"/>
              <a:t>5. Germany</a:t>
            </a:r>
          </a:p>
          <a:p>
            <a:pPr marL="0" indent="0">
              <a:buNone/>
            </a:pPr>
            <a:endParaRPr lang="en-US" u="sng" dirty="0"/>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1. Japan</a:t>
            </a:r>
            <a:endParaRPr lang="en-US" dirty="0">
              <a:solidFill>
                <a:srgbClr val="FF0000"/>
              </a:solidFill>
            </a:endParaRPr>
          </a:p>
          <a:p>
            <a:pPr marL="0" indent="0">
              <a:buFont typeface="Arial"/>
              <a:buNone/>
            </a:pPr>
            <a:r>
              <a:rPr lang="en-US" dirty="0"/>
              <a:t>2. Vietnam</a:t>
            </a:r>
          </a:p>
          <a:p>
            <a:pPr marL="0" indent="0">
              <a:buFont typeface="Arial"/>
              <a:buNone/>
            </a:pPr>
            <a:r>
              <a:rPr lang="en-US" dirty="0"/>
              <a:t>3. Korea</a:t>
            </a:r>
          </a:p>
          <a:p>
            <a:pPr marL="0" indent="0">
              <a:buFont typeface="Arial"/>
              <a:buNone/>
            </a:pPr>
            <a:r>
              <a:rPr lang="en-US" dirty="0"/>
              <a:t>4. Philippines</a:t>
            </a:r>
          </a:p>
          <a:p>
            <a:pPr marL="0" indent="0">
              <a:buFont typeface="Arial"/>
              <a:buNone/>
            </a:pPr>
            <a:r>
              <a:rPr lang="en-US" dirty="0"/>
              <a:t>5. Indonesia</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mn-lt"/>
              </a:rPr>
              <a:t>              High context</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High vs. Low Context (Meyer, 2014)</a:t>
            </a:r>
            <a:endParaRPr lang="en-US" sz="2800" dirty="0"/>
          </a:p>
        </p:txBody>
      </p:sp>
    </p:spTree>
    <p:extLst>
      <p:ext uri="{BB962C8B-B14F-4D97-AF65-F5344CB8AC3E}">
        <p14:creationId xmlns:p14="http://schemas.microsoft.com/office/powerpoint/2010/main" val="34793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Discussion Questions</a:t>
            </a:r>
          </a:p>
        </p:txBody>
      </p:sp>
      <p:sp>
        <p:nvSpPr>
          <p:cNvPr id="3" name="Content Placeholder 2"/>
          <p:cNvSpPr>
            <a:spLocks noGrp="1"/>
          </p:cNvSpPr>
          <p:nvPr>
            <p:ph idx="1"/>
          </p:nvPr>
        </p:nvSpPr>
        <p:spPr>
          <a:xfrm>
            <a:off x="457200" y="1864893"/>
            <a:ext cx="8229600" cy="4525963"/>
          </a:xfrm>
        </p:spPr>
        <p:txBody>
          <a:bodyPr>
            <a:normAutofit/>
          </a:bodyPr>
          <a:lstStyle/>
          <a:p>
            <a:r>
              <a:rPr lang="en-US" sz="2400" dirty="0"/>
              <a:t>Why is Japan the highest context culture in the world and the United States the lowest?</a:t>
            </a:r>
          </a:p>
          <a:p>
            <a:endParaRPr lang="en-US" sz="2400" dirty="0"/>
          </a:p>
          <a:p>
            <a:r>
              <a:rPr lang="en-US" sz="2400" dirty="0"/>
              <a:t>If you have low and high context people working together, how do they perceive each other?  </a:t>
            </a:r>
          </a:p>
        </p:txBody>
      </p:sp>
    </p:spTree>
    <p:extLst>
      <p:ext uri="{BB962C8B-B14F-4D97-AF65-F5344CB8AC3E}">
        <p14:creationId xmlns:p14="http://schemas.microsoft.com/office/powerpoint/2010/main" val="265576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Buzz Group Discussions</a:t>
            </a:r>
          </a:p>
        </p:txBody>
      </p:sp>
      <p:sp>
        <p:nvSpPr>
          <p:cNvPr id="3" name="Content Placeholder 2"/>
          <p:cNvSpPr>
            <a:spLocks noGrp="1"/>
          </p:cNvSpPr>
          <p:nvPr>
            <p:ph idx="1"/>
          </p:nvPr>
        </p:nvSpPr>
        <p:spPr>
          <a:xfrm>
            <a:off x="457200" y="1816767"/>
            <a:ext cx="8229600" cy="4525963"/>
          </a:xfrm>
        </p:spPr>
        <p:txBody>
          <a:bodyPr>
            <a:normAutofit/>
          </a:bodyPr>
          <a:lstStyle/>
          <a:p>
            <a:r>
              <a:rPr lang="en-US" sz="2400" dirty="0"/>
              <a:t>Does your experience match up with the research? </a:t>
            </a:r>
          </a:p>
          <a:p>
            <a:endParaRPr lang="en-US" sz="2400" dirty="0"/>
          </a:p>
          <a:p>
            <a:r>
              <a:rPr lang="en-US" sz="2400" dirty="0"/>
              <a:t>Share personal experiences in which you’ve seen this cultural dimension create misunderstandings</a:t>
            </a:r>
          </a:p>
          <a:p>
            <a:endParaRPr lang="en-US" sz="2400" dirty="0"/>
          </a:p>
          <a:p>
            <a:r>
              <a:rPr lang="en-US" sz="2400" dirty="0"/>
              <a:t>What are some indirect ways of saying yes or no from your cultures?  </a:t>
            </a:r>
          </a:p>
        </p:txBody>
      </p:sp>
    </p:spTree>
    <p:extLst>
      <p:ext uri="{BB962C8B-B14F-4D97-AF65-F5344CB8AC3E}">
        <p14:creationId xmlns:p14="http://schemas.microsoft.com/office/powerpoint/2010/main" val="323360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Tree>
    <p:extLst>
      <p:ext uri="{BB962C8B-B14F-4D97-AF65-F5344CB8AC3E}">
        <p14:creationId xmlns:p14="http://schemas.microsoft.com/office/powerpoint/2010/main" val="20700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en-US" sz="2500" dirty="0"/>
              <a:t>I see.</a:t>
            </a:r>
          </a:p>
          <a:p>
            <a:pPr marL="0" indent="0" algn="ctr">
              <a:buNone/>
            </a:pPr>
            <a:endParaRPr lang="en-US" sz="2500" dirty="0">
              <a:solidFill>
                <a:schemeClr val="bg1"/>
              </a:solidFill>
            </a:endParaRPr>
          </a:p>
          <a:p>
            <a:pPr marL="0" indent="0" algn="ctr">
              <a:buNone/>
            </a:pPr>
            <a:r>
              <a:rPr lang="en-US" sz="2500" dirty="0">
                <a:solidFill>
                  <a:schemeClr val="bg1"/>
                </a:solidFill>
              </a:rPr>
              <a:t>Ah.</a:t>
            </a:r>
          </a:p>
          <a:p>
            <a:pPr marL="0" indent="0" algn="ctr">
              <a:buNone/>
            </a:pPr>
            <a:endParaRPr lang="en-US" sz="2500" dirty="0">
              <a:solidFill>
                <a:schemeClr val="bg1"/>
              </a:solidFill>
            </a:endParaRPr>
          </a:p>
          <a:p>
            <a:pPr marL="0" indent="0" algn="ctr">
              <a:buNone/>
            </a:pPr>
            <a:r>
              <a:rPr lang="en-US" sz="2500" dirty="0">
                <a:solidFill>
                  <a:schemeClr val="bg1"/>
                </a:solidFill>
              </a:rPr>
              <a:t>Ah-hah.</a:t>
            </a:r>
          </a:p>
          <a:p>
            <a:pPr marL="0" indent="0" algn="ctr">
              <a:buNone/>
            </a:pPr>
            <a:endParaRPr lang="en-US" sz="2500" dirty="0">
              <a:solidFill>
                <a:schemeClr val="bg1"/>
              </a:solidFill>
            </a:endParaRPr>
          </a:p>
          <a:p>
            <a:pPr marL="0" indent="0" algn="ctr">
              <a:buNone/>
            </a:pPr>
            <a:r>
              <a:rPr lang="en-US" sz="2500" dirty="0">
                <a:solidFill>
                  <a:schemeClr val="bg1"/>
                </a:solidFill>
              </a:rPr>
              <a:t>Yes.</a:t>
            </a:r>
          </a:p>
          <a:p>
            <a:pPr marL="0" indent="0" algn="ctr">
              <a:buNone/>
            </a:pPr>
            <a:endParaRPr lang="en-US" sz="2500" dirty="0">
              <a:solidFill>
                <a:schemeClr val="bg1"/>
              </a:solidFill>
            </a:endParaRPr>
          </a:p>
          <a:p>
            <a:pPr marL="0" indent="0" algn="ctr">
              <a:buNone/>
            </a:pPr>
            <a:r>
              <a:rPr lang="en-US" sz="2500" dirty="0">
                <a:solidFill>
                  <a:schemeClr val="bg1"/>
                </a:solidFill>
              </a:rPr>
              <a:t>That is very interesting.</a:t>
            </a:r>
          </a:p>
        </p:txBody>
      </p:sp>
    </p:spTree>
    <p:extLst>
      <p:ext uri="{BB962C8B-B14F-4D97-AF65-F5344CB8AC3E}">
        <p14:creationId xmlns:p14="http://schemas.microsoft.com/office/powerpoint/2010/main" val="282639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en-US" sz="2500" dirty="0"/>
              <a:t>I see.</a:t>
            </a:r>
          </a:p>
          <a:p>
            <a:pPr marL="0" indent="0" algn="ctr">
              <a:buNone/>
            </a:pPr>
            <a:endParaRPr lang="en-US" sz="2500" dirty="0"/>
          </a:p>
          <a:p>
            <a:pPr marL="0" indent="0" algn="ctr">
              <a:buNone/>
            </a:pPr>
            <a:r>
              <a:rPr lang="en-US" sz="2500" dirty="0"/>
              <a:t>Ah.</a:t>
            </a:r>
          </a:p>
          <a:p>
            <a:pPr marL="0" indent="0" algn="ctr">
              <a:buNone/>
            </a:pPr>
            <a:endParaRPr lang="en-US" sz="2500" dirty="0">
              <a:solidFill>
                <a:schemeClr val="bg1"/>
              </a:solidFill>
            </a:endParaRPr>
          </a:p>
          <a:p>
            <a:pPr marL="0" indent="0" algn="ctr">
              <a:buNone/>
            </a:pPr>
            <a:r>
              <a:rPr lang="en-US" sz="2500" dirty="0">
                <a:solidFill>
                  <a:schemeClr val="bg1"/>
                </a:solidFill>
              </a:rPr>
              <a:t>Ah-hah.</a:t>
            </a:r>
          </a:p>
          <a:p>
            <a:pPr marL="0" indent="0" algn="ctr">
              <a:buNone/>
            </a:pPr>
            <a:endParaRPr lang="en-US" sz="2500" dirty="0">
              <a:solidFill>
                <a:schemeClr val="bg1"/>
              </a:solidFill>
            </a:endParaRPr>
          </a:p>
          <a:p>
            <a:pPr marL="0" indent="0" algn="ctr">
              <a:buNone/>
            </a:pPr>
            <a:r>
              <a:rPr lang="en-US" sz="2500" dirty="0">
                <a:solidFill>
                  <a:schemeClr val="bg1"/>
                </a:solidFill>
              </a:rPr>
              <a:t>Yes.</a:t>
            </a:r>
          </a:p>
          <a:p>
            <a:pPr marL="0" indent="0" algn="ctr">
              <a:buNone/>
            </a:pPr>
            <a:endParaRPr lang="en-US" sz="2500" dirty="0">
              <a:solidFill>
                <a:schemeClr val="bg1"/>
              </a:solidFill>
            </a:endParaRPr>
          </a:p>
          <a:p>
            <a:pPr marL="0" indent="0" algn="ctr">
              <a:buNone/>
            </a:pPr>
            <a:r>
              <a:rPr lang="en-US" sz="2500" dirty="0">
                <a:solidFill>
                  <a:schemeClr val="bg1"/>
                </a:solidFill>
              </a:rPr>
              <a:t>That is very interesting.</a:t>
            </a:r>
          </a:p>
        </p:txBody>
      </p:sp>
    </p:spTree>
    <p:extLst>
      <p:ext uri="{BB962C8B-B14F-4D97-AF65-F5344CB8AC3E}">
        <p14:creationId xmlns:p14="http://schemas.microsoft.com/office/powerpoint/2010/main" val="382990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en-US" sz="2500" dirty="0"/>
              <a:t>I see.</a:t>
            </a:r>
          </a:p>
          <a:p>
            <a:pPr marL="0" indent="0" algn="ctr">
              <a:buNone/>
            </a:pPr>
            <a:endParaRPr lang="en-US" sz="2500" dirty="0"/>
          </a:p>
          <a:p>
            <a:pPr marL="0" indent="0" algn="ctr">
              <a:buNone/>
            </a:pPr>
            <a:r>
              <a:rPr lang="en-US" sz="2500" dirty="0"/>
              <a:t>Ah.</a:t>
            </a:r>
          </a:p>
          <a:p>
            <a:pPr marL="0" indent="0" algn="ctr">
              <a:buNone/>
            </a:pPr>
            <a:endParaRPr lang="en-US" sz="2500" dirty="0"/>
          </a:p>
          <a:p>
            <a:pPr marL="0" indent="0" algn="ctr">
              <a:buNone/>
            </a:pPr>
            <a:r>
              <a:rPr lang="en-US" sz="2500" dirty="0"/>
              <a:t>Ah-hah.</a:t>
            </a:r>
          </a:p>
          <a:p>
            <a:pPr marL="0" indent="0" algn="ctr">
              <a:buNone/>
            </a:pPr>
            <a:endParaRPr lang="en-US" sz="2500" dirty="0">
              <a:solidFill>
                <a:schemeClr val="bg1"/>
              </a:solidFill>
            </a:endParaRPr>
          </a:p>
          <a:p>
            <a:pPr marL="0" indent="0" algn="ctr">
              <a:buNone/>
            </a:pPr>
            <a:r>
              <a:rPr lang="en-US" sz="2500" dirty="0">
                <a:solidFill>
                  <a:schemeClr val="bg1"/>
                </a:solidFill>
              </a:rPr>
              <a:t>Yes.</a:t>
            </a:r>
          </a:p>
          <a:p>
            <a:pPr marL="0" indent="0" algn="ctr">
              <a:buNone/>
            </a:pPr>
            <a:endParaRPr lang="en-US" sz="2500" dirty="0">
              <a:solidFill>
                <a:schemeClr val="bg1"/>
              </a:solidFill>
            </a:endParaRPr>
          </a:p>
          <a:p>
            <a:pPr marL="0" indent="0" algn="ctr">
              <a:buNone/>
            </a:pPr>
            <a:r>
              <a:rPr lang="en-US" sz="2500" dirty="0">
                <a:solidFill>
                  <a:schemeClr val="bg1"/>
                </a:solidFill>
              </a:rPr>
              <a:t>That is very interesting.</a:t>
            </a:r>
          </a:p>
        </p:txBody>
      </p:sp>
    </p:spTree>
    <p:extLst>
      <p:ext uri="{BB962C8B-B14F-4D97-AF65-F5344CB8AC3E}">
        <p14:creationId xmlns:p14="http://schemas.microsoft.com/office/powerpoint/2010/main" val="326101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Team-on-Team Negotiation Exercise: </a:t>
            </a:r>
            <a:br>
              <a:rPr lang="en-US" sz="3600" b="1" dirty="0"/>
            </a:br>
            <a:r>
              <a:rPr lang="en-US" sz="3600" b="1" dirty="0" err="1"/>
              <a:t>Magos</a:t>
            </a:r>
            <a:r>
              <a:rPr lang="en-US" sz="3600" b="1" dirty="0"/>
              <a:t> and Tala Comics</a:t>
            </a:r>
          </a:p>
        </p:txBody>
      </p:sp>
      <p:sp>
        <p:nvSpPr>
          <p:cNvPr id="12" name="Content Placeholder 2"/>
          <p:cNvSpPr>
            <a:spLocks noGrp="1"/>
          </p:cNvSpPr>
          <p:nvPr>
            <p:ph idx="1"/>
          </p:nvPr>
        </p:nvSpPr>
        <p:spPr>
          <a:xfrm>
            <a:off x="464515" y="2122811"/>
            <a:ext cx="7942065" cy="3729118"/>
          </a:xfrm>
        </p:spPr>
        <p:txBody>
          <a:bodyPr>
            <a:normAutofit/>
          </a:bodyPr>
          <a:lstStyle/>
          <a:p>
            <a:pPr eaLnBrk="1" hangingPunct="1"/>
            <a:r>
              <a:rPr lang="en-US" altLang="en-US" sz="2400" dirty="0"/>
              <a:t>Read your role materials and plan strategy with your two team members (</a:t>
            </a:r>
            <a:r>
              <a:rPr lang="en-US" altLang="en-US" sz="2400" b="1" dirty="0"/>
              <a:t>max 35 minutes</a:t>
            </a:r>
            <a:r>
              <a:rPr lang="en-US" altLang="en-US" sz="2400" dirty="0"/>
              <a:t>)</a:t>
            </a:r>
          </a:p>
          <a:p>
            <a:pPr eaLnBrk="1" hangingPunct="1"/>
            <a:endParaRPr lang="en-US" altLang="en-US" sz="2400" dirty="0"/>
          </a:p>
          <a:p>
            <a:pPr eaLnBrk="1" hangingPunct="1"/>
            <a:r>
              <a:rPr lang="en-US" altLang="en-US" sz="2400" dirty="0"/>
              <a:t>Negotiate with your counterparts as a 3 on 3 team negotiation (</a:t>
            </a:r>
            <a:r>
              <a:rPr lang="en-US" altLang="en-US" sz="2400" b="1" dirty="0"/>
              <a:t>max 45 minutes</a:t>
            </a:r>
            <a:r>
              <a:rPr lang="en-US" altLang="en-US" sz="2400" dirty="0"/>
              <a:t>) </a:t>
            </a:r>
          </a:p>
          <a:p>
            <a:pPr eaLnBrk="1" hangingPunct="1"/>
            <a:endParaRPr lang="en-US" altLang="en-US" sz="2400" dirty="0"/>
          </a:p>
          <a:p>
            <a:pPr eaLnBrk="1" hangingPunct="1"/>
            <a:r>
              <a:rPr lang="en-US" altLang="en-US" sz="2400" dirty="0"/>
              <a:t>Turn in your outcome form and take a </a:t>
            </a:r>
            <a:r>
              <a:rPr lang="en-US" altLang="en-US" sz="2400" b="1" dirty="0"/>
              <a:t>10 minute break </a:t>
            </a:r>
          </a:p>
          <a:p>
            <a:pPr eaLnBrk="1" hangingPunct="1"/>
            <a:endParaRPr lang="en-US" altLang="en-US" sz="2400" b="1"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dirty="0"/>
          </a:p>
        </p:txBody>
      </p:sp>
    </p:spTree>
    <p:extLst>
      <p:ext uri="{BB962C8B-B14F-4D97-AF65-F5344CB8AC3E}">
        <p14:creationId xmlns:p14="http://schemas.microsoft.com/office/powerpoint/2010/main" val="166650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en-US" sz="2500" dirty="0"/>
              <a:t>I see.</a:t>
            </a:r>
          </a:p>
          <a:p>
            <a:pPr marL="0" indent="0" algn="ctr">
              <a:buNone/>
            </a:pPr>
            <a:endParaRPr lang="en-US" sz="2500" dirty="0"/>
          </a:p>
          <a:p>
            <a:pPr marL="0" indent="0" algn="ctr">
              <a:buNone/>
            </a:pPr>
            <a:r>
              <a:rPr lang="en-US" sz="2500" dirty="0"/>
              <a:t>Ah.</a:t>
            </a:r>
          </a:p>
          <a:p>
            <a:pPr marL="0" indent="0" algn="ctr">
              <a:buNone/>
            </a:pPr>
            <a:endParaRPr lang="en-US" sz="2500" dirty="0"/>
          </a:p>
          <a:p>
            <a:pPr marL="0" indent="0" algn="ctr">
              <a:buNone/>
            </a:pPr>
            <a:r>
              <a:rPr lang="en-US" sz="2500" dirty="0"/>
              <a:t>Ah-hah.</a:t>
            </a:r>
          </a:p>
          <a:p>
            <a:pPr marL="0" indent="0" algn="ctr">
              <a:buNone/>
            </a:pPr>
            <a:endParaRPr lang="en-US" sz="2500" dirty="0"/>
          </a:p>
          <a:p>
            <a:pPr marL="0" indent="0" algn="ctr">
              <a:buNone/>
            </a:pPr>
            <a:r>
              <a:rPr lang="en-US" sz="2500" dirty="0"/>
              <a:t>Yes.</a:t>
            </a:r>
          </a:p>
          <a:p>
            <a:pPr marL="0" indent="0" algn="ctr">
              <a:buNone/>
            </a:pPr>
            <a:endParaRPr lang="en-US" sz="2500" dirty="0">
              <a:solidFill>
                <a:schemeClr val="bg1"/>
              </a:solidFill>
            </a:endParaRPr>
          </a:p>
          <a:p>
            <a:pPr marL="0" indent="0" algn="ctr">
              <a:buNone/>
            </a:pPr>
            <a:r>
              <a:rPr lang="en-US" sz="2500" dirty="0">
                <a:solidFill>
                  <a:schemeClr val="bg1"/>
                </a:solidFill>
              </a:rPr>
              <a:t>That is very interesting.</a:t>
            </a:r>
          </a:p>
        </p:txBody>
      </p:sp>
    </p:spTree>
    <p:extLst>
      <p:ext uri="{BB962C8B-B14F-4D97-AF65-F5344CB8AC3E}">
        <p14:creationId xmlns:p14="http://schemas.microsoft.com/office/powerpoint/2010/main" val="324439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How to say “No” in Japan</a:t>
            </a:r>
            <a:br>
              <a:rPr lang="en-US" sz="3600" b="1" dirty="0"/>
            </a:br>
            <a:r>
              <a:rPr lang="en-US" sz="3100" b="1" dirty="0"/>
              <a:t>(Barry, 1992)</a:t>
            </a:r>
          </a:p>
        </p:txBody>
      </p:sp>
      <p:sp>
        <p:nvSpPr>
          <p:cNvPr id="3" name="Content Placeholder 2"/>
          <p:cNvSpPr>
            <a:spLocks noGrp="1"/>
          </p:cNvSpPr>
          <p:nvPr>
            <p:ph idx="1"/>
          </p:nvPr>
        </p:nvSpPr>
        <p:spPr>
          <a:xfrm>
            <a:off x="457200" y="2003960"/>
            <a:ext cx="8229600" cy="4907478"/>
          </a:xfrm>
        </p:spPr>
        <p:txBody>
          <a:bodyPr>
            <a:normAutofit/>
          </a:bodyPr>
          <a:lstStyle/>
          <a:p>
            <a:pPr marL="0" indent="0" algn="ctr">
              <a:buNone/>
            </a:pPr>
            <a:r>
              <a:rPr lang="en-US" sz="2500" dirty="0"/>
              <a:t>I see.</a:t>
            </a:r>
          </a:p>
          <a:p>
            <a:pPr marL="0" indent="0" algn="ctr">
              <a:buNone/>
            </a:pPr>
            <a:endParaRPr lang="en-US" sz="2500" dirty="0"/>
          </a:p>
          <a:p>
            <a:pPr marL="0" indent="0" algn="ctr">
              <a:buNone/>
            </a:pPr>
            <a:r>
              <a:rPr lang="en-US" sz="2500" dirty="0"/>
              <a:t>Ah.</a:t>
            </a:r>
          </a:p>
          <a:p>
            <a:pPr marL="0" indent="0" algn="ctr">
              <a:buNone/>
            </a:pPr>
            <a:endParaRPr lang="en-US" sz="2500" dirty="0"/>
          </a:p>
          <a:p>
            <a:pPr marL="0" indent="0" algn="ctr">
              <a:buNone/>
            </a:pPr>
            <a:r>
              <a:rPr lang="en-US" sz="2500" dirty="0"/>
              <a:t>Ah-hah.</a:t>
            </a:r>
          </a:p>
          <a:p>
            <a:pPr marL="0" indent="0" algn="ctr">
              <a:buNone/>
            </a:pPr>
            <a:endParaRPr lang="en-US" sz="2500" dirty="0"/>
          </a:p>
          <a:p>
            <a:pPr marL="0" indent="0" algn="ctr">
              <a:buNone/>
            </a:pPr>
            <a:r>
              <a:rPr lang="en-US" sz="2500" dirty="0"/>
              <a:t>Yes.</a:t>
            </a:r>
          </a:p>
          <a:p>
            <a:pPr marL="0" indent="0" algn="ctr">
              <a:buNone/>
            </a:pPr>
            <a:endParaRPr lang="en-US" sz="2500" dirty="0"/>
          </a:p>
          <a:p>
            <a:pPr marL="0" indent="0" algn="ctr">
              <a:buNone/>
            </a:pPr>
            <a:r>
              <a:rPr lang="en-US" sz="2500" dirty="0"/>
              <a:t>That is very interesting.</a:t>
            </a:r>
          </a:p>
        </p:txBody>
      </p:sp>
    </p:spTree>
    <p:extLst>
      <p:ext uri="{BB962C8B-B14F-4D97-AF65-F5344CB8AC3E}">
        <p14:creationId xmlns:p14="http://schemas.microsoft.com/office/powerpoint/2010/main" val="197816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Autofit/>
          </a:bodyPr>
          <a:lstStyle/>
          <a:p>
            <a:r>
              <a:rPr lang="en-US" sz="3600" b="1" dirty="0"/>
              <a:t>High-Context Communication: </a:t>
            </a:r>
            <a:br>
              <a:rPr lang="en-US" sz="3600" b="1" dirty="0"/>
            </a:br>
            <a:r>
              <a:rPr lang="en-US" sz="3600" b="1" dirty="0"/>
              <a:t>More Examples</a:t>
            </a:r>
          </a:p>
        </p:txBody>
      </p:sp>
      <p:sp>
        <p:nvSpPr>
          <p:cNvPr id="9" name="Content Placeholder 2"/>
          <p:cNvSpPr>
            <a:spLocks noGrp="1"/>
          </p:cNvSpPr>
          <p:nvPr>
            <p:ph idx="1"/>
          </p:nvPr>
        </p:nvSpPr>
        <p:spPr>
          <a:xfrm>
            <a:off x="457200" y="1807157"/>
            <a:ext cx="8229600" cy="4465625"/>
          </a:xfrm>
        </p:spPr>
        <p:txBody>
          <a:bodyPr>
            <a:noAutofit/>
          </a:bodyPr>
          <a:lstStyle/>
          <a:p>
            <a:r>
              <a:rPr lang="en-US" sz="2400" dirty="0"/>
              <a:t>Indian head shakes</a:t>
            </a:r>
          </a:p>
          <a:p>
            <a:endParaRPr lang="en-US" sz="2400" dirty="0"/>
          </a:p>
          <a:p>
            <a:r>
              <a:rPr lang="en-US" sz="2400" dirty="0"/>
              <a:t>“Now now” in Nigeria</a:t>
            </a:r>
          </a:p>
          <a:p>
            <a:endParaRPr lang="en-US" sz="2400" dirty="0"/>
          </a:p>
          <a:p>
            <a:r>
              <a:rPr lang="en-US" sz="2400" dirty="0"/>
              <a:t>“Can </a:t>
            </a:r>
            <a:r>
              <a:rPr lang="en-US" sz="2400" dirty="0" err="1"/>
              <a:t>can</a:t>
            </a:r>
            <a:r>
              <a:rPr lang="en-US" sz="2400" dirty="0"/>
              <a:t>” in Singlish </a:t>
            </a:r>
          </a:p>
          <a:p>
            <a:endParaRPr lang="en-US" sz="2400" dirty="0"/>
          </a:p>
          <a:p>
            <a:r>
              <a:rPr lang="en-US" sz="2400" dirty="0"/>
              <a:t>“Inshallah” or “God willing” </a:t>
            </a:r>
            <a:r>
              <a:rPr lang="en-US" sz="2400" dirty="0">
                <a:solidFill>
                  <a:schemeClr val="bg1"/>
                </a:solidFill>
              </a:rPr>
              <a:t>can mean “This will happen” or “No, this will </a:t>
            </a:r>
            <a:r>
              <a:rPr lang="en-US" sz="2400" u="sng" dirty="0">
                <a:solidFill>
                  <a:schemeClr val="bg1"/>
                </a:solidFill>
              </a:rPr>
              <a:t>not</a:t>
            </a:r>
            <a:r>
              <a:rPr lang="en-US" sz="2400" dirty="0">
                <a:solidFill>
                  <a:schemeClr val="bg1"/>
                </a:solidFill>
              </a:rPr>
              <a:t> happen” depending on the country</a:t>
            </a:r>
            <a:endParaRPr lang="en-US" sz="2400" dirty="0"/>
          </a:p>
          <a:p>
            <a:r>
              <a:rPr lang="en-US" sz="2400" dirty="0"/>
              <a:t>“</a:t>
            </a:r>
            <a:r>
              <a:rPr lang="en-US" sz="2400" dirty="0" err="1"/>
              <a:t>Deuxième</a:t>
            </a:r>
            <a:r>
              <a:rPr lang="en-US" sz="2400" dirty="0"/>
              <a:t> </a:t>
            </a:r>
            <a:r>
              <a:rPr lang="en-US" sz="2400" dirty="0" err="1"/>
              <a:t>Degré</a:t>
            </a:r>
            <a:r>
              <a:rPr lang="en-US" sz="2400" dirty="0"/>
              <a:t>” in France </a:t>
            </a:r>
            <a:r>
              <a:rPr lang="en-US" sz="2400" dirty="0">
                <a:solidFill>
                  <a:schemeClr val="bg1"/>
                </a:solidFill>
              </a:rPr>
              <a:t>means the actual meaning</a:t>
            </a:r>
          </a:p>
          <a:p>
            <a:endParaRPr lang="en-US" sz="2400" dirty="0"/>
          </a:p>
          <a:p>
            <a:r>
              <a:rPr lang="en-US" sz="2400" dirty="0"/>
              <a:t>Expression “KY” in Japan </a:t>
            </a:r>
            <a:r>
              <a:rPr lang="en-US" sz="2400" dirty="0">
                <a:solidFill>
                  <a:schemeClr val="bg1"/>
                </a:solidFill>
              </a:rPr>
              <a:t>means “unable to read the air”</a:t>
            </a:r>
          </a:p>
          <a:p>
            <a:endParaRPr lang="en-US" sz="2400" dirty="0"/>
          </a:p>
          <a:p>
            <a:endParaRPr lang="en-US" sz="2400" dirty="0"/>
          </a:p>
        </p:txBody>
      </p:sp>
    </p:spTree>
    <p:extLst>
      <p:ext uri="{BB962C8B-B14F-4D97-AF65-F5344CB8AC3E}">
        <p14:creationId xmlns:p14="http://schemas.microsoft.com/office/powerpoint/2010/main" val="28050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16"/>
            <a:ext cx="8229600" cy="1143000"/>
          </a:xfrm>
        </p:spPr>
        <p:txBody>
          <a:bodyPr>
            <a:noAutofit/>
          </a:bodyPr>
          <a:lstStyle/>
          <a:p>
            <a:r>
              <a:rPr lang="en-US" sz="3600" b="1" dirty="0"/>
              <a:t>How can you manage </a:t>
            </a:r>
            <a:br>
              <a:rPr lang="en-US" sz="3600" b="1" dirty="0"/>
            </a:br>
            <a:r>
              <a:rPr lang="en-US" sz="3600" b="1" dirty="0"/>
              <a:t>cultural differences in communication? </a:t>
            </a:r>
          </a:p>
        </p:txBody>
      </p:sp>
      <p:sp>
        <p:nvSpPr>
          <p:cNvPr id="3" name="Content Placeholder 2"/>
          <p:cNvSpPr>
            <a:spLocks noGrp="1"/>
          </p:cNvSpPr>
          <p:nvPr>
            <p:ph idx="1"/>
          </p:nvPr>
        </p:nvSpPr>
        <p:spPr>
          <a:xfrm>
            <a:off x="457200" y="1744578"/>
            <a:ext cx="8229600" cy="4525963"/>
          </a:xfrm>
        </p:spPr>
        <p:txBody>
          <a:bodyPr>
            <a:normAutofit/>
          </a:bodyPr>
          <a:lstStyle/>
          <a:p>
            <a:endParaRPr lang="en-US" sz="2400" dirty="0"/>
          </a:p>
          <a:p>
            <a:r>
              <a:rPr lang="en-US" sz="2400" dirty="0"/>
              <a:t>What if it is your decision how the group will communicate?</a:t>
            </a:r>
          </a:p>
          <a:p>
            <a:endParaRPr lang="en-US" sz="2400" dirty="0"/>
          </a:p>
          <a:p>
            <a:r>
              <a:rPr lang="en-US" sz="2400" dirty="0"/>
              <a:t>What if it is </a:t>
            </a:r>
            <a:r>
              <a:rPr lang="en-US" sz="2400" u="sng" dirty="0"/>
              <a:t>not</a:t>
            </a:r>
            <a:r>
              <a:rPr lang="en-US" sz="2400" dirty="0"/>
              <a:t> your decision?</a:t>
            </a:r>
          </a:p>
          <a:p>
            <a:endParaRPr lang="en-US" sz="2400" dirty="0"/>
          </a:p>
          <a:p>
            <a:r>
              <a:rPr lang="en-US" sz="2400" dirty="0"/>
              <a:t>Please discuss in buzz groups for three minutes </a:t>
            </a:r>
          </a:p>
          <a:p>
            <a:pPr lvl="1"/>
            <a:endParaRPr lang="en-US" sz="2400" dirty="0"/>
          </a:p>
        </p:txBody>
      </p:sp>
    </p:spTree>
    <p:extLst>
      <p:ext uri="{BB962C8B-B14F-4D97-AF65-F5344CB8AC3E}">
        <p14:creationId xmlns:p14="http://schemas.microsoft.com/office/powerpoint/2010/main" val="3925476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en-US" sz="3600" b="1" dirty="0"/>
              <a:t>Some Important Dimensions of Culture </a:t>
            </a:r>
            <a:br>
              <a:rPr lang="en-US" sz="3600" b="1" dirty="0"/>
            </a:br>
            <a:r>
              <a:rPr lang="en-US" sz="2800" dirty="0"/>
              <a:t>(Hofstede, 2001; Meyer,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en-US" sz="2400" dirty="0">
                <a:solidFill>
                  <a:schemeClr val="bg1">
                    <a:lumMod val="75000"/>
                  </a:schemeClr>
                </a:solidFill>
              </a:rPr>
              <a:t>Collectivism-Individualism </a:t>
            </a:r>
          </a:p>
          <a:p>
            <a:pPr lvl="1"/>
            <a:r>
              <a:rPr lang="en-US" sz="2000" dirty="0">
                <a:solidFill>
                  <a:schemeClr val="bg1">
                    <a:lumMod val="75000"/>
                  </a:schemeClr>
                </a:solidFill>
              </a:rPr>
              <a:t>Valuing the group (we, us) vs. individual (I, me, mine) goals</a:t>
            </a:r>
          </a:p>
          <a:p>
            <a:endParaRPr lang="en-US" sz="2400" dirty="0"/>
          </a:p>
          <a:p>
            <a:r>
              <a:rPr lang="en-US" sz="2400" dirty="0">
                <a:solidFill>
                  <a:schemeClr val="bg1">
                    <a:lumMod val="75000"/>
                  </a:schemeClr>
                </a:solidFill>
              </a:rPr>
              <a:t>High context vs. low context communication</a:t>
            </a:r>
          </a:p>
          <a:p>
            <a:pPr lvl="1"/>
            <a:r>
              <a:rPr lang="en-US" sz="2000" dirty="0">
                <a:solidFill>
                  <a:schemeClr val="bg1">
                    <a:lumMod val="75000"/>
                  </a:schemeClr>
                </a:solidFill>
              </a:rPr>
              <a:t>Communicating indirectly (tone of voice, hints) vs. directly (“I mean what I say and I say what I mean”)</a:t>
            </a:r>
          </a:p>
          <a:p>
            <a:endParaRPr lang="en-US" sz="2400" dirty="0">
              <a:solidFill>
                <a:schemeClr val="bg1">
                  <a:lumMod val="75000"/>
                </a:schemeClr>
              </a:solidFill>
            </a:endParaRPr>
          </a:p>
          <a:p>
            <a:r>
              <a:rPr lang="en-US" sz="2400" dirty="0"/>
              <a:t>Disagreement</a:t>
            </a:r>
          </a:p>
          <a:p>
            <a:pPr lvl="1"/>
            <a:r>
              <a:rPr lang="en-US" sz="2000" dirty="0"/>
              <a:t>Willingness to engage in confrontation vs. avoiding confrontation</a:t>
            </a:r>
          </a:p>
          <a:p>
            <a:endParaRPr lang="en-US" sz="2400" dirty="0">
              <a:solidFill>
                <a:schemeClr val="bg1"/>
              </a:solidFill>
            </a:endParaRPr>
          </a:p>
          <a:p>
            <a:r>
              <a:rPr lang="en-US" sz="2400" dirty="0">
                <a:solidFill>
                  <a:schemeClr val="bg1"/>
                </a:solidFill>
              </a:rPr>
              <a:t>Time orientation</a:t>
            </a:r>
          </a:p>
          <a:p>
            <a:pPr lvl="1"/>
            <a:r>
              <a:rPr lang="en-US" sz="2000" dirty="0">
                <a:solidFill>
                  <a:schemeClr val="bg1"/>
                </a:solidFill>
              </a:rPr>
              <a:t>Flexible vs. strict attitude towards time</a:t>
            </a:r>
          </a:p>
        </p:txBody>
      </p:sp>
    </p:spTree>
    <p:extLst>
      <p:ext uri="{BB962C8B-B14F-4D97-AF65-F5344CB8AC3E}">
        <p14:creationId xmlns:p14="http://schemas.microsoft.com/office/powerpoint/2010/main" val="2519001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l"/>
            <a:r>
              <a:rPr lang="en-US" sz="3200" b="1" dirty="0">
                <a:latin typeface="+mn-lt"/>
              </a:rPr>
              <a:t>              Confrontational</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en-US" dirty="0"/>
              <a:t>1. Israel</a:t>
            </a:r>
          </a:p>
          <a:p>
            <a:pPr marL="0" indent="0">
              <a:buNone/>
            </a:pPr>
            <a:r>
              <a:rPr lang="en-US" dirty="0"/>
              <a:t>2. France</a:t>
            </a:r>
          </a:p>
          <a:p>
            <a:pPr marL="0" indent="0">
              <a:buNone/>
            </a:pPr>
            <a:r>
              <a:rPr lang="en-US" dirty="0"/>
              <a:t>3. Russia</a:t>
            </a:r>
          </a:p>
          <a:p>
            <a:pPr marL="0" indent="0">
              <a:buNone/>
            </a:pPr>
            <a:r>
              <a:rPr lang="en-US" dirty="0"/>
              <a:t>4. Greece</a:t>
            </a:r>
          </a:p>
          <a:p>
            <a:pPr marL="0" indent="0">
              <a:buNone/>
            </a:pPr>
            <a:r>
              <a:rPr lang="en-US" dirty="0"/>
              <a:t>5. Germany</a:t>
            </a:r>
          </a:p>
          <a:p>
            <a:pPr marL="0" indent="0">
              <a:buNone/>
            </a:pPr>
            <a:endParaRPr lang="en-US" u="sng" dirty="0"/>
          </a:p>
        </p:txBody>
      </p:sp>
      <p:sp>
        <p:nvSpPr>
          <p:cNvPr id="6" name="Content Placeholder 2"/>
          <p:cNvSpPr txBox="1">
            <a:spLocks/>
          </p:cNvSpPr>
          <p:nvPr/>
        </p:nvSpPr>
        <p:spPr>
          <a:xfrm>
            <a:off x="4797431" y="2411645"/>
            <a:ext cx="8534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1. Thailand</a:t>
            </a:r>
            <a:endParaRPr lang="en-US" dirty="0">
              <a:solidFill>
                <a:srgbClr val="FF0000"/>
              </a:solidFill>
            </a:endParaRPr>
          </a:p>
          <a:p>
            <a:pPr marL="0" indent="0">
              <a:buNone/>
            </a:pPr>
            <a:r>
              <a:rPr lang="en-US" dirty="0"/>
              <a:t>2. Indonesia</a:t>
            </a:r>
          </a:p>
          <a:p>
            <a:pPr marL="0" indent="0">
              <a:buNone/>
            </a:pPr>
            <a:r>
              <a:rPr lang="en-US" dirty="0"/>
              <a:t>3. Japan</a:t>
            </a:r>
          </a:p>
          <a:p>
            <a:pPr marL="0" indent="0">
              <a:buNone/>
            </a:pPr>
            <a:r>
              <a:rPr lang="en-US" dirty="0"/>
              <a:t>4. Philippines</a:t>
            </a:r>
          </a:p>
          <a:p>
            <a:pPr marL="0" indent="0">
              <a:buFont typeface="Arial"/>
              <a:buNone/>
            </a:pPr>
            <a:r>
              <a:rPr lang="en-US" dirty="0"/>
              <a:t>5. Ghana</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mn-lt"/>
              </a:rPr>
              <a:t>              Avoids Confrontation</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Disagreement (Meyer, 2014)</a:t>
            </a:r>
            <a:endParaRPr lang="en-US" sz="2800" dirty="0"/>
          </a:p>
        </p:txBody>
      </p:sp>
      <p:sp>
        <p:nvSpPr>
          <p:cNvPr id="7" name="TextBox 6"/>
          <p:cNvSpPr txBox="1"/>
          <p:nvPr/>
        </p:nvSpPr>
        <p:spPr>
          <a:xfrm>
            <a:off x="0" y="5751094"/>
            <a:ext cx="9144000" cy="584775"/>
          </a:xfrm>
          <a:prstGeom prst="rect">
            <a:avLst/>
          </a:prstGeom>
          <a:noFill/>
        </p:spPr>
        <p:txBody>
          <a:bodyPr wrap="square" rtlCol="0">
            <a:spAutoFit/>
          </a:bodyPr>
          <a:lstStyle/>
          <a:p>
            <a:pPr algn="ctr"/>
            <a:r>
              <a:rPr lang="en-US" sz="3200" b="1" dirty="0"/>
              <a:t>Personal experiences to share?</a:t>
            </a:r>
          </a:p>
        </p:txBody>
      </p:sp>
    </p:spTree>
    <p:extLst>
      <p:ext uri="{BB962C8B-B14F-4D97-AF65-F5344CB8AC3E}">
        <p14:creationId xmlns:p14="http://schemas.microsoft.com/office/powerpoint/2010/main" val="949913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49"/>
            <a:ext cx="8229600" cy="1770730"/>
          </a:xfrm>
        </p:spPr>
        <p:txBody>
          <a:bodyPr>
            <a:normAutofit/>
          </a:bodyPr>
          <a:lstStyle/>
          <a:p>
            <a:r>
              <a:rPr lang="en-US" sz="3600" b="1" i="1" dirty="0"/>
              <a:t>“In a good meeting…”</a:t>
            </a:r>
            <a:br>
              <a:rPr lang="en-US" sz="3600" b="1" i="1" dirty="0"/>
            </a:br>
            <a:r>
              <a:rPr lang="en-US" sz="3600" b="1" dirty="0"/>
              <a:t>The top answers from three cultures</a:t>
            </a:r>
          </a:p>
        </p:txBody>
      </p:sp>
      <p:sp>
        <p:nvSpPr>
          <p:cNvPr id="3" name="Content Placeholder 2"/>
          <p:cNvSpPr>
            <a:spLocks noGrp="1"/>
          </p:cNvSpPr>
          <p:nvPr>
            <p:ph idx="1"/>
          </p:nvPr>
        </p:nvSpPr>
        <p:spPr>
          <a:xfrm>
            <a:off x="457200" y="2273966"/>
            <a:ext cx="8229600" cy="4525963"/>
          </a:xfrm>
        </p:spPr>
        <p:txBody>
          <a:bodyPr>
            <a:normAutofit/>
          </a:bodyPr>
          <a:lstStyle/>
          <a:p>
            <a:r>
              <a:rPr lang="en-US" sz="2400" dirty="0"/>
              <a:t>72% of Chinese businesspeople say “We put a formal stamp on a decision made before the meeting in informal pre-meetings.”</a:t>
            </a:r>
          </a:p>
          <a:p>
            <a:endParaRPr lang="en-US" sz="2400" dirty="0"/>
          </a:p>
          <a:p>
            <a:r>
              <a:rPr lang="en-US" sz="2400" dirty="0"/>
              <a:t>79% of American businesspeople say “A decision is made”</a:t>
            </a:r>
          </a:p>
          <a:p>
            <a:endParaRPr lang="en-US" sz="2400" dirty="0"/>
          </a:p>
          <a:p>
            <a:r>
              <a:rPr lang="en-US" sz="2400" dirty="0"/>
              <a:t>54% of the French businesspeople say “We debate and exchange views”</a:t>
            </a:r>
          </a:p>
          <a:p>
            <a:endParaRPr lang="en-US" sz="2400" dirty="0"/>
          </a:p>
        </p:txBody>
      </p:sp>
    </p:spTree>
    <p:extLst>
      <p:ext uri="{BB962C8B-B14F-4D97-AF65-F5344CB8AC3E}">
        <p14:creationId xmlns:p14="http://schemas.microsoft.com/office/powerpoint/2010/main" val="2317843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p:cNvSpPr>
          <p:nvPr/>
        </p:nvSpPr>
        <p:spPr bwMode="auto">
          <a:xfrm>
            <a:off x="419100" y="644525"/>
            <a:ext cx="8521700" cy="609600"/>
          </a:xfrm>
          <a:prstGeom prst="rect">
            <a:avLst/>
          </a:prstGeom>
          <a:noFill/>
          <a:ln w="12700">
            <a:noFill/>
            <a:miter lim="800000"/>
            <a:headEnd/>
            <a:tailEnd/>
          </a:ln>
        </p:spPr>
        <p:txBody>
          <a:bodyPr lIns="0" tIns="0" rIns="40639" bIns="0"/>
          <a:lstStyle/>
          <a:p>
            <a:pPr marL="39688">
              <a:spcBef>
                <a:spcPts val="2000"/>
              </a:spcBef>
            </a:pPr>
            <a:r>
              <a:rPr lang="en-US" altLang="en-US" sz="4000" dirty="0">
                <a:solidFill>
                  <a:srgbClr val="FFFFFF"/>
                </a:solidFill>
                <a:latin typeface="Arial Black" pitchFamily="34" charset="0"/>
              </a:rPr>
              <a:t>In Rome like the Romans?</a:t>
            </a:r>
          </a:p>
        </p:txBody>
      </p:sp>
      <p:graphicFrame>
        <p:nvGraphicFramePr>
          <p:cNvPr id="4" name="Table 3"/>
          <p:cNvGraphicFramePr>
            <a:graphicFrameLocks noGrp="1"/>
          </p:cNvGraphicFramePr>
          <p:nvPr>
            <p:extLst>
              <p:ext uri="{D42A27DB-BD31-4B8C-83A1-F6EECF244321}">
                <p14:modId xmlns:p14="http://schemas.microsoft.com/office/powerpoint/2010/main" val="1886416610"/>
              </p:ext>
            </p:extLst>
          </p:nvPr>
        </p:nvGraphicFramePr>
        <p:xfrm>
          <a:off x="2073274" y="1929782"/>
          <a:ext cx="5982156" cy="3789580"/>
        </p:xfrm>
        <a:graphic>
          <a:graphicData uri="http://schemas.openxmlformats.org/drawingml/2006/table">
            <a:tbl>
              <a:tblPr firstRow="1" bandRow="1">
                <a:tableStyleId>{5C22544A-7EE6-4342-B048-85BDC9FD1C3A}</a:tableStyleId>
              </a:tblPr>
              <a:tblGrid>
                <a:gridCol w="1994052">
                  <a:extLst>
                    <a:ext uri="{9D8B030D-6E8A-4147-A177-3AD203B41FA5}">
                      <a16:colId xmlns:a16="http://schemas.microsoft.com/office/drawing/2014/main" val="20000"/>
                    </a:ext>
                  </a:extLst>
                </a:gridCol>
                <a:gridCol w="1994052">
                  <a:extLst>
                    <a:ext uri="{9D8B030D-6E8A-4147-A177-3AD203B41FA5}">
                      <a16:colId xmlns:a16="http://schemas.microsoft.com/office/drawing/2014/main" val="20001"/>
                    </a:ext>
                  </a:extLst>
                </a:gridCol>
                <a:gridCol w="1994052">
                  <a:extLst>
                    <a:ext uri="{9D8B030D-6E8A-4147-A177-3AD203B41FA5}">
                      <a16:colId xmlns:a16="http://schemas.microsoft.com/office/drawing/2014/main" val="20002"/>
                    </a:ext>
                  </a:extLst>
                </a:gridCol>
              </a:tblGrid>
              <a:tr h="137160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Silent </a:t>
                      </a:r>
                      <a:r>
                        <a:rPr lang="en-US" altLang="en-US" sz="2800" b="1" dirty="0" err="1">
                          <a:solidFill>
                            <a:schemeClr val="tx1"/>
                          </a:solidFill>
                        </a:rPr>
                        <a:t>mins</a:t>
                      </a:r>
                      <a:r>
                        <a:rPr lang="en-US" altLang="en-US" sz="2800" b="1" dirty="0">
                          <a:solidFill>
                            <a:schemeClr val="tx1"/>
                          </a:solidFill>
                        </a:rPr>
                        <a:t> </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(in 10mins)</a:t>
                      </a:r>
                    </a:p>
                    <a:p>
                      <a:pPr marL="0" marR="0" lvl="2" indent="0" algn="ctr" defTabSz="457200" rtl="0" eaLnBrk="1" fontAlgn="auto" latinLnBrk="0" hangingPunct="1">
                        <a:lnSpc>
                          <a:spcPct val="100000"/>
                        </a:lnSpc>
                        <a:spcBef>
                          <a:spcPts val="0"/>
                        </a:spcBef>
                        <a:spcAft>
                          <a:spcPts val="0"/>
                        </a:spcAft>
                        <a:buClrTx/>
                        <a:buSzTx/>
                        <a:buFontTx/>
                        <a:buNone/>
                        <a:tabLst/>
                        <a:defRPr/>
                      </a:pPr>
                      <a:endParaRPr lang="en-US" altLang="en-US" sz="2800" b="1" dirty="0">
                        <a:solidFill>
                          <a:schemeClr val="tx1"/>
                        </a:solidFill>
                      </a:endParaRPr>
                    </a:p>
                  </a:txBody>
                  <a:tcPr>
                    <a:no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Eye contact </a:t>
                      </a:r>
                    </a:p>
                  </a:txBody>
                  <a:tcPr>
                    <a:no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endParaRPr lang="en-US" altLang="en-US" sz="2800" b="1" dirty="0">
                        <a:solidFill>
                          <a:schemeClr val="bg1"/>
                        </a:solidFill>
                      </a:endParaRPr>
                    </a:p>
                  </a:txBody>
                  <a:tcPr>
                    <a:noFill/>
                  </a:tcPr>
                </a:tc>
                <a:extLst>
                  <a:ext uri="{0D108BD9-81ED-4DB2-BD59-A6C34878D82A}">
                    <a16:rowId xmlns:a16="http://schemas.microsoft.com/office/drawing/2014/main" val="10000"/>
                  </a:ext>
                </a:extLst>
              </a:tr>
              <a:tr h="944880">
                <a:tc>
                  <a:txBody>
                    <a:bodyPr/>
                    <a:lstStyle/>
                    <a:p>
                      <a:pPr algn="ctr"/>
                      <a:r>
                        <a:rPr lang="en-US" sz="2800" b="1" dirty="0">
                          <a:solidFill>
                            <a:schemeClr val="tx1"/>
                          </a:solidFill>
                        </a:rPr>
                        <a:t>5.5</a:t>
                      </a:r>
                    </a:p>
                    <a:p>
                      <a:pPr algn="ctr"/>
                      <a:endParaRPr lang="en-US" sz="2800" b="1" dirty="0">
                        <a:solidFill>
                          <a:schemeClr val="tx1"/>
                        </a:solidFill>
                      </a:endParaRPr>
                    </a:p>
                  </a:txBody>
                  <a:tcPr>
                    <a:noFill/>
                  </a:tcPr>
                </a:tc>
                <a:tc>
                  <a:txBody>
                    <a:bodyPr/>
                    <a:lstStyle/>
                    <a:p>
                      <a:pPr algn="ctr"/>
                      <a:r>
                        <a:rPr lang="en-US" sz="2800" b="1" dirty="0">
                          <a:solidFill>
                            <a:schemeClr val="tx1"/>
                          </a:solidFill>
                        </a:rPr>
                        <a:t>1.3</a:t>
                      </a:r>
                    </a:p>
                  </a:txBody>
                  <a:tcPr>
                    <a:noFill/>
                  </a:tcPr>
                </a:tc>
                <a:tc>
                  <a:txBody>
                    <a:bodyPr/>
                    <a:lstStyle/>
                    <a:p>
                      <a:pPr algn="ctr"/>
                      <a:endParaRPr lang="en-US" sz="2800" b="1" dirty="0">
                        <a:solidFill>
                          <a:schemeClr val="bg1"/>
                        </a:solidFill>
                      </a:endParaRPr>
                    </a:p>
                  </a:txBody>
                  <a:tcPr>
                    <a:noFill/>
                  </a:tcPr>
                </a:tc>
                <a:extLst>
                  <a:ext uri="{0D108BD9-81ED-4DB2-BD59-A6C34878D82A}">
                    <a16:rowId xmlns:a16="http://schemas.microsoft.com/office/drawing/2014/main" val="10001"/>
                  </a:ext>
                </a:extLst>
              </a:tr>
              <a:tr h="944880">
                <a:tc>
                  <a:txBody>
                    <a:bodyPr/>
                    <a:lstStyle/>
                    <a:p>
                      <a:pPr algn="ctr"/>
                      <a:r>
                        <a:rPr lang="en-US" sz="2800" b="1" dirty="0">
                          <a:solidFill>
                            <a:schemeClr val="tx1"/>
                          </a:solidFill>
                        </a:rPr>
                        <a:t>3.5</a:t>
                      </a:r>
                    </a:p>
                    <a:p>
                      <a:pPr algn="ctr"/>
                      <a:endParaRPr lang="en-US" sz="2800" b="1" dirty="0">
                        <a:solidFill>
                          <a:schemeClr val="tx1"/>
                        </a:solidFill>
                      </a:endParaRPr>
                    </a:p>
                  </a:txBody>
                  <a:tcPr>
                    <a:noFill/>
                  </a:tcPr>
                </a:tc>
                <a:tc>
                  <a:txBody>
                    <a:bodyPr/>
                    <a:lstStyle/>
                    <a:p>
                      <a:pPr algn="ctr"/>
                      <a:r>
                        <a:rPr lang="en-US" sz="2800" b="1" dirty="0">
                          <a:solidFill>
                            <a:schemeClr val="tx1"/>
                          </a:solidFill>
                        </a:rPr>
                        <a:t>3.3</a:t>
                      </a:r>
                    </a:p>
                  </a:txBody>
                  <a:tcPr>
                    <a:noFill/>
                  </a:tcPr>
                </a:tc>
                <a:tc>
                  <a:txBody>
                    <a:bodyPr/>
                    <a:lstStyle/>
                    <a:p>
                      <a:pPr algn="ctr"/>
                      <a:endParaRPr lang="en-US" sz="2800" b="1" dirty="0">
                        <a:solidFill>
                          <a:schemeClr val="bg1"/>
                        </a:solidFill>
                      </a:endParaRPr>
                    </a:p>
                  </a:txBody>
                  <a:tcPr>
                    <a:noFill/>
                  </a:tcPr>
                </a:tc>
                <a:extLst>
                  <a:ext uri="{0D108BD9-81ED-4DB2-BD59-A6C34878D82A}">
                    <a16:rowId xmlns:a16="http://schemas.microsoft.com/office/drawing/2014/main" val="10002"/>
                  </a:ext>
                </a:extLst>
              </a:tr>
              <a:tr h="528220">
                <a:tc>
                  <a:txBody>
                    <a:bodyPr/>
                    <a:lstStyle/>
                    <a:p>
                      <a:pPr algn="ctr"/>
                      <a:r>
                        <a:rPr lang="en-US" sz="2800" b="1" dirty="0">
                          <a:solidFill>
                            <a:schemeClr val="tx1"/>
                          </a:solidFill>
                        </a:rPr>
                        <a:t>0</a:t>
                      </a:r>
                    </a:p>
                  </a:txBody>
                  <a:tcPr>
                    <a:noFill/>
                  </a:tcPr>
                </a:tc>
                <a:tc>
                  <a:txBody>
                    <a:bodyPr/>
                    <a:lstStyle/>
                    <a:p>
                      <a:pPr algn="ctr"/>
                      <a:r>
                        <a:rPr lang="en-US" sz="2800" b="1" dirty="0">
                          <a:solidFill>
                            <a:schemeClr val="tx1"/>
                          </a:solidFill>
                        </a:rPr>
                        <a:t>5.2</a:t>
                      </a:r>
                    </a:p>
                  </a:txBody>
                  <a:tcPr>
                    <a:noFill/>
                  </a:tcPr>
                </a:tc>
                <a:tc>
                  <a:txBody>
                    <a:bodyPr/>
                    <a:lstStyle/>
                    <a:p>
                      <a:pPr algn="ctr"/>
                      <a:endParaRPr lang="en-US" sz="2800" b="1"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1098383" y="3258890"/>
            <a:ext cx="1074057" cy="523220"/>
          </a:xfrm>
          <a:prstGeom prst="rect">
            <a:avLst/>
          </a:prstGeom>
          <a:noFill/>
        </p:spPr>
        <p:txBody>
          <a:bodyPr wrap="square" rtlCol="0">
            <a:spAutoFit/>
          </a:bodyPr>
          <a:lstStyle/>
          <a:p>
            <a:r>
              <a:rPr lang="en-US" sz="2800" b="1" dirty="0"/>
              <a:t>Japan</a:t>
            </a:r>
          </a:p>
        </p:txBody>
      </p:sp>
      <p:sp>
        <p:nvSpPr>
          <p:cNvPr id="11" name="TextBox 10"/>
          <p:cNvSpPr txBox="1"/>
          <p:nvPr/>
        </p:nvSpPr>
        <p:spPr>
          <a:xfrm>
            <a:off x="304800" y="4238600"/>
            <a:ext cx="2307771" cy="523220"/>
          </a:xfrm>
          <a:prstGeom prst="rect">
            <a:avLst/>
          </a:prstGeom>
          <a:noFill/>
        </p:spPr>
        <p:txBody>
          <a:bodyPr wrap="square" rtlCol="0">
            <a:spAutoFit/>
          </a:bodyPr>
          <a:lstStyle/>
          <a:p>
            <a:r>
              <a:rPr lang="en-US" sz="2800" b="1" dirty="0"/>
              <a:t>United States</a:t>
            </a:r>
          </a:p>
        </p:txBody>
      </p:sp>
      <p:sp>
        <p:nvSpPr>
          <p:cNvPr id="12" name="TextBox 11"/>
          <p:cNvSpPr txBox="1"/>
          <p:nvPr/>
        </p:nvSpPr>
        <p:spPr>
          <a:xfrm>
            <a:off x="355600" y="5174774"/>
            <a:ext cx="2307771" cy="523220"/>
          </a:xfrm>
          <a:prstGeom prst="rect">
            <a:avLst/>
          </a:prstGeom>
          <a:noFill/>
        </p:spPr>
        <p:txBody>
          <a:bodyPr wrap="square" rtlCol="0">
            <a:spAutoFit/>
          </a:bodyPr>
          <a:lstStyle/>
          <a:p>
            <a:pPr algn="ctr"/>
            <a:r>
              <a:rPr lang="en-US" sz="2800" b="1" dirty="0"/>
              <a:t>Brazil</a:t>
            </a:r>
          </a:p>
        </p:txBody>
      </p:sp>
      <p:sp>
        <p:nvSpPr>
          <p:cNvPr id="13" name="Title 1"/>
          <p:cNvSpPr txBox="1">
            <a:spLocks/>
          </p:cNvSpPr>
          <p:nvPr/>
        </p:nvSpPr>
        <p:spPr>
          <a:xfrm>
            <a:off x="457200" y="35116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Cultural Differences in Negotiation Behavior</a:t>
            </a:r>
          </a:p>
          <a:p>
            <a:r>
              <a:rPr lang="en-US" sz="2800" b="1" dirty="0"/>
              <a:t>(Graham, 1985)</a:t>
            </a:r>
            <a:endParaRPr lang="en-US" sz="2800" dirty="0"/>
          </a:p>
        </p:txBody>
      </p:sp>
    </p:spTree>
    <p:extLst>
      <p:ext uri="{BB962C8B-B14F-4D97-AF65-F5344CB8AC3E}">
        <p14:creationId xmlns:p14="http://schemas.microsoft.com/office/powerpoint/2010/main" val="270012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p:cNvSpPr>
          <p:nvPr/>
        </p:nvSpPr>
        <p:spPr bwMode="auto">
          <a:xfrm>
            <a:off x="419100" y="644525"/>
            <a:ext cx="8521700" cy="609600"/>
          </a:xfrm>
          <a:prstGeom prst="rect">
            <a:avLst/>
          </a:prstGeom>
          <a:noFill/>
          <a:ln w="12700">
            <a:noFill/>
            <a:miter lim="800000"/>
            <a:headEnd/>
            <a:tailEnd/>
          </a:ln>
        </p:spPr>
        <p:txBody>
          <a:bodyPr lIns="0" tIns="0" rIns="40639" bIns="0"/>
          <a:lstStyle/>
          <a:p>
            <a:pPr marL="39688">
              <a:spcBef>
                <a:spcPts val="2000"/>
              </a:spcBef>
            </a:pPr>
            <a:r>
              <a:rPr lang="en-US" altLang="en-US" sz="4000" dirty="0">
                <a:solidFill>
                  <a:srgbClr val="FFFFFF"/>
                </a:solidFill>
                <a:latin typeface="Arial Black" pitchFamily="34" charset="0"/>
              </a:rPr>
              <a:t>In Rome like the Romans?</a:t>
            </a:r>
          </a:p>
        </p:txBody>
      </p:sp>
      <p:graphicFrame>
        <p:nvGraphicFramePr>
          <p:cNvPr id="4" name="Table 3"/>
          <p:cNvGraphicFramePr>
            <a:graphicFrameLocks noGrp="1"/>
          </p:cNvGraphicFramePr>
          <p:nvPr/>
        </p:nvGraphicFramePr>
        <p:xfrm>
          <a:off x="2073274" y="1929782"/>
          <a:ext cx="5982156" cy="3789580"/>
        </p:xfrm>
        <a:graphic>
          <a:graphicData uri="http://schemas.openxmlformats.org/drawingml/2006/table">
            <a:tbl>
              <a:tblPr firstRow="1" bandRow="1">
                <a:tableStyleId>{5C22544A-7EE6-4342-B048-85BDC9FD1C3A}</a:tableStyleId>
              </a:tblPr>
              <a:tblGrid>
                <a:gridCol w="1994052">
                  <a:extLst>
                    <a:ext uri="{9D8B030D-6E8A-4147-A177-3AD203B41FA5}">
                      <a16:colId xmlns:a16="http://schemas.microsoft.com/office/drawing/2014/main" val="20000"/>
                    </a:ext>
                  </a:extLst>
                </a:gridCol>
                <a:gridCol w="1994052">
                  <a:extLst>
                    <a:ext uri="{9D8B030D-6E8A-4147-A177-3AD203B41FA5}">
                      <a16:colId xmlns:a16="http://schemas.microsoft.com/office/drawing/2014/main" val="20001"/>
                    </a:ext>
                  </a:extLst>
                </a:gridCol>
                <a:gridCol w="1994052">
                  <a:extLst>
                    <a:ext uri="{9D8B030D-6E8A-4147-A177-3AD203B41FA5}">
                      <a16:colId xmlns:a16="http://schemas.microsoft.com/office/drawing/2014/main" val="20002"/>
                    </a:ext>
                  </a:extLst>
                </a:gridCol>
              </a:tblGrid>
              <a:tr h="137160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Silent </a:t>
                      </a:r>
                      <a:r>
                        <a:rPr lang="en-US" altLang="en-US" sz="2800" b="1" dirty="0" err="1">
                          <a:solidFill>
                            <a:schemeClr val="tx1"/>
                          </a:solidFill>
                        </a:rPr>
                        <a:t>mins</a:t>
                      </a:r>
                      <a:r>
                        <a:rPr lang="en-US" altLang="en-US" sz="2800" b="1" dirty="0">
                          <a:solidFill>
                            <a:schemeClr val="tx1"/>
                          </a:solidFill>
                        </a:rPr>
                        <a:t> </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(in 10mins)</a:t>
                      </a:r>
                    </a:p>
                    <a:p>
                      <a:pPr marL="0" marR="0" lvl="2" indent="0" algn="ctr" defTabSz="457200" rtl="0" eaLnBrk="1" fontAlgn="auto" latinLnBrk="0" hangingPunct="1">
                        <a:lnSpc>
                          <a:spcPct val="100000"/>
                        </a:lnSpc>
                        <a:spcBef>
                          <a:spcPts val="0"/>
                        </a:spcBef>
                        <a:spcAft>
                          <a:spcPts val="0"/>
                        </a:spcAft>
                        <a:buClrTx/>
                        <a:buSzTx/>
                        <a:buFontTx/>
                        <a:buNone/>
                        <a:tabLst/>
                        <a:defRPr/>
                      </a:pPr>
                      <a:endParaRPr lang="en-US" altLang="en-US" sz="2800" b="1" dirty="0">
                        <a:solidFill>
                          <a:schemeClr val="tx1"/>
                        </a:solidFill>
                      </a:endParaRPr>
                    </a:p>
                  </a:txBody>
                  <a:tcPr>
                    <a:no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Eye contact </a:t>
                      </a:r>
                    </a:p>
                  </a:txBody>
                  <a:tcPr>
                    <a:no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“No”</a:t>
                      </a:r>
                    </a:p>
                    <a:p>
                      <a:pPr marL="0" marR="0" lvl="2" indent="0" algn="ctr" defTabSz="457200" rtl="0" eaLnBrk="1" fontAlgn="auto" latinLnBrk="0" hangingPunct="1">
                        <a:lnSpc>
                          <a:spcPct val="100000"/>
                        </a:lnSpc>
                        <a:spcBef>
                          <a:spcPts val="0"/>
                        </a:spcBef>
                        <a:spcAft>
                          <a:spcPts val="0"/>
                        </a:spcAft>
                        <a:buClrTx/>
                        <a:buSzTx/>
                        <a:buFontTx/>
                        <a:buNone/>
                        <a:tabLst/>
                        <a:defRPr/>
                      </a:pPr>
                      <a:r>
                        <a:rPr lang="en-US" altLang="en-US" sz="2800" b="1" dirty="0">
                          <a:solidFill>
                            <a:schemeClr val="tx1"/>
                          </a:solidFill>
                        </a:rPr>
                        <a:t>(in</a:t>
                      </a:r>
                      <a:r>
                        <a:rPr lang="en-US" altLang="en-US" sz="2800" b="1" baseline="0" dirty="0">
                          <a:solidFill>
                            <a:schemeClr val="tx1"/>
                          </a:solidFill>
                        </a:rPr>
                        <a:t> </a:t>
                      </a:r>
                      <a:r>
                        <a:rPr lang="en-US" altLang="en-US" sz="2800" b="1" dirty="0">
                          <a:solidFill>
                            <a:schemeClr val="tx1"/>
                          </a:solidFill>
                        </a:rPr>
                        <a:t>30 </a:t>
                      </a:r>
                      <a:r>
                        <a:rPr lang="en-US" altLang="en-US" sz="2800" b="1" dirty="0" err="1">
                          <a:solidFill>
                            <a:schemeClr val="tx1"/>
                          </a:solidFill>
                        </a:rPr>
                        <a:t>mins</a:t>
                      </a:r>
                      <a:r>
                        <a:rPr lang="en-US" altLang="en-US" sz="2800" b="1" dirty="0">
                          <a:solidFill>
                            <a:schemeClr val="tx1"/>
                          </a:solidFill>
                        </a:rPr>
                        <a:t>)</a:t>
                      </a:r>
                    </a:p>
                  </a:txBody>
                  <a:tcPr>
                    <a:noFill/>
                  </a:tcPr>
                </a:tc>
                <a:extLst>
                  <a:ext uri="{0D108BD9-81ED-4DB2-BD59-A6C34878D82A}">
                    <a16:rowId xmlns:a16="http://schemas.microsoft.com/office/drawing/2014/main" val="10000"/>
                  </a:ext>
                </a:extLst>
              </a:tr>
              <a:tr h="944880">
                <a:tc>
                  <a:txBody>
                    <a:bodyPr/>
                    <a:lstStyle/>
                    <a:p>
                      <a:pPr algn="ctr"/>
                      <a:r>
                        <a:rPr lang="en-US" sz="2800" b="1" dirty="0">
                          <a:solidFill>
                            <a:schemeClr val="tx1"/>
                          </a:solidFill>
                        </a:rPr>
                        <a:t>5.5</a:t>
                      </a:r>
                    </a:p>
                    <a:p>
                      <a:pPr algn="ctr"/>
                      <a:endParaRPr lang="en-US" sz="2800" b="1" dirty="0">
                        <a:solidFill>
                          <a:schemeClr val="tx1"/>
                        </a:solidFill>
                      </a:endParaRPr>
                    </a:p>
                  </a:txBody>
                  <a:tcPr>
                    <a:noFill/>
                  </a:tcPr>
                </a:tc>
                <a:tc>
                  <a:txBody>
                    <a:bodyPr/>
                    <a:lstStyle/>
                    <a:p>
                      <a:pPr algn="ctr"/>
                      <a:r>
                        <a:rPr lang="en-US" sz="2800" b="1" dirty="0">
                          <a:solidFill>
                            <a:schemeClr val="tx1"/>
                          </a:solidFill>
                        </a:rPr>
                        <a:t>1.3</a:t>
                      </a:r>
                    </a:p>
                  </a:txBody>
                  <a:tcPr>
                    <a:noFill/>
                  </a:tcPr>
                </a:tc>
                <a:tc>
                  <a:txBody>
                    <a:bodyPr/>
                    <a:lstStyle/>
                    <a:p>
                      <a:pPr algn="ctr"/>
                      <a:r>
                        <a:rPr lang="en-US" sz="2800" b="1" dirty="0">
                          <a:solidFill>
                            <a:schemeClr val="tx1"/>
                          </a:solidFill>
                        </a:rPr>
                        <a:t>5.7</a:t>
                      </a:r>
                    </a:p>
                  </a:txBody>
                  <a:tcPr>
                    <a:noFill/>
                  </a:tcPr>
                </a:tc>
                <a:extLst>
                  <a:ext uri="{0D108BD9-81ED-4DB2-BD59-A6C34878D82A}">
                    <a16:rowId xmlns:a16="http://schemas.microsoft.com/office/drawing/2014/main" val="10001"/>
                  </a:ext>
                </a:extLst>
              </a:tr>
              <a:tr h="944880">
                <a:tc>
                  <a:txBody>
                    <a:bodyPr/>
                    <a:lstStyle/>
                    <a:p>
                      <a:pPr algn="ctr"/>
                      <a:r>
                        <a:rPr lang="en-US" sz="2800" b="1" dirty="0">
                          <a:solidFill>
                            <a:schemeClr val="tx1"/>
                          </a:solidFill>
                        </a:rPr>
                        <a:t>3.5</a:t>
                      </a:r>
                    </a:p>
                    <a:p>
                      <a:pPr algn="ctr"/>
                      <a:endParaRPr lang="en-US" sz="2800" b="1" dirty="0">
                        <a:solidFill>
                          <a:schemeClr val="tx1"/>
                        </a:solidFill>
                      </a:endParaRPr>
                    </a:p>
                  </a:txBody>
                  <a:tcPr>
                    <a:noFill/>
                  </a:tcPr>
                </a:tc>
                <a:tc>
                  <a:txBody>
                    <a:bodyPr/>
                    <a:lstStyle/>
                    <a:p>
                      <a:pPr algn="ctr"/>
                      <a:r>
                        <a:rPr lang="en-US" sz="2800" b="1" dirty="0">
                          <a:solidFill>
                            <a:schemeClr val="tx1"/>
                          </a:solidFill>
                        </a:rPr>
                        <a:t>3.3</a:t>
                      </a:r>
                    </a:p>
                  </a:txBody>
                  <a:tcPr>
                    <a:noFill/>
                  </a:tcPr>
                </a:tc>
                <a:tc>
                  <a:txBody>
                    <a:bodyPr/>
                    <a:lstStyle/>
                    <a:p>
                      <a:pPr algn="ctr"/>
                      <a:r>
                        <a:rPr lang="en-US" sz="2800" b="1" dirty="0">
                          <a:solidFill>
                            <a:schemeClr val="tx1"/>
                          </a:solidFill>
                        </a:rPr>
                        <a:t>9.0</a:t>
                      </a:r>
                    </a:p>
                  </a:txBody>
                  <a:tcPr>
                    <a:noFill/>
                  </a:tcPr>
                </a:tc>
                <a:extLst>
                  <a:ext uri="{0D108BD9-81ED-4DB2-BD59-A6C34878D82A}">
                    <a16:rowId xmlns:a16="http://schemas.microsoft.com/office/drawing/2014/main" val="10002"/>
                  </a:ext>
                </a:extLst>
              </a:tr>
              <a:tr h="528220">
                <a:tc>
                  <a:txBody>
                    <a:bodyPr/>
                    <a:lstStyle/>
                    <a:p>
                      <a:pPr algn="ctr"/>
                      <a:r>
                        <a:rPr lang="en-US" sz="2800" b="1" dirty="0">
                          <a:solidFill>
                            <a:schemeClr val="tx1"/>
                          </a:solidFill>
                        </a:rPr>
                        <a:t>0</a:t>
                      </a:r>
                    </a:p>
                  </a:txBody>
                  <a:tcPr>
                    <a:noFill/>
                  </a:tcPr>
                </a:tc>
                <a:tc>
                  <a:txBody>
                    <a:bodyPr/>
                    <a:lstStyle/>
                    <a:p>
                      <a:pPr algn="ctr"/>
                      <a:r>
                        <a:rPr lang="en-US" sz="2800" b="1" dirty="0">
                          <a:solidFill>
                            <a:schemeClr val="tx1"/>
                          </a:solidFill>
                        </a:rPr>
                        <a:t>5.2</a:t>
                      </a:r>
                    </a:p>
                  </a:txBody>
                  <a:tcPr>
                    <a:noFill/>
                  </a:tcPr>
                </a:tc>
                <a:tc>
                  <a:txBody>
                    <a:bodyPr/>
                    <a:lstStyle/>
                    <a:p>
                      <a:pPr algn="ctr"/>
                      <a:r>
                        <a:rPr lang="en-US" sz="2800" b="1" dirty="0">
                          <a:solidFill>
                            <a:schemeClr val="tx1"/>
                          </a:solidFill>
                        </a:rPr>
                        <a:t>83.4</a:t>
                      </a:r>
                    </a:p>
                  </a:txBody>
                  <a:tcP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1098383" y="3258890"/>
            <a:ext cx="1074057" cy="523220"/>
          </a:xfrm>
          <a:prstGeom prst="rect">
            <a:avLst/>
          </a:prstGeom>
          <a:noFill/>
        </p:spPr>
        <p:txBody>
          <a:bodyPr wrap="square" rtlCol="0">
            <a:spAutoFit/>
          </a:bodyPr>
          <a:lstStyle/>
          <a:p>
            <a:r>
              <a:rPr lang="en-US" sz="2800" b="1" dirty="0"/>
              <a:t>Japan</a:t>
            </a:r>
          </a:p>
        </p:txBody>
      </p:sp>
      <p:sp>
        <p:nvSpPr>
          <p:cNvPr id="11" name="TextBox 10"/>
          <p:cNvSpPr txBox="1"/>
          <p:nvPr/>
        </p:nvSpPr>
        <p:spPr>
          <a:xfrm>
            <a:off x="304800" y="4238600"/>
            <a:ext cx="2307771" cy="523220"/>
          </a:xfrm>
          <a:prstGeom prst="rect">
            <a:avLst/>
          </a:prstGeom>
          <a:noFill/>
        </p:spPr>
        <p:txBody>
          <a:bodyPr wrap="square" rtlCol="0">
            <a:spAutoFit/>
          </a:bodyPr>
          <a:lstStyle/>
          <a:p>
            <a:r>
              <a:rPr lang="en-US" sz="2800" b="1" dirty="0"/>
              <a:t>United States</a:t>
            </a:r>
          </a:p>
        </p:txBody>
      </p:sp>
      <p:sp>
        <p:nvSpPr>
          <p:cNvPr id="12" name="TextBox 11"/>
          <p:cNvSpPr txBox="1"/>
          <p:nvPr/>
        </p:nvSpPr>
        <p:spPr>
          <a:xfrm>
            <a:off x="355600" y="5174774"/>
            <a:ext cx="2307771" cy="523220"/>
          </a:xfrm>
          <a:prstGeom prst="rect">
            <a:avLst/>
          </a:prstGeom>
          <a:noFill/>
        </p:spPr>
        <p:txBody>
          <a:bodyPr wrap="square" rtlCol="0">
            <a:spAutoFit/>
          </a:bodyPr>
          <a:lstStyle/>
          <a:p>
            <a:pPr algn="ctr"/>
            <a:r>
              <a:rPr lang="en-US" sz="2800" b="1" dirty="0"/>
              <a:t>Brazil</a:t>
            </a:r>
          </a:p>
        </p:txBody>
      </p:sp>
      <p:sp>
        <p:nvSpPr>
          <p:cNvPr id="13" name="Title 1"/>
          <p:cNvSpPr txBox="1">
            <a:spLocks/>
          </p:cNvSpPr>
          <p:nvPr/>
        </p:nvSpPr>
        <p:spPr>
          <a:xfrm>
            <a:off x="457200" y="35116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Cultural Differences in Negotiation Behavior</a:t>
            </a:r>
          </a:p>
          <a:p>
            <a:r>
              <a:rPr lang="en-US" sz="2800" b="1" dirty="0"/>
              <a:t>(Graham, 1985)</a:t>
            </a:r>
            <a:endParaRPr lang="en-US" sz="2800" dirty="0"/>
          </a:p>
        </p:txBody>
      </p:sp>
    </p:spTree>
    <p:extLst>
      <p:ext uri="{BB962C8B-B14F-4D97-AF65-F5344CB8AC3E}">
        <p14:creationId xmlns:p14="http://schemas.microsoft.com/office/powerpoint/2010/main" val="156891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6"/>
            <a:ext cx="8229600" cy="1143000"/>
          </a:xfrm>
        </p:spPr>
        <p:txBody>
          <a:bodyPr>
            <a:noAutofit/>
          </a:bodyPr>
          <a:lstStyle/>
          <a:p>
            <a:r>
              <a:rPr lang="en-US" sz="3600" b="1" dirty="0"/>
              <a:t>Some Important Dimensions of Culture </a:t>
            </a:r>
            <a:br>
              <a:rPr lang="en-US" sz="3600" b="1" dirty="0"/>
            </a:br>
            <a:r>
              <a:rPr lang="en-US" sz="2800" dirty="0"/>
              <a:t>(Hofstede, 2001; Meyer, 2014)</a:t>
            </a:r>
          </a:p>
        </p:txBody>
      </p:sp>
      <p:sp>
        <p:nvSpPr>
          <p:cNvPr id="3" name="Content Placeholder 2"/>
          <p:cNvSpPr>
            <a:spLocks noGrp="1"/>
          </p:cNvSpPr>
          <p:nvPr>
            <p:ph idx="1"/>
          </p:nvPr>
        </p:nvSpPr>
        <p:spPr>
          <a:xfrm>
            <a:off x="457200" y="1694470"/>
            <a:ext cx="8229600" cy="4525963"/>
          </a:xfrm>
        </p:spPr>
        <p:txBody>
          <a:bodyPr>
            <a:normAutofit lnSpcReduction="10000"/>
          </a:bodyPr>
          <a:lstStyle/>
          <a:p>
            <a:r>
              <a:rPr lang="en-US" sz="2400" dirty="0">
                <a:solidFill>
                  <a:schemeClr val="bg1">
                    <a:lumMod val="75000"/>
                  </a:schemeClr>
                </a:solidFill>
              </a:rPr>
              <a:t>Collectivism-Individualism </a:t>
            </a:r>
          </a:p>
          <a:p>
            <a:pPr lvl="1"/>
            <a:r>
              <a:rPr lang="en-US" sz="2000" dirty="0">
                <a:solidFill>
                  <a:schemeClr val="bg1">
                    <a:lumMod val="75000"/>
                  </a:schemeClr>
                </a:solidFill>
              </a:rPr>
              <a:t>Valuing the group (we, us) vs. individual (I, me, mine) goals</a:t>
            </a:r>
          </a:p>
          <a:p>
            <a:endParaRPr lang="en-US" sz="2400" dirty="0"/>
          </a:p>
          <a:p>
            <a:r>
              <a:rPr lang="en-US" sz="2400" dirty="0">
                <a:solidFill>
                  <a:schemeClr val="bg1">
                    <a:lumMod val="75000"/>
                  </a:schemeClr>
                </a:solidFill>
              </a:rPr>
              <a:t>High context vs. low context communication</a:t>
            </a:r>
          </a:p>
          <a:p>
            <a:pPr lvl="1"/>
            <a:r>
              <a:rPr lang="en-US" sz="2000" dirty="0">
                <a:solidFill>
                  <a:schemeClr val="bg1">
                    <a:lumMod val="75000"/>
                  </a:schemeClr>
                </a:solidFill>
              </a:rPr>
              <a:t>Communicating indirectly (tone of voice, hints) vs. directly (“I mean what I say and I say what I mean”)</a:t>
            </a:r>
          </a:p>
          <a:p>
            <a:endParaRPr lang="en-US" sz="2400" dirty="0">
              <a:solidFill>
                <a:schemeClr val="bg1">
                  <a:lumMod val="75000"/>
                </a:schemeClr>
              </a:solidFill>
            </a:endParaRPr>
          </a:p>
          <a:p>
            <a:r>
              <a:rPr lang="en-US" sz="2400" dirty="0">
                <a:solidFill>
                  <a:schemeClr val="bg1">
                    <a:lumMod val="75000"/>
                  </a:schemeClr>
                </a:solidFill>
              </a:rPr>
              <a:t>Disagreement</a:t>
            </a:r>
          </a:p>
          <a:p>
            <a:pPr lvl="1"/>
            <a:r>
              <a:rPr lang="en-US" sz="2000" dirty="0">
                <a:solidFill>
                  <a:schemeClr val="bg1">
                    <a:lumMod val="75000"/>
                  </a:schemeClr>
                </a:solidFill>
              </a:rPr>
              <a:t>Willingness to engage in confrontation vs. avoiding disagreement</a:t>
            </a:r>
          </a:p>
          <a:p>
            <a:endParaRPr lang="en-US" sz="2400" dirty="0">
              <a:solidFill>
                <a:schemeClr val="bg1">
                  <a:lumMod val="75000"/>
                </a:schemeClr>
              </a:solidFill>
            </a:endParaRPr>
          </a:p>
          <a:p>
            <a:r>
              <a:rPr lang="en-US" sz="2400" dirty="0"/>
              <a:t>Scheduling</a:t>
            </a:r>
          </a:p>
          <a:p>
            <a:pPr lvl="1"/>
            <a:r>
              <a:rPr lang="en-US" sz="2000" dirty="0"/>
              <a:t>Flexible vs. strict attitude towards time</a:t>
            </a:r>
          </a:p>
        </p:txBody>
      </p:sp>
    </p:spTree>
    <p:extLst>
      <p:ext uri="{BB962C8B-B14F-4D97-AF65-F5344CB8AC3E}">
        <p14:creationId xmlns:p14="http://schemas.microsoft.com/office/powerpoint/2010/main" val="267763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en-US" altLang="en-US" sz="3500" b="1" i="1" dirty="0" err="1">
                <a:latin typeface="Cambria" panose="02040503050406030204" pitchFamily="18" charset="0"/>
              </a:rPr>
              <a:t>Magos</a:t>
            </a:r>
            <a:r>
              <a:rPr lang="en-US" altLang="en-US" sz="3500" b="1" i="1" dirty="0">
                <a:latin typeface="Cambria" panose="02040503050406030204" pitchFamily="18" charset="0"/>
              </a:rPr>
              <a:t> and Tala Comics</a:t>
            </a:r>
          </a:p>
        </p:txBody>
      </p:sp>
      <p:graphicFrame>
        <p:nvGraphicFramePr>
          <p:cNvPr id="3" name="Table 2"/>
          <p:cNvGraphicFramePr>
            <a:graphicFrameLocks noGrp="1"/>
          </p:cNvGraphicFramePr>
          <p:nvPr>
            <p:extLst>
              <p:ext uri="{D42A27DB-BD31-4B8C-83A1-F6EECF244321}">
                <p14:modId xmlns:p14="http://schemas.microsoft.com/office/powerpoint/2010/main" val="3318637932"/>
              </p:ext>
            </p:extLst>
          </p:nvPr>
        </p:nvGraphicFramePr>
        <p:xfrm>
          <a:off x="0" y="762000"/>
          <a:ext cx="9143999" cy="5919790"/>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327115">
                  <a:extLst>
                    <a:ext uri="{9D8B030D-6E8A-4147-A177-3AD203B41FA5}">
                      <a16:colId xmlns:a16="http://schemas.microsoft.com/office/drawing/2014/main" val="20002"/>
                    </a:ext>
                  </a:extLst>
                </a:gridCol>
                <a:gridCol w="1397284">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err="1">
                          <a:solidFill>
                            <a:srgbClr val="000000"/>
                          </a:solidFill>
                          <a:effectLst/>
                          <a:latin typeface="Cambria"/>
                        </a:rPr>
                        <a:t>Magos</a:t>
                      </a:r>
                      <a:endParaRPr lang="en-SG" sz="2400" b="1" i="0" u="none" strike="noStrike" dirty="0">
                        <a:solidFill>
                          <a:srgbClr val="000000"/>
                        </a:solidFill>
                        <a:effectLst/>
                        <a:latin typeface="Cambria"/>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Tala</a:t>
                      </a:r>
                      <a:r>
                        <a:rPr lang="en-SG" sz="2400" b="1" i="0" u="none" strike="noStrike" baseline="0" dirty="0">
                          <a:solidFill>
                            <a:srgbClr val="000000"/>
                          </a:solidFill>
                          <a:effectLst/>
                          <a:latin typeface="Cambria"/>
                        </a:rPr>
                        <a:t> Comics</a:t>
                      </a:r>
                      <a:endParaRPr lang="en-SG" sz="2400" b="1" i="0" u="none" strike="noStrike" dirty="0">
                        <a:solidFill>
                          <a:srgbClr val="000000"/>
                        </a:solidFill>
                        <a:effectLst/>
                        <a:latin typeface="Cambria"/>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it-IT" sz="24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SG" sz="24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63711847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1204365"/>
            <a:ext cx="8229600" cy="1143000"/>
          </a:xfrm>
        </p:spPr>
        <p:txBody>
          <a:bodyPr>
            <a:normAutofit/>
          </a:bodyPr>
          <a:lstStyle/>
          <a:p>
            <a:pPr marL="0" indent="0" algn="l"/>
            <a:r>
              <a:rPr lang="en-US" sz="3200" b="1" dirty="0">
                <a:latin typeface="+mn-lt"/>
              </a:rPr>
              <a:t>              Strict</a:t>
            </a:r>
          </a:p>
        </p:txBody>
      </p:sp>
      <p:sp>
        <p:nvSpPr>
          <p:cNvPr id="3" name="Content Placeholder 2"/>
          <p:cNvSpPr>
            <a:spLocks noGrp="1"/>
          </p:cNvSpPr>
          <p:nvPr>
            <p:ph idx="1"/>
          </p:nvPr>
        </p:nvSpPr>
        <p:spPr>
          <a:xfrm>
            <a:off x="457200" y="2417616"/>
            <a:ext cx="8534400" cy="4876800"/>
          </a:xfrm>
        </p:spPr>
        <p:txBody>
          <a:bodyPr>
            <a:normAutofit/>
          </a:bodyPr>
          <a:lstStyle/>
          <a:p>
            <a:pPr marL="0" indent="0">
              <a:buNone/>
            </a:pPr>
            <a:r>
              <a:rPr lang="en-US" dirty="0"/>
              <a:t>1. Germany</a:t>
            </a:r>
          </a:p>
          <a:p>
            <a:pPr marL="0" indent="0">
              <a:buNone/>
            </a:pPr>
            <a:r>
              <a:rPr lang="en-US" dirty="0"/>
              <a:t>2. Japan</a:t>
            </a:r>
          </a:p>
          <a:p>
            <a:pPr marL="0" indent="0">
              <a:buNone/>
            </a:pPr>
            <a:r>
              <a:rPr lang="en-US" dirty="0"/>
              <a:t>3. Sweden</a:t>
            </a:r>
          </a:p>
          <a:p>
            <a:pPr marL="0" indent="0">
              <a:buNone/>
            </a:pPr>
            <a:r>
              <a:rPr lang="en-US" dirty="0"/>
              <a:t>4. Czech Republic</a:t>
            </a:r>
          </a:p>
          <a:p>
            <a:pPr marL="0" indent="0">
              <a:buNone/>
            </a:pPr>
            <a:r>
              <a:rPr lang="en-US" dirty="0"/>
              <a:t>5. Norway</a:t>
            </a:r>
          </a:p>
          <a:p>
            <a:pPr marL="0" indent="0">
              <a:buNone/>
            </a:pPr>
            <a:endParaRPr lang="en-US" u="sng" dirty="0"/>
          </a:p>
        </p:txBody>
      </p:sp>
      <p:sp>
        <p:nvSpPr>
          <p:cNvPr id="6" name="Content Placeholder 2"/>
          <p:cNvSpPr txBox="1">
            <a:spLocks/>
          </p:cNvSpPr>
          <p:nvPr/>
        </p:nvSpPr>
        <p:spPr>
          <a:xfrm>
            <a:off x="4797431" y="2401706"/>
            <a:ext cx="8534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1. Nigeria</a:t>
            </a:r>
            <a:endParaRPr lang="en-US" dirty="0">
              <a:solidFill>
                <a:srgbClr val="FF0000"/>
              </a:solidFill>
            </a:endParaRPr>
          </a:p>
          <a:p>
            <a:pPr marL="0" indent="0">
              <a:buFont typeface="Arial"/>
              <a:buNone/>
            </a:pPr>
            <a:r>
              <a:rPr lang="en-US" dirty="0"/>
              <a:t>2. Kenya</a:t>
            </a:r>
          </a:p>
          <a:p>
            <a:pPr marL="0" indent="0">
              <a:buFont typeface="Arial"/>
              <a:buNone/>
            </a:pPr>
            <a:r>
              <a:rPr lang="en-US" dirty="0"/>
              <a:t>3. Angola</a:t>
            </a:r>
          </a:p>
          <a:p>
            <a:pPr marL="0" indent="0">
              <a:buFont typeface="Arial"/>
              <a:buNone/>
            </a:pPr>
            <a:r>
              <a:rPr lang="en-US" dirty="0"/>
              <a:t>4. Botswana</a:t>
            </a:r>
          </a:p>
          <a:p>
            <a:pPr marL="0" indent="0">
              <a:buFont typeface="Arial"/>
              <a:buNone/>
            </a:pPr>
            <a:r>
              <a:rPr lang="en-US" dirty="0"/>
              <a:t>5. Zimbabwe</a:t>
            </a:r>
          </a:p>
        </p:txBody>
      </p:sp>
      <p:sp>
        <p:nvSpPr>
          <p:cNvPr id="8" name="Title 1"/>
          <p:cNvSpPr txBox="1">
            <a:spLocks/>
          </p:cNvSpPr>
          <p:nvPr/>
        </p:nvSpPr>
        <p:spPr>
          <a:xfrm>
            <a:off x="3455673" y="118531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mn-lt"/>
              </a:rPr>
              <a:t>              Flexible</a:t>
            </a:r>
          </a:p>
        </p:txBody>
      </p:sp>
      <p:sp>
        <p:nvSpPr>
          <p:cNvPr id="9" name="Title 1"/>
          <p:cNvSpPr txBox="1">
            <a:spLocks/>
          </p:cNvSpPr>
          <p:nvPr/>
        </p:nvSpPr>
        <p:spPr>
          <a:xfrm>
            <a:off x="457200" y="282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Scheduling (Meyer, 2014)</a:t>
            </a:r>
            <a:endParaRPr lang="en-US" sz="2800" dirty="0"/>
          </a:p>
        </p:txBody>
      </p:sp>
      <p:sp>
        <p:nvSpPr>
          <p:cNvPr id="4" name="TextBox 3"/>
          <p:cNvSpPr txBox="1"/>
          <p:nvPr/>
        </p:nvSpPr>
        <p:spPr>
          <a:xfrm>
            <a:off x="0" y="5751094"/>
            <a:ext cx="9144000" cy="584775"/>
          </a:xfrm>
          <a:prstGeom prst="rect">
            <a:avLst/>
          </a:prstGeom>
          <a:noFill/>
        </p:spPr>
        <p:txBody>
          <a:bodyPr wrap="square" rtlCol="0">
            <a:spAutoFit/>
          </a:bodyPr>
          <a:lstStyle/>
          <a:p>
            <a:pPr algn="ctr"/>
            <a:r>
              <a:rPr lang="en-US" sz="3200" b="1" dirty="0"/>
              <a:t>Personal experiences to share?</a:t>
            </a:r>
          </a:p>
        </p:txBody>
      </p:sp>
    </p:spTree>
    <p:extLst>
      <p:ext uri="{BB962C8B-B14F-4D97-AF65-F5344CB8AC3E}">
        <p14:creationId xmlns:p14="http://schemas.microsoft.com/office/powerpoint/2010/main" val="78585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10" y="-8168"/>
            <a:ext cx="8391895" cy="1143000"/>
          </a:xfrm>
        </p:spPr>
        <p:txBody>
          <a:bodyPr>
            <a:noAutofit/>
          </a:bodyPr>
          <a:lstStyle/>
          <a:p>
            <a:r>
              <a:rPr lang="en-GB" sz="2800" b="1" dirty="0">
                <a:cs typeface="Rockwell"/>
              </a:rPr>
              <a:t>Cultural differences in </a:t>
            </a:r>
            <a:r>
              <a:rPr lang="en-GB" sz="2800" b="1" dirty="0" err="1">
                <a:cs typeface="Rockwell"/>
              </a:rPr>
              <a:t>Magos</a:t>
            </a:r>
            <a:r>
              <a:rPr lang="en-GB" sz="2800" b="1" dirty="0">
                <a:cs typeface="Rockwell"/>
              </a:rPr>
              <a:t> and Tala Comics?</a:t>
            </a:r>
          </a:p>
        </p:txBody>
      </p:sp>
      <p:sp>
        <p:nvSpPr>
          <p:cNvPr id="18" name="Title 1"/>
          <p:cNvSpPr txBox="1">
            <a:spLocks/>
          </p:cNvSpPr>
          <p:nvPr/>
        </p:nvSpPr>
        <p:spPr>
          <a:xfrm>
            <a:off x="339210" y="1255408"/>
            <a:ext cx="3953929" cy="578224"/>
          </a:xfrm>
          <a:prstGeom prst="rect">
            <a:avLst/>
          </a:prstGeom>
          <a:solidFill>
            <a:srgbClr val="006E50"/>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err="1">
                <a:solidFill>
                  <a:schemeClr val="bg1"/>
                </a:solidFill>
              </a:rPr>
              <a:t>Pozzians</a:t>
            </a:r>
            <a:endParaRPr lang="en-GB" sz="2400" b="1" dirty="0">
              <a:solidFill>
                <a:schemeClr val="bg1"/>
              </a:solidFill>
            </a:endParaRPr>
          </a:p>
        </p:txBody>
      </p:sp>
      <p:sp>
        <p:nvSpPr>
          <p:cNvPr id="20" name="Title 1"/>
          <p:cNvSpPr txBox="1">
            <a:spLocks/>
          </p:cNvSpPr>
          <p:nvPr/>
        </p:nvSpPr>
        <p:spPr>
          <a:xfrm>
            <a:off x="4777176" y="1232261"/>
            <a:ext cx="3953929" cy="601371"/>
          </a:xfrm>
          <a:prstGeom prst="rect">
            <a:avLst/>
          </a:prstGeom>
          <a:solidFill>
            <a:srgbClr val="006E50"/>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err="1">
                <a:solidFill>
                  <a:schemeClr val="bg1"/>
                </a:solidFill>
              </a:rPr>
              <a:t>Mazzians</a:t>
            </a:r>
            <a:endParaRPr lang="en-GB" sz="2400" b="1" dirty="0">
              <a:solidFill>
                <a:schemeClr val="bg1"/>
              </a:solidFill>
            </a:endParaRPr>
          </a:p>
        </p:txBody>
      </p:sp>
    </p:spTree>
    <p:extLst>
      <p:ext uri="{BB962C8B-B14F-4D97-AF65-F5344CB8AC3E}">
        <p14:creationId xmlns:p14="http://schemas.microsoft.com/office/powerpoint/2010/main" val="23729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210" y="-8168"/>
            <a:ext cx="8391895" cy="1143000"/>
          </a:xfrm>
        </p:spPr>
        <p:txBody>
          <a:bodyPr>
            <a:noAutofit/>
          </a:bodyPr>
          <a:lstStyle/>
          <a:p>
            <a:r>
              <a:rPr lang="en-GB" sz="2800" b="1" dirty="0">
                <a:cs typeface="Rockwell"/>
              </a:rPr>
              <a:t>Cultural differences in </a:t>
            </a:r>
            <a:r>
              <a:rPr lang="en-GB" sz="2800" b="1" dirty="0" err="1">
                <a:cs typeface="Rockwell"/>
              </a:rPr>
              <a:t>Magos</a:t>
            </a:r>
            <a:r>
              <a:rPr lang="en-GB" sz="2800" b="1" dirty="0">
                <a:cs typeface="Rockwell"/>
              </a:rPr>
              <a:t> and Tala Comics?</a:t>
            </a:r>
          </a:p>
        </p:txBody>
      </p:sp>
      <p:sp>
        <p:nvSpPr>
          <p:cNvPr id="15" name="Title 1"/>
          <p:cNvSpPr txBox="1">
            <a:spLocks/>
          </p:cNvSpPr>
          <p:nvPr/>
        </p:nvSpPr>
        <p:spPr>
          <a:xfrm>
            <a:off x="339209" y="1945394"/>
            <a:ext cx="3953929" cy="3998206"/>
          </a:xfrm>
          <a:prstGeom prst="rect">
            <a:avLst/>
          </a:prstGeom>
          <a:ln>
            <a:solidFill>
              <a:srgbClr val="A0CE25"/>
            </a:solidFill>
          </a:ln>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600" b="1" dirty="0">
              <a:latin typeface="+mn-lt"/>
            </a:endParaRPr>
          </a:p>
          <a:p>
            <a:pPr algn="l"/>
            <a:r>
              <a:rPr lang="en-GB" sz="1600" b="1" dirty="0"/>
              <a:t>Collectivistic</a:t>
            </a:r>
          </a:p>
          <a:p>
            <a:pPr algn="l"/>
            <a:r>
              <a:rPr lang="en-GB" sz="1600" dirty="0">
                <a:latin typeface="+mn-lt"/>
              </a:rPr>
              <a:t>Greatly value humility and don’t like bragging.</a:t>
            </a:r>
          </a:p>
          <a:p>
            <a:pPr algn="l"/>
            <a:r>
              <a:rPr lang="en-GB" sz="1600" dirty="0">
                <a:latin typeface="+mn-lt"/>
              </a:rPr>
              <a:t> </a:t>
            </a:r>
            <a:endParaRPr lang="en-GB" sz="1600" b="1" dirty="0">
              <a:latin typeface="+mn-lt"/>
            </a:endParaRPr>
          </a:p>
          <a:p>
            <a:pPr algn="l"/>
            <a:r>
              <a:rPr lang="en-GB" sz="1600" b="1" dirty="0"/>
              <a:t>High context communication</a:t>
            </a:r>
          </a:p>
          <a:p>
            <a:pPr algn="l"/>
            <a:r>
              <a:rPr lang="en-GB" sz="1600" dirty="0">
                <a:latin typeface="+mn-lt"/>
              </a:rPr>
              <a:t>Meaning is often communicated indirectly. </a:t>
            </a:r>
          </a:p>
          <a:p>
            <a:pPr algn="l"/>
            <a:endParaRPr lang="en-GB" sz="1600" dirty="0">
              <a:latin typeface="+mn-lt"/>
            </a:endParaRPr>
          </a:p>
          <a:p>
            <a:pPr algn="l"/>
            <a:r>
              <a:rPr lang="en-GB" sz="1600" b="1" dirty="0">
                <a:latin typeface="+mn-lt"/>
              </a:rPr>
              <a:t>Disagreement: Value harmony </a:t>
            </a:r>
          </a:p>
          <a:p>
            <a:pPr algn="l"/>
            <a:r>
              <a:rPr lang="en-GB" sz="1600" dirty="0">
                <a:latin typeface="+mn-lt"/>
              </a:rPr>
              <a:t>Calm all throughout the negotiation. Do not show negative emotions or create conflict. </a:t>
            </a:r>
          </a:p>
          <a:p>
            <a:pPr algn="l"/>
            <a:endParaRPr lang="en-GB" sz="1600" dirty="0">
              <a:latin typeface="+mn-lt"/>
            </a:endParaRPr>
          </a:p>
          <a:p>
            <a:pPr algn="l"/>
            <a:r>
              <a:rPr lang="en-GB" sz="1600" b="1" dirty="0">
                <a:latin typeface="+mn-lt"/>
              </a:rPr>
              <a:t>Scheduling: Strict about time</a:t>
            </a:r>
          </a:p>
          <a:p>
            <a:pPr algn="l"/>
            <a:r>
              <a:rPr lang="en-GB" sz="1600" dirty="0">
                <a:latin typeface="+mn-lt"/>
              </a:rPr>
              <a:t>Efficient and productive. Want to reach an agreement quickly.</a:t>
            </a:r>
          </a:p>
          <a:p>
            <a:pPr algn="l"/>
            <a:r>
              <a:rPr lang="en-GB" sz="1600" dirty="0">
                <a:latin typeface="+mn-lt"/>
              </a:rPr>
              <a:t> </a:t>
            </a:r>
          </a:p>
          <a:p>
            <a:pPr algn="l"/>
            <a:endParaRPr lang="en-GB" sz="1600" dirty="0">
              <a:latin typeface="+mn-lt"/>
            </a:endParaRPr>
          </a:p>
        </p:txBody>
      </p:sp>
      <p:sp>
        <p:nvSpPr>
          <p:cNvPr id="18" name="Title 1"/>
          <p:cNvSpPr txBox="1">
            <a:spLocks/>
          </p:cNvSpPr>
          <p:nvPr/>
        </p:nvSpPr>
        <p:spPr>
          <a:xfrm>
            <a:off x="339210" y="1255408"/>
            <a:ext cx="3953929" cy="578224"/>
          </a:xfrm>
          <a:prstGeom prst="rect">
            <a:avLst/>
          </a:prstGeom>
          <a:solidFill>
            <a:srgbClr val="006E50"/>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err="1">
                <a:solidFill>
                  <a:schemeClr val="bg1"/>
                </a:solidFill>
              </a:rPr>
              <a:t>Pozzians</a:t>
            </a:r>
            <a:endParaRPr lang="en-GB" sz="2400" b="1" dirty="0">
              <a:solidFill>
                <a:schemeClr val="bg1"/>
              </a:solidFill>
            </a:endParaRPr>
          </a:p>
        </p:txBody>
      </p:sp>
      <p:sp>
        <p:nvSpPr>
          <p:cNvPr id="19" name="Title 1"/>
          <p:cNvSpPr txBox="1">
            <a:spLocks/>
          </p:cNvSpPr>
          <p:nvPr/>
        </p:nvSpPr>
        <p:spPr>
          <a:xfrm>
            <a:off x="4777176" y="1945394"/>
            <a:ext cx="3953929" cy="3998206"/>
          </a:xfrm>
          <a:prstGeom prst="rect">
            <a:avLst/>
          </a:prstGeom>
          <a:ln>
            <a:solidFill>
              <a:srgbClr val="A0CE25"/>
            </a:solidFill>
          </a:ln>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1600" b="1" dirty="0">
              <a:latin typeface="+mn-lt"/>
            </a:endParaRPr>
          </a:p>
          <a:p>
            <a:pPr algn="l"/>
            <a:r>
              <a:rPr lang="en-GB" sz="1600" b="1" dirty="0">
                <a:latin typeface="+mn-lt"/>
              </a:rPr>
              <a:t>Individualistic</a:t>
            </a:r>
            <a:endParaRPr lang="en-GB" sz="1600" dirty="0">
              <a:latin typeface="+mn-lt"/>
            </a:endParaRPr>
          </a:p>
          <a:p>
            <a:pPr algn="l"/>
            <a:r>
              <a:rPr lang="en-GB" sz="1600" dirty="0">
                <a:latin typeface="+mn-lt"/>
              </a:rPr>
              <a:t>Sure of themselves and their creation. </a:t>
            </a:r>
          </a:p>
          <a:p>
            <a:pPr marL="685800" lvl="1" indent="-342900">
              <a:buAutoNum type="arabicPeriod"/>
            </a:pPr>
            <a:endParaRPr lang="en-GB" sz="300" dirty="0"/>
          </a:p>
          <a:p>
            <a:pPr algn="l"/>
            <a:endParaRPr lang="en-GB" sz="1600" b="1" dirty="0">
              <a:latin typeface="+mn-lt"/>
            </a:endParaRPr>
          </a:p>
          <a:p>
            <a:pPr algn="l"/>
            <a:r>
              <a:rPr lang="en-GB" sz="1600" b="1" dirty="0">
                <a:latin typeface="+mn-lt"/>
              </a:rPr>
              <a:t>Low context communication</a:t>
            </a:r>
            <a:endParaRPr lang="en-GB" sz="1600" dirty="0">
              <a:latin typeface="+mn-lt"/>
            </a:endParaRPr>
          </a:p>
          <a:p>
            <a:pPr algn="l"/>
            <a:r>
              <a:rPr lang="en-GB" sz="1600" dirty="0">
                <a:latin typeface="+mn-lt"/>
              </a:rPr>
              <a:t>Speaking bluntly considering a form of respect. </a:t>
            </a:r>
          </a:p>
          <a:p>
            <a:pPr algn="l"/>
            <a:endParaRPr lang="en-GB" sz="1600" b="1" dirty="0">
              <a:latin typeface="+mn-lt"/>
            </a:endParaRPr>
          </a:p>
          <a:p>
            <a:pPr algn="l"/>
            <a:r>
              <a:rPr lang="en-GB" sz="1600" b="1" dirty="0">
                <a:latin typeface="+mn-lt"/>
              </a:rPr>
              <a:t>Disagreement: Value confrontation</a:t>
            </a:r>
            <a:endParaRPr lang="en-GB" sz="1600" dirty="0">
              <a:latin typeface="+mn-lt"/>
            </a:endParaRPr>
          </a:p>
          <a:p>
            <a:pPr algn="l"/>
            <a:r>
              <a:rPr lang="en-GB" sz="1600" dirty="0">
                <a:latin typeface="+mn-lt"/>
              </a:rPr>
              <a:t>Express negative emotions and willing to engage in conflict. </a:t>
            </a:r>
          </a:p>
          <a:p>
            <a:pPr algn="l"/>
            <a:endParaRPr lang="en-GB" sz="1600" b="1" dirty="0">
              <a:latin typeface="+mn-lt"/>
            </a:endParaRPr>
          </a:p>
          <a:p>
            <a:pPr algn="l"/>
            <a:r>
              <a:rPr lang="en-GB" sz="1600" b="1" dirty="0">
                <a:latin typeface="+mn-lt"/>
              </a:rPr>
              <a:t>Scheduling: Flexible about time</a:t>
            </a:r>
          </a:p>
          <a:p>
            <a:pPr algn="l"/>
            <a:r>
              <a:rPr lang="en-GB" sz="1600" dirty="0">
                <a:latin typeface="+mn-lt"/>
              </a:rPr>
              <a:t>Not punctual. Prefers to spend time getting to know the counterpart rather than get down to business. </a:t>
            </a:r>
          </a:p>
          <a:p>
            <a:pPr algn="l"/>
            <a:endParaRPr lang="en-GB" sz="1600" dirty="0">
              <a:latin typeface="+mn-lt"/>
            </a:endParaRPr>
          </a:p>
        </p:txBody>
      </p:sp>
      <p:sp>
        <p:nvSpPr>
          <p:cNvPr id="20" name="Title 1"/>
          <p:cNvSpPr txBox="1">
            <a:spLocks/>
          </p:cNvSpPr>
          <p:nvPr/>
        </p:nvSpPr>
        <p:spPr>
          <a:xfrm>
            <a:off x="4777176" y="1232261"/>
            <a:ext cx="3953929" cy="601371"/>
          </a:xfrm>
          <a:prstGeom prst="rect">
            <a:avLst/>
          </a:prstGeom>
          <a:solidFill>
            <a:srgbClr val="006E50"/>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err="1">
                <a:solidFill>
                  <a:schemeClr val="bg1"/>
                </a:solidFill>
              </a:rPr>
              <a:t>Mazzians</a:t>
            </a:r>
            <a:endParaRPr lang="en-GB" sz="2400" b="1" dirty="0">
              <a:solidFill>
                <a:schemeClr val="bg1"/>
              </a:solidFill>
            </a:endParaRPr>
          </a:p>
        </p:txBody>
      </p:sp>
    </p:spTree>
    <p:extLst>
      <p:ext uri="{BB962C8B-B14F-4D97-AF65-F5344CB8AC3E}">
        <p14:creationId xmlns:p14="http://schemas.microsoft.com/office/powerpoint/2010/main" val="62126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405343"/>
            <a:ext cx="9144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latin typeface="+mn-lt"/>
                <a:cs typeface="Rockwell"/>
              </a:rPr>
              <a:t>What was your experience negotiating </a:t>
            </a:r>
          </a:p>
          <a:p>
            <a:r>
              <a:rPr lang="en-GB" sz="3600" b="1" dirty="0">
                <a:latin typeface="+mn-lt"/>
                <a:cs typeface="Rockwell"/>
              </a:rPr>
              <a:t>across cultures in </a:t>
            </a:r>
            <a:r>
              <a:rPr lang="en-GB" sz="3600" b="1" dirty="0" err="1">
                <a:latin typeface="+mn-lt"/>
                <a:cs typeface="Rockwell"/>
              </a:rPr>
              <a:t>Magos</a:t>
            </a:r>
            <a:r>
              <a:rPr lang="en-GB" sz="3600" b="1" dirty="0">
                <a:latin typeface="+mn-lt"/>
                <a:cs typeface="Rockwell"/>
              </a:rPr>
              <a:t> and TC?</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41" y="1996347"/>
            <a:ext cx="8693318" cy="2888717"/>
          </a:xfrm>
          <a:prstGeom prst="rect">
            <a:avLst/>
          </a:prstGeom>
        </p:spPr>
      </p:pic>
    </p:spTree>
    <p:extLst>
      <p:ext uri="{BB962C8B-B14F-4D97-AF65-F5344CB8AC3E}">
        <p14:creationId xmlns:p14="http://schemas.microsoft.com/office/powerpoint/2010/main" val="3573961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1143000"/>
          </a:xfrm>
        </p:spPr>
        <p:txBody>
          <a:bodyPr>
            <a:normAutofit fontScale="90000"/>
          </a:bodyPr>
          <a:lstStyle/>
          <a:p>
            <a:r>
              <a:rPr lang="en-US" b="1" dirty="0"/>
              <a:t>How does negotiating across cultures affect negotiation outcomes?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41" y="1996347"/>
            <a:ext cx="8693318" cy="2888717"/>
          </a:xfrm>
          <a:prstGeom prst="rect">
            <a:avLst/>
          </a:prstGeom>
        </p:spPr>
      </p:pic>
    </p:spTree>
    <p:extLst>
      <p:ext uri="{BB962C8B-B14F-4D97-AF65-F5344CB8AC3E}">
        <p14:creationId xmlns:p14="http://schemas.microsoft.com/office/powerpoint/2010/main" val="70540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t>Culture and Negotiation Outcomes</a:t>
            </a:r>
          </a:p>
        </p:txBody>
      </p:sp>
      <p:sp>
        <p:nvSpPr>
          <p:cNvPr id="3" name="Content Placeholder 2"/>
          <p:cNvSpPr>
            <a:spLocks noGrp="1"/>
          </p:cNvSpPr>
          <p:nvPr>
            <p:ph idx="1"/>
          </p:nvPr>
        </p:nvSpPr>
        <p:spPr>
          <a:xfrm>
            <a:off x="457200" y="1798637"/>
            <a:ext cx="8058150" cy="4525963"/>
          </a:xfrm>
        </p:spPr>
        <p:txBody>
          <a:bodyPr>
            <a:normAutofit/>
          </a:bodyPr>
          <a:lstStyle/>
          <a:p>
            <a:r>
              <a:rPr lang="en-US" sz="2400" dirty="0"/>
              <a:t>Cross-culture negotiations result in poorer outcomes (diminished total value) than within-culture negotiations</a:t>
            </a:r>
          </a:p>
          <a:p>
            <a:endParaRPr lang="en-US" sz="2400" dirty="0"/>
          </a:p>
          <a:p>
            <a:r>
              <a:rPr lang="en-US" sz="2400" dirty="0">
                <a:cs typeface="Gill Sans Light" charset="0"/>
                <a:sym typeface="Gill Sans Light" charset="0"/>
              </a:rPr>
              <a:t>Due to cultural differences in behaviors, communication styles, and norms</a:t>
            </a:r>
            <a:endParaRPr lang="en-US" sz="2400" dirty="0">
              <a:sym typeface="Gill Sans Light" charset="0"/>
            </a:endParaRPr>
          </a:p>
          <a:p>
            <a:endParaRPr lang="en-US" sz="2400" dirty="0"/>
          </a:p>
          <a:p>
            <a:r>
              <a:rPr lang="en-US" sz="2400" dirty="0" err="1"/>
              <a:t>Magos</a:t>
            </a:r>
            <a:r>
              <a:rPr lang="en-US" sz="2400" dirty="0"/>
              <a:t> and Tala Comics simulates exaggerated stereotypes, but these are dimensions cultures really do differ on </a:t>
            </a:r>
          </a:p>
          <a:p>
            <a:endParaRPr lang="en-US" sz="2400" dirty="0"/>
          </a:p>
        </p:txBody>
      </p:sp>
    </p:spTree>
    <p:extLst>
      <p:ext uri="{BB962C8B-B14F-4D97-AF65-F5344CB8AC3E}">
        <p14:creationId xmlns:p14="http://schemas.microsoft.com/office/powerpoint/2010/main" val="1634888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499" name="Object 3"/>
          <p:cNvGraphicFramePr>
            <a:graphicFrameLocks noGrp="1" noChangeAspect="1"/>
          </p:cNvGraphicFramePr>
          <p:nvPr>
            <p:ph sz="half" idx="1"/>
          </p:nvPr>
        </p:nvGraphicFramePr>
        <p:xfrm>
          <a:off x="5199744" y="2085975"/>
          <a:ext cx="2725056" cy="3095625"/>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499" name="Object 3"/>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5199744" y="2085975"/>
                        <a:ext cx="2725056" cy="3095625"/>
                      </a:xfrm>
                      <a:prstGeom prst="rect">
                        <a:avLst/>
                      </a:prstGeom>
                      <a:noFill/>
                      <a:ln>
                        <a:noFill/>
                      </a:ln>
                      <a:effectLst/>
                    </p:spPr>
                  </p:pic>
                </p:oleObj>
              </mc:Fallback>
            </mc:AlternateContent>
          </a:graphicData>
        </a:graphic>
      </p:graphicFrame>
      <p:sp>
        <p:nvSpPr>
          <p:cNvPr id="362500" name="AutoShape 4" descr="ma_flash"/>
          <p:cNvSpPr>
            <a:spLocks noChangeAspect="1" noChangeArrowheads="1"/>
          </p:cNvSpPr>
          <p:nvPr/>
        </p:nvSpPr>
        <p:spPr bwMode="auto">
          <a:xfrm>
            <a:off x="4648200" y="228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2501" name="Line 5"/>
          <p:cNvSpPr>
            <a:spLocks noChangeShapeType="1"/>
          </p:cNvSpPr>
          <p:nvPr/>
        </p:nvSpPr>
        <p:spPr bwMode="auto">
          <a:xfrm>
            <a:off x="381000" y="5105400"/>
            <a:ext cx="7620000" cy="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62502" name="Object 6"/>
          <p:cNvGraphicFramePr>
            <a:graphicFrameLocks noGrp="1" noChangeAspect="1"/>
          </p:cNvGraphicFramePr>
          <p:nvPr>
            <p:ph sz="half" idx="2"/>
          </p:nvPr>
        </p:nvGraphicFramePr>
        <p:xfrm>
          <a:off x="442687" y="1219200"/>
          <a:ext cx="4191000" cy="4056063"/>
        </p:xfrm>
        <a:graphic>
          <a:graphicData uri="http://schemas.openxmlformats.org/presentationml/2006/ole">
            <mc:AlternateContent xmlns:mc="http://schemas.openxmlformats.org/markup-compatibility/2006">
              <mc:Choice xmlns:v="urn:schemas-microsoft-com:vml" Requires="v">
                <p:oleObj name="Chart" r:id="rId5" imgW="3686188" imgH="2381098" progId="Excel.Chart.8">
                  <p:embed/>
                </p:oleObj>
              </mc:Choice>
              <mc:Fallback>
                <p:oleObj name="Chart" r:id="rId5" imgW="3686188" imgH="2381098" progId="Excel.Chart.8">
                  <p:embed/>
                  <p:pic>
                    <p:nvPicPr>
                      <p:cNvPr id="362502" name="Object 6"/>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442687" y="1219200"/>
                        <a:ext cx="4191000" cy="4056063"/>
                      </a:xfrm>
                      <a:prstGeom prst="rect">
                        <a:avLst/>
                      </a:prstGeom>
                      <a:noFill/>
                      <a:ln>
                        <a:noFill/>
                      </a:ln>
                      <a:effectLst/>
                    </p:spPr>
                  </p:pic>
                </p:oleObj>
              </mc:Fallback>
            </mc:AlternateContent>
          </a:graphicData>
        </a:graphic>
      </p:graphicFrame>
      <p:sp>
        <p:nvSpPr>
          <p:cNvPr id="362503" name="Line 7"/>
          <p:cNvSpPr>
            <a:spLocks noChangeShapeType="1"/>
          </p:cNvSpPr>
          <p:nvPr/>
        </p:nvSpPr>
        <p:spPr bwMode="auto">
          <a:xfrm>
            <a:off x="2576290" y="1600200"/>
            <a:ext cx="0" cy="3505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a:off x="6618518" y="2362200"/>
            <a:ext cx="0" cy="2743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5" name="Text Box 9"/>
          <p:cNvSpPr txBox="1">
            <a:spLocks noChangeArrowheads="1"/>
          </p:cNvSpPr>
          <p:nvPr/>
        </p:nvSpPr>
        <p:spPr bwMode="auto">
          <a:xfrm>
            <a:off x="1919509" y="523308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latin typeface="+mn-lt"/>
              </a:rPr>
              <a:t>China</a:t>
            </a:r>
            <a:br>
              <a:rPr lang="en-US" altLang="en-US" sz="2400" b="1" dirty="0">
                <a:latin typeface="+mn-lt"/>
              </a:rPr>
            </a:br>
            <a:r>
              <a:rPr lang="en-US" altLang="en-US" sz="2400" b="1" dirty="0">
                <a:latin typeface="+mn-lt"/>
              </a:rPr>
              <a:t>average</a:t>
            </a:r>
            <a:endParaRPr lang="pt-BR" altLang="en-US" sz="2400" b="1" dirty="0">
              <a:latin typeface="+mn-lt"/>
            </a:endParaRPr>
          </a:p>
        </p:txBody>
      </p:sp>
      <p:sp>
        <p:nvSpPr>
          <p:cNvPr id="362513" name="Line 17"/>
          <p:cNvSpPr>
            <a:spLocks noChangeShapeType="1"/>
          </p:cNvSpPr>
          <p:nvPr/>
        </p:nvSpPr>
        <p:spPr bwMode="auto">
          <a:xfrm flipV="1">
            <a:off x="395288" y="1373922"/>
            <a:ext cx="3175" cy="3744177"/>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2514" name="Text Box 18"/>
          <p:cNvSpPr txBox="1">
            <a:spLocks noChangeArrowheads="1"/>
          </p:cNvSpPr>
          <p:nvPr/>
        </p:nvSpPr>
        <p:spPr bwMode="auto">
          <a:xfrm>
            <a:off x="6014724" y="5233082"/>
            <a:ext cx="1173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latin typeface="+mn-lt"/>
              </a:rPr>
              <a:t>USA   average</a:t>
            </a:r>
            <a:endParaRPr lang="pt-BR" altLang="en-US" sz="2400" b="1" dirty="0">
              <a:latin typeface="+mn-lt"/>
            </a:endParaRPr>
          </a:p>
        </p:txBody>
      </p:sp>
    </p:spTree>
    <p:extLst>
      <p:ext uri="{BB962C8B-B14F-4D97-AF65-F5344CB8AC3E}">
        <p14:creationId xmlns:p14="http://schemas.microsoft.com/office/powerpoint/2010/main" val="970404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499" name="Object 3"/>
          <p:cNvGraphicFramePr>
            <a:graphicFrameLocks noGrp="1" noChangeAspect="1"/>
          </p:cNvGraphicFramePr>
          <p:nvPr>
            <p:ph sz="half" idx="1"/>
          </p:nvPr>
        </p:nvGraphicFramePr>
        <p:xfrm>
          <a:off x="1143000" y="2085975"/>
          <a:ext cx="6781800" cy="3095625"/>
        </p:xfrm>
        <a:graphic>
          <a:graphicData uri="http://schemas.openxmlformats.org/presentationml/2006/ole">
            <mc:AlternateContent xmlns:mc="http://schemas.openxmlformats.org/markup-compatibility/2006">
              <mc:Choice xmlns:v="urn:schemas-microsoft-com:vml" Requires="v">
                <p:oleObj name="Chart" r:id="rId3" imgW="3686188" imgH="2381098" progId="Excel.Chart.8">
                  <p:embed/>
                </p:oleObj>
              </mc:Choice>
              <mc:Fallback>
                <p:oleObj name="Chart" r:id="rId3" imgW="3686188" imgH="2381098" progId="Excel.Chart.8">
                  <p:embed/>
                  <p:pic>
                    <p:nvPicPr>
                      <p:cNvPr id="362499" name="Object 3"/>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1143000" y="2085975"/>
                        <a:ext cx="67818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2500" name="AutoShape 4" descr="ma_flash"/>
          <p:cNvSpPr>
            <a:spLocks noChangeAspect="1" noChangeArrowheads="1"/>
          </p:cNvSpPr>
          <p:nvPr/>
        </p:nvSpPr>
        <p:spPr bwMode="auto">
          <a:xfrm>
            <a:off x="4648200" y="228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62501" name="Line 5"/>
          <p:cNvSpPr>
            <a:spLocks noChangeShapeType="1"/>
          </p:cNvSpPr>
          <p:nvPr/>
        </p:nvSpPr>
        <p:spPr bwMode="auto">
          <a:xfrm>
            <a:off x="381000" y="5105400"/>
            <a:ext cx="7620000" cy="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62502" name="Object 6"/>
          <p:cNvGraphicFramePr>
            <a:graphicFrameLocks noGrp="1" noChangeAspect="1"/>
          </p:cNvGraphicFramePr>
          <p:nvPr>
            <p:ph sz="half" idx="2"/>
          </p:nvPr>
        </p:nvGraphicFramePr>
        <p:xfrm>
          <a:off x="457200" y="1219200"/>
          <a:ext cx="6049963" cy="4056063"/>
        </p:xfrm>
        <a:graphic>
          <a:graphicData uri="http://schemas.openxmlformats.org/presentationml/2006/ole">
            <mc:AlternateContent xmlns:mc="http://schemas.openxmlformats.org/markup-compatibility/2006">
              <mc:Choice xmlns:v="urn:schemas-microsoft-com:vml" Requires="v">
                <p:oleObj name="Chart" r:id="rId5" imgW="3686188" imgH="2381098" progId="Excel.Chart.8">
                  <p:embed/>
                </p:oleObj>
              </mc:Choice>
              <mc:Fallback>
                <p:oleObj name="Chart" r:id="rId5" imgW="3686188" imgH="2381098" progId="Excel.Chart.8">
                  <p:embed/>
                  <p:pic>
                    <p:nvPicPr>
                      <p:cNvPr id="362502" name="Object 6"/>
                      <p:cNvPicPr>
                        <a:picLocks noChangeAspect="1" noChangeArrowheads="1"/>
                      </p:cNvPicPr>
                      <p:nvPr/>
                    </p:nvPicPr>
                    <p:blipFill>
                      <a:blip r:embed="rId4">
                        <a:extLst>
                          <a:ext uri="{28A0092B-C50C-407E-A947-70E740481C1C}">
                            <a14:useLocalDpi xmlns:a14="http://schemas.microsoft.com/office/drawing/2010/main" val="0"/>
                          </a:ext>
                        </a:extLst>
                      </a:blip>
                      <a:srcRect l="19066" t="15851" r="19774"/>
                      <a:stretch>
                        <a:fillRect/>
                      </a:stretch>
                    </p:blipFill>
                    <p:spPr bwMode="auto">
                      <a:xfrm>
                        <a:off x="457200" y="1219200"/>
                        <a:ext cx="6049963" cy="4056063"/>
                      </a:xfrm>
                      <a:prstGeom prst="rect">
                        <a:avLst/>
                      </a:prstGeom>
                      <a:noFill/>
                      <a:ln>
                        <a:noFill/>
                      </a:ln>
                      <a:effectLst/>
                    </p:spPr>
                  </p:pic>
                </p:oleObj>
              </mc:Fallback>
            </mc:AlternateContent>
          </a:graphicData>
        </a:graphic>
      </p:graphicFrame>
      <p:sp>
        <p:nvSpPr>
          <p:cNvPr id="362503" name="Line 7"/>
          <p:cNvSpPr>
            <a:spLocks noChangeShapeType="1"/>
          </p:cNvSpPr>
          <p:nvPr/>
        </p:nvSpPr>
        <p:spPr bwMode="auto">
          <a:xfrm>
            <a:off x="3505200" y="1600200"/>
            <a:ext cx="0" cy="3505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04" name="Line 8"/>
          <p:cNvSpPr>
            <a:spLocks noChangeShapeType="1"/>
          </p:cNvSpPr>
          <p:nvPr/>
        </p:nvSpPr>
        <p:spPr bwMode="auto">
          <a:xfrm>
            <a:off x="4572000" y="2362200"/>
            <a:ext cx="0" cy="274320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13" name="Line 17"/>
          <p:cNvSpPr>
            <a:spLocks noChangeShapeType="1"/>
          </p:cNvSpPr>
          <p:nvPr/>
        </p:nvSpPr>
        <p:spPr bwMode="auto">
          <a:xfrm flipV="1">
            <a:off x="395288" y="1373922"/>
            <a:ext cx="3175" cy="3744177"/>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9"/>
          <p:cNvSpPr txBox="1">
            <a:spLocks noChangeArrowheads="1"/>
          </p:cNvSpPr>
          <p:nvPr/>
        </p:nvSpPr>
        <p:spPr bwMode="auto">
          <a:xfrm>
            <a:off x="2819396" y="523308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latin typeface="+mn-lt"/>
              </a:rPr>
              <a:t>China</a:t>
            </a:r>
            <a:br>
              <a:rPr lang="en-US" altLang="en-US" sz="2400" b="1" dirty="0">
                <a:latin typeface="+mn-lt"/>
              </a:rPr>
            </a:br>
            <a:r>
              <a:rPr lang="en-US" altLang="en-US" sz="2400" b="1" dirty="0">
                <a:latin typeface="+mn-lt"/>
              </a:rPr>
              <a:t>average</a:t>
            </a:r>
            <a:endParaRPr lang="pt-BR" altLang="en-US" sz="2400" b="1" dirty="0">
              <a:latin typeface="+mn-lt"/>
            </a:endParaRPr>
          </a:p>
        </p:txBody>
      </p:sp>
      <p:sp>
        <p:nvSpPr>
          <p:cNvPr id="19" name="Text Box 18"/>
          <p:cNvSpPr txBox="1">
            <a:spLocks noChangeArrowheads="1"/>
          </p:cNvSpPr>
          <p:nvPr/>
        </p:nvSpPr>
        <p:spPr bwMode="auto">
          <a:xfrm>
            <a:off x="4011749" y="5233082"/>
            <a:ext cx="1173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dirty="0">
                <a:latin typeface="+mn-lt"/>
              </a:rPr>
              <a:t>USA   average</a:t>
            </a:r>
            <a:endParaRPr lang="pt-BR" altLang="en-US" sz="2400" b="1" dirty="0">
              <a:latin typeface="+mn-lt"/>
            </a:endParaRPr>
          </a:p>
        </p:txBody>
      </p:sp>
    </p:spTree>
    <p:extLst>
      <p:ext uri="{BB962C8B-B14F-4D97-AF65-F5344CB8AC3E}">
        <p14:creationId xmlns:p14="http://schemas.microsoft.com/office/powerpoint/2010/main" val="3371895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8229600" cy="1143000"/>
          </a:xfrm>
        </p:spPr>
        <p:txBody>
          <a:bodyPr>
            <a:normAutofit/>
          </a:bodyPr>
          <a:lstStyle/>
          <a:p>
            <a:r>
              <a:rPr lang="en-US" sz="3600" b="1" dirty="0"/>
              <a:t>Avoiding Stereotyping</a:t>
            </a:r>
          </a:p>
        </p:txBody>
      </p:sp>
      <p:sp>
        <p:nvSpPr>
          <p:cNvPr id="3" name="Content Placeholder 2"/>
          <p:cNvSpPr>
            <a:spLocks noGrp="1"/>
          </p:cNvSpPr>
          <p:nvPr>
            <p:ph idx="1"/>
          </p:nvPr>
        </p:nvSpPr>
        <p:spPr>
          <a:xfrm>
            <a:off x="457200" y="1902643"/>
            <a:ext cx="8229600" cy="3886200"/>
          </a:xfrm>
        </p:spPr>
        <p:txBody>
          <a:bodyPr>
            <a:normAutofit/>
          </a:bodyPr>
          <a:lstStyle/>
          <a:p>
            <a:r>
              <a:rPr lang="en-US" sz="2400" dirty="0"/>
              <a:t>Cultures are a central tendency. There is far more variability in values </a:t>
            </a:r>
            <a:r>
              <a:rPr lang="en-US" sz="2400" i="1" dirty="0"/>
              <a:t>within</a:t>
            </a:r>
            <a:r>
              <a:rPr lang="en-US" sz="2400" dirty="0"/>
              <a:t> than </a:t>
            </a:r>
            <a:r>
              <a:rPr lang="en-US" sz="2400" i="1" dirty="0"/>
              <a:t>across</a:t>
            </a:r>
            <a:r>
              <a:rPr lang="en-US" sz="2400" dirty="0"/>
              <a:t> cultures. </a:t>
            </a:r>
          </a:p>
          <a:p>
            <a:pPr marL="0" indent="0">
              <a:buNone/>
            </a:pPr>
            <a:r>
              <a:rPr lang="en-US" sz="2400" dirty="0"/>
              <a:t> </a:t>
            </a:r>
          </a:p>
          <a:p>
            <a:r>
              <a:rPr lang="en-US" sz="2400" dirty="0"/>
              <a:t>Be aware of cultural differences in values and communication                   styles, but avoid stereotyping</a:t>
            </a:r>
          </a:p>
          <a:p>
            <a:pPr marL="0" indent="0">
              <a:buNone/>
            </a:pPr>
            <a:endParaRPr lang="en-US" sz="2400" dirty="0"/>
          </a:p>
          <a:p>
            <a:r>
              <a:rPr lang="en-US" sz="2400" dirty="0"/>
              <a:t>Treat your negotiation counterpart as an individual</a:t>
            </a:r>
          </a:p>
        </p:txBody>
      </p:sp>
    </p:spTree>
    <p:extLst>
      <p:ext uri="{BB962C8B-B14F-4D97-AF65-F5344CB8AC3E}">
        <p14:creationId xmlns:p14="http://schemas.microsoft.com/office/powerpoint/2010/main" val="38121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Magos</a:t>
            </a:r>
            <a:r>
              <a:rPr lang="en-US" sz="3600" b="1" dirty="0"/>
              <a:t> and TC is based on a true story</a:t>
            </a:r>
          </a:p>
        </p:txBody>
      </p:sp>
      <p:sp>
        <p:nvSpPr>
          <p:cNvPr id="3" name="Content Placeholder 2"/>
          <p:cNvSpPr>
            <a:spLocks noGrp="1"/>
          </p:cNvSpPr>
          <p:nvPr>
            <p:ph idx="1"/>
          </p:nvPr>
        </p:nvSpPr>
        <p:spPr>
          <a:xfrm>
            <a:off x="457200" y="1800225"/>
            <a:ext cx="8229600" cy="4525963"/>
          </a:xfrm>
        </p:spPr>
        <p:txBody>
          <a:bodyPr>
            <a:normAutofit lnSpcReduction="10000"/>
          </a:bodyPr>
          <a:lstStyle/>
          <a:p>
            <a:r>
              <a:rPr lang="en-US" sz="2400" dirty="0"/>
              <a:t>In 2010 U.S. based DC Comics interested in translating and selling hit French comic book </a:t>
            </a:r>
            <a:r>
              <a:rPr lang="en-US" sz="2400" i="1" dirty="0" err="1"/>
              <a:t>Lanfeust</a:t>
            </a:r>
            <a:r>
              <a:rPr lang="en-US" sz="2400" dirty="0"/>
              <a:t> by Christophe </a:t>
            </a:r>
            <a:r>
              <a:rPr lang="en-US" sz="2400" dirty="0" err="1"/>
              <a:t>Arleston</a:t>
            </a:r>
            <a:r>
              <a:rPr lang="en-US" sz="2400" dirty="0"/>
              <a:t> and Didier Tarquin</a:t>
            </a:r>
          </a:p>
          <a:p>
            <a:endParaRPr lang="en-US" sz="2400" dirty="0"/>
          </a:p>
          <a:p>
            <a:r>
              <a:rPr lang="en-US" sz="2400" dirty="0"/>
              <a:t>Fantasy science fiction stories about an adventurer with magic powers (</a:t>
            </a:r>
            <a:r>
              <a:rPr lang="en-US" sz="2400" dirty="0" err="1"/>
              <a:t>Lanfeust</a:t>
            </a:r>
            <a:r>
              <a:rPr lang="en-US" sz="2400" dirty="0"/>
              <a:t>) and his friend </a:t>
            </a:r>
            <a:r>
              <a:rPr lang="en-US" sz="2400" dirty="0" err="1"/>
              <a:t>Hebus</a:t>
            </a:r>
            <a:r>
              <a:rPr lang="en-US" sz="2400" dirty="0"/>
              <a:t> the domesticated troll</a:t>
            </a:r>
          </a:p>
          <a:p>
            <a:endParaRPr lang="en-US" sz="2400" dirty="0"/>
          </a:p>
          <a:p>
            <a:r>
              <a:rPr lang="en-US" sz="2400" dirty="0"/>
              <a:t>Negotiation resulted in an impasse</a:t>
            </a:r>
          </a:p>
          <a:p>
            <a:endParaRPr lang="en-US" sz="2400" dirty="0"/>
          </a:p>
          <a:p>
            <a:r>
              <a:rPr lang="en-US" sz="2400" dirty="0"/>
              <a:t>As of 2016 </a:t>
            </a:r>
            <a:r>
              <a:rPr lang="en-US" sz="2400" dirty="0" err="1"/>
              <a:t>Lanfeust</a:t>
            </a:r>
            <a:r>
              <a:rPr lang="en-US" sz="2400" dirty="0"/>
              <a:t>  was still a phenomenon in France, but had not become the crossover hit it could have been</a:t>
            </a:r>
          </a:p>
        </p:txBody>
      </p:sp>
    </p:spTree>
    <p:extLst>
      <p:ext uri="{BB962C8B-B14F-4D97-AF65-F5344CB8AC3E}">
        <p14:creationId xmlns:p14="http://schemas.microsoft.com/office/powerpoint/2010/main" val="187155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4906790"/>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the other team did well in the negotiation</a:t>
            </a:r>
          </a:p>
          <a:p>
            <a:pPr eaLnBrk="1" hangingPunct="1">
              <a:defRPr/>
            </a:pPr>
            <a:r>
              <a:rPr lang="en-US" altLang="en-US" sz="2400" dirty="0"/>
              <a:t>One thing your team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09" y="1662972"/>
            <a:ext cx="8693318" cy="2888717"/>
          </a:xfrm>
          <a:prstGeom prst="rect">
            <a:avLst/>
          </a:prstGeom>
        </p:spPr>
      </p:pic>
    </p:spTree>
    <p:extLst>
      <p:ext uri="{BB962C8B-B14F-4D97-AF65-F5344CB8AC3E}">
        <p14:creationId xmlns:p14="http://schemas.microsoft.com/office/powerpoint/2010/main" val="2729149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39210" y="342265"/>
            <a:ext cx="8391895"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cs typeface="Rockwell"/>
              </a:rPr>
              <a:t>Different expected future sales for product</a:t>
            </a:r>
          </a:p>
        </p:txBody>
      </p:sp>
    </p:spTree>
    <p:extLst>
      <p:ext uri="{BB962C8B-B14F-4D97-AF65-F5344CB8AC3E}">
        <p14:creationId xmlns:p14="http://schemas.microsoft.com/office/powerpoint/2010/main" val="3314561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p:cNvSpPr>
            <a:spLocks noGrp="1"/>
          </p:cNvSpPr>
          <p:nvPr>
            <p:ph type="title"/>
          </p:nvPr>
        </p:nvSpPr>
        <p:spPr>
          <a:xfrm>
            <a:off x="339210" y="95525"/>
            <a:ext cx="8391895" cy="1143000"/>
          </a:xfrm>
        </p:spPr>
        <p:txBody>
          <a:bodyPr>
            <a:noAutofit/>
          </a:bodyPr>
          <a:lstStyle/>
          <a:p>
            <a:r>
              <a:rPr lang="en-US" sz="3600" b="1" dirty="0">
                <a:cs typeface="Rockwell"/>
              </a:rPr>
              <a:t>Different expected future sales for product</a:t>
            </a:r>
          </a:p>
        </p:txBody>
      </p:sp>
      <p:pic>
        <p:nvPicPr>
          <p:cNvPr id="2" name="Picture 1">
            <a:extLst>
              <a:ext uri="{FF2B5EF4-FFF2-40B4-BE49-F238E27FC236}">
                <a16:creationId xmlns:a16="http://schemas.microsoft.com/office/drawing/2014/main" id="{665E9AF9-E29D-4DCE-B650-9A518D77A5AD}"/>
              </a:ext>
            </a:extLst>
          </p:cNvPr>
          <p:cNvPicPr>
            <a:picLocks noChangeAspect="1"/>
          </p:cNvPicPr>
          <p:nvPr/>
        </p:nvPicPr>
        <p:blipFill>
          <a:blip r:embed="rId3"/>
          <a:stretch>
            <a:fillRect/>
          </a:stretch>
        </p:blipFill>
        <p:spPr>
          <a:xfrm>
            <a:off x="0" y="1818891"/>
            <a:ext cx="9144000" cy="2053864"/>
          </a:xfrm>
          <a:prstGeom prst="rect">
            <a:avLst/>
          </a:prstGeom>
        </p:spPr>
      </p:pic>
      <p:sp>
        <p:nvSpPr>
          <p:cNvPr id="3" name="Rectangle 2">
            <a:extLst>
              <a:ext uri="{FF2B5EF4-FFF2-40B4-BE49-F238E27FC236}">
                <a16:creationId xmlns:a16="http://schemas.microsoft.com/office/drawing/2014/main" id="{2906EE4E-B858-48D8-BEE1-C48F8D1CEFD1}"/>
              </a:ext>
            </a:extLst>
          </p:cNvPr>
          <p:cNvSpPr/>
          <p:nvPr/>
        </p:nvSpPr>
        <p:spPr>
          <a:xfrm>
            <a:off x="202925" y="1225560"/>
            <a:ext cx="4421018" cy="532903"/>
          </a:xfrm>
          <a:prstGeom prst="rect">
            <a:avLst/>
          </a:prstGeom>
        </p:spPr>
        <p:txBody>
          <a:bodyPr wrap="none">
            <a:spAutoFit/>
          </a:bodyPr>
          <a:lstStyle/>
          <a:p>
            <a:pPr algn="ctr">
              <a:lnSpc>
                <a:spcPct val="107000"/>
              </a:lnSpc>
            </a:pPr>
            <a:r>
              <a:rPr lang="en-US" sz="2800" b="1" i="1" dirty="0">
                <a:latin typeface="Calibri" panose="020F0502020204030204" pitchFamily="34" charset="0"/>
                <a:ea typeface="Calibri" panose="020F0502020204030204" pitchFamily="34" charset="0"/>
                <a:cs typeface="Times New Roman" panose="02020603050405020304" pitchFamily="18" charset="0"/>
              </a:rPr>
              <a:t>Role of B.B. – </a:t>
            </a:r>
            <a:r>
              <a:rPr lang="en-US" sz="2800" b="1" i="1" dirty="0" err="1">
                <a:latin typeface="Calibri" panose="020F0502020204030204" pitchFamily="34" charset="0"/>
                <a:ea typeface="Calibri" panose="020F0502020204030204" pitchFamily="34" charset="0"/>
                <a:cs typeface="Times New Roman" panose="02020603050405020304" pitchFamily="18" charset="0"/>
              </a:rPr>
              <a:t>Magos</a:t>
            </a:r>
            <a:r>
              <a:rPr lang="en-US" sz="2800" b="1" i="1" dirty="0">
                <a:latin typeface="Calibri" panose="020F0502020204030204" pitchFamily="34" charset="0"/>
                <a:ea typeface="Calibri" panose="020F0502020204030204" pitchFamily="34" charset="0"/>
                <a:cs typeface="Times New Roman" panose="02020603050405020304" pitchFamily="18" charset="0"/>
              </a:rPr>
              <a:t> creator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4081DFA-2E27-4993-ACA5-F64AA75C988B}"/>
              </a:ext>
            </a:extLst>
          </p:cNvPr>
          <p:cNvPicPr>
            <a:picLocks noChangeAspect="1"/>
          </p:cNvPicPr>
          <p:nvPr/>
        </p:nvPicPr>
        <p:blipFill>
          <a:blip r:embed="rId4"/>
          <a:stretch>
            <a:fillRect/>
          </a:stretch>
        </p:blipFill>
        <p:spPr>
          <a:xfrm>
            <a:off x="0" y="4688528"/>
            <a:ext cx="9144000" cy="1926584"/>
          </a:xfrm>
          <a:prstGeom prst="rect">
            <a:avLst/>
          </a:prstGeom>
        </p:spPr>
      </p:pic>
      <p:sp>
        <p:nvSpPr>
          <p:cNvPr id="5" name="Rectangle 4">
            <a:extLst>
              <a:ext uri="{FF2B5EF4-FFF2-40B4-BE49-F238E27FC236}">
                <a16:creationId xmlns:a16="http://schemas.microsoft.com/office/drawing/2014/main" id="{DE9B6BAB-88F4-44A2-9576-C39DDC38B5B7}"/>
              </a:ext>
            </a:extLst>
          </p:cNvPr>
          <p:cNvSpPr/>
          <p:nvPr/>
        </p:nvSpPr>
        <p:spPr>
          <a:xfrm>
            <a:off x="274866" y="4101837"/>
            <a:ext cx="4827284" cy="532903"/>
          </a:xfrm>
          <a:prstGeom prst="rect">
            <a:avLst/>
          </a:prstGeom>
        </p:spPr>
        <p:txBody>
          <a:bodyPr wrap="none">
            <a:spAutoFit/>
          </a:bodyPr>
          <a:lstStyle/>
          <a:p>
            <a:pPr algn="ctr">
              <a:lnSpc>
                <a:spcPct val="107000"/>
              </a:lnSpc>
            </a:pPr>
            <a:r>
              <a:rPr lang="en-GB" sz="2800" b="1" i="1" dirty="0">
                <a:latin typeface="Calibri" panose="020F0502020204030204" pitchFamily="34" charset="0"/>
                <a:ea typeface="Calibri" panose="020F0502020204030204" pitchFamily="34" charset="0"/>
                <a:cs typeface="Times New Roman" panose="02020603050405020304" pitchFamily="18" charset="0"/>
              </a:rPr>
              <a:t>Role of D.W. – Tala Comic’s CEO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062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91075"/>
          </a:xfrm>
        </p:spPr>
        <p:txBody>
          <a:bodyPr>
            <a:normAutofit/>
          </a:bodyPr>
          <a:lstStyle/>
          <a:p>
            <a:r>
              <a:rPr lang="en-US" sz="2400" dirty="0"/>
              <a:t>Terms of contract are linked to future events about which there is uncertainty	</a:t>
            </a:r>
          </a:p>
          <a:p>
            <a:pPr lvl="1"/>
            <a:r>
              <a:rPr lang="en-US" sz="2400" dirty="0"/>
              <a:t>Future product sales</a:t>
            </a:r>
          </a:p>
          <a:p>
            <a:pPr lvl="1"/>
            <a:r>
              <a:rPr lang="en-US" sz="2400" dirty="0"/>
              <a:t>Future employee performance</a:t>
            </a:r>
          </a:p>
          <a:p>
            <a:endParaRPr lang="en-US" sz="2400" dirty="0"/>
          </a:p>
          <a:p>
            <a:r>
              <a:rPr lang="en-US" sz="2400" dirty="0"/>
              <a:t>Can maximize each side’s expected future value</a:t>
            </a:r>
          </a:p>
          <a:p>
            <a:endParaRPr lang="en-US" sz="2400" dirty="0"/>
          </a:p>
          <a:p>
            <a:r>
              <a:rPr lang="en-US" sz="2400" dirty="0"/>
              <a:t>Can reveal deception if present</a:t>
            </a:r>
          </a:p>
          <a:p>
            <a:endParaRPr lang="en-US" sz="2400" dirty="0"/>
          </a:p>
          <a:p>
            <a:r>
              <a:rPr lang="en-US" sz="2400" dirty="0"/>
              <a:t>Most effective if linked to                                                                 objective outcomes</a:t>
            </a:r>
          </a:p>
          <a:p>
            <a:endParaRPr lang="en-US" sz="2400" u="sng" dirty="0"/>
          </a:p>
        </p:txBody>
      </p:sp>
      <p:sp>
        <p:nvSpPr>
          <p:cNvPr id="4" name="Título 1"/>
          <p:cNvSpPr>
            <a:spLocks noGrp="1"/>
          </p:cNvSpPr>
          <p:nvPr>
            <p:ph type="title"/>
          </p:nvPr>
        </p:nvSpPr>
        <p:spPr>
          <a:xfrm>
            <a:off x="339210" y="76965"/>
            <a:ext cx="8391895" cy="1143000"/>
          </a:xfrm>
        </p:spPr>
        <p:txBody>
          <a:bodyPr>
            <a:noAutofit/>
          </a:bodyPr>
          <a:lstStyle/>
          <a:p>
            <a:r>
              <a:rPr lang="en-US" sz="3600" b="1" dirty="0">
                <a:latin typeface="+mn-lt"/>
                <a:cs typeface="Rockwell"/>
              </a:rPr>
              <a:t>Contingent Contracts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627" y="4231450"/>
            <a:ext cx="3510052" cy="2340035"/>
          </a:xfrm>
          <a:prstGeom prst="rect">
            <a:avLst/>
          </a:prstGeom>
        </p:spPr>
      </p:pic>
    </p:spTree>
    <p:extLst>
      <p:ext uri="{BB962C8B-B14F-4D97-AF65-F5344CB8AC3E}">
        <p14:creationId xmlns:p14="http://schemas.microsoft.com/office/powerpoint/2010/main" val="1831946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86345" y="4878374"/>
            <a:ext cx="8391895" cy="1569660"/>
          </a:xfrm>
          <a:prstGeom prst="rect">
            <a:avLst/>
          </a:prstGeom>
          <a:noFill/>
        </p:spPr>
        <p:txBody>
          <a:bodyPr wrap="square" rtlCol="0">
            <a:spAutoFit/>
          </a:bodyPr>
          <a:lstStyle/>
          <a:p>
            <a:r>
              <a:rPr lang="en-US" sz="2400" i="1"/>
              <a:t>Contingent contract:</a:t>
            </a:r>
          </a:p>
          <a:p>
            <a:pPr marL="342900" indent="-342900">
              <a:buFont typeface="Arial" panose="020B0604020202020204" pitchFamily="34" charset="0"/>
              <a:buChar char="•"/>
            </a:pPr>
            <a:r>
              <a:rPr lang="en-US" sz="2400" i="1"/>
              <a:t>If TC is correct regarding future sales, it will pay Magos less. </a:t>
            </a:r>
          </a:p>
          <a:p>
            <a:pPr marL="342900" indent="-342900">
              <a:buFont typeface="Arial" panose="020B0604020202020204" pitchFamily="34" charset="0"/>
              <a:buChar char="•"/>
            </a:pPr>
            <a:r>
              <a:rPr lang="en-US" sz="2400" i="1"/>
              <a:t>If Magos is correct regarding future sales, TC will increase the compensation.</a:t>
            </a:r>
            <a:endParaRPr lang="en-US" sz="2400" dirty="0"/>
          </a:p>
        </p:txBody>
      </p:sp>
      <p:sp>
        <p:nvSpPr>
          <p:cNvPr id="23" name="Título 1"/>
          <p:cNvSpPr>
            <a:spLocks noGrp="1"/>
          </p:cNvSpPr>
          <p:nvPr>
            <p:ph type="title"/>
          </p:nvPr>
        </p:nvSpPr>
        <p:spPr>
          <a:xfrm>
            <a:off x="339210" y="192765"/>
            <a:ext cx="8391895" cy="1143000"/>
          </a:xfrm>
        </p:spPr>
        <p:txBody>
          <a:bodyPr>
            <a:noAutofit/>
          </a:bodyPr>
          <a:lstStyle/>
          <a:p>
            <a:r>
              <a:rPr lang="en-US" sz="3200" b="1">
                <a:latin typeface="+mn-lt"/>
                <a:cs typeface="Rockwell"/>
              </a:rPr>
              <a:t>Did you use a contingent contract </a:t>
            </a:r>
            <a:br>
              <a:rPr lang="en-US" sz="3200" b="1">
                <a:latin typeface="+mn-lt"/>
                <a:cs typeface="Rockwell"/>
              </a:rPr>
            </a:br>
            <a:r>
              <a:rPr lang="en-US" sz="3200" b="1">
                <a:latin typeface="+mn-lt"/>
                <a:cs typeface="Rockwell"/>
              </a:rPr>
              <a:t>in Magos and Tala Comics?</a:t>
            </a:r>
            <a:endParaRPr lang="en-US" sz="3200" b="1" dirty="0">
              <a:latin typeface="+mn-lt"/>
              <a:cs typeface="Rockwell"/>
            </a:endParaRPr>
          </a:p>
        </p:txBody>
      </p:sp>
      <p:pic>
        <p:nvPicPr>
          <p:cNvPr id="10" name="Content Placeholder 3">
            <a:extLst>
              <a:ext uri="{FF2B5EF4-FFF2-40B4-BE49-F238E27FC236}">
                <a16:creationId xmlns:a16="http://schemas.microsoft.com/office/drawing/2014/main" id="{2C7921B7-849B-483C-95D4-B6B2B8E76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09" y="1662972"/>
            <a:ext cx="8693318" cy="2888717"/>
          </a:xfrm>
          <a:prstGeom prst="rect">
            <a:avLst/>
          </a:prstGeom>
        </p:spPr>
      </p:pic>
    </p:spTree>
    <p:extLst>
      <p:ext uri="{BB962C8B-B14F-4D97-AF65-F5344CB8AC3E}">
        <p14:creationId xmlns:p14="http://schemas.microsoft.com/office/powerpoint/2010/main" val="2202410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1143000"/>
          </a:xfrm>
        </p:spPr>
        <p:txBody>
          <a:bodyPr>
            <a:noAutofit/>
          </a:bodyPr>
          <a:lstStyle/>
          <a:p>
            <a:r>
              <a:rPr lang="en-US" sz="3600" b="1" dirty="0"/>
              <a:t>Did you add any new issues </a:t>
            </a:r>
            <a:br>
              <a:rPr lang="en-US" sz="3600" b="1" dirty="0"/>
            </a:br>
            <a:r>
              <a:rPr lang="en-US" sz="3600" b="1" dirty="0"/>
              <a:t>to create more value?</a:t>
            </a:r>
          </a:p>
        </p:txBody>
      </p:sp>
    </p:spTree>
    <p:extLst>
      <p:ext uri="{BB962C8B-B14F-4D97-AF65-F5344CB8AC3E}">
        <p14:creationId xmlns:p14="http://schemas.microsoft.com/office/powerpoint/2010/main" val="3056684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1143000"/>
          </a:xfrm>
        </p:spPr>
        <p:txBody>
          <a:bodyPr>
            <a:noAutofit/>
          </a:bodyPr>
          <a:lstStyle/>
          <a:p>
            <a:r>
              <a:rPr lang="en-US" sz="3600" b="1" dirty="0"/>
              <a:t>Did you add any new issues </a:t>
            </a:r>
            <a:br>
              <a:rPr lang="en-US" sz="3600" b="1" dirty="0"/>
            </a:br>
            <a:r>
              <a:rPr lang="en-US" sz="3600" b="1" dirty="0"/>
              <a:t>to create more value?</a:t>
            </a:r>
          </a:p>
        </p:txBody>
      </p:sp>
      <p:sp>
        <p:nvSpPr>
          <p:cNvPr id="3" name="Content Placeholder 2"/>
          <p:cNvSpPr>
            <a:spLocks noGrp="1"/>
          </p:cNvSpPr>
          <p:nvPr>
            <p:ph idx="1"/>
          </p:nvPr>
        </p:nvSpPr>
        <p:spPr>
          <a:xfrm>
            <a:off x="457200" y="2028825"/>
            <a:ext cx="4667510" cy="4525963"/>
          </a:xfrm>
        </p:spPr>
        <p:txBody>
          <a:bodyPr>
            <a:normAutofit/>
          </a:bodyPr>
          <a:lstStyle/>
          <a:p>
            <a:r>
              <a:rPr lang="en-US" sz="2400" dirty="0"/>
              <a:t>Potential </a:t>
            </a:r>
            <a:r>
              <a:rPr lang="en-US" sz="2400" dirty="0" err="1"/>
              <a:t>Magos</a:t>
            </a:r>
            <a:r>
              <a:rPr lang="en-US" sz="2400" dirty="0"/>
              <a:t> movie?</a:t>
            </a:r>
          </a:p>
          <a:p>
            <a:endParaRPr lang="en-US" sz="2400" dirty="0"/>
          </a:p>
          <a:p>
            <a:r>
              <a:rPr lang="en-US" sz="2400" dirty="0"/>
              <a:t>Potential </a:t>
            </a:r>
            <a:r>
              <a:rPr lang="en-US" sz="2400" dirty="0" err="1"/>
              <a:t>Magos</a:t>
            </a:r>
            <a:r>
              <a:rPr lang="en-US" sz="2400" dirty="0"/>
              <a:t> TV show?</a:t>
            </a:r>
          </a:p>
          <a:p>
            <a:endParaRPr lang="en-US" sz="2400" dirty="0"/>
          </a:p>
          <a:p>
            <a:r>
              <a:rPr lang="en-US" sz="2400" dirty="0"/>
              <a:t>Potential </a:t>
            </a:r>
            <a:r>
              <a:rPr lang="en-US" sz="2400" dirty="0" err="1"/>
              <a:t>Magos</a:t>
            </a:r>
            <a:r>
              <a:rPr lang="en-US" sz="2400" dirty="0"/>
              <a:t> merchandising?</a:t>
            </a:r>
          </a:p>
          <a:p>
            <a:endParaRPr lang="en-US" sz="2400" dirty="0"/>
          </a:p>
          <a:p>
            <a:r>
              <a:rPr lang="en-US" sz="2400" dirty="0"/>
              <a:t>Developing new comics titles for the </a:t>
            </a:r>
            <a:r>
              <a:rPr lang="en-US" sz="2400" dirty="0" err="1"/>
              <a:t>Pozzian</a:t>
            </a:r>
            <a:r>
              <a:rPr lang="en-US" sz="2400" dirty="0"/>
              <a:t> market? </a:t>
            </a:r>
          </a:p>
          <a:p>
            <a:endParaRPr lang="en-US"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637" y="2218296"/>
            <a:ext cx="3274452" cy="3582988"/>
          </a:xfrm>
          <a:prstGeom prst="rect">
            <a:avLst/>
          </a:prstGeom>
        </p:spPr>
      </p:pic>
    </p:spTree>
    <p:extLst>
      <p:ext uri="{BB962C8B-B14F-4D97-AF65-F5344CB8AC3E}">
        <p14:creationId xmlns:p14="http://schemas.microsoft.com/office/powerpoint/2010/main" val="2217548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nvGraphicFramePr>
        <p:xfrm>
          <a:off x="152400" y="762000"/>
          <a:ext cx="8839200" cy="5867400"/>
        </p:xfrm>
        <a:graphic>
          <a:graphicData uri="http://schemas.openxmlformats.org/drawingml/2006/table">
            <a:tbl>
              <a:tblPr/>
              <a:tblGrid>
                <a:gridCol w="10668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7"/>
                    </a:ext>
                  </a:extLst>
                </a:gridCol>
              </a:tblGrid>
              <a:tr h="8173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cs typeface="Arial" charset="0"/>
                        </a:rPr>
                        <a:t>Group</a:t>
                      </a:r>
                      <a:endParaRPr kumimoji="0" lang="en-US" sz="24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mj-lt"/>
                        </a:rPr>
                        <a:t>Outcome</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cs typeface="Arial" charset="0"/>
                        </a:rPr>
                        <a:t>1</a:t>
                      </a:r>
                      <a:endParaRPr kumimoji="0" lang="en-US" sz="24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112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1010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en-US" b="1" dirty="0" err="1">
                <a:latin typeface="Ubuntu"/>
                <a:ea typeface="Ubuntu"/>
                <a:cs typeface="Ubuntu"/>
              </a:rPr>
              <a:t>Magos</a:t>
            </a:r>
            <a:r>
              <a:rPr lang="fr-FR" altLang="en-US" b="1" dirty="0">
                <a:latin typeface="Ubuntu"/>
                <a:ea typeface="Ubuntu"/>
                <a:cs typeface="Ubuntu"/>
              </a:rPr>
              <a:t> and Tala Comics: </a:t>
            </a:r>
            <a:r>
              <a:rPr lang="fr-FR" altLang="en-US" b="1" dirty="0" err="1">
                <a:latin typeface="Ubuntu"/>
                <a:ea typeface="Ubuntu"/>
                <a:cs typeface="Ubuntu"/>
              </a:rPr>
              <a:t>Your</a:t>
            </a:r>
            <a:r>
              <a:rPr lang="fr-FR" altLang="en-US" b="1" dirty="0">
                <a:latin typeface="Ubuntu"/>
                <a:ea typeface="Ubuntu"/>
                <a:cs typeface="Ubuntu"/>
              </a:rPr>
              <a:t> Deals</a:t>
            </a:r>
          </a:p>
        </p:txBody>
      </p:sp>
    </p:spTree>
    <p:extLst>
      <p:ext uri="{BB962C8B-B14F-4D97-AF65-F5344CB8AC3E}">
        <p14:creationId xmlns:p14="http://schemas.microsoft.com/office/powerpoint/2010/main" val="37768492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dirty="0"/>
              <a:t>Keep in mind important cultural differences in values and communication styles</a:t>
            </a:r>
          </a:p>
          <a:p>
            <a:pPr lvl="1"/>
            <a:r>
              <a:rPr lang="en-US" sz="2400" dirty="0"/>
              <a:t>Collectivism-Individualism</a:t>
            </a:r>
          </a:p>
          <a:p>
            <a:pPr lvl="1"/>
            <a:r>
              <a:rPr lang="en-US" sz="2400" dirty="0"/>
              <a:t>High vs. Low Context Communication</a:t>
            </a:r>
          </a:p>
          <a:p>
            <a:pPr lvl="1"/>
            <a:r>
              <a:rPr lang="en-US" sz="2400" dirty="0"/>
              <a:t>Disagreement</a:t>
            </a:r>
          </a:p>
          <a:p>
            <a:pPr lvl="1"/>
            <a:r>
              <a:rPr lang="en-US" sz="2400" dirty="0"/>
              <a:t>Scheduling</a:t>
            </a:r>
          </a:p>
          <a:p>
            <a:endParaRPr lang="en-US" sz="2400" dirty="0"/>
          </a:p>
          <a:p>
            <a:r>
              <a:rPr lang="en-US" sz="2400" dirty="0"/>
              <a:t>Use knowledge of someone’s culture as a working hypothesis, not a strong assumption. </a:t>
            </a:r>
            <a:r>
              <a:rPr lang="en-US" sz="2400" i="1" dirty="0"/>
              <a:t>Treat others as individuals, not stereotypes. </a:t>
            </a:r>
          </a:p>
          <a:p>
            <a:endParaRPr lang="en-US" sz="2400" dirty="0"/>
          </a:p>
          <a:p>
            <a:r>
              <a:rPr lang="en-US" sz="2400" dirty="0"/>
              <a:t>Use contingent contracts to bridge different expectations about the future</a:t>
            </a:r>
          </a:p>
        </p:txBody>
      </p:sp>
      <p:sp>
        <p:nvSpPr>
          <p:cNvPr id="4" name="Título 1"/>
          <p:cNvSpPr>
            <a:spLocks noGrp="1"/>
          </p:cNvSpPr>
          <p:nvPr>
            <p:ph type="title"/>
          </p:nvPr>
        </p:nvSpPr>
        <p:spPr>
          <a:xfrm>
            <a:off x="339210" y="133233"/>
            <a:ext cx="8391895" cy="1143000"/>
          </a:xfrm>
        </p:spPr>
        <p:txBody>
          <a:bodyPr>
            <a:noAutofit/>
          </a:bodyPr>
          <a:lstStyle/>
          <a:p>
            <a:r>
              <a:rPr lang="en-US" sz="3600" b="1" dirty="0">
                <a:latin typeface="+mn-lt"/>
                <a:cs typeface="Rockwell"/>
              </a:rPr>
              <a:t>Take-Aways</a:t>
            </a:r>
          </a:p>
        </p:txBody>
      </p:sp>
    </p:spTree>
    <p:extLst>
      <p:ext uri="{BB962C8B-B14F-4D97-AF65-F5344CB8AC3E}">
        <p14:creationId xmlns:p14="http://schemas.microsoft.com/office/powerpoint/2010/main" val="137228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304800"/>
            <a:ext cx="8229600" cy="1143000"/>
          </a:xfrm>
        </p:spPr>
        <p:txBody>
          <a:bodyPr>
            <a:normAutofit fontScale="90000"/>
          </a:bodyPr>
          <a:lstStyle/>
          <a:p>
            <a:r>
              <a:rPr lang="en-US" altLang="en-US" sz="3600" b="1" dirty="0"/>
              <a:t>There are many world cultures, </a:t>
            </a:r>
            <a:br>
              <a:rPr lang="en-US" altLang="en-US" sz="3600" b="1" dirty="0"/>
            </a:br>
            <a:r>
              <a:rPr lang="en-US" altLang="en-US" sz="3600" b="1" dirty="0"/>
              <a:t>but only two negotiation cultures</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114800"/>
            <a:ext cx="3886200" cy="2590800"/>
          </a:xfrm>
          <a:prstGeom prst="rect">
            <a:avLst/>
          </a:prstGeom>
        </p:spPr>
      </p:pic>
      <p:sp>
        <p:nvSpPr>
          <p:cNvPr id="6" name="Content Placeholder 2"/>
          <p:cNvSpPr>
            <a:spLocks noGrp="1"/>
          </p:cNvSpPr>
          <p:nvPr>
            <p:ph idx="1"/>
          </p:nvPr>
        </p:nvSpPr>
        <p:spPr>
          <a:xfrm>
            <a:off x="457200" y="1981200"/>
            <a:ext cx="8229600" cy="4525962"/>
          </a:xfrm>
        </p:spPr>
        <p:txBody>
          <a:bodyPr/>
          <a:lstStyle/>
          <a:p>
            <a:r>
              <a:rPr lang="en-US" altLang="en-US" sz="2400" dirty="0"/>
              <a:t>Win-Lose: Beat the other side using power and threats</a:t>
            </a:r>
          </a:p>
          <a:p>
            <a:endParaRPr lang="en-US" altLang="en-US" sz="2400" dirty="0"/>
          </a:p>
          <a:p>
            <a:r>
              <a:rPr lang="en-US" altLang="en-US" sz="2400" dirty="0"/>
              <a:t>Win-Win: Work with others to get as much for myself as I can Cooperate cautiously</a:t>
            </a:r>
          </a:p>
          <a:p>
            <a:pPr lvl="1"/>
            <a:r>
              <a:rPr lang="en-US" altLang="en-US" sz="2400" dirty="0"/>
              <a:t>Be positive, but not naive</a:t>
            </a:r>
          </a:p>
          <a:p>
            <a:pPr lvl="1"/>
            <a:endParaRPr lang="en-US" altLang="en-US" dirty="0"/>
          </a:p>
        </p:txBody>
      </p:sp>
    </p:spTree>
    <p:extLst>
      <p:ext uri="{BB962C8B-B14F-4D97-AF65-F5344CB8AC3E}">
        <p14:creationId xmlns:p14="http://schemas.microsoft.com/office/powerpoint/2010/main" val="209509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383284"/>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latin typeface="+mn-lt"/>
                <a:cs typeface="Rockwell"/>
              </a:rPr>
              <a:t>Negotiating Across Cultures</a:t>
            </a:r>
          </a:p>
        </p:txBody>
      </p:sp>
      <p:pic>
        <p:nvPicPr>
          <p:cNvPr id="7" name="Imagen 6"/>
          <p:cNvPicPr>
            <a:picLocks noChangeAspect="1"/>
          </p:cNvPicPr>
          <p:nvPr/>
        </p:nvPicPr>
        <p:blipFill rotWithShape="1">
          <a:blip r:embed="rId3"/>
          <a:srcRect l="26748" t="16534" b="8216"/>
          <a:stretch/>
        </p:blipFill>
        <p:spPr>
          <a:xfrm>
            <a:off x="367770" y="5792268"/>
            <a:ext cx="1027303" cy="641998"/>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09" y="1975791"/>
            <a:ext cx="8693318" cy="2888717"/>
          </a:xfrm>
          <a:prstGeom prst="rect">
            <a:avLst/>
          </a:prstGeom>
        </p:spPr>
      </p:pic>
    </p:spTree>
    <p:extLst>
      <p:ext uri="{BB962C8B-B14F-4D97-AF65-F5344CB8AC3E}">
        <p14:creationId xmlns:p14="http://schemas.microsoft.com/office/powerpoint/2010/main" val="160126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9075"/>
            <a:ext cx="8229600" cy="1143000"/>
          </a:xfrm>
        </p:spPr>
        <p:txBody>
          <a:bodyPr>
            <a:normAutofit/>
          </a:bodyPr>
          <a:lstStyle/>
          <a:p>
            <a:r>
              <a:rPr lang="en-US" sz="3600" b="1" dirty="0">
                <a:cs typeface="Times New Roman" pitchFamily="18" charset="0"/>
              </a:rPr>
              <a:t>Perspective Taking Across Cultures</a:t>
            </a:r>
          </a:p>
        </p:txBody>
      </p:sp>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cs typeface="Times New Roman" pitchFamily="18" charset="0"/>
              </a:rPr>
              <a:t>Caterpillar trying to sell $30 million in gas turbines for </a:t>
            </a:r>
          </a:p>
          <a:p>
            <a:pPr>
              <a:buFont typeface="Arial" pitchFamily="34" charset="0"/>
              <a:buNone/>
            </a:pPr>
            <a:r>
              <a:rPr lang="en-US" sz="2400" dirty="0">
                <a:cs typeface="Times New Roman" pitchFamily="18" charset="0"/>
              </a:rPr>
              <a:t>	Russian natural gas pipeline project</a:t>
            </a:r>
          </a:p>
          <a:p>
            <a:pPr lvl="1"/>
            <a:r>
              <a:rPr lang="en-US" sz="2400" dirty="0">
                <a:cs typeface="Times New Roman" pitchFamily="18" charset="0"/>
              </a:rPr>
              <a:t>Previous negotiations went well</a:t>
            </a:r>
          </a:p>
          <a:p>
            <a:pPr lvl="1"/>
            <a:r>
              <a:rPr lang="en-US" sz="2400" dirty="0">
                <a:cs typeface="Times New Roman" pitchFamily="18" charset="0"/>
              </a:rPr>
              <a:t>Final negotiations in Nice, France stalled</a:t>
            </a:r>
          </a:p>
          <a:p>
            <a:endParaRPr lang="en-US" sz="2400" dirty="0">
              <a:cs typeface="Times New Roman" pitchFamily="18" charset="0"/>
            </a:endParaRPr>
          </a:p>
          <a:p>
            <a:r>
              <a:rPr lang="en-US" sz="2400" dirty="0">
                <a:cs typeface="Times New Roman" pitchFamily="18" charset="0"/>
              </a:rPr>
              <a:t>What would you do if you were </a:t>
            </a:r>
            <a:r>
              <a:rPr lang="en-US" sz="2400" dirty="0" err="1">
                <a:cs typeface="Times New Roman" pitchFamily="18" charset="0"/>
              </a:rPr>
              <a:t>Caterpillar?</a:t>
            </a:r>
            <a:r>
              <a:rPr lang="en-US" sz="2400" dirty="0" err="1">
                <a:solidFill>
                  <a:schemeClr val="bg1"/>
                </a:solidFill>
                <a:cs typeface="Times New Roman" pitchFamily="18" charset="0"/>
              </a:rPr>
              <a:t>Realized</a:t>
            </a:r>
            <a:r>
              <a:rPr lang="en-US" sz="2400" dirty="0">
                <a:solidFill>
                  <a:schemeClr val="bg1"/>
                </a:solidFill>
                <a:cs typeface="Times New Roman" pitchFamily="18" charset="0"/>
              </a:rPr>
              <a:t> the Russians didn’t want to go home during the winter</a:t>
            </a:r>
          </a:p>
          <a:p>
            <a:endParaRPr lang="en-US" sz="2400" dirty="0">
              <a:solidFill>
                <a:schemeClr val="bg1"/>
              </a:solidFill>
              <a:cs typeface="Times New Roman" pitchFamily="18" charset="0"/>
            </a:endParaRPr>
          </a:p>
          <a:p>
            <a:r>
              <a:rPr lang="en-US" sz="2400" dirty="0">
                <a:solidFill>
                  <a:schemeClr val="bg1"/>
                </a:solidFill>
                <a:cs typeface="Times New Roman" pitchFamily="18" charset="0"/>
              </a:rPr>
              <a:t>Caterpillar dragged out negotiations                                      Russian negotiators couldn’t return                                     without deal</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602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cs typeface="Times New Roman" pitchFamily="18" charset="0"/>
              </a:rPr>
              <a:t>Caterpillar trying to sell $30 million in gas turbines for </a:t>
            </a:r>
          </a:p>
          <a:p>
            <a:pPr>
              <a:buFont typeface="Arial" pitchFamily="34" charset="0"/>
              <a:buNone/>
            </a:pPr>
            <a:r>
              <a:rPr lang="en-US" sz="2400" dirty="0">
                <a:cs typeface="Times New Roman" pitchFamily="18" charset="0"/>
              </a:rPr>
              <a:t>	Russian natural gas pipeline project</a:t>
            </a:r>
          </a:p>
          <a:p>
            <a:pPr lvl="1"/>
            <a:r>
              <a:rPr lang="en-US" sz="2400" dirty="0">
                <a:cs typeface="Times New Roman" pitchFamily="18" charset="0"/>
              </a:rPr>
              <a:t>Previous negotiations went well</a:t>
            </a:r>
          </a:p>
          <a:p>
            <a:pPr lvl="1"/>
            <a:r>
              <a:rPr lang="en-US" sz="2400" dirty="0">
                <a:cs typeface="Times New Roman" pitchFamily="18" charset="0"/>
              </a:rPr>
              <a:t>Final negotiations in Nice, France stalled</a:t>
            </a:r>
          </a:p>
          <a:p>
            <a:endParaRPr lang="en-US" sz="2400" dirty="0">
              <a:cs typeface="Times New Roman" pitchFamily="18" charset="0"/>
            </a:endParaRPr>
          </a:p>
          <a:p>
            <a:r>
              <a:rPr lang="en-US" sz="2400" dirty="0">
                <a:cs typeface="Times New Roman" pitchFamily="18" charset="0"/>
              </a:rPr>
              <a:t>Realized the Russians didn’t want to go home during the winter</a:t>
            </a:r>
          </a:p>
          <a:p>
            <a:endParaRPr lang="en-US" sz="2400" dirty="0">
              <a:cs typeface="Times New Roman" pitchFamily="18" charset="0"/>
            </a:endParaRPr>
          </a:p>
          <a:p>
            <a:r>
              <a:rPr lang="en-US" sz="2400" dirty="0">
                <a:cs typeface="Times New Roman" pitchFamily="18" charset="0"/>
              </a:rPr>
              <a:t>So what would you do </a:t>
            </a:r>
            <a:r>
              <a:rPr lang="en-US" sz="2400" dirty="0" err="1">
                <a:cs typeface="Times New Roman" pitchFamily="18" charset="0"/>
              </a:rPr>
              <a:t>then?</a:t>
            </a:r>
            <a:r>
              <a:rPr lang="en-US" sz="2400" dirty="0" err="1">
                <a:solidFill>
                  <a:schemeClr val="bg1"/>
                </a:solidFill>
                <a:cs typeface="Times New Roman" pitchFamily="18" charset="0"/>
              </a:rPr>
              <a:t>ations</a:t>
            </a:r>
            <a:r>
              <a:rPr lang="en-US" sz="2400" dirty="0">
                <a:solidFill>
                  <a:schemeClr val="bg1"/>
                </a:solidFill>
                <a:cs typeface="Times New Roman" pitchFamily="18" charset="0"/>
              </a:rPr>
              <a:t>                                      Russian negotiators couldn’t return                                     without deal</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
        <p:nvSpPr>
          <p:cNvPr id="9" name="Title 1"/>
          <p:cNvSpPr>
            <a:spLocks noGrp="1"/>
          </p:cNvSpPr>
          <p:nvPr>
            <p:ph type="title"/>
          </p:nvPr>
        </p:nvSpPr>
        <p:spPr>
          <a:xfrm>
            <a:off x="457200" y="219075"/>
            <a:ext cx="8229600" cy="1143000"/>
          </a:xfrm>
        </p:spPr>
        <p:txBody>
          <a:bodyPr>
            <a:normAutofit/>
          </a:bodyPr>
          <a:lstStyle/>
          <a:p>
            <a:r>
              <a:rPr lang="en-US" sz="3600" b="1" dirty="0">
                <a:cs typeface="Times New Roman" pitchFamily="18" charset="0"/>
              </a:rPr>
              <a:t>Perspective Taking Across Cultures</a:t>
            </a:r>
          </a:p>
        </p:txBody>
      </p:sp>
    </p:spTree>
    <p:extLst>
      <p:ext uri="{BB962C8B-B14F-4D97-AF65-F5344CB8AC3E}">
        <p14:creationId xmlns:p14="http://schemas.microsoft.com/office/powerpoint/2010/main" val="223518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52600"/>
            <a:ext cx="8229600" cy="4476751"/>
          </a:xfrm>
          <a:prstGeom prst="rect">
            <a:avLst/>
          </a:prstGeom>
          <a:solidFill>
            <a:srgbClr val="FFFFFF">
              <a:alpha val="74902"/>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cs typeface="Times New Roman" pitchFamily="18" charset="0"/>
              </a:rPr>
              <a:t>Caterpillar trying to sell $30 million in gas turbines for </a:t>
            </a:r>
          </a:p>
          <a:p>
            <a:pPr>
              <a:buFont typeface="Arial" pitchFamily="34" charset="0"/>
              <a:buNone/>
            </a:pPr>
            <a:r>
              <a:rPr lang="en-US" sz="2400" dirty="0">
                <a:cs typeface="Times New Roman" pitchFamily="18" charset="0"/>
              </a:rPr>
              <a:t>	Russian natural gas pipeline project</a:t>
            </a:r>
          </a:p>
          <a:p>
            <a:pPr lvl="1"/>
            <a:r>
              <a:rPr lang="en-US" sz="2400" dirty="0">
                <a:cs typeface="Times New Roman" pitchFamily="18" charset="0"/>
              </a:rPr>
              <a:t>Previous negotiations went well</a:t>
            </a:r>
          </a:p>
          <a:p>
            <a:pPr lvl="1"/>
            <a:r>
              <a:rPr lang="en-US" sz="2400" dirty="0">
                <a:cs typeface="Times New Roman" pitchFamily="18" charset="0"/>
              </a:rPr>
              <a:t>Final negotiations in Nice, France stalled</a:t>
            </a:r>
          </a:p>
          <a:p>
            <a:endParaRPr lang="en-US" sz="2400" dirty="0">
              <a:cs typeface="Times New Roman" pitchFamily="18" charset="0"/>
            </a:endParaRPr>
          </a:p>
          <a:p>
            <a:r>
              <a:rPr lang="en-US" sz="2400" dirty="0">
                <a:cs typeface="Times New Roman" pitchFamily="18" charset="0"/>
              </a:rPr>
              <a:t>Realized the Russians didn’t want to go home during the winter</a:t>
            </a:r>
          </a:p>
          <a:p>
            <a:endParaRPr lang="en-US" sz="2400" dirty="0">
              <a:cs typeface="Times New Roman" pitchFamily="18" charset="0"/>
            </a:endParaRPr>
          </a:p>
          <a:p>
            <a:r>
              <a:rPr lang="en-US" sz="2400" dirty="0">
                <a:cs typeface="Times New Roman" pitchFamily="18" charset="0"/>
              </a:rPr>
              <a:t>Caterpillar dragged out negotiations. Russian negotiators couldn’t return without a deal and made major concessions.                              </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Font typeface="Arial" pitchFamily="34" charset="0"/>
              <a:buNone/>
            </a:pPr>
            <a:endParaRPr lang="en-US" sz="2400" dirty="0">
              <a:latin typeface="Times New Roman" pitchFamily="18" charset="0"/>
              <a:cs typeface="Times New Roman" pitchFamily="18" charset="0"/>
            </a:endParaRPr>
          </a:p>
        </p:txBody>
      </p:sp>
      <p:sp>
        <p:nvSpPr>
          <p:cNvPr id="9" name="Title 1"/>
          <p:cNvSpPr>
            <a:spLocks noGrp="1"/>
          </p:cNvSpPr>
          <p:nvPr>
            <p:ph type="title"/>
          </p:nvPr>
        </p:nvSpPr>
        <p:spPr>
          <a:xfrm>
            <a:off x="457200" y="219075"/>
            <a:ext cx="8229600" cy="1143000"/>
          </a:xfrm>
        </p:spPr>
        <p:txBody>
          <a:bodyPr>
            <a:normAutofit/>
          </a:bodyPr>
          <a:lstStyle/>
          <a:p>
            <a:r>
              <a:rPr lang="en-US" sz="3600" b="1" dirty="0">
                <a:cs typeface="Times New Roman" pitchFamily="18" charset="0"/>
              </a:rPr>
              <a:t>Perspective Taking Across Cultures</a:t>
            </a:r>
          </a:p>
        </p:txBody>
      </p:sp>
    </p:spTree>
    <p:extLst>
      <p:ext uri="{BB962C8B-B14F-4D97-AF65-F5344CB8AC3E}">
        <p14:creationId xmlns:p14="http://schemas.microsoft.com/office/powerpoint/2010/main" val="3059843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8811</Words>
  <Application>Microsoft Office PowerPoint</Application>
  <PresentationFormat>On-screen Show (4:3)</PresentationFormat>
  <Paragraphs>799</Paragraphs>
  <Slides>58</Slides>
  <Notes>58</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2" baseType="lpstr">
      <vt:lpstr>Arial</vt:lpstr>
      <vt:lpstr>Arial Black</vt:lpstr>
      <vt:lpstr>Calibri</vt:lpstr>
      <vt:lpstr>Cambria</vt:lpstr>
      <vt:lpstr>Gill Sans Light</vt:lpstr>
      <vt:lpstr>Helvetica</vt:lpstr>
      <vt:lpstr>Roboto</vt:lpstr>
      <vt:lpstr>Roboto Slab</vt:lpstr>
      <vt:lpstr>Rockwell</vt:lpstr>
      <vt:lpstr>Times New Roman</vt:lpstr>
      <vt:lpstr>Ubuntu</vt:lpstr>
      <vt:lpstr>Tema de Office</vt:lpstr>
      <vt:lpstr>Conception personnalisée</vt:lpstr>
      <vt:lpstr>Chart</vt:lpstr>
      <vt:lpstr>Magos and Tala Comics</vt:lpstr>
      <vt:lpstr>PowerPoint Presentation</vt:lpstr>
      <vt:lpstr>Team-on-Team Negotiation Exercise:  Magos and Tala Comics</vt:lpstr>
      <vt:lpstr>Magos and Tala Comics</vt:lpstr>
      <vt:lpstr>PowerPoint Presentation</vt:lpstr>
      <vt:lpstr>PowerPoint Presentation</vt:lpstr>
      <vt:lpstr>Perspective Taking Across Cultures</vt:lpstr>
      <vt:lpstr>Perspective Taking Across Cultures</vt:lpstr>
      <vt:lpstr>Perspective Taking Across Cultures</vt:lpstr>
      <vt:lpstr>Defining Culture?</vt:lpstr>
      <vt:lpstr>Defining Culture?</vt:lpstr>
      <vt:lpstr>PowerPoint Presentation</vt:lpstr>
      <vt:lpstr>PowerPoint Presentation</vt:lpstr>
      <vt:lpstr>Some Important Dimensions of Culture  (Hofstede, 2001; Meyer, 2014)</vt:lpstr>
      <vt:lpstr>Handout: National Rankings on Individualism and Collectivism</vt:lpstr>
      <vt:lpstr>      “The squeaky wheel gets the grease.”                   - Josh Billings,  U.S. humorist  </vt:lpstr>
      <vt:lpstr>PowerPoint Presentation</vt:lpstr>
      <vt:lpstr>              Most Individualistic</vt:lpstr>
      <vt:lpstr>Bank employees study</vt:lpstr>
      <vt:lpstr>Bank employees study</vt:lpstr>
      <vt:lpstr>  1. High vs. Low Context Communication 2. Disagreement  3. Scheduling</vt:lpstr>
      <vt:lpstr>Some Important Dimensions of Culture  (Hofstede, 2001; Meyer, 2014)</vt:lpstr>
      <vt:lpstr>              Low context</vt:lpstr>
      <vt:lpstr>Discussion Questions</vt:lpstr>
      <vt:lpstr>Buzz Group Discussions</vt:lpstr>
      <vt:lpstr>How to say “No” in Japan (Barry, 1992)</vt:lpstr>
      <vt:lpstr>How to say “No” in Japan (Barry, 1992)</vt:lpstr>
      <vt:lpstr>How to say “No” in Japan (Barry, 1992)</vt:lpstr>
      <vt:lpstr>How to say “No” in Japan (Barry, 1992)</vt:lpstr>
      <vt:lpstr>How to say “No” in Japan (Barry, 1992)</vt:lpstr>
      <vt:lpstr>How to say “No” in Japan (Barry, 1992)</vt:lpstr>
      <vt:lpstr>High-Context Communication:  More Examples</vt:lpstr>
      <vt:lpstr>How can you manage  cultural differences in communication? </vt:lpstr>
      <vt:lpstr>Some Important Dimensions of Culture  (Hofstede, 2001; Meyer, 2014)</vt:lpstr>
      <vt:lpstr>              Confrontational</vt:lpstr>
      <vt:lpstr>“In a good meeting…” The top answers from three cultures</vt:lpstr>
      <vt:lpstr>PowerPoint Presentation</vt:lpstr>
      <vt:lpstr>PowerPoint Presentation</vt:lpstr>
      <vt:lpstr>Some Important Dimensions of Culture  (Hofstede, 2001; Meyer, 2014)</vt:lpstr>
      <vt:lpstr>              Strict</vt:lpstr>
      <vt:lpstr>Cultural differences in Magos and Tala Comics?</vt:lpstr>
      <vt:lpstr>Cultural differences in Magos and Tala Comics?</vt:lpstr>
      <vt:lpstr>PowerPoint Presentation</vt:lpstr>
      <vt:lpstr>How does negotiating across cultures affect negotiation outcomes?</vt:lpstr>
      <vt:lpstr>Culture and Negotiation Outcomes</vt:lpstr>
      <vt:lpstr>PowerPoint Presentation</vt:lpstr>
      <vt:lpstr>PowerPoint Presentation</vt:lpstr>
      <vt:lpstr>Avoiding Stereotyping</vt:lpstr>
      <vt:lpstr>Magos and TC is based on a true story</vt:lpstr>
      <vt:lpstr>PowerPoint Presentation</vt:lpstr>
      <vt:lpstr>Different expected future sales for product</vt:lpstr>
      <vt:lpstr>Contingent Contracts</vt:lpstr>
      <vt:lpstr>Did you use a contingent contract  in Magos and Tala Comics?</vt:lpstr>
      <vt:lpstr>Did you add any new issues  to create more value?</vt:lpstr>
      <vt:lpstr>Did you add any new issues  to create more value?</vt:lpstr>
      <vt:lpstr>PowerPoint Presentation</vt:lpstr>
      <vt:lpstr>Take-Aways</vt:lpstr>
      <vt:lpstr>There are many world cultures,  but only two negotiation cultures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Ruiz Pozuelo</dc:creator>
  <cp:lastModifiedBy>SHIKHOVA Larisa</cp:lastModifiedBy>
  <cp:revision>168</cp:revision>
  <dcterms:created xsi:type="dcterms:W3CDTF">2016-02-02T04:58:21Z</dcterms:created>
  <dcterms:modified xsi:type="dcterms:W3CDTF">2024-06-20T13:22:04Z</dcterms:modified>
</cp:coreProperties>
</file>