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8"/>
  </p:notesMasterIdLst>
  <p:sldIdLst>
    <p:sldId id="386" r:id="rId3"/>
    <p:sldId id="2400" r:id="rId4"/>
    <p:sldId id="2312" r:id="rId5"/>
    <p:sldId id="2401" r:id="rId6"/>
    <p:sldId id="2384" r:id="rId7"/>
    <p:sldId id="2377" r:id="rId8"/>
    <p:sldId id="396" r:id="rId9"/>
    <p:sldId id="2409" r:id="rId10"/>
    <p:sldId id="2395" r:id="rId11"/>
    <p:sldId id="2394" r:id="rId12"/>
    <p:sldId id="2405" r:id="rId13"/>
    <p:sldId id="2407" r:id="rId14"/>
    <p:sldId id="2408" r:id="rId15"/>
    <p:sldId id="741" r:id="rId16"/>
    <p:sldId id="2404" r:id="rId17"/>
    <p:sldId id="2391" r:id="rId18"/>
    <p:sldId id="2387" r:id="rId19"/>
    <p:sldId id="2388" r:id="rId20"/>
    <p:sldId id="2389" r:id="rId21"/>
    <p:sldId id="2390" r:id="rId22"/>
    <p:sldId id="2386" r:id="rId23"/>
    <p:sldId id="370" r:id="rId24"/>
    <p:sldId id="339" r:id="rId25"/>
    <p:sldId id="2365" r:id="rId26"/>
    <p:sldId id="487" r:id="rId27"/>
    <p:sldId id="2410" r:id="rId28"/>
    <p:sldId id="2266" r:id="rId29"/>
    <p:sldId id="2371" r:id="rId30"/>
    <p:sldId id="2272" r:id="rId31"/>
    <p:sldId id="2361" r:id="rId32"/>
    <p:sldId id="2362" r:id="rId33"/>
    <p:sldId id="2351" r:id="rId34"/>
    <p:sldId id="2396" r:id="rId35"/>
    <p:sldId id="2376" r:id="rId36"/>
    <p:sldId id="2335"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C766B3-5E9F-49E4-8155-2DA00BC6D468}" v="1" dt="2024-06-10T07:39:00.1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30" autoAdjust="0"/>
    <p:restoredTop sz="95033" autoAdjust="0"/>
  </p:normalViewPr>
  <p:slideViewPr>
    <p:cSldViewPr>
      <p:cViewPr varScale="1">
        <p:scale>
          <a:sx n="75" d="100"/>
          <a:sy n="75" d="100"/>
        </p:scale>
        <p:origin x="1378"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microsoft.com/office/2016/11/relationships/changesInfo" Target="changesInfos/changesInfo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10C766B3-5E9F-49E4-8155-2DA00BC6D468}"/>
    <pc:docChg chg="addSld delSld modSld sldOrd">
      <pc:chgData name="LESCALLIER TRAQUET Emilie" userId="ab01feba-5c92-4a33-8ccf-08c553084b8f" providerId="ADAL" clId="{10C766B3-5E9F-49E4-8155-2DA00BC6D468}" dt="2024-06-10T07:40:47.952" v="87" actId="20577"/>
      <pc:docMkLst>
        <pc:docMk/>
      </pc:docMkLst>
      <pc:sldChg chg="modSp add mod">
        <pc:chgData name="LESCALLIER TRAQUET Emilie" userId="ab01feba-5c92-4a33-8ccf-08c553084b8f" providerId="ADAL" clId="{10C766B3-5E9F-49E4-8155-2DA00BC6D468}" dt="2024-06-10T07:40:47.952" v="87" actId="20577"/>
        <pc:sldMkLst>
          <pc:docMk/>
          <pc:sldMk cId="1409809371" sldId="386"/>
        </pc:sldMkLst>
        <pc:spChg chg="mod">
          <ac:chgData name="LESCALLIER TRAQUET Emilie" userId="ab01feba-5c92-4a33-8ccf-08c553084b8f" providerId="ADAL" clId="{10C766B3-5E9F-49E4-8155-2DA00BC6D468}" dt="2024-06-10T07:40:04.953" v="84" actId="20577"/>
          <ac:spMkLst>
            <pc:docMk/>
            <pc:sldMk cId="1409809371" sldId="386"/>
            <ac:spMk id="5" creationId="{95B59985-71BB-39B0-A25D-A79F4455D554}"/>
          </ac:spMkLst>
        </pc:spChg>
        <pc:spChg chg="mod">
          <ac:chgData name="LESCALLIER TRAQUET Emilie" userId="ab01feba-5c92-4a33-8ccf-08c553084b8f" providerId="ADAL" clId="{10C766B3-5E9F-49E4-8155-2DA00BC6D468}" dt="2024-06-10T07:40:47.952" v="87" actId="20577"/>
          <ac:spMkLst>
            <pc:docMk/>
            <pc:sldMk cId="1409809371" sldId="386"/>
            <ac:spMk id="7" creationId="{A8F4ADC1-E06A-AFED-D132-7A0D134CB25A}"/>
          </ac:spMkLst>
        </pc:spChg>
      </pc:sldChg>
      <pc:sldChg chg="new del ord">
        <pc:chgData name="LESCALLIER TRAQUET Emilie" userId="ab01feba-5c92-4a33-8ccf-08c553084b8f" providerId="ADAL" clId="{10C766B3-5E9F-49E4-8155-2DA00BC6D468}" dt="2024-06-10T07:39:02.135" v="4" actId="47"/>
        <pc:sldMkLst>
          <pc:docMk/>
          <pc:sldMk cId="2397340047" sldId="241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052208-F506-45EE-844F-3CB1F027403A}" type="datetimeFigureOut">
              <a:rPr lang="en-US" smtClean="0"/>
              <a:t>6/20/2024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E1DD1D-0BD5-4E4F-ABDD-53ED947792F1}" type="slidenum">
              <a:rPr lang="en-US" smtClean="0"/>
              <a:t>‹#›</a:t>
            </a:fld>
            <a:endParaRPr lang="en-US"/>
          </a:p>
        </p:txBody>
      </p:sp>
    </p:spTree>
    <p:extLst>
      <p:ext uri="{BB962C8B-B14F-4D97-AF65-F5344CB8AC3E}">
        <p14:creationId xmlns:p14="http://schemas.microsoft.com/office/powerpoint/2010/main" val="4290936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b="0" dirty="0"/>
              <a:t>One sensitive issue is the potential future sale to a competitor. Fisher wants a firm commitment this will not happen, and </a:t>
            </a:r>
            <a:r>
              <a:rPr lang="en-SG" b="0" dirty="0" err="1"/>
              <a:t>Trachtner</a:t>
            </a:r>
            <a:r>
              <a:rPr lang="en-SG" b="0" dirty="0"/>
              <a:t> is dead-set on not conceding this issue. </a:t>
            </a:r>
          </a:p>
          <a:p>
            <a:endParaRPr lang="en-SG" b="0" dirty="0"/>
          </a:p>
          <a:p>
            <a:r>
              <a:rPr lang="en-SG" b="0" dirty="0"/>
              <a:t>If you were </a:t>
            </a:r>
            <a:r>
              <a:rPr lang="en-SG" b="0" dirty="0" err="1"/>
              <a:t>Haldermann</a:t>
            </a:r>
            <a:r>
              <a:rPr lang="en-SG" b="0" dirty="0"/>
              <a:t>, how did you address this issue with Fisher, and also with the buyers? If you don’t pursue this in the team-on-team discussion, you are not fulfilling one of your client’s key preferences. But if you do, you signal to the buyers that you have fewer alternatives, which could lead them to make you worse financial offers. [</a:t>
            </a:r>
            <a:r>
              <a:rPr lang="en-SG" b="0" i="1" dirty="0"/>
              <a:t>Students with the role of </a:t>
            </a:r>
            <a:r>
              <a:rPr lang="en-SG" b="0" i="1" dirty="0" err="1"/>
              <a:t>Haldermann</a:t>
            </a:r>
            <a:r>
              <a:rPr lang="en-SG" b="0" i="1" dirty="0"/>
              <a:t> share their experiences in the negotiation</a:t>
            </a:r>
            <a:r>
              <a:rPr lang="en-SG" b="0" dirty="0"/>
              <a:t>]. </a:t>
            </a:r>
          </a:p>
          <a:p>
            <a:endParaRPr lang="en-SG" b="0" dirty="0"/>
          </a:p>
          <a:p>
            <a:r>
              <a:rPr lang="en-SG" b="0" dirty="0"/>
              <a:t>Withholding information from the other team is typically seen as much less wrong than withholding it from your client. In fact, revealing everything unilaterally is not win-win at all, and in fact likely to be quite foolish. You should exchange information reciprocally, not unilaterally with another team in a team-on-team negotiation. </a:t>
            </a:r>
          </a:p>
          <a:p>
            <a:endParaRPr lang="en-SG" b="1" u="sng" dirty="0"/>
          </a:p>
          <a:p>
            <a:r>
              <a:rPr lang="en-SG" b="0" dirty="0"/>
              <a:t>A creative option that could address Fisher’s concern about firm integrity is agreeing that even if sold to a competitor, the company will keep its name. Did anyone discuss options along this line? [</a:t>
            </a:r>
            <a:r>
              <a:rPr lang="en-SG" b="0" i="1" dirty="0"/>
              <a:t>Students share their experiences in the negotiation</a:t>
            </a:r>
            <a:r>
              <a:rPr lang="en-SG" b="0" dirty="0"/>
              <a:t>]. </a:t>
            </a:r>
          </a:p>
          <a:p>
            <a:endParaRPr lang="en-SG"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b="0" dirty="0"/>
              <a:t>Did anyone with the role of Preiss ignore your Mr </a:t>
            </a:r>
            <a:r>
              <a:rPr lang="en-SG" b="0" dirty="0" err="1"/>
              <a:t>Trachtner</a:t>
            </a:r>
            <a:r>
              <a:rPr lang="en-SG" b="0" dirty="0"/>
              <a:t> and just do the deal with the sellers on your own? You do have decision power. [</a:t>
            </a:r>
            <a:r>
              <a:rPr lang="en-SG" b="0" i="1" dirty="0"/>
              <a:t>Students with the role of Preiss share their experiences in the negotiation</a:t>
            </a:r>
            <a:r>
              <a:rPr lang="en-SG" b="0" dirty="0"/>
              <a:t>]. </a:t>
            </a:r>
          </a:p>
          <a:p>
            <a:endParaRPr lang="en-SG" b="0" dirty="0"/>
          </a:p>
          <a:p>
            <a:r>
              <a:rPr lang="en-SG" b="0" dirty="0"/>
              <a:t>If Fisher and </a:t>
            </a:r>
            <a:r>
              <a:rPr lang="en-SG" b="0" dirty="0" err="1"/>
              <a:t>Haldermann</a:t>
            </a:r>
            <a:r>
              <a:rPr lang="en-SG" b="0" dirty="0"/>
              <a:t> propose a high price and low contingency, this could create suspicion on the buyer side. Did this happen on any buyer teams? [</a:t>
            </a:r>
            <a:r>
              <a:rPr lang="en-SG" b="0" i="1" dirty="0"/>
              <a:t>Students with the role of Preiss and </a:t>
            </a:r>
            <a:r>
              <a:rPr lang="en-SG" b="0" i="1" dirty="0" err="1"/>
              <a:t>Trachtner</a:t>
            </a:r>
            <a:r>
              <a:rPr lang="en-SG" b="0" i="1" dirty="0"/>
              <a:t> share their experiences in the negotiation</a:t>
            </a:r>
            <a:r>
              <a:rPr lang="en-SG" b="0" dirty="0"/>
              <a:t>]. You could try to address this by disclosing Fisher’s personal goal to retire and focus on philanthropy. </a:t>
            </a:r>
          </a:p>
          <a:p>
            <a:endParaRPr lang="en-SG" b="1" dirty="0"/>
          </a:p>
        </p:txBody>
      </p:sp>
      <p:sp>
        <p:nvSpPr>
          <p:cNvPr id="4" name="Slide Number Placeholder 3"/>
          <p:cNvSpPr>
            <a:spLocks noGrp="1"/>
          </p:cNvSpPr>
          <p:nvPr>
            <p:ph type="sldNum" sz="quarter" idx="5"/>
          </p:nvPr>
        </p:nvSpPr>
        <p:spPr/>
        <p:txBody>
          <a:bodyPr/>
          <a:lstStyle/>
          <a:p>
            <a:fld id="{9BE1DD1D-0BD5-4E4F-ABDD-53ED947792F1}" type="slidenum">
              <a:rPr lang="en-US" smtClean="0"/>
              <a:t>10</a:t>
            </a:fld>
            <a:endParaRPr lang="en-US"/>
          </a:p>
        </p:txBody>
      </p:sp>
    </p:spTree>
    <p:extLst>
      <p:ext uri="{BB962C8B-B14F-4D97-AF65-F5344CB8AC3E}">
        <p14:creationId xmlns:p14="http://schemas.microsoft.com/office/powerpoint/2010/main" val="11695841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11</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2400" dirty="0"/>
              <a:t>And here are your results! Feel free to raise your hands to share what happened in your group, or to raise your hand and ask about a different group’s deal. [</a:t>
            </a:r>
            <a:r>
              <a:rPr lang="en-US" sz="2400" i="1" dirty="0"/>
              <a:t>Class discusses and shares the results</a:t>
            </a:r>
            <a:r>
              <a:rPr lang="en-US" sz="2400" dirty="0"/>
              <a:t>]. </a:t>
            </a:r>
          </a:p>
          <a:p>
            <a:endParaRPr lang="en-US" sz="2400" dirty="0"/>
          </a:p>
          <a:p>
            <a:r>
              <a:rPr lang="en-US" sz="2400" dirty="0"/>
              <a:t>*</a:t>
            </a:r>
            <a:r>
              <a:rPr lang="en-US" sz="2400" u="sng" dirty="0"/>
              <a:t>Important note</a:t>
            </a:r>
            <a:r>
              <a:rPr lang="en-US" sz="2400" dirty="0"/>
              <a:t>: This</a:t>
            </a:r>
            <a:r>
              <a:rPr lang="en-US" sz="2400" baseline="0" dirty="0"/>
              <a:t> is the results slide for Lights Out. The instructor has the option of entering the results from the outcome form here during the break. Another option is to summarize results by show of hands as in an earlier slide in this deck, or look at the outcome forms that the group turned in and pick interesting results to highlight. </a:t>
            </a:r>
          </a:p>
          <a:p>
            <a:endParaRPr lang="en-US" sz="2400" baseline="0" dirty="0"/>
          </a:p>
          <a:p>
            <a:endParaRPr lang="fr-FR" sz="2400" kern="1200" baseline="0" dirty="0">
              <a:solidFill>
                <a:schemeClr val="tx1"/>
              </a:solidFill>
              <a:effectLst/>
              <a:latin typeface="+mn-lt"/>
              <a:ea typeface="+mn-ea"/>
              <a:cs typeface="+mn-cs"/>
            </a:endParaRPr>
          </a:p>
          <a:p>
            <a:pPr eaLnBrk="1" hangingPunct="1"/>
            <a:endParaRPr lang="en-US" altLang="en-US" b="1" u="sng" dirty="0">
              <a:latin typeface="Arial" panose="020B0604020202020204" pitchFamily="34" charset="0"/>
            </a:endParaRPr>
          </a:p>
        </p:txBody>
      </p:sp>
    </p:spTree>
    <p:extLst>
      <p:ext uri="{BB962C8B-B14F-4D97-AF65-F5344CB8AC3E}">
        <p14:creationId xmlns:p14="http://schemas.microsoft.com/office/powerpoint/2010/main" val="1817786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12</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2400" u="sng" dirty="0"/>
              <a:t>Note</a:t>
            </a:r>
            <a:r>
              <a:rPr lang="en-US" sz="2400" dirty="0"/>
              <a:t>: Example results slide from a lecture at INSEAD</a:t>
            </a:r>
          </a:p>
          <a:p>
            <a:endParaRPr lang="fr-FR" sz="2400" kern="1200" baseline="0" dirty="0">
              <a:solidFill>
                <a:schemeClr val="tx1"/>
              </a:solidFill>
              <a:effectLst/>
              <a:latin typeface="+mn-lt"/>
              <a:ea typeface="+mn-ea"/>
              <a:cs typeface="+mn-cs"/>
            </a:endParaRPr>
          </a:p>
          <a:p>
            <a:pPr eaLnBrk="1" hangingPunct="1"/>
            <a:endParaRPr lang="en-US" altLang="en-US" b="1" u="sng" dirty="0">
              <a:latin typeface="Arial" panose="020B0604020202020204" pitchFamily="34" charset="0"/>
            </a:endParaRPr>
          </a:p>
        </p:txBody>
      </p:sp>
    </p:spTree>
    <p:extLst>
      <p:ext uri="{BB962C8B-B14F-4D97-AF65-F5344CB8AC3E}">
        <p14:creationId xmlns:p14="http://schemas.microsoft.com/office/powerpoint/2010/main" val="1817786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13</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2400" u="sng" dirty="0"/>
              <a:t>Note</a:t>
            </a:r>
            <a:r>
              <a:rPr lang="en-US" sz="2400" dirty="0"/>
              <a:t>: Example results slide from a lecture at INSEAD</a:t>
            </a:r>
          </a:p>
          <a:p>
            <a:endParaRPr lang="fr-FR" sz="2400" kern="1200" baseline="0" dirty="0">
              <a:solidFill>
                <a:schemeClr val="tx1"/>
              </a:solidFill>
              <a:effectLst/>
              <a:latin typeface="+mn-lt"/>
              <a:ea typeface="+mn-ea"/>
              <a:cs typeface="+mn-cs"/>
            </a:endParaRPr>
          </a:p>
          <a:p>
            <a:pPr eaLnBrk="1" hangingPunct="1"/>
            <a:endParaRPr lang="en-US" altLang="en-US" b="1" u="sng" dirty="0">
              <a:latin typeface="Arial" panose="020B0604020202020204" pitchFamily="34" charset="0"/>
            </a:endParaRPr>
          </a:p>
        </p:txBody>
      </p:sp>
    </p:spTree>
    <p:extLst>
      <p:ext uri="{BB962C8B-B14F-4D97-AF65-F5344CB8AC3E}">
        <p14:creationId xmlns:p14="http://schemas.microsoft.com/office/powerpoint/2010/main" val="23245240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14</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2400" u="sng" dirty="0"/>
              <a:t>Note</a:t>
            </a:r>
            <a:r>
              <a:rPr lang="en-US" sz="2400" dirty="0"/>
              <a:t>: Example results slide from a lecture at INSEAD</a:t>
            </a:r>
          </a:p>
          <a:p>
            <a:endParaRPr lang="fr-FR" sz="2400" kern="1200" baseline="0" dirty="0">
              <a:solidFill>
                <a:schemeClr val="tx1"/>
              </a:solidFill>
              <a:effectLst/>
              <a:latin typeface="+mn-lt"/>
              <a:ea typeface="+mn-ea"/>
              <a:cs typeface="+mn-cs"/>
            </a:endParaRPr>
          </a:p>
          <a:p>
            <a:pPr eaLnBrk="1" hangingPunct="1"/>
            <a:endParaRPr lang="en-US" altLang="en-US" b="1" u="sng" dirty="0">
              <a:latin typeface="Arial" panose="020B0604020202020204" pitchFamily="34" charset="0"/>
            </a:endParaRPr>
          </a:p>
        </p:txBody>
      </p:sp>
    </p:spTree>
    <p:extLst>
      <p:ext uri="{BB962C8B-B14F-4D97-AF65-F5344CB8AC3E}">
        <p14:creationId xmlns:p14="http://schemas.microsoft.com/office/powerpoint/2010/main" val="6107909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15</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2400" u="sng" dirty="0"/>
              <a:t>Note</a:t>
            </a:r>
            <a:r>
              <a:rPr lang="en-US" sz="2400" dirty="0"/>
              <a:t>: Example results slide from a lecture at INSEAD</a:t>
            </a:r>
          </a:p>
          <a:p>
            <a:endParaRPr lang="fr-FR" sz="2400" kern="1200" baseline="0" dirty="0">
              <a:solidFill>
                <a:schemeClr val="tx1"/>
              </a:solidFill>
              <a:effectLst/>
              <a:latin typeface="+mn-lt"/>
              <a:ea typeface="+mn-ea"/>
              <a:cs typeface="+mn-cs"/>
            </a:endParaRPr>
          </a:p>
          <a:p>
            <a:pPr eaLnBrk="1" hangingPunct="1"/>
            <a:endParaRPr lang="en-US" altLang="en-US" b="1" u="sng" dirty="0">
              <a:latin typeface="Arial" panose="020B0604020202020204" pitchFamily="34" charset="0"/>
            </a:endParaRPr>
          </a:p>
        </p:txBody>
      </p:sp>
    </p:spTree>
    <p:extLst>
      <p:ext uri="{BB962C8B-B14F-4D97-AF65-F5344CB8AC3E}">
        <p14:creationId xmlns:p14="http://schemas.microsoft.com/office/powerpoint/2010/main" val="3404735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050" b="0" u="none" dirty="0"/>
              <a:t>And now, the true story behind the case. The names of the people and companies have been changed, but the case is based on real events. </a:t>
            </a:r>
          </a:p>
          <a:p>
            <a:endParaRPr lang="en-SG" sz="1050"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effectLst/>
                <a:latin typeface="Calibri" panose="020F0502020204030204" pitchFamily="34" charset="0"/>
                <a:ea typeface="Calibri" panose="020F0502020204030204" pitchFamily="34" charset="0"/>
              </a:rPr>
              <a:t>TCP submitted the bid with the highest price and Option B. </a:t>
            </a:r>
            <a:endParaRPr lang="en-SG" sz="1050" b="0" u="none" dirty="0"/>
          </a:p>
          <a:p>
            <a:endParaRPr lang="en-SG" sz="1050" b="0" u="none" dirty="0"/>
          </a:p>
          <a:p>
            <a:pPr>
              <a:spcBef>
                <a:spcPts val="0"/>
              </a:spcBef>
            </a:pPr>
            <a:r>
              <a:rPr lang="en-US" sz="1200" dirty="0">
                <a:effectLst/>
                <a:latin typeface="Calibri" panose="020F0502020204030204" pitchFamily="34" charset="0"/>
                <a:ea typeface="Calibri" panose="020F0502020204030204" pitchFamily="34" charset="0"/>
              </a:rPr>
              <a:t>However, the company founder, Ms. Fischer, rejected TCP’s bid and accepted a lower bid with more secure financing and factors she cared about such as a say in choosing the CEO, remote work solely on product development, and an agreement not to sell the company to a competitor. Thus, the winning bid was not “fee maximizing” for the advising investment bank, but utility-maximizing for the founder and seller.  </a:t>
            </a:r>
          </a:p>
          <a:p>
            <a:endParaRPr lang="en-US" sz="1200" b="1" u="sng"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Fisher was not a businessperson in mindset. She had first built the </a:t>
            </a:r>
            <a:r>
              <a:rPr lang="en-US" sz="1200" b="0" u="none" dirty="0">
                <a:effectLst/>
                <a:latin typeface="Calibri" panose="020F0502020204030204" pitchFamily="34" charset="0"/>
              </a:rPr>
              <a:t>automations for her own house then decided to start a business. The real Fisher was not willing to sell to a competitor even if they maintained the brand. Fisher hated them for laughing at IBS when her company was small and new. </a:t>
            </a:r>
          </a:p>
          <a:p>
            <a:endParaRPr lang="en-US" sz="1200" b="1" u="none"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IBS experienced accelerated growth during the COVID19 pandemic as the home automation market took off. IBS doubled in value in just 2 years. The sale was ultimately a </a:t>
            </a:r>
            <a:r>
              <a:rPr lang="en-US" sz="1200" dirty="0">
                <a:latin typeface="Calibri" panose="020F0502020204030204" pitchFamily="34" charset="0"/>
                <a:ea typeface="Calibri" panose="020F0502020204030204" pitchFamily="34" charset="0"/>
              </a:rPr>
              <a:t>g</a:t>
            </a:r>
            <a:r>
              <a:rPr lang="en-US" sz="1200" dirty="0">
                <a:effectLst/>
                <a:latin typeface="Calibri" panose="020F0502020204030204" pitchFamily="34" charset="0"/>
                <a:ea typeface="Calibri" panose="020F0502020204030204" pitchFamily="34" charset="0"/>
              </a:rPr>
              <a:t>reat deal for the bank and further boost for </a:t>
            </a:r>
            <a:r>
              <a:rPr lang="en-US" sz="1200" dirty="0" err="1">
                <a:effectLst/>
                <a:latin typeface="Calibri" panose="020F0502020204030204" pitchFamily="34" charset="0"/>
                <a:ea typeface="Calibri" panose="020F0502020204030204" pitchFamily="34" charset="0"/>
              </a:rPr>
              <a:t>Haldermann’s</a:t>
            </a:r>
            <a:r>
              <a:rPr lang="en-US" sz="1200" dirty="0">
                <a:effectLst/>
                <a:latin typeface="Calibri" panose="020F0502020204030204" pitchFamily="34" charset="0"/>
                <a:ea typeface="Calibri" panose="020F0502020204030204" pitchFamily="34" charset="0"/>
              </a:rPr>
              <a:t> already strong reputation. </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TCP tragically missed out what would have been a great acquisition due to Mr. </a:t>
            </a:r>
            <a:r>
              <a:rPr lang="en-US" sz="1200" dirty="0" err="1">
                <a:effectLst/>
                <a:latin typeface="Calibri" panose="020F0502020204030204" pitchFamily="34" charset="0"/>
                <a:ea typeface="Calibri" panose="020F0502020204030204" pitchFamily="34" charset="0"/>
              </a:rPr>
              <a:t>Trachtner</a:t>
            </a:r>
            <a:r>
              <a:rPr lang="en-US" sz="1200" dirty="0">
                <a:effectLst/>
                <a:latin typeface="Calibri" panose="020F0502020204030204" pitchFamily="34" charset="0"/>
                <a:ea typeface="Calibri" panose="020F0502020204030204" pitchFamily="34" charset="0"/>
              </a:rPr>
              <a:t> undermining the deal. </a:t>
            </a:r>
            <a:r>
              <a:rPr lang="en-US" sz="1200" b="0" dirty="0">
                <a:effectLst/>
                <a:latin typeface="Calibri" panose="020F0502020204030204" pitchFamily="34" charset="0"/>
                <a:ea typeface="Calibri" panose="020F0502020204030204" pitchFamily="34" charset="0"/>
              </a:rPr>
              <a:t>From their first meeting, </a:t>
            </a:r>
            <a:r>
              <a:rPr lang="en-US" sz="1200" b="0" dirty="0" err="1">
                <a:effectLst/>
                <a:latin typeface="Calibri" panose="020F0502020204030204" pitchFamily="34" charset="0"/>
                <a:ea typeface="Calibri" panose="020F0502020204030204" pitchFamily="34" charset="0"/>
              </a:rPr>
              <a:t>Trachtner</a:t>
            </a:r>
            <a:r>
              <a:rPr lang="en-US" sz="1200" b="0" dirty="0">
                <a:effectLst/>
                <a:latin typeface="Calibri" panose="020F0502020204030204" pitchFamily="34" charset="0"/>
                <a:ea typeface="Calibri" panose="020F0502020204030204" pitchFamily="34" charset="0"/>
              </a:rPr>
              <a:t> thought Fisher was full or herself and his annoyance </a:t>
            </a:r>
            <a:r>
              <a:rPr lang="en-US" sz="1200" b="0" u="none" dirty="0" err="1">
                <a:effectLst/>
                <a:latin typeface="Calibri" panose="020F0502020204030204" pitchFamily="34" charset="0"/>
              </a:rPr>
              <a:t>coloured</a:t>
            </a:r>
            <a:r>
              <a:rPr lang="en-US" sz="1200" b="0" u="none" dirty="0">
                <a:effectLst/>
                <a:latin typeface="Calibri" panose="020F0502020204030204" pitchFamily="34" charset="0"/>
              </a:rPr>
              <a:t> perceptions of the value of IBS. </a:t>
            </a:r>
            <a:r>
              <a:rPr lang="en-US" sz="1200" dirty="0">
                <a:effectLst/>
                <a:latin typeface="Calibri" panose="020F0502020204030204" pitchFamily="34" charset="0"/>
                <a:ea typeface="Calibri" panose="020F0502020204030204" pitchFamily="34" charset="0"/>
              </a:rPr>
              <a:t>Mr. </a:t>
            </a:r>
            <a:r>
              <a:rPr lang="en-US" sz="1200" dirty="0" err="1">
                <a:effectLst/>
                <a:latin typeface="Calibri" panose="020F0502020204030204" pitchFamily="34" charset="0"/>
                <a:ea typeface="Calibri" panose="020F0502020204030204" pitchFamily="34" charset="0"/>
              </a:rPr>
              <a:t>Trachtner’s</a:t>
            </a:r>
            <a:r>
              <a:rPr lang="en-US" sz="1200" dirty="0">
                <a:effectLst/>
                <a:latin typeface="Calibri" panose="020F0502020204030204" pitchFamily="34" charset="0"/>
                <a:ea typeface="Calibri" panose="020F0502020204030204" pitchFamily="34" charset="0"/>
              </a:rPr>
              <a:t> subsequent sabotage of the deal had lasting cultural impact on TCP firm culture and all involved avoid working with him.  Various people quit the firm due to all the conflict, even members of Preiss’ team. </a:t>
            </a:r>
            <a:r>
              <a:rPr lang="en-US" sz="1050" b="0" u="none" dirty="0">
                <a:effectLst/>
                <a:latin typeface="Calibri" panose="020F0502020204030204" pitchFamily="34" charset="0"/>
              </a:rPr>
              <a:t>To this day,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hates discussing the failed IBS deal. Preiss and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coexist at the firm and don’t interact. Preiss was eventually promoted to the Managing Director of the firm, whereas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has stayed where he was and is, as a Partner.</a:t>
            </a:r>
            <a:r>
              <a:rPr lang="en-US" sz="1050" b="1" u="sng" dirty="0">
                <a:effectLst/>
                <a:latin typeface="Calibri" panose="020F0502020204030204" pitchFamily="34" charset="0"/>
              </a:rPr>
              <a:t> </a:t>
            </a:r>
            <a:endParaRPr lang="en-SG" sz="1050" b="1" u="sng" dirty="0"/>
          </a:p>
          <a:p>
            <a:endParaRPr lang="en-SG" dirty="0"/>
          </a:p>
        </p:txBody>
      </p:sp>
      <p:sp>
        <p:nvSpPr>
          <p:cNvPr id="4" name="Slide Number Placeholder 3"/>
          <p:cNvSpPr>
            <a:spLocks noGrp="1"/>
          </p:cNvSpPr>
          <p:nvPr>
            <p:ph type="sldNum" sz="quarter" idx="5"/>
          </p:nvPr>
        </p:nvSpPr>
        <p:spPr/>
        <p:txBody>
          <a:bodyPr/>
          <a:lstStyle/>
          <a:p>
            <a:fld id="{9BE1DD1D-0BD5-4E4F-ABDD-53ED947792F1}" type="slidenum">
              <a:rPr lang="en-US" smtClean="0"/>
              <a:t>16</a:t>
            </a:fld>
            <a:endParaRPr lang="en-US"/>
          </a:p>
        </p:txBody>
      </p:sp>
    </p:spTree>
    <p:extLst>
      <p:ext uri="{BB962C8B-B14F-4D97-AF65-F5344CB8AC3E}">
        <p14:creationId xmlns:p14="http://schemas.microsoft.com/office/powerpoint/2010/main" val="1755284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050" b="0" u="none" dirty="0"/>
              <a:t>And now, the true story behind the case. The names of the people and companies have been changed, but the case is based on real events. </a:t>
            </a:r>
          </a:p>
          <a:p>
            <a:endParaRPr lang="en-SG" sz="1050"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effectLst/>
                <a:latin typeface="Calibri" panose="020F0502020204030204" pitchFamily="34" charset="0"/>
                <a:ea typeface="Calibri" panose="020F0502020204030204" pitchFamily="34" charset="0"/>
              </a:rPr>
              <a:t>TCP submitted the bid with the highest price and Option B. </a:t>
            </a:r>
            <a:endParaRPr lang="en-SG" sz="1050" b="0" u="none" dirty="0"/>
          </a:p>
          <a:p>
            <a:endParaRPr lang="en-SG" sz="1050" b="0" u="none" dirty="0"/>
          </a:p>
          <a:p>
            <a:pPr>
              <a:spcBef>
                <a:spcPts val="0"/>
              </a:spcBef>
            </a:pPr>
            <a:r>
              <a:rPr lang="en-US" sz="1200" dirty="0">
                <a:effectLst/>
                <a:latin typeface="Calibri" panose="020F0502020204030204" pitchFamily="34" charset="0"/>
                <a:ea typeface="Calibri" panose="020F0502020204030204" pitchFamily="34" charset="0"/>
              </a:rPr>
              <a:t>However, the company founder, Ms. Fischer, rejected TCP’s bid and accepted a lower bid with more secure financing and factors she cared about such as a say in choosing the CEO, remote work solely on product development, and an agreement not to sell the company to a competitor. Thus, the winning bid was not “fee maximizing” for the advising investment bank, but utility-maximizing for the founder and seller.  </a:t>
            </a:r>
          </a:p>
          <a:p>
            <a:endParaRPr lang="en-US" sz="1200" b="1" u="sng"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Fisher was not a businessperson in mindset. She had first built the </a:t>
            </a:r>
            <a:r>
              <a:rPr lang="en-US" sz="1200" b="0" u="none" dirty="0">
                <a:effectLst/>
                <a:latin typeface="Calibri" panose="020F0502020204030204" pitchFamily="34" charset="0"/>
              </a:rPr>
              <a:t>automations for her own house then decided to start a business. The real Fisher was not willing to sell to a competitor even if they maintained the brand. Fisher hated them for laughing at IBS when her company was small and new. </a:t>
            </a:r>
          </a:p>
          <a:p>
            <a:endParaRPr lang="en-US" sz="1200" b="1" u="none"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IBS experienced accelerated growth during the COVID19 pandemic as the home automation market took off. IBS doubled in value in just 2 years. The sale was ultimately a </a:t>
            </a:r>
            <a:r>
              <a:rPr lang="en-US" sz="1200" dirty="0">
                <a:latin typeface="Calibri" panose="020F0502020204030204" pitchFamily="34" charset="0"/>
                <a:ea typeface="Calibri" panose="020F0502020204030204" pitchFamily="34" charset="0"/>
              </a:rPr>
              <a:t>g</a:t>
            </a:r>
            <a:r>
              <a:rPr lang="en-US" sz="1200" dirty="0">
                <a:effectLst/>
                <a:latin typeface="Calibri" panose="020F0502020204030204" pitchFamily="34" charset="0"/>
                <a:ea typeface="Calibri" panose="020F0502020204030204" pitchFamily="34" charset="0"/>
              </a:rPr>
              <a:t>reat deal for the bank and further boost for </a:t>
            </a:r>
            <a:r>
              <a:rPr lang="en-US" sz="1200" dirty="0" err="1">
                <a:effectLst/>
                <a:latin typeface="Calibri" panose="020F0502020204030204" pitchFamily="34" charset="0"/>
                <a:ea typeface="Calibri" panose="020F0502020204030204" pitchFamily="34" charset="0"/>
              </a:rPr>
              <a:t>Haldermann’s</a:t>
            </a:r>
            <a:r>
              <a:rPr lang="en-US" sz="1200" dirty="0">
                <a:effectLst/>
                <a:latin typeface="Calibri" panose="020F0502020204030204" pitchFamily="34" charset="0"/>
                <a:ea typeface="Calibri" panose="020F0502020204030204" pitchFamily="34" charset="0"/>
              </a:rPr>
              <a:t> already strong reputation. </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TCP tragically missed out what would have been a great acquisition due to Mr. </a:t>
            </a:r>
            <a:r>
              <a:rPr lang="en-US" sz="1200" dirty="0" err="1">
                <a:effectLst/>
                <a:latin typeface="Calibri" panose="020F0502020204030204" pitchFamily="34" charset="0"/>
                <a:ea typeface="Calibri" panose="020F0502020204030204" pitchFamily="34" charset="0"/>
              </a:rPr>
              <a:t>Trachtner</a:t>
            </a:r>
            <a:r>
              <a:rPr lang="en-US" sz="1200" dirty="0">
                <a:effectLst/>
                <a:latin typeface="Calibri" panose="020F0502020204030204" pitchFamily="34" charset="0"/>
                <a:ea typeface="Calibri" panose="020F0502020204030204" pitchFamily="34" charset="0"/>
              </a:rPr>
              <a:t> undermining the deal. </a:t>
            </a:r>
            <a:r>
              <a:rPr lang="en-US" sz="1200" b="0" dirty="0">
                <a:effectLst/>
                <a:latin typeface="Calibri" panose="020F0502020204030204" pitchFamily="34" charset="0"/>
                <a:ea typeface="Calibri" panose="020F0502020204030204" pitchFamily="34" charset="0"/>
              </a:rPr>
              <a:t>From their first meeting, </a:t>
            </a:r>
            <a:r>
              <a:rPr lang="en-US" sz="1200" b="0" dirty="0" err="1">
                <a:effectLst/>
                <a:latin typeface="Calibri" panose="020F0502020204030204" pitchFamily="34" charset="0"/>
                <a:ea typeface="Calibri" panose="020F0502020204030204" pitchFamily="34" charset="0"/>
              </a:rPr>
              <a:t>Trachtner</a:t>
            </a:r>
            <a:r>
              <a:rPr lang="en-US" sz="1200" b="0" dirty="0">
                <a:effectLst/>
                <a:latin typeface="Calibri" panose="020F0502020204030204" pitchFamily="34" charset="0"/>
                <a:ea typeface="Calibri" panose="020F0502020204030204" pitchFamily="34" charset="0"/>
              </a:rPr>
              <a:t> thought Fisher was full or herself and his annoyance </a:t>
            </a:r>
            <a:r>
              <a:rPr lang="en-US" sz="1200" b="0" u="none" dirty="0" err="1">
                <a:effectLst/>
                <a:latin typeface="Calibri" panose="020F0502020204030204" pitchFamily="34" charset="0"/>
              </a:rPr>
              <a:t>coloured</a:t>
            </a:r>
            <a:r>
              <a:rPr lang="en-US" sz="1200" b="0" u="none" dirty="0">
                <a:effectLst/>
                <a:latin typeface="Calibri" panose="020F0502020204030204" pitchFamily="34" charset="0"/>
              </a:rPr>
              <a:t> perceptions of the value of IBS. </a:t>
            </a:r>
            <a:r>
              <a:rPr lang="en-US" sz="1200" dirty="0">
                <a:effectLst/>
                <a:latin typeface="Calibri" panose="020F0502020204030204" pitchFamily="34" charset="0"/>
                <a:ea typeface="Calibri" panose="020F0502020204030204" pitchFamily="34" charset="0"/>
              </a:rPr>
              <a:t>Mr. </a:t>
            </a:r>
            <a:r>
              <a:rPr lang="en-US" sz="1200" dirty="0" err="1">
                <a:effectLst/>
                <a:latin typeface="Calibri" panose="020F0502020204030204" pitchFamily="34" charset="0"/>
                <a:ea typeface="Calibri" panose="020F0502020204030204" pitchFamily="34" charset="0"/>
              </a:rPr>
              <a:t>Trachtner’s</a:t>
            </a:r>
            <a:r>
              <a:rPr lang="en-US" sz="1200" dirty="0">
                <a:effectLst/>
                <a:latin typeface="Calibri" panose="020F0502020204030204" pitchFamily="34" charset="0"/>
                <a:ea typeface="Calibri" panose="020F0502020204030204" pitchFamily="34" charset="0"/>
              </a:rPr>
              <a:t> subsequent sabotage of the deal had lasting cultural impact on TCP firm culture and all involved avoid working with him.  Various people quit the firm due to all the conflict, even members of Preiss’ team. </a:t>
            </a:r>
            <a:r>
              <a:rPr lang="en-US" sz="1050" b="0" u="none" dirty="0">
                <a:effectLst/>
                <a:latin typeface="Calibri" panose="020F0502020204030204" pitchFamily="34" charset="0"/>
              </a:rPr>
              <a:t>To this day,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hates discussing the failed IBS deal. Preiss and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coexist at the firm and don’t interact. Preiss was eventually promoted to the Managing Director of the firm, whereas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has stayed where he was and is, as a Partner.</a:t>
            </a:r>
            <a:r>
              <a:rPr lang="en-US" sz="1050" b="1" u="sng" dirty="0">
                <a:effectLst/>
                <a:latin typeface="Calibri" panose="020F0502020204030204" pitchFamily="34" charset="0"/>
              </a:rPr>
              <a:t> </a:t>
            </a:r>
            <a:endParaRPr lang="en-SG" sz="1050" b="1" u="sng" dirty="0"/>
          </a:p>
          <a:p>
            <a:endParaRPr lang="en-SG" dirty="0"/>
          </a:p>
        </p:txBody>
      </p:sp>
      <p:sp>
        <p:nvSpPr>
          <p:cNvPr id="4" name="Slide Number Placeholder 3"/>
          <p:cNvSpPr>
            <a:spLocks noGrp="1"/>
          </p:cNvSpPr>
          <p:nvPr>
            <p:ph type="sldNum" sz="quarter" idx="5"/>
          </p:nvPr>
        </p:nvSpPr>
        <p:spPr/>
        <p:txBody>
          <a:bodyPr/>
          <a:lstStyle/>
          <a:p>
            <a:fld id="{9BE1DD1D-0BD5-4E4F-ABDD-53ED947792F1}" type="slidenum">
              <a:rPr lang="en-US" smtClean="0"/>
              <a:t>17</a:t>
            </a:fld>
            <a:endParaRPr lang="en-US"/>
          </a:p>
        </p:txBody>
      </p:sp>
    </p:spTree>
    <p:extLst>
      <p:ext uri="{BB962C8B-B14F-4D97-AF65-F5344CB8AC3E}">
        <p14:creationId xmlns:p14="http://schemas.microsoft.com/office/powerpoint/2010/main" val="32681021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050" b="0" u="none" dirty="0"/>
              <a:t>And now, the true story behind the case. The names of the people and companies have been changed, but the case is based on real events. </a:t>
            </a:r>
          </a:p>
          <a:p>
            <a:endParaRPr lang="en-SG" sz="1050"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effectLst/>
                <a:latin typeface="Calibri" panose="020F0502020204030204" pitchFamily="34" charset="0"/>
                <a:ea typeface="Calibri" panose="020F0502020204030204" pitchFamily="34" charset="0"/>
              </a:rPr>
              <a:t>TCP submitted the bid with the highest price and Option B. </a:t>
            </a:r>
            <a:endParaRPr lang="en-SG" sz="1050" b="0" u="none" dirty="0"/>
          </a:p>
          <a:p>
            <a:endParaRPr lang="en-SG" sz="1050" b="0" u="none" dirty="0"/>
          </a:p>
          <a:p>
            <a:pPr>
              <a:spcBef>
                <a:spcPts val="0"/>
              </a:spcBef>
            </a:pPr>
            <a:r>
              <a:rPr lang="en-US" sz="1200" dirty="0">
                <a:effectLst/>
                <a:latin typeface="Calibri" panose="020F0502020204030204" pitchFamily="34" charset="0"/>
                <a:ea typeface="Calibri" panose="020F0502020204030204" pitchFamily="34" charset="0"/>
              </a:rPr>
              <a:t>However, the company founder, Ms. Fischer, rejected TCP’s bid and accepted a lower bid with more secure financing and factors she cared about such as a say in choosing the CEO, remote work solely on product development, and an agreement not to sell the company to a competitor. Thus, the winning bid was not “fee maximizing” for the advising investment bank, but utility-maximizing for the founder and seller.  </a:t>
            </a:r>
          </a:p>
          <a:p>
            <a:endParaRPr lang="en-US" sz="1200" b="1" u="sng"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Fisher was not a businessperson in mindset. She had first built the </a:t>
            </a:r>
            <a:r>
              <a:rPr lang="en-US" sz="1200" b="0" u="none" dirty="0">
                <a:effectLst/>
                <a:latin typeface="Calibri" panose="020F0502020204030204" pitchFamily="34" charset="0"/>
              </a:rPr>
              <a:t>automations for her own house then decided to start a business. The real Fisher was not willing to sell to a competitor even if they maintained the brand. Fisher hated them for laughing at IBS when her company was small and new. </a:t>
            </a:r>
          </a:p>
          <a:p>
            <a:endParaRPr lang="en-US" sz="1200" b="1" u="none"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IBS experienced accelerated growth during the COVID19 pandemic as the home automation market took off. IBS doubled in value in just 2 years. The sale was ultimately a </a:t>
            </a:r>
            <a:r>
              <a:rPr lang="en-US" sz="1200" dirty="0">
                <a:latin typeface="Calibri" panose="020F0502020204030204" pitchFamily="34" charset="0"/>
                <a:ea typeface="Calibri" panose="020F0502020204030204" pitchFamily="34" charset="0"/>
              </a:rPr>
              <a:t>g</a:t>
            </a:r>
            <a:r>
              <a:rPr lang="en-US" sz="1200" dirty="0">
                <a:effectLst/>
                <a:latin typeface="Calibri" panose="020F0502020204030204" pitchFamily="34" charset="0"/>
                <a:ea typeface="Calibri" panose="020F0502020204030204" pitchFamily="34" charset="0"/>
              </a:rPr>
              <a:t>reat deal for the bank and further boost for </a:t>
            </a:r>
            <a:r>
              <a:rPr lang="en-US" sz="1200" dirty="0" err="1">
                <a:effectLst/>
                <a:latin typeface="Calibri" panose="020F0502020204030204" pitchFamily="34" charset="0"/>
                <a:ea typeface="Calibri" panose="020F0502020204030204" pitchFamily="34" charset="0"/>
              </a:rPr>
              <a:t>Haldermann’s</a:t>
            </a:r>
            <a:r>
              <a:rPr lang="en-US" sz="1200" dirty="0">
                <a:effectLst/>
                <a:latin typeface="Calibri" panose="020F0502020204030204" pitchFamily="34" charset="0"/>
                <a:ea typeface="Calibri" panose="020F0502020204030204" pitchFamily="34" charset="0"/>
              </a:rPr>
              <a:t> already strong reputation. </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TCP tragically missed out what would have been a great acquisition due to Mr. </a:t>
            </a:r>
            <a:r>
              <a:rPr lang="en-US" sz="1200" dirty="0" err="1">
                <a:effectLst/>
                <a:latin typeface="Calibri" panose="020F0502020204030204" pitchFamily="34" charset="0"/>
                <a:ea typeface="Calibri" panose="020F0502020204030204" pitchFamily="34" charset="0"/>
              </a:rPr>
              <a:t>Trachtner</a:t>
            </a:r>
            <a:r>
              <a:rPr lang="en-US" sz="1200" dirty="0">
                <a:effectLst/>
                <a:latin typeface="Calibri" panose="020F0502020204030204" pitchFamily="34" charset="0"/>
                <a:ea typeface="Calibri" panose="020F0502020204030204" pitchFamily="34" charset="0"/>
              </a:rPr>
              <a:t> undermining the deal. </a:t>
            </a:r>
            <a:r>
              <a:rPr lang="en-US" sz="1200" b="0" dirty="0">
                <a:effectLst/>
                <a:latin typeface="Calibri" panose="020F0502020204030204" pitchFamily="34" charset="0"/>
                <a:ea typeface="Calibri" panose="020F0502020204030204" pitchFamily="34" charset="0"/>
              </a:rPr>
              <a:t>From their first meeting, </a:t>
            </a:r>
            <a:r>
              <a:rPr lang="en-US" sz="1200" b="0" dirty="0" err="1">
                <a:effectLst/>
                <a:latin typeface="Calibri" panose="020F0502020204030204" pitchFamily="34" charset="0"/>
                <a:ea typeface="Calibri" panose="020F0502020204030204" pitchFamily="34" charset="0"/>
              </a:rPr>
              <a:t>Trachtner</a:t>
            </a:r>
            <a:r>
              <a:rPr lang="en-US" sz="1200" b="0" dirty="0">
                <a:effectLst/>
                <a:latin typeface="Calibri" panose="020F0502020204030204" pitchFamily="34" charset="0"/>
                <a:ea typeface="Calibri" panose="020F0502020204030204" pitchFamily="34" charset="0"/>
              </a:rPr>
              <a:t> thought Fisher was full or herself and his annoyance </a:t>
            </a:r>
            <a:r>
              <a:rPr lang="en-US" sz="1200" b="0" u="none" dirty="0" err="1">
                <a:effectLst/>
                <a:latin typeface="Calibri" panose="020F0502020204030204" pitchFamily="34" charset="0"/>
              </a:rPr>
              <a:t>coloured</a:t>
            </a:r>
            <a:r>
              <a:rPr lang="en-US" sz="1200" b="0" u="none" dirty="0">
                <a:effectLst/>
                <a:latin typeface="Calibri" panose="020F0502020204030204" pitchFamily="34" charset="0"/>
              </a:rPr>
              <a:t> perceptions of the value of IBS. </a:t>
            </a:r>
            <a:r>
              <a:rPr lang="en-US" sz="1200" dirty="0">
                <a:effectLst/>
                <a:latin typeface="Calibri" panose="020F0502020204030204" pitchFamily="34" charset="0"/>
                <a:ea typeface="Calibri" panose="020F0502020204030204" pitchFamily="34" charset="0"/>
              </a:rPr>
              <a:t>Mr. </a:t>
            </a:r>
            <a:r>
              <a:rPr lang="en-US" sz="1200" dirty="0" err="1">
                <a:effectLst/>
                <a:latin typeface="Calibri" panose="020F0502020204030204" pitchFamily="34" charset="0"/>
                <a:ea typeface="Calibri" panose="020F0502020204030204" pitchFamily="34" charset="0"/>
              </a:rPr>
              <a:t>Trachtner’s</a:t>
            </a:r>
            <a:r>
              <a:rPr lang="en-US" sz="1200" dirty="0">
                <a:effectLst/>
                <a:latin typeface="Calibri" panose="020F0502020204030204" pitchFamily="34" charset="0"/>
                <a:ea typeface="Calibri" panose="020F0502020204030204" pitchFamily="34" charset="0"/>
              </a:rPr>
              <a:t> subsequent sabotage of the deal had lasting cultural impact on TCP firm culture and all involved avoid working with him.  Various people quit the firm due to all the conflict, even members of Preiss’ team. </a:t>
            </a:r>
            <a:r>
              <a:rPr lang="en-US" sz="1050" b="0" u="none" dirty="0">
                <a:effectLst/>
                <a:latin typeface="Calibri" panose="020F0502020204030204" pitchFamily="34" charset="0"/>
              </a:rPr>
              <a:t>To this day,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hates discussing the failed IBS deal. Preiss and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coexist at the firm and don’t interact. Preiss was eventually promoted to the Managing Director of the firm, whereas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has stayed where he was and is, as a Partner.</a:t>
            </a:r>
            <a:r>
              <a:rPr lang="en-US" sz="1050" b="1" u="sng" dirty="0">
                <a:effectLst/>
                <a:latin typeface="Calibri" panose="020F0502020204030204" pitchFamily="34" charset="0"/>
              </a:rPr>
              <a:t> </a:t>
            </a:r>
            <a:endParaRPr lang="en-SG" sz="1050" b="1" u="sng" dirty="0"/>
          </a:p>
          <a:p>
            <a:endParaRPr lang="en-SG" dirty="0"/>
          </a:p>
        </p:txBody>
      </p:sp>
      <p:sp>
        <p:nvSpPr>
          <p:cNvPr id="4" name="Slide Number Placeholder 3"/>
          <p:cNvSpPr>
            <a:spLocks noGrp="1"/>
          </p:cNvSpPr>
          <p:nvPr>
            <p:ph type="sldNum" sz="quarter" idx="5"/>
          </p:nvPr>
        </p:nvSpPr>
        <p:spPr/>
        <p:txBody>
          <a:bodyPr/>
          <a:lstStyle/>
          <a:p>
            <a:fld id="{9BE1DD1D-0BD5-4E4F-ABDD-53ED947792F1}" type="slidenum">
              <a:rPr lang="en-US" smtClean="0"/>
              <a:t>18</a:t>
            </a:fld>
            <a:endParaRPr lang="en-US"/>
          </a:p>
        </p:txBody>
      </p:sp>
    </p:spTree>
    <p:extLst>
      <p:ext uri="{BB962C8B-B14F-4D97-AF65-F5344CB8AC3E}">
        <p14:creationId xmlns:p14="http://schemas.microsoft.com/office/powerpoint/2010/main" val="32057169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050" b="0" u="none" dirty="0"/>
              <a:t>And now, the true story behind the case. The names of the people and companies have been changed, but the case is based on real events. </a:t>
            </a:r>
          </a:p>
          <a:p>
            <a:endParaRPr lang="en-SG" sz="1050"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effectLst/>
                <a:latin typeface="Calibri" panose="020F0502020204030204" pitchFamily="34" charset="0"/>
                <a:ea typeface="Calibri" panose="020F0502020204030204" pitchFamily="34" charset="0"/>
              </a:rPr>
              <a:t>TCP submitted the bid with the highest price and Option B. </a:t>
            </a:r>
            <a:endParaRPr lang="en-SG" sz="1050" b="0" u="none" dirty="0"/>
          </a:p>
          <a:p>
            <a:endParaRPr lang="en-SG" sz="1050" b="0" u="none" dirty="0"/>
          </a:p>
          <a:p>
            <a:pPr>
              <a:spcBef>
                <a:spcPts val="0"/>
              </a:spcBef>
            </a:pPr>
            <a:r>
              <a:rPr lang="en-US" sz="1200" dirty="0">
                <a:effectLst/>
                <a:latin typeface="Calibri" panose="020F0502020204030204" pitchFamily="34" charset="0"/>
                <a:ea typeface="Calibri" panose="020F0502020204030204" pitchFamily="34" charset="0"/>
              </a:rPr>
              <a:t>However, the company founder, Ms. Fischer, rejected TCP’s bid and accepted a lower bid with more secure financing and factors she cared about such as a say in choosing the CEO, remote work solely on product development, and an agreement not to sell the company to a competitor. Thus, the winning bid was not “fee maximizing” for the advising investment bank, but utility-maximizing for the founder and seller.  </a:t>
            </a:r>
          </a:p>
          <a:p>
            <a:endParaRPr lang="en-US" sz="1200" b="1" u="sng"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Fisher was not a businessperson in mindset. She had first built the </a:t>
            </a:r>
            <a:r>
              <a:rPr lang="en-US" sz="1200" b="0" u="none" dirty="0">
                <a:effectLst/>
                <a:latin typeface="Calibri" panose="020F0502020204030204" pitchFamily="34" charset="0"/>
              </a:rPr>
              <a:t>automations for her own house then decided to start a business. The real Fisher was not willing to sell to a competitor even if they maintained the brand. Fisher hated them for laughing at IBS when her company was small and new. </a:t>
            </a:r>
          </a:p>
          <a:p>
            <a:endParaRPr lang="en-US" sz="1200" b="1" u="none"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IBS experienced accelerated growth during the COVID19 pandemic as the home automation market took off. IBS doubled in value in just 2 years. The sale was ultimately a </a:t>
            </a:r>
            <a:r>
              <a:rPr lang="en-US" sz="1200" dirty="0">
                <a:latin typeface="Calibri" panose="020F0502020204030204" pitchFamily="34" charset="0"/>
                <a:ea typeface="Calibri" panose="020F0502020204030204" pitchFamily="34" charset="0"/>
              </a:rPr>
              <a:t>g</a:t>
            </a:r>
            <a:r>
              <a:rPr lang="en-US" sz="1200" dirty="0">
                <a:effectLst/>
                <a:latin typeface="Calibri" panose="020F0502020204030204" pitchFamily="34" charset="0"/>
                <a:ea typeface="Calibri" panose="020F0502020204030204" pitchFamily="34" charset="0"/>
              </a:rPr>
              <a:t>reat deal for the bank and further boost for </a:t>
            </a:r>
            <a:r>
              <a:rPr lang="en-US" sz="1200" dirty="0" err="1">
                <a:effectLst/>
                <a:latin typeface="Calibri" panose="020F0502020204030204" pitchFamily="34" charset="0"/>
                <a:ea typeface="Calibri" panose="020F0502020204030204" pitchFamily="34" charset="0"/>
              </a:rPr>
              <a:t>Haldermann’s</a:t>
            </a:r>
            <a:r>
              <a:rPr lang="en-US" sz="1200" dirty="0">
                <a:effectLst/>
                <a:latin typeface="Calibri" panose="020F0502020204030204" pitchFamily="34" charset="0"/>
                <a:ea typeface="Calibri" panose="020F0502020204030204" pitchFamily="34" charset="0"/>
              </a:rPr>
              <a:t> already strong reputation. </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TCP tragically missed out what would have been a great acquisition due to Mr. </a:t>
            </a:r>
            <a:r>
              <a:rPr lang="en-US" sz="1200" dirty="0" err="1">
                <a:effectLst/>
                <a:latin typeface="Calibri" panose="020F0502020204030204" pitchFamily="34" charset="0"/>
                <a:ea typeface="Calibri" panose="020F0502020204030204" pitchFamily="34" charset="0"/>
              </a:rPr>
              <a:t>Trachtner</a:t>
            </a:r>
            <a:r>
              <a:rPr lang="en-US" sz="1200" dirty="0">
                <a:effectLst/>
                <a:latin typeface="Calibri" panose="020F0502020204030204" pitchFamily="34" charset="0"/>
                <a:ea typeface="Calibri" panose="020F0502020204030204" pitchFamily="34" charset="0"/>
              </a:rPr>
              <a:t> undermining the deal. </a:t>
            </a:r>
            <a:r>
              <a:rPr lang="en-US" sz="1200" b="0" dirty="0">
                <a:effectLst/>
                <a:latin typeface="Calibri" panose="020F0502020204030204" pitchFamily="34" charset="0"/>
                <a:ea typeface="Calibri" panose="020F0502020204030204" pitchFamily="34" charset="0"/>
              </a:rPr>
              <a:t>From their first meeting, </a:t>
            </a:r>
            <a:r>
              <a:rPr lang="en-US" sz="1200" b="0" dirty="0" err="1">
                <a:effectLst/>
                <a:latin typeface="Calibri" panose="020F0502020204030204" pitchFamily="34" charset="0"/>
                <a:ea typeface="Calibri" panose="020F0502020204030204" pitchFamily="34" charset="0"/>
              </a:rPr>
              <a:t>Trachtner</a:t>
            </a:r>
            <a:r>
              <a:rPr lang="en-US" sz="1200" b="0" dirty="0">
                <a:effectLst/>
                <a:latin typeface="Calibri" panose="020F0502020204030204" pitchFamily="34" charset="0"/>
                <a:ea typeface="Calibri" panose="020F0502020204030204" pitchFamily="34" charset="0"/>
              </a:rPr>
              <a:t> thought Fisher was full or herself and his annoyance </a:t>
            </a:r>
            <a:r>
              <a:rPr lang="en-US" sz="1200" b="0" u="none" dirty="0" err="1">
                <a:effectLst/>
                <a:latin typeface="Calibri" panose="020F0502020204030204" pitchFamily="34" charset="0"/>
              </a:rPr>
              <a:t>coloured</a:t>
            </a:r>
            <a:r>
              <a:rPr lang="en-US" sz="1200" b="0" u="none" dirty="0">
                <a:effectLst/>
                <a:latin typeface="Calibri" panose="020F0502020204030204" pitchFamily="34" charset="0"/>
              </a:rPr>
              <a:t> perceptions of the value of IBS. </a:t>
            </a:r>
            <a:r>
              <a:rPr lang="en-US" sz="1200" dirty="0">
                <a:effectLst/>
                <a:latin typeface="Calibri" panose="020F0502020204030204" pitchFamily="34" charset="0"/>
                <a:ea typeface="Calibri" panose="020F0502020204030204" pitchFamily="34" charset="0"/>
              </a:rPr>
              <a:t>Mr. </a:t>
            </a:r>
            <a:r>
              <a:rPr lang="en-US" sz="1200" dirty="0" err="1">
                <a:effectLst/>
                <a:latin typeface="Calibri" panose="020F0502020204030204" pitchFamily="34" charset="0"/>
                <a:ea typeface="Calibri" panose="020F0502020204030204" pitchFamily="34" charset="0"/>
              </a:rPr>
              <a:t>Trachtner’s</a:t>
            </a:r>
            <a:r>
              <a:rPr lang="en-US" sz="1200" dirty="0">
                <a:effectLst/>
                <a:latin typeface="Calibri" panose="020F0502020204030204" pitchFamily="34" charset="0"/>
                <a:ea typeface="Calibri" panose="020F0502020204030204" pitchFamily="34" charset="0"/>
              </a:rPr>
              <a:t> subsequent sabotage of the deal had lasting cultural impact on TCP firm culture and all involved avoid working with him.  Various people quit the firm due to all the conflict, even members of Preiss’ team. </a:t>
            </a:r>
            <a:r>
              <a:rPr lang="en-US" sz="1050" b="0" u="none" dirty="0">
                <a:effectLst/>
                <a:latin typeface="Calibri" panose="020F0502020204030204" pitchFamily="34" charset="0"/>
              </a:rPr>
              <a:t>To this day,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hates discussing the failed IBS deal. Preiss and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coexist at the firm and don’t interact. Preiss was eventually promoted to the Managing Director of the firm, whereas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has stayed where he was and is, as a Partner.</a:t>
            </a:r>
            <a:r>
              <a:rPr lang="en-US" sz="1050" b="1" u="sng" dirty="0">
                <a:effectLst/>
                <a:latin typeface="Calibri" panose="020F0502020204030204" pitchFamily="34" charset="0"/>
              </a:rPr>
              <a:t> </a:t>
            </a:r>
            <a:endParaRPr lang="en-SG" sz="1050" b="1" u="sng" dirty="0"/>
          </a:p>
          <a:p>
            <a:endParaRPr lang="en-SG" dirty="0"/>
          </a:p>
        </p:txBody>
      </p:sp>
      <p:sp>
        <p:nvSpPr>
          <p:cNvPr id="4" name="Slide Number Placeholder 3"/>
          <p:cNvSpPr>
            <a:spLocks noGrp="1"/>
          </p:cNvSpPr>
          <p:nvPr>
            <p:ph type="sldNum" sz="quarter" idx="5"/>
          </p:nvPr>
        </p:nvSpPr>
        <p:spPr/>
        <p:txBody>
          <a:bodyPr/>
          <a:lstStyle/>
          <a:p>
            <a:fld id="{9BE1DD1D-0BD5-4E4F-ABDD-53ED947792F1}" type="slidenum">
              <a:rPr lang="en-US" smtClean="0"/>
              <a:t>19</a:t>
            </a:fld>
            <a:endParaRPr lang="en-US"/>
          </a:p>
        </p:txBody>
      </p:sp>
    </p:spTree>
    <p:extLst>
      <p:ext uri="{BB962C8B-B14F-4D97-AF65-F5344CB8AC3E}">
        <p14:creationId xmlns:p14="http://schemas.microsoft.com/office/powerpoint/2010/main" val="4254803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baseline="0" dirty="0"/>
              <a:t>We will now have a team-on-team negotiation exercise, Lights Out. Each of you will be paired with a teammate and negotiate with two counterparts.  You will be in negotiation groups of 4 in total. </a:t>
            </a:r>
          </a:p>
          <a:p>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 will have 45 minutes to read your role materials and plan your strategy with</a:t>
            </a:r>
            <a:r>
              <a:rPr lang="en-US" sz="1200" kern="1200" baseline="0" dirty="0">
                <a:solidFill>
                  <a:schemeClr val="tx1"/>
                </a:solidFill>
                <a:effectLst/>
                <a:latin typeface="+mn-lt"/>
                <a:ea typeface="+mn-ea"/>
                <a:cs typeface="+mn-cs"/>
              </a:rPr>
              <a:t> your teammate</a:t>
            </a:r>
            <a:r>
              <a:rPr lang="en-US" sz="1200" kern="1200" dirty="0">
                <a:solidFill>
                  <a:schemeClr val="tx1"/>
                </a:solidFill>
                <a:effectLst/>
                <a:latin typeface="+mn-lt"/>
                <a:ea typeface="+mn-ea"/>
                <a:cs typeface="+mn-cs"/>
              </a:rPr>
              <a:t>: </a:t>
            </a:r>
            <a:r>
              <a:rPr lang="en-SG" sz="1200" dirty="0">
                <a:effectLst/>
                <a:ea typeface="Times New Roman" panose="02020603050405020304" pitchFamily="18" charset="0"/>
              </a:rPr>
              <a:t>Fischer and </a:t>
            </a:r>
            <a:r>
              <a:rPr lang="en-SG" sz="1200" dirty="0" err="1">
                <a:effectLst/>
                <a:ea typeface="Times New Roman" panose="02020603050405020304" pitchFamily="18" charset="0"/>
              </a:rPr>
              <a:t>Haldermann</a:t>
            </a:r>
            <a:r>
              <a:rPr lang="en-SG" sz="1200" dirty="0">
                <a:effectLst/>
                <a:ea typeface="Times New Roman" panose="02020603050405020304" pitchFamily="18" charset="0"/>
              </a:rPr>
              <a:t> </a:t>
            </a:r>
            <a:r>
              <a:rPr lang="en-US" altLang="en-US" sz="1200" dirty="0"/>
              <a:t>together</a:t>
            </a:r>
            <a:r>
              <a:rPr lang="en-US" sz="1200" kern="1200" dirty="0">
                <a:solidFill>
                  <a:schemeClr val="tx1"/>
                </a:solidFill>
                <a:effectLst/>
                <a:latin typeface="+mn-lt"/>
                <a:ea typeface="+mn-ea"/>
                <a:cs typeface="+mn-cs"/>
              </a:rPr>
              <a:t>, and </a:t>
            </a:r>
            <a:r>
              <a:rPr lang="en-SG" sz="1200" dirty="0">
                <a:effectLst/>
                <a:ea typeface="Times New Roman" panose="02020603050405020304" pitchFamily="18" charset="0"/>
              </a:rPr>
              <a:t>Preiss and </a:t>
            </a:r>
            <a:r>
              <a:rPr lang="en-SG" sz="1200" dirty="0" err="1">
                <a:effectLst/>
                <a:ea typeface="Times New Roman" panose="02020603050405020304" pitchFamily="18" charset="0"/>
              </a:rPr>
              <a:t>Trachtner</a:t>
            </a:r>
            <a:r>
              <a:rPr lang="en-US" sz="1200" kern="1200" baseline="0" dirty="0">
                <a:solidFill>
                  <a:schemeClr val="tx1"/>
                </a:solidFill>
                <a:effectLst/>
                <a:latin typeface="+mn-lt"/>
                <a:ea typeface="+mn-ea"/>
                <a:cs typeface="+mn-cs"/>
              </a:rPr>
              <a:t> together.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 will then have 50 minutes to negotiate with the other team. When you are done e</a:t>
            </a:r>
            <a:r>
              <a:rPr lang="en-US" altLang="en-US" sz="2400" b="0" baseline="0" dirty="0">
                <a:solidFill>
                  <a:srgbClr val="7030A0"/>
                </a:solidFill>
              </a:rPr>
              <a:t>ach group of 4 should complete the outcome form.</a:t>
            </a:r>
            <a:r>
              <a:rPr lang="en-SG" sz="2400" dirty="0">
                <a:effectLst/>
                <a:ea typeface="Times New Roman" panose="02020603050405020304" pitchFamily="18" charset="0"/>
                <a:cs typeface="Times New Roman" panose="02020603050405020304" pitchFamily="18" charset="0"/>
              </a:rPr>
              <a:t> </a:t>
            </a:r>
            <a:r>
              <a:rPr lang="en-SG" sz="2400" dirty="0">
                <a:solidFill>
                  <a:srgbClr val="FF0000"/>
                </a:solidFill>
                <a:effectLst/>
                <a:ea typeface="Times New Roman" panose="02020603050405020304" pitchFamily="18" charset="0"/>
                <a:cs typeface="Times New Roman" panose="02020603050405020304" pitchFamily="18" charset="0"/>
              </a:rPr>
              <a:t>Do </a:t>
            </a:r>
            <a:r>
              <a:rPr lang="en-SG" sz="2400" b="1" u="sng" dirty="0">
                <a:solidFill>
                  <a:srgbClr val="FF0000"/>
                </a:solidFill>
                <a:effectLst/>
                <a:ea typeface="Times New Roman" panose="02020603050405020304" pitchFamily="18" charset="0"/>
                <a:cs typeface="Times New Roman" panose="02020603050405020304" pitchFamily="18" charset="0"/>
              </a:rPr>
              <a:t>not</a:t>
            </a:r>
            <a:r>
              <a:rPr lang="en-SG" sz="2400" dirty="0">
                <a:solidFill>
                  <a:srgbClr val="FF0000"/>
                </a:solidFill>
                <a:effectLst/>
                <a:ea typeface="Times New Roman" panose="02020603050405020304" pitchFamily="18" charset="0"/>
                <a:cs typeface="Times New Roman" panose="02020603050405020304" pitchFamily="18" charset="0"/>
              </a:rPr>
              <a:t> read it until </a:t>
            </a:r>
            <a:r>
              <a:rPr lang="en-SG" sz="2400" b="1" u="sng" dirty="0">
                <a:solidFill>
                  <a:srgbClr val="FF0000"/>
                </a:solidFill>
                <a:effectLst/>
                <a:ea typeface="Times New Roman" panose="02020603050405020304" pitchFamily="18" charset="0"/>
                <a:cs typeface="Times New Roman" panose="02020603050405020304" pitchFamily="18" charset="0"/>
              </a:rPr>
              <a:t>after</a:t>
            </a:r>
            <a:r>
              <a:rPr lang="en-SG" sz="2400" b="1" dirty="0">
                <a:solidFill>
                  <a:srgbClr val="FF0000"/>
                </a:solidFill>
                <a:effectLst/>
                <a:ea typeface="Times New Roman" panose="02020603050405020304" pitchFamily="18" charset="0"/>
                <a:cs typeface="Times New Roman" panose="02020603050405020304" pitchFamily="18" charset="0"/>
              </a:rPr>
              <a:t> </a:t>
            </a:r>
            <a:r>
              <a:rPr lang="en-SG" sz="2400" dirty="0">
                <a:solidFill>
                  <a:srgbClr val="FF0000"/>
                </a:solidFill>
                <a:effectLst/>
                <a:ea typeface="Times New Roman" panose="02020603050405020304" pitchFamily="18" charset="0"/>
                <a:cs typeface="Times New Roman" panose="02020603050405020304" pitchFamily="18" charset="0"/>
              </a:rPr>
              <a:t>you are done negotiating, it contains spoilers that will ruin the case for you and your whole group. </a:t>
            </a:r>
            <a:endParaRPr lang="en-SG" sz="2400" dirty="0">
              <a:solidFill>
                <a:srgbClr val="FF0000"/>
              </a:solidFill>
              <a:effectLst/>
              <a:ea typeface="Calibri" panose="020F0502020204030204" pitchFamily="34" charset="0"/>
              <a:cs typeface="Times New Roman" panose="02020603050405020304" pitchFamily="18" charset="0"/>
            </a:endParaRPr>
          </a:p>
          <a:p>
            <a:endParaRPr lang="en-US" altLang="en-US" sz="2400" b="0" baseline="0" dirty="0">
              <a:solidFill>
                <a:srgbClr val="7030A0"/>
              </a:solidFill>
            </a:endParaRPr>
          </a:p>
          <a:p>
            <a:r>
              <a:rPr lang="en-US" altLang="en-US" sz="2400" b="0" baseline="0" dirty="0">
                <a:solidFill>
                  <a:srgbClr val="7030A0"/>
                </a:solidFill>
              </a:rPr>
              <a:t>Then exchange some feedback with your counterparts and take a 20 minute break. </a:t>
            </a:r>
            <a:r>
              <a:rPr lang="en-US" sz="1200" kern="1200" dirty="0">
                <a:solidFill>
                  <a:schemeClr val="tx1"/>
                </a:solidFill>
                <a:effectLst/>
                <a:latin typeface="+mn-lt"/>
                <a:ea typeface="+mn-ea"/>
                <a:cs typeface="+mn-cs"/>
              </a:rPr>
              <a:t>The lecture will begin again in 2 hours</a:t>
            </a:r>
            <a:r>
              <a:rPr lang="en-US" sz="1200" kern="1200" baseline="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before, try to partner up with other students </a:t>
            </a:r>
            <a:r>
              <a:rPr lang="en-US" sz="1200" kern="1200" baseline="0" dirty="0">
                <a:solidFill>
                  <a:schemeClr val="tx1"/>
                </a:solidFill>
                <a:effectLst/>
                <a:latin typeface="+mn-lt"/>
                <a:ea typeface="+mn-ea"/>
                <a:cs typeface="+mn-cs"/>
              </a:rPr>
              <a:t>you know less well than others, and if possible different people from your previous negotiations. This will get more difficult to do as the course progresses, so its ok if sometimes you are with the same person from before again. [</a:t>
            </a:r>
            <a:r>
              <a:rPr lang="en-US" sz="1200" i="1" kern="1200" baseline="0" dirty="0">
                <a:solidFill>
                  <a:schemeClr val="tx1"/>
                </a:solidFill>
                <a:effectLst/>
                <a:latin typeface="+mn-lt"/>
                <a:ea typeface="+mn-ea"/>
                <a:cs typeface="+mn-cs"/>
              </a:rPr>
              <a:t>Students partner up, the instructor hands out role materials, and the students negotiate</a:t>
            </a:r>
            <a:r>
              <a:rPr lang="en-US" sz="1200" kern="1200" baseline="0" dirty="0">
                <a:solidFill>
                  <a:schemeClr val="tx1"/>
                </a:solidFill>
                <a:effectLst/>
                <a:latin typeface="+mn-lt"/>
                <a:ea typeface="+mn-ea"/>
                <a:cs typeface="+mn-cs"/>
              </a:rPr>
              <a:t>.] </a:t>
            </a:r>
          </a:p>
          <a:p>
            <a:endParaRPr lang="en-US" sz="1200" b="0" i="1"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t>
            </a:r>
            <a:r>
              <a:rPr lang="en-US" i="1" baseline="0" dirty="0"/>
              <a:t>During the negotiations, the instructor should walk around and take mental or written notes on some of the students’ interactions, highlighting tactics and reactions that can be brought up later during the debriefs when students are asked to share their experiences or when key teaching points are made</a:t>
            </a:r>
            <a:r>
              <a:rPr lang="en-US" i="0" baseline="0" dirty="0"/>
              <a:t>].</a:t>
            </a: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An alternative approach to creating the role pairings is for the instructor to pair students up himself/herself, either by creating pairings before class begins or ad-hoc now during the lecture.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There must be at least one student in each role for this negotiation. If students are not divisible into groups of 4, double up roles (e.g., have more than one </a:t>
            </a:r>
            <a:r>
              <a:rPr lang="en-US" sz="1200" kern="1200" baseline="0" dirty="0" err="1">
                <a:solidFill>
                  <a:schemeClr val="tx1"/>
                </a:solidFill>
                <a:effectLst/>
                <a:latin typeface="+mn-lt"/>
                <a:ea typeface="+mn-ea"/>
                <a:cs typeface="+mn-cs"/>
              </a:rPr>
              <a:t>Haldermann</a:t>
            </a:r>
            <a:r>
              <a:rPr lang="en-US" sz="1200" kern="1200" baseline="0" dirty="0">
                <a:solidFill>
                  <a:schemeClr val="tx1"/>
                </a:solidFill>
                <a:effectLst/>
                <a:latin typeface="+mn-lt"/>
                <a:ea typeface="+mn-ea"/>
                <a:cs typeface="+mn-cs"/>
              </a:rPr>
              <a:t>). </a:t>
            </a:r>
            <a:endParaRPr lang="en-US" dirty="0"/>
          </a:p>
          <a:p>
            <a:endParaRPr lang="en-US" dirty="0"/>
          </a:p>
          <a:p>
            <a:r>
              <a:rPr lang="en-US" dirty="0"/>
              <a:t>Source for photo:</a:t>
            </a:r>
          </a:p>
          <a:p>
            <a:r>
              <a:rPr lang="en-US" dirty="0"/>
              <a:t>https://pixabay.com/en/soccer-football-football-boot-ball-155947/</a:t>
            </a:r>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2</a:t>
            </a:fld>
            <a:endParaRPr lang="en-US"/>
          </a:p>
        </p:txBody>
      </p:sp>
    </p:spTree>
    <p:extLst>
      <p:ext uri="{BB962C8B-B14F-4D97-AF65-F5344CB8AC3E}">
        <p14:creationId xmlns:p14="http://schemas.microsoft.com/office/powerpoint/2010/main" val="40285448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050" b="0" u="none" dirty="0"/>
              <a:t>And now, the true story behind the case. The names of the people and companies have been changed, but the case is based on real events. </a:t>
            </a:r>
          </a:p>
          <a:p>
            <a:endParaRPr lang="en-SG" sz="1050"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effectLst/>
                <a:latin typeface="Calibri" panose="020F0502020204030204" pitchFamily="34" charset="0"/>
                <a:ea typeface="Calibri" panose="020F0502020204030204" pitchFamily="34" charset="0"/>
              </a:rPr>
              <a:t>TCP submitted the bid with the highest price and Option B. </a:t>
            </a:r>
            <a:endParaRPr lang="en-SG" sz="1050" b="0" u="none" dirty="0"/>
          </a:p>
          <a:p>
            <a:endParaRPr lang="en-SG" sz="1050" b="0" u="none" dirty="0"/>
          </a:p>
          <a:p>
            <a:pPr>
              <a:spcBef>
                <a:spcPts val="0"/>
              </a:spcBef>
            </a:pPr>
            <a:r>
              <a:rPr lang="en-US" sz="1200" dirty="0">
                <a:effectLst/>
                <a:latin typeface="Calibri" panose="020F0502020204030204" pitchFamily="34" charset="0"/>
                <a:ea typeface="Calibri" panose="020F0502020204030204" pitchFamily="34" charset="0"/>
              </a:rPr>
              <a:t>However, the company founder, Ms. Fischer, rejected TCP’s bid and accepted a lower bid with more secure financing and factors she cared about such as a say in choosing the CEO, remote work solely on product development, and an agreement not to sell the company to a competitor. Thus, the winning bid was not “fee maximizing” for the advising investment bank, but utility-maximizing for the founder and seller.  </a:t>
            </a:r>
          </a:p>
          <a:p>
            <a:endParaRPr lang="en-US" sz="1200" b="1" u="sng"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Fisher was not a businessperson in mindset. She had first built the </a:t>
            </a:r>
            <a:r>
              <a:rPr lang="en-US" sz="1200" b="0" u="none" dirty="0">
                <a:effectLst/>
                <a:latin typeface="Calibri" panose="020F0502020204030204" pitchFamily="34" charset="0"/>
              </a:rPr>
              <a:t>automations for her own house then decided to start a business. The real Fisher was not willing to sell to a competitor even if they maintained the brand. Fisher hated them for laughing at IBS when her company was small and new. </a:t>
            </a:r>
          </a:p>
          <a:p>
            <a:endParaRPr lang="en-US" sz="1200" b="1" u="none" dirty="0">
              <a:effectLst/>
              <a:latin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IBS experienced accelerated growth during the COVID19 pandemic as the home automation market took off. IBS doubled in value in just 2 years. The sale was ultimately a </a:t>
            </a:r>
            <a:r>
              <a:rPr lang="en-US" sz="1200" dirty="0">
                <a:latin typeface="Calibri" panose="020F0502020204030204" pitchFamily="34" charset="0"/>
                <a:ea typeface="Calibri" panose="020F0502020204030204" pitchFamily="34" charset="0"/>
              </a:rPr>
              <a:t>g</a:t>
            </a:r>
            <a:r>
              <a:rPr lang="en-US" sz="1200" dirty="0">
                <a:effectLst/>
                <a:latin typeface="Calibri" panose="020F0502020204030204" pitchFamily="34" charset="0"/>
                <a:ea typeface="Calibri" panose="020F0502020204030204" pitchFamily="34" charset="0"/>
              </a:rPr>
              <a:t>reat deal for the bank and further boost for </a:t>
            </a:r>
            <a:r>
              <a:rPr lang="en-US" sz="1200" dirty="0" err="1">
                <a:effectLst/>
                <a:latin typeface="Calibri" panose="020F0502020204030204" pitchFamily="34" charset="0"/>
                <a:ea typeface="Calibri" panose="020F0502020204030204" pitchFamily="34" charset="0"/>
              </a:rPr>
              <a:t>Haldermann’s</a:t>
            </a:r>
            <a:r>
              <a:rPr lang="en-US" sz="1200" dirty="0">
                <a:effectLst/>
                <a:latin typeface="Calibri" panose="020F0502020204030204" pitchFamily="34" charset="0"/>
                <a:ea typeface="Calibri" panose="020F0502020204030204" pitchFamily="34" charset="0"/>
              </a:rPr>
              <a:t> already strong reputation. </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1200" dirty="0">
                <a:effectLst/>
                <a:latin typeface="Calibri" panose="020F0502020204030204" pitchFamily="34" charset="0"/>
                <a:ea typeface="Calibri" panose="020F0502020204030204" pitchFamily="34" charset="0"/>
              </a:rPr>
              <a:t>TCP tragically missed out what would have been a great acquisition due to Mr. </a:t>
            </a:r>
            <a:r>
              <a:rPr lang="en-US" sz="1200" dirty="0" err="1">
                <a:effectLst/>
                <a:latin typeface="Calibri" panose="020F0502020204030204" pitchFamily="34" charset="0"/>
                <a:ea typeface="Calibri" panose="020F0502020204030204" pitchFamily="34" charset="0"/>
              </a:rPr>
              <a:t>Trachtner</a:t>
            </a:r>
            <a:r>
              <a:rPr lang="en-US" sz="1200" dirty="0">
                <a:effectLst/>
                <a:latin typeface="Calibri" panose="020F0502020204030204" pitchFamily="34" charset="0"/>
                <a:ea typeface="Calibri" panose="020F0502020204030204" pitchFamily="34" charset="0"/>
              </a:rPr>
              <a:t> undermining the deal. </a:t>
            </a:r>
            <a:r>
              <a:rPr lang="en-US" sz="1200" b="0" dirty="0">
                <a:effectLst/>
                <a:latin typeface="Calibri" panose="020F0502020204030204" pitchFamily="34" charset="0"/>
                <a:ea typeface="Calibri" panose="020F0502020204030204" pitchFamily="34" charset="0"/>
              </a:rPr>
              <a:t>From their first meeting, </a:t>
            </a:r>
            <a:r>
              <a:rPr lang="en-US" sz="1200" b="0" dirty="0" err="1">
                <a:effectLst/>
                <a:latin typeface="Calibri" panose="020F0502020204030204" pitchFamily="34" charset="0"/>
                <a:ea typeface="Calibri" panose="020F0502020204030204" pitchFamily="34" charset="0"/>
              </a:rPr>
              <a:t>Trachtner</a:t>
            </a:r>
            <a:r>
              <a:rPr lang="en-US" sz="1200" b="0" dirty="0">
                <a:effectLst/>
                <a:latin typeface="Calibri" panose="020F0502020204030204" pitchFamily="34" charset="0"/>
                <a:ea typeface="Calibri" panose="020F0502020204030204" pitchFamily="34" charset="0"/>
              </a:rPr>
              <a:t> thought Fisher was full or herself and his annoyance </a:t>
            </a:r>
            <a:r>
              <a:rPr lang="en-US" sz="1200" b="0" u="none" dirty="0" err="1">
                <a:effectLst/>
                <a:latin typeface="Calibri" panose="020F0502020204030204" pitchFamily="34" charset="0"/>
              </a:rPr>
              <a:t>coloured</a:t>
            </a:r>
            <a:r>
              <a:rPr lang="en-US" sz="1200" b="0" u="none" dirty="0">
                <a:effectLst/>
                <a:latin typeface="Calibri" panose="020F0502020204030204" pitchFamily="34" charset="0"/>
              </a:rPr>
              <a:t> perceptions of the value of IBS. </a:t>
            </a:r>
            <a:r>
              <a:rPr lang="en-US" sz="1200" dirty="0">
                <a:effectLst/>
                <a:latin typeface="Calibri" panose="020F0502020204030204" pitchFamily="34" charset="0"/>
                <a:ea typeface="Calibri" panose="020F0502020204030204" pitchFamily="34" charset="0"/>
              </a:rPr>
              <a:t>Mr. </a:t>
            </a:r>
            <a:r>
              <a:rPr lang="en-US" sz="1200" dirty="0" err="1">
                <a:effectLst/>
                <a:latin typeface="Calibri" panose="020F0502020204030204" pitchFamily="34" charset="0"/>
                <a:ea typeface="Calibri" panose="020F0502020204030204" pitchFamily="34" charset="0"/>
              </a:rPr>
              <a:t>Trachtner’s</a:t>
            </a:r>
            <a:r>
              <a:rPr lang="en-US" sz="1200" dirty="0">
                <a:effectLst/>
                <a:latin typeface="Calibri" panose="020F0502020204030204" pitchFamily="34" charset="0"/>
                <a:ea typeface="Calibri" panose="020F0502020204030204" pitchFamily="34" charset="0"/>
              </a:rPr>
              <a:t> subsequent sabotage of the deal had lasting cultural impact on TCP firm culture and all involved avoid working with him.  Various people quit the firm due to all the conflict, even members of Preiss’ team. </a:t>
            </a:r>
            <a:r>
              <a:rPr lang="en-US" sz="1050" b="0" u="none" dirty="0">
                <a:effectLst/>
                <a:latin typeface="Calibri" panose="020F0502020204030204" pitchFamily="34" charset="0"/>
              </a:rPr>
              <a:t>To this day,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hates discussing the failed IBS deal. Preiss and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coexist at the firm and don’t interact. Preiss was eventually promoted to the Managing Director of the firm, whereas </a:t>
            </a:r>
            <a:r>
              <a:rPr lang="en-US" sz="1050" b="0" u="none" dirty="0" err="1">
                <a:effectLst/>
                <a:latin typeface="Calibri" panose="020F0502020204030204" pitchFamily="34" charset="0"/>
              </a:rPr>
              <a:t>Trachtner</a:t>
            </a:r>
            <a:r>
              <a:rPr lang="en-US" sz="1050" b="0" u="none" dirty="0">
                <a:effectLst/>
                <a:latin typeface="Calibri" panose="020F0502020204030204" pitchFamily="34" charset="0"/>
              </a:rPr>
              <a:t> has stayed where he was and is, as a Partner.</a:t>
            </a:r>
            <a:r>
              <a:rPr lang="en-US" sz="1050" b="1" u="sng" dirty="0">
                <a:effectLst/>
                <a:latin typeface="Calibri" panose="020F0502020204030204" pitchFamily="34" charset="0"/>
              </a:rPr>
              <a:t> </a:t>
            </a:r>
            <a:endParaRPr lang="en-SG" sz="1050" b="1" u="sng" dirty="0"/>
          </a:p>
          <a:p>
            <a:endParaRPr lang="en-SG" dirty="0"/>
          </a:p>
        </p:txBody>
      </p:sp>
      <p:sp>
        <p:nvSpPr>
          <p:cNvPr id="4" name="Slide Number Placeholder 3"/>
          <p:cNvSpPr>
            <a:spLocks noGrp="1"/>
          </p:cNvSpPr>
          <p:nvPr>
            <p:ph type="sldNum" sz="quarter" idx="5"/>
          </p:nvPr>
        </p:nvSpPr>
        <p:spPr/>
        <p:txBody>
          <a:bodyPr/>
          <a:lstStyle/>
          <a:p>
            <a:fld id="{9BE1DD1D-0BD5-4E4F-ABDD-53ED947792F1}" type="slidenum">
              <a:rPr lang="en-US" smtClean="0"/>
              <a:t>20</a:t>
            </a:fld>
            <a:endParaRPr lang="en-US"/>
          </a:p>
        </p:txBody>
      </p:sp>
    </p:spTree>
    <p:extLst>
      <p:ext uri="{BB962C8B-B14F-4D97-AF65-F5344CB8AC3E}">
        <p14:creationId xmlns:p14="http://schemas.microsoft.com/office/powerpoint/2010/main" val="10312935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800" b="0" u="none" dirty="0"/>
              <a:t>And now, the true story behind the case. The names of the people and companies have been changed, but the case is based on real events. </a:t>
            </a:r>
          </a:p>
          <a:p>
            <a:endParaRPr lang="en-SG" sz="1800"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rPr>
              <a:t>TCP submitted the bid with the highest price and Option B. </a:t>
            </a:r>
            <a:endParaRPr lang="en-SG" sz="1800" b="0" u="none" dirty="0"/>
          </a:p>
          <a:p>
            <a:endParaRPr lang="en-SG" sz="1800" b="0" u="none" dirty="0"/>
          </a:p>
          <a:p>
            <a:pPr>
              <a:spcBef>
                <a:spcPts val="0"/>
              </a:spcBef>
            </a:pPr>
            <a:r>
              <a:rPr lang="en-US" sz="2400" dirty="0">
                <a:effectLst/>
                <a:latin typeface="Calibri" panose="020F0502020204030204" pitchFamily="34" charset="0"/>
                <a:ea typeface="Calibri" panose="020F0502020204030204" pitchFamily="34" charset="0"/>
              </a:rPr>
              <a:t>However, the company founder, Ms. Fischer, rejected TCP’s bid and accepted a lower bid with more secure financing and factors she cared about such as a say in choosing the CEO, remote work solely on product development, and an agreement not to sell the company to a competitor. Thus, the winning bid was not “fee maximizing” for the advising investment bank, but utility-maximizing for the founder and seller.  </a:t>
            </a:r>
          </a:p>
          <a:p>
            <a:endParaRPr lang="en-US" sz="2400" b="1" u="sng" dirty="0">
              <a:effectLst/>
              <a:latin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Fisher was not a businessperson in mindset. She had first built the </a:t>
            </a:r>
            <a:r>
              <a:rPr lang="en-US" sz="2400" b="0" u="none" dirty="0">
                <a:effectLst/>
                <a:latin typeface="Calibri" panose="020F0502020204030204" pitchFamily="34" charset="0"/>
              </a:rPr>
              <a:t>automations for her own house then decided to start a business. The real Fisher was not willing to sell to a competitor even if they maintained the brand. Fisher hated them for laughing at IBS when her company was small and new. </a:t>
            </a:r>
          </a:p>
          <a:p>
            <a:endParaRPr lang="en-US" sz="2400" b="1" u="none" dirty="0">
              <a:effectLst/>
              <a:latin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IBS experienced accelerated growth during the COVID19 pandemic as the home automation market took off. IBS doubled in value in just 2 years. The sale was ultimately a </a:t>
            </a:r>
            <a:r>
              <a:rPr lang="en-US" sz="2400" dirty="0">
                <a:latin typeface="Calibri" panose="020F0502020204030204" pitchFamily="34" charset="0"/>
                <a:ea typeface="Calibri" panose="020F0502020204030204" pitchFamily="34" charset="0"/>
              </a:rPr>
              <a:t>g</a:t>
            </a:r>
            <a:r>
              <a:rPr lang="en-US" sz="2400" dirty="0">
                <a:effectLst/>
                <a:latin typeface="Calibri" panose="020F0502020204030204" pitchFamily="34" charset="0"/>
                <a:ea typeface="Calibri" panose="020F0502020204030204" pitchFamily="34" charset="0"/>
              </a:rPr>
              <a:t>reat deal for the bank and further boost for </a:t>
            </a:r>
            <a:r>
              <a:rPr lang="en-US" sz="2400" dirty="0" err="1">
                <a:effectLst/>
                <a:latin typeface="Calibri" panose="020F0502020204030204" pitchFamily="34" charset="0"/>
                <a:ea typeface="Calibri" panose="020F0502020204030204" pitchFamily="34" charset="0"/>
              </a:rPr>
              <a:t>Haldermann’s</a:t>
            </a:r>
            <a:r>
              <a:rPr lang="en-US" sz="2400" dirty="0">
                <a:effectLst/>
                <a:latin typeface="Calibri" panose="020F0502020204030204" pitchFamily="34" charset="0"/>
                <a:ea typeface="Calibri" panose="020F0502020204030204" pitchFamily="34" charset="0"/>
              </a:rPr>
              <a:t> already strong reputation. </a:t>
            </a:r>
          </a:p>
          <a:p>
            <a:pPr>
              <a:spcBef>
                <a:spcPts val="0"/>
              </a:spcBef>
            </a:pPr>
            <a:endParaRPr lang="en-US" sz="2400" dirty="0">
              <a:effectLst/>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TCP tragically missed out what would have been a great acquisition due to Mr. </a:t>
            </a:r>
            <a:r>
              <a:rPr lang="en-US" sz="2400" dirty="0" err="1">
                <a:effectLst/>
                <a:latin typeface="Calibri" panose="020F0502020204030204" pitchFamily="34" charset="0"/>
                <a:ea typeface="Calibri" panose="020F0502020204030204" pitchFamily="34" charset="0"/>
              </a:rPr>
              <a:t>Trachtner</a:t>
            </a:r>
            <a:r>
              <a:rPr lang="en-US" sz="2400" dirty="0">
                <a:effectLst/>
                <a:latin typeface="Calibri" panose="020F0502020204030204" pitchFamily="34" charset="0"/>
                <a:ea typeface="Calibri" panose="020F0502020204030204" pitchFamily="34" charset="0"/>
              </a:rPr>
              <a:t> undermining the deal. </a:t>
            </a:r>
            <a:r>
              <a:rPr lang="en-US" sz="2400" b="0" dirty="0">
                <a:effectLst/>
                <a:latin typeface="Calibri" panose="020F0502020204030204" pitchFamily="34" charset="0"/>
                <a:ea typeface="Calibri" panose="020F0502020204030204" pitchFamily="34" charset="0"/>
              </a:rPr>
              <a:t>From their first meeting, </a:t>
            </a:r>
            <a:r>
              <a:rPr lang="en-US" sz="2400" b="0" dirty="0" err="1">
                <a:effectLst/>
                <a:latin typeface="Calibri" panose="020F0502020204030204" pitchFamily="34" charset="0"/>
                <a:ea typeface="Calibri" panose="020F0502020204030204" pitchFamily="34" charset="0"/>
              </a:rPr>
              <a:t>Trachtner</a:t>
            </a:r>
            <a:r>
              <a:rPr lang="en-US" sz="2400" b="0" dirty="0">
                <a:effectLst/>
                <a:latin typeface="Calibri" panose="020F0502020204030204" pitchFamily="34" charset="0"/>
                <a:ea typeface="Calibri" panose="020F0502020204030204" pitchFamily="34" charset="0"/>
              </a:rPr>
              <a:t> thought Fisher was full or herself and his annoyance </a:t>
            </a:r>
            <a:r>
              <a:rPr lang="en-US" sz="2400" b="0" u="none" dirty="0" err="1">
                <a:effectLst/>
                <a:latin typeface="Calibri" panose="020F0502020204030204" pitchFamily="34" charset="0"/>
              </a:rPr>
              <a:t>coloured</a:t>
            </a:r>
            <a:r>
              <a:rPr lang="en-US" sz="2400" b="0" u="none" dirty="0">
                <a:effectLst/>
                <a:latin typeface="Calibri" panose="020F0502020204030204" pitchFamily="34" charset="0"/>
              </a:rPr>
              <a:t> perceptions of the value of IBS. </a:t>
            </a:r>
            <a:r>
              <a:rPr lang="en-US" sz="2400" dirty="0">
                <a:effectLst/>
                <a:latin typeface="Calibri" panose="020F0502020204030204" pitchFamily="34" charset="0"/>
                <a:ea typeface="Calibri" panose="020F0502020204030204" pitchFamily="34" charset="0"/>
              </a:rPr>
              <a:t>Mr. </a:t>
            </a:r>
            <a:r>
              <a:rPr lang="en-US" sz="2400" dirty="0" err="1">
                <a:effectLst/>
                <a:latin typeface="Calibri" panose="020F0502020204030204" pitchFamily="34" charset="0"/>
                <a:ea typeface="Calibri" panose="020F0502020204030204" pitchFamily="34" charset="0"/>
              </a:rPr>
              <a:t>Trachtner’s</a:t>
            </a:r>
            <a:r>
              <a:rPr lang="en-US" sz="2400" dirty="0">
                <a:effectLst/>
                <a:latin typeface="Calibri" panose="020F0502020204030204" pitchFamily="34" charset="0"/>
                <a:ea typeface="Calibri" panose="020F0502020204030204" pitchFamily="34" charset="0"/>
              </a:rPr>
              <a:t> subsequent sabotage of the deal had lasting cultural impact on TCP firm culture and all involved avoid working with him.  Various people quit the firm due to all the conflict, even members of Preiss’ team. </a:t>
            </a:r>
            <a:r>
              <a:rPr lang="en-US" sz="1800" b="0" u="none" dirty="0">
                <a:effectLst/>
                <a:latin typeface="Calibri" panose="020F0502020204030204" pitchFamily="34" charset="0"/>
              </a:rPr>
              <a:t>To this day, </a:t>
            </a:r>
            <a:r>
              <a:rPr lang="en-US" sz="1800" b="0" u="none" dirty="0" err="1">
                <a:effectLst/>
                <a:latin typeface="Calibri" panose="020F0502020204030204" pitchFamily="34" charset="0"/>
              </a:rPr>
              <a:t>Trachtner</a:t>
            </a:r>
            <a:r>
              <a:rPr lang="en-US" sz="1800" b="0" u="none" dirty="0">
                <a:effectLst/>
                <a:latin typeface="Calibri" panose="020F0502020204030204" pitchFamily="34" charset="0"/>
              </a:rPr>
              <a:t> hates discussing the failed IBS deal. Preiss and </a:t>
            </a:r>
            <a:r>
              <a:rPr lang="en-US" sz="1800" b="0" u="none" dirty="0" err="1">
                <a:effectLst/>
                <a:latin typeface="Calibri" panose="020F0502020204030204" pitchFamily="34" charset="0"/>
              </a:rPr>
              <a:t>Trachtner</a:t>
            </a:r>
            <a:r>
              <a:rPr lang="en-US" sz="1800" b="0" u="none" dirty="0">
                <a:effectLst/>
                <a:latin typeface="Calibri" panose="020F0502020204030204" pitchFamily="34" charset="0"/>
              </a:rPr>
              <a:t> coexist at the firm and don’t interact. Preiss was eventually promoted to the Managing Director of the firm, whereas </a:t>
            </a:r>
            <a:r>
              <a:rPr lang="en-US" sz="1800" b="0" u="none" dirty="0" err="1">
                <a:effectLst/>
                <a:latin typeface="Calibri" panose="020F0502020204030204" pitchFamily="34" charset="0"/>
              </a:rPr>
              <a:t>Trachtner</a:t>
            </a:r>
            <a:r>
              <a:rPr lang="en-US" sz="1800" b="0" u="none" dirty="0">
                <a:effectLst/>
                <a:latin typeface="Calibri" panose="020F0502020204030204" pitchFamily="34" charset="0"/>
              </a:rPr>
              <a:t> has stayed where he was and is, as a Partner.</a:t>
            </a:r>
            <a:r>
              <a:rPr lang="en-US" sz="1800" b="1" u="sng" dirty="0">
                <a:effectLst/>
                <a:latin typeface="Calibri" panose="020F0502020204030204" pitchFamily="34" charset="0"/>
              </a:rPr>
              <a:t> </a:t>
            </a:r>
            <a:endParaRPr lang="en-SG" sz="1800" b="1" u="sng" dirty="0"/>
          </a:p>
          <a:p>
            <a:endParaRPr lang="en-US" sz="1800" b="1" u="sng" dirty="0">
              <a:effectLst/>
              <a:latin typeface="Calibri" panose="020F0502020204030204" pitchFamily="34" charset="0"/>
            </a:endParaRPr>
          </a:p>
          <a:p>
            <a:endParaRPr lang="en-US" sz="1800" b="1" u="sng" dirty="0">
              <a:effectLst/>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9BE1DD1D-0BD5-4E4F-ABDD-53ED947792F1}" type="slidenum">
              <a:rPr lang="en-US" smtClean="0"/>
              <a:t>21</a:t>
            </a:fld>
            <a:endParaRPr lang="en-US"/>
          </a:p>
        </p:txBody>
      </p:sp>
    </p:spTree>
    <p:extLst>
      <p:ext uri="{BB962C8B-B14F-4D97-AF65-F5344CB8AC3E}">
        <p14:creationId xmlns:p14="http://schemas.microsoft.com/office/powerpoint/2010/main" val="40726505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Who is better at claiming value, individuals or teams? </a:t>
            </a:r>
            <a:r>
              <a:rPr lang="en-US" sz="1200" b="0" i="0" kern="1200" baseline="0" dirty="0">
                <a:solidFill>
                  <a:schemeClr val="tx1"/>
                </a:solidFill>
                <a:effectLst/>
                <a:latin typeface="+mn-lt"/>
                <a:ea typeface="+mn-ea"/>
                <a:cs typeface="+mn-cs"/>
              </a:rPr>
              <a:t>[</a:t>
            </a:r>
            <a:r>
              <a:rPr lang="en-US" sz="1200" b="0" i="1" kern="1200" baseline="0" dirty="0">
                <a:solidFill>
                  <a:schemeClr val="tx1"/>
                </a:solidFill>
                <a:effectLst/>
                <a:latin typeface="+mn-lt"/>
                <a:ea typeface="+mn-ea"/>
                <a:cs typeface="+mn-cs"/>
              </a:rPr>
              <a:t>Students answer</a:t>
            </a:r>
            <a:r>
              <a:rPr lang="en-US" sz="1200" b="0" i="0" kern="1200" baseline="0" dirty="0">
                <a:solidFill>
                  <a:schemeClr val="tx1"/>
                </a:solidFill>
                <a:effectLst/>
                <a:latin typeface="+mn-lt"/>
                <a:ea typeface="+mn-ea"/>
                <a:cs typeface="+mn-cs"/>
              </a:rPr>
              <a:t>]. </a:t>
            </a:r>
            <a:r>
              <a:rPr lang="en-US" sz="1200" b="0" dirty="0"/>
              <a:t>How about creating value? </a:t>
            </a:r>
            <a:r>
              <a:rPr lang="en-US" sz="1200" b="0" i="0" kern="1200" baseline="0" dirty="0">
                <a:solidFill>
                  <a:schemeClr val="tx1"/>
                </a:solidFill>
                <a:effectLst/>
                <a:latin typeface="+mn-lt"/>
                <a:ea typeface="+mn-ea"/>
                <a:cs typeface="+mn-cs"/>
              </a:rPr>
              <a:t>[</a:t>
            </a:r>
            <a:r>
              <a:rPr lang="en-US" sz="1200" b="0" i="1" kern="1200" baseline="0" dirty="0">
                <a:solidFill>
                  <a:schemeClr val="tx1"/>
                </a:solidFill>
                <a:effectLst/>
                <a:latin typeface="+mn-lt"/>
                <a:ea typeface="+mn-ea"/>
                <a:cs typeface="+mn-cs"/>
              </a:rPr>
              <a:t>Students answer</a:t>
            </a:r>
            <a:r>
              <a:rPr lang="en-US" sz="1200" b="0" i="0" kern="1200" baseline="0" dirty="0">
                <a:solidFill>
                  <a:schemeClr val="tx1"/>
                </a:solidFill>
                <a:effectLst/>
                <a:latin typeface="+mn-lt"/>
                <a:ea typeface="+mn-ea"/>
                <a:cs typeface="+mn-cs"/>
              </a:rPr>
              <a:t>]. </a:t>
            </a:r>
            <a:endParaRPr lang="en-US" sz="1200" b="0" dirty="0"/>
          </a:p>
          <a:p>
            <a:endParaRPr lang="en-US" dirty="0"/>
          </a:p>
          <a:p>
            <a:r>
              <a:rPr lang="en-US" dirty="0"/>
              <a:t>Source</a:t>
            </a:r>
            <a:r>
              <a:rPr lang="en-US" baseline="0" dirty="0"/>
              <a:t> for photo</a:t>
            </a:r>
          </a:p>
          <a:p>
            <a:r>
              <a:rPr lang="en-US" baseline="0" dirty="0"/>
              <a:t>https://pixabay.com/en/chess-figure-game-play-board-1215079/</a:t>
            </a:r>
          </a:p>
          <a:p>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GB" smtClean="0"/>
              <a:t>22</a:t>
            </a:fld>
            <a:endParaRPr lang="en-GB" dirty="0"/>
          </a:p>
        </p:txBody>
      </p:sp>
    </p:spTree>
    <p:extLst>
      <p:ext uri="{BB962C8B-B14F-4D97-AF65-F5344CB8AC3E}">
        <p14:creationId xmlns:p14="http://schemas.microsoft.com/office/powerpoint/2010/main" val="20592067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u="none" kern="1200" dirty="0">
                <a:solidFill>
                  <a:schemeClr val="tx1"/>
                </a:solidFill>
                <a:effectLst/>
                <a:latin typeface="+mn-lt"/>
                <a:ea typeface="+mn-ea"/>
                <a:cs typeface="+mn-cs"/>
              </a:rPr>
              <a:t>What</a:t>
            </a:r>
            <a:r>
              <a:rPr lang="en-SG" sz="1200" u="none" kern="1200" baseline="0" dirty="0">
                <a:solidFill>
                  <a:schemeClr val="tx1"/>
                </a:solidFill>
                <a:effectLst/>
                <a:latin typeface="+mn-lt"/>
                <a:ea typeface="+mn-ea"/>
                <a:cs typeface="+mn-cs"/>
              </a:rPr>
              <a:t> research shows is that </a:t>
            </a:r>
            <a:r>
              <a:rPr lang="en-US" sz="2400" u="none" dirty="0"/>
              <a:t>teams do better than individuals at both creating and claiming value.</a:t>
            </a:r>
            <a:r>
              <a:rPr lang="en-US" sz="2400" u="none" baseline="0" dirty="0"/>
              <a:t> Creating value, because they talk more, e</a:t>
            </a:r>
            <a:r>
              <a:rPr lang="en-US" sz="2400" u="none" dirty="0"/>
              <a:t>xchange more information, and get at interests better. Claiming</a:t>
            </a:r>
            <a:r>
              <a:rPr lang="en-US" sz="2400" u="none" baseline="0" dirty="0"/>
              <a:t> value because of the human tendency to conform to groups, there is psychological strength in numbers. But this team advantage only occurs if the team’s </a:t>
            </a:r>
            <a:r>
              <a:rPr lang="en-US" sz="2400" u="none" dirty="0"/>
              <a:t>roles and strategies are well coordinated.</a:t>
            </a:r>
            <a:r>
              <a:rPr lang="en-US" sz="2400" u="none" baseline="0" dirty="0"/>
              <a:t> You need to be on the same page as your teammates or negotiating as part of a team could even be worse than working alone. So its critical to actively prepare together before the negotiation </a:t>
            </a:r>
            <a:r>
              <a:rPr lang="en-US" sz="2400" u="none" dirty="0"/>
              <a:t>to reduce chances of conflict within the team during the final negotiation.</a:t>
            </a:r>
            <a:r>
              <a:rPr lang="en-US" sz="2400" u="none" baseline="0" dirty="0"/>
              <a:t> </a:t>
            </a:r>
            <a:endParaRPr lang="en-US" sz="2400" u="none" dirty="0"/>
          </a:p>
          <a:p>
            <a:endParaRPr lang="en-SG" sz="1200" kern="1200" dirty="0">
              <a:solidFill>
                <a:schemeClr val="tx1"/>
              </a:solidFill>
              <a:effectLst/>
              <a:latin typeface="+mn-lt"/>
              <a:ea typeface="+mn-ea"/>
              <a:cs typeface="+mn-cs"/>
            </a:endParaRPr>
          </a:p>
          <a:p>
            <a:r>
              <a:rPr lang="en-SG" sz="1200" kern="1200" dirty="0">
                <a:solidFill>
                  <a:schemeClr val="tx1"/>
                </a:solidFill>
                <a:effectLst/>
                <a:latin typeface="+mn-lt"/>
                <a:ea typeface="+mn-ea"/>
                <a:cs typeface="+mn-cs"/>
              </a:rPr>
              <a:t>Reference</a:t>
            </a:r>
          </a:p>
          <a:p>
            <a:pPr marL="0" marR="0" indent="0" algn="l" defTabSz="914400" rtl="0" eaLnBrk="1" fontAlgn="auto" latinLnBrk="0" hangingPunct="1">
              <a:lnSpc>
                <a:spcPct val="100000"/>
              </a:lnSpc>
              <a:spcBef>
                <a:spcPts val="0"/>
              </a:spcBef>
              <a:spcAft>
                <a:spcPts val="0"/>
              </a:spcAft>
              <a:buClrTx/>
              <a:buSzTx/>
              <a:buFontTx/>
              <a:buNone/>
              <a:tabLst/>
              <a:defRPr/>
            </a:pPr>
            <a:endParaRPr lang="en-SG"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SG" dirty="0"/>
              <a:t>Morgan PM, Tindale RS. 2002. Group versus individual performance in mixed-motive situations: exploring an inconsistency. Organ. </a:t>
            </a:r>
            <a:r>
              <a:rPr lang="en-SG" dirty="0" err="1"/>
              <a:t>Behav</a:t>
            </a:r>
            <a:r>
              <a:rPr lang="en-SG" dirty="0"/>
              <a:t>. Hum. </a:t>
            </a:r>
            <a:r>
              <a:rPr lang="en-SG" dirty="0" err="1"/>
              <a:t>Decis</a:t>
            </a:r>
            <a:r>
              <a:rPr lang="en-SG" dirty="0"/>
              <a:t>. Process. 87(1):44–65</a:t>
            </a:r>
          </a:p>
          <a:p>
            <a:pPr marL="0" marR="0" indent="0" algn="l" defTabSz="914400" rtl="0" eaLnBrk="1" fontAlgn="auto" latinLnBrk="0" hangingPunct="1">
              <a:lnSpc>
                <a:spcPct val="100000"/>
              </a:lnSpc>
              <a:spcBef>
                <a:spcPts val="0"/>
              </a:spcBef>
              <a:spcAft>
                <a:spcPts val="0"/>
              </a:spcAft>
              <a:buClrTx/>
              <a:buSzTx/>
              <a:buFontTx/>
              <a:buNone/>
              <a:tabLst/>
              <a:defRPr/>
            </a:pPr>
            <a:endParaRPr lang="en-SG"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SG" sz="1200" kern="1200" dirty="0">
                <a:solidFill>
                  <a:schemeClr val="tx1"/>
                </a:solidFill>
                <a:effectLst/>
                <a:latin typeface="+mn-lt"/>
                <a:ea typeface="+mn-ea"/>
                <a:cs typeface="+mn-cs"/>
              </a:rPr>
              <a:t>Thompson, L., E., Peterson, S. W., Brodt,</a:t>
            </a:r>
            <a:r>
              <a:rPr lang="en-SG" sz="1200" kern="1200" baseline="0" dirty="0">
                <a:solidFill>
                  <a:schemeClr val="tx1"/>
                </a:solidFill>
                <a:effectLst/>
                <a:latin typeface="+mn-lt"/>
                <a:ea typeface="+mn-ea"/>
                <a:cs typeface="+mn-cs"/>
              </a:rPr>
              <a:t> S.</a:t>
            </a:r>
            <a:r>
              <a:rPr lang="en-SG" sz="1200" kern="1200" dirty="0">
                <a:solidFill>
                  <a:schemeClr val="tx1"/>
                </a:solidFill>
                <a:effectLst/>
                <a:latin typeface="+mn-lt"/>
                <a:ea typeface="+mn-ea"/>
                <a:cs typeface="+mn-cs"/>
              </a:rPr>
              <a:t> (1996). Team negotiation: An examination of integrative and distributive bargaining. </a:t>
            </a:r>
            <a:r>
              <a:rPr lang="en-SG" sz="1200" i="1" kern="1200" dirty="0">
                <a:solidFill>
                  <a:schemeClr val="tx1"/>
                </a:solidFill>
                <a:effectLst/>
                <a:latin typeface="+mn-lt"/>
                <a:ea typeface="+mn-ea"/>
                <a:cs typeface="+mn-cs"/>
              </a:rPr>
              <a:t>Journal of Personality and Social Psychology, 70(1)</a:t>
            </a:r>
            <a:r>
              <a:rPr lang="en-SG" sz="1200" kern="1200" dirty="0">
                <a:solidFill>
                  <a:schemeClr val="tx1"/>
                </a:solidFill>
                <a:effectLst/>
                <a:latin typeface="+mn-lt"/>
                <a:ea typeface="+mn-ea"/>
                <a:cs typeface="+mn-cs"/>
              </a:rPr>
              <a:t>, 66–78.</a:t>
            </a:r>
            <a:endParaRPr lang="en-US" sz="1200" kern="1200" dirty="0">
              <a:solidFill>
                <a:schemeClr val="tx1"/>
              </a:solidFill>
              <a:effectLst/>
              <a:latin typeface="+mn-lt"/>
              <a:ea typeface="+mn-ea"/>
              <a:cs typeface="+mn-cs"/>
            </a:endParaRPr>
          </a:p>
          <a:p>
            <a:endParaRPr lang="en-SG" sz="1200" kern="1200" dirty="0">
              <a:solidFill>
                <a:schemeClr val="tx1"/>
              </a:solidFill>
              <a:effectLst/>
              <a:latin typeface="+mn-lt"/>
              <a:ea typeface="+mn-ea"/>
              <a:cs typeface="+mn-cs"/>
            </a:endParaRPr>
          </a:p>
          <a:p>
            <a:br>
              <a:rPr lang="en-SG" sz="1200" kern="1200" dirty="0">
                <a:solidFill>
                  <a:schemeClr val="tx1"/>
                </a:solidFill>
                <a:effectLst/>
                <a:latin typeface="+mn-lt"/>
                <a:ea typeface="+mn-ea"/>
                <a:cs typeface="+mn-cs"/>
              </a:rPr>
            </a:br>
            <a:br>
              <a:rPr lang="en-SG" sz="1200" kern="1200" dirty="0">
                <a:solidFill>
                  <a:schemeClr val="tx1"/>
                </a:solidFill>
                <a:effectLst/>
                <a:latin typeface="+mn-lt"/>
                <a:ea typeface="+mn-ea"/>
                <a:cs typeface="+mn-cs"/>
              </a:rPr>
            </a:br>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23</a:t>
            </a:fld>
            <a:endParaRPr lang="en-SG"/>
          </a:p>
        </p:txBody>
      </p:sp>
    </p:spTree>
    <p:extLst>
      <p:ext uri="{BB962C8B-B14F-4D97-AF65-F5344CB8AC3E}">
        <p14:creationId xmlns:p14="http://schemas.microsoft.com/office/powerpoint/2010/main" val="32621105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b="0" u="none" dirty="0"/>
              <a:t>There is also a dark side to teams. Negotiation teams are more likely to escalate conflict, lie to the other side, and walk away when a deal was possible. Humans are social creatures, and instinctively fall into the trap of thinking in terms of the ingroup and outgroup. We tend to trust the other negotiation team only so far as we trust the least trustworthy member of that group. Also, in groups responsibility is diffused, so individual team members don’t feel as personally responsible for the team’s questionable tactics.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b="1" dirty="0">
              <a:solidFill>
                <a:schemeClr val="tx1"/>
              </a:solidFill>
              <a:latin typeface="+mn-lt"/>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i="0" dirty="0">
                <a:solidFill>
                  <a:srgbClr val="000000"/>
                </a:solidFill>
                <a:latin typeface="Ubuntu"/>
              </a:rPr>
              <a:t>References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Cohen TR, </a:t>
            </a:r>
            <a:r>
              <a:rPr lang="en-US" sz="1100" dirty="0" err="1"/>
              <a:t>Leonardelli</a:t>
            </a:r>
            <a:r>
              <a:rPr lang="en-US" sz="1100" dirty="0"/>
              <a:t> GJ, Thompson L. 2014. Avoiding the agreement trap: Teams facilitate impasse in negotiations with negative bargaining zones. </a:t>
            </a:r>
            <a:r>
              <a:rPr lang="en-US" sz="1100" dirty="0" err="1"/>
              <a:t>Negot</a:t>
            </a:r>
            <a:r>
              <a:rPr lang="en-US" sz="1100" dirty="0"/>
              <a:t>. </a:t>
            </a:r>
            <a:r>
              <a:rPr lang="en-US" sz="1100" dirty="0" err="1"/>
              <a:t>Confl</a:t>
            </a:r>
            <a:r>
              <a:rPr lang="en-US" sz="1100" dirty="0"/>
              <a:t>. </a:t>
            </a:r>
            <a:r>
              <a:rPr lang="en-US" sz="1100" dirty="0" err="1"/>
              <a:t>Manag</a:t>
            </a:r>
            <a:r>
              <a:rPr lang="en-US" sz="1100" dirty="0"/>
              <a:t>. Res. 7(4):232–42</a:t>
            </a: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Howard ES, Gardner WL, Thompson L. 2007. The role of the self-concept and the social context in determining the behavior of power holders: self-construal in intergroup versus dyadic dispute resolution negotiations. J. Pers. Soc. Psychol. 93(4):614–31</a:t>
            </a: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sz="1100" dirty="0" err="1"/>
              <a:t>Insko</a:t>
            </a:r>
            <a:r>
              <a:rPr lang="en-SG" sz="1100" dirty="0"/>
              <a:t>, C. A., </a:t>
            </a:r>
            <a:r>
              <a:rPr lang="en-SG" sz="1100" dirty="0" err="1"/>
              <a:t>Pinkley</a:t>
            </a:r>
            <a:r>
              <a:rPr lang="en-SG" sz="1100" dirty="0"/>
              <a:t>, R. L., Hoyle, R. H., Dalton, B., Hong, G. 1987. Individual versus group discontinuity: the role of intergroup contact. J. Exp. Soc. Psychol. 23:250-67</a:t>
            </a: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Naquin, C. E., &amp; </a:t>
            </a:r>
            <a:r>
              <a:rPr lang="en-US" sz="1600" dirty="0" err="1"/>
              <a:t>Kurtzberg</a:t>
            </a:r>
            <a:r>
              <a:rPr lang="en-US" sz="1600" dirty="0"/>
              <a:t>, T. R. (2009). Team negotiation and perceptions of trustworthiness: The whole versus the sum of the parts. Group Dynamics: Theory, Research, and Practice, 13(2), 133–150.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Naquin, C. E., &amp; </a:t>
            </a:r>
            <a:r>
              <a:rPr lang="en-US" sz="1100" dirty="0" err="1"/>
              <a:t>Kurtzberg</a:t>
            </a:r>
            <a:r>
              <a:rPr lang="en-US" sz="1100" dirty="0"/>
              <a:t>, T. R. 2018. Leadership selection and cooperative behavior in social dilemmas: An empirical exploration of assigned versus group‐chosen leadership. Negotiation and Conflict Management Research, 11: 29-52.</a:t>
            </a: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err="1"/>
              <a:t>Polzer</a:t>
            </a:r>
            <a:r>
              <a:rPr lang="en-US" sz="1100" dirty="0"/>
              <a:t> JT. 1996. Intergroup negotiations: the effects of negotiating teams. J. </a:t>
            </a:r>
            <a:r>
              <a:rPr lang="en-US" sz="1100" dirty="0" err="1"/>
              <a:t>Confl</a:t>
            </a:r>
            <a:r>
              <a:rPr lang="en-US" sz="1100" dirty="0"/>
              <a:t>. </a:t>
            </a:r>
            <a:r>
              <a:rPr lang="en-US" sz="1100" dirty="0" err="1"/>
              <a:t>Resolut</a:t>
            </a:r>
            <a:r>
              <a:rPr lang="en-US" sz="1100" dirty="0"/>
              <a:t>. 40(4):678–98</a:t>
            </a:r>
            <a:endParaRPr lang="en-US" sz="900" i="1" dirty="0"/>
          </a:p>
          <a:p>
            <a:pPr marL="0" indent="0" algn="l">
              <a:buFontTx/>
              <a:buNone/>
            </a:pPr>
            <a:endParaRPr lang="en-US" sz="900" b="0" i="0" baseline="0" dirty="0">
              <a:solidFill>
                <a:schemeClr val="tx1"/>
              </a:solidFill>
              <a:latin typeface="Ubuntu" panose="020B0504030602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Tajfel H, Turner J. 1979. An integrative theory of intergroup conflict. In The Social Psychology of Intergroup Relations, ed. WG Austin, S </a:t>
            </a:r>
            <a:r>
              <a:rPr lang="en-US" sz="1100" dirty="0" err="1"/>
              <a:t>Worchel</a:t>
            </a:r>
            <a:r>
              <a:rPr lang="en-US" sz="1100" dirty="0"/>
              <a:t>, pp. 33–47. Monterey, CA: Brooks/Cole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900" dirty="0"/>
              <a:t>Wildschut, T., Pinter, B., </a:t>
            </a:r>
            <a:r>
              <a:rPr lang="en-SG" sz="900" dirty="0" err="1"/>
              <a:t>Vevea</a:t>
            </a:r>
            <a:r>
              <a:rPr lang="en-SG" sz="900" dirty="0"/>
              <a:t>, J. L., </a:t>
            </a:r>
            <a:r>
              <a:rPr lang="en-SG" sz="900" dirty="0" err="1"/>
              <a:t>Insko</a:t>
            </a:r>
            <a:r>
              <a:rPr lang="en-SG" sz="900" dirty="0"/>
              <a:t>, C. A., &amp; </a:t>
            </a:r>
            <a:r>
              <a:rPr lang="en-SG" sz="900" dirty="0" err="1"/>
              <a:t>Schopler</a:t>
            </a:r>
            <a:r>
              <a:rPr lang="en-SG" sz="900" dirty="0"/>
              <a:t>, J. 2003. Beyond the group mind: a quantitative review of the interindividual-intergroup discontinuity effect. Psychological Bulletin, 129: 698-722.</a:t>
            </a:r>
            <a:endParaRPr lang="en-US" sz="8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dirty="0">
              <a:solidFill>
                <a:srgbClr val="000000"/>
              </a:solidFill>
              <a:latin typeface="Ubuntu"/>
              <a:cs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solidFill>
                <a:srgbClr val="000000"/>
              </a:solidFill>
              <a:latin typeface="Ubuntu"/>
              <a:cs typeface="Ubuntu"/>
            </a:endParaRPr>
          </a:p>
          <a:p>
            <a:endParaRPr lang="en-SG" dirty="0"/>
          </a:p>
        </p:txBody>
      </p:sp>
      <p:sp>
        <p:nvSpPr>
          <p:cNvPr id="4" name="Slide Number Placeholder 3"/>
          <p:cNvSpPr>
            <a:spLocks noGrp="1"/>
          </p:cNvSpPr>
          <p:nvPr>
            <p:ph type="sldNum" sz="quarter" idx="5"/>
          </p:nvPr>
        </p:nvSpPr>
        <p:spPr/>
        <p:txBody>
          <a:bodyPr/>
          <a:lstStyle/>
          <a:p>
            <a:fld id="{9BE1DD1D-0BD5-4E4F-ABDD-53ED947792F1}" type="slidenum">
              <a:rPr lang="en-US" smtClean="0"/>
              <a:t>24</a:t>
            </a:fld>
            <a:endParaRPr lang="en-US"/>
          </a:p>
        </p:txBody>
      </p:sp>
    </p:spTree>
    <p:extLst>
      <p:ext uri="{BB962C8B-B14F-4D97-AF65-F5344CB8AC3E}">
        <p14:creationId xmlns:p14="http://schemas.microsoft.com/office/powerpoint/2010/main" val="33435802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800" b="0" dirty="0"/>
              <a:t>Team negotiations also raise ethical issues when there are mixed incentives </a:t>
            </a:r>
            <a:r>
              <a:rPr lang="en-US" sz="1800" b="0" i="1" dirty="0"/>
              <a:t>within</a:t>
            </a:r>
            <a:r>
              <a:rPr lang="en-US" sz="1800" b="0" dirty="0"/>
              <a:t> each team. </a:t>
            </a:r>
          </a:p>
          <a:p>
            <a:endParaRPr lang="en-SG" sz="1800" b="1" dirty="0">
              <a:solidFill>
                <a:srgbClr val="006C53"/>
              </a:solidFill>
            </a:endParaRPr>
          </a:p>
          <a:p>
            <a:pPr algn="l"/>
            <a:r>
              <a:rPr lang="en-US" sz="1800" i="0" dirty="0">
                <a:effectLst/>
                <a:latin typeface="Arial" panose="020B0604020202020204" pitchFamily="34" charset="0"/>
              </a:rPr>
              <a:t>Superficially, </a:t>
            </a:r>
            <a:r>
              <a:rPr lang="en-US" sz="1800" i="0" dirty="0" err="1">
                <a:effectLst/>
                <a:latin typeface="Arial" panose="020B0604020202020204" pitchFamily="34" charset="0"/>
              </a:rPr>
              <a:t>Haldermann</a:t>
            </a:r>
            <a:r>
              <a:rPr lang="en-US" sz="1800" i="0" dirty="0">
                <a:effectLst/>
                <a:latin typeface="Arial" panose="020B0604020202020204" pitchFamily="34" charset="0"/>
              </a:rPr>
              <a:t> and Fisher, and Preiss and </a:t>
            </a:r>
            <a:r>
              <a:rPr lang="en-US" sz="1800" i="0" dirty="0" err="1">
                <a:effectLst/>
                <a:latin typeface="Arial" panose="020B0604020202020204" pitchFamily="34" charset="0"/>
              </a:rPr>
              <a:t>Trachtner</a:t>
            </a:r>
            <a:r>
              <a:rPr lang="en-US" sz="1800" i="0" dirty="0">
                <a:effectLst/>
                <a:latin typeface="Arial" panose="020B0604020202020204" pitchFamily="34" charset="0"/>
              </a:rPr>
              <a:t>, are </a:t>
            </a:r>
            <a:r>
              <a:rPr lang="en-US" sz="1800" dirty="0">
                <a:latin typeface="Arial" panose="020B0604020202020204" pitchFamily="34" charset="0"/>
              </a:rPr>
              <a:t>on the same side in a team-on-team negotiation. However, Preiss and </a:t>
            </a:r>
            <a:r>
              <a:rPr lang="en-US" sz="1800" dirty="0" err="1">
                <a:latin typeface="Arial" panose="020B0604020202020204" pitchFamily="34" charset="0"/>
              </a:rPr>
              <a:t>Trachtner</a:t>
            </a:r>
            <a:r>
              <a:rPr lang="en-US" sz="1800" dirty="0">
                <a:latin typeface="Arial" panose="020B0604020202020204" pitchFamily="34" charset="0"/>
              </a:rPr>
              <a:t> especially have personal incentives that diverge from one another. </a:t>
            </a:r>
          </a:p>
          <a:p>
            <a:pPr algn="l"/>
            <a:endParaRPr lang="en-US" sz="1800" dirty="0">
              <a:latin typeface="Arial" panose="020B060402020202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altLang="en-US" sz="1800" b="0" dirty="0"/>
              <a:t>How did you seek to manage conflicting interests and team strategy in </a:t>
            </a:r>
            <a:r>
              <a:rPr lang="en-US" altLang="en-US" sz="1800" b="0" i="1" dirty="0"/>
              <a:t>Lights Out? </a:t>
            </a:r>
            <a:r>
              <a:rPr lang="en-US" sz="1800"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Did you discuss strategy beforehand, or did it just happen?</a:t>
            </a:r>
            <a:r>
              <a:rPr lang="en-SG"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How did you stay on the same page with your partner? Did they reveal something you wish they didn’t? </a:t>
            </a:r>
            <a:r>
              <a:rPr lang="en-US" altLang="en-US" sz="1800" b="0" dirty="0"/>
              <a:t>[</a:t>
            </a:r>
            <a:r>
              <a:rPr lang="en-US" altLang="en-US" sz="1800" b="0" i="1" dirty="0"/>
              <a:t>Students discuss the experiences in their teams</a:t>
            </a:r>
            <a:r>
              <a:rPr lang="en-US" altLang="en-US" sz="1800" b="0" dirty="0"/>
              <a:t>]. When working in a team, </a:t>
            </a:r>
            <a:r>
              <a:rPr lang="en-US" sz="1800" b="0" u="none" kern="1200" dirty="0">
                <a:solidFill>
                  <a:schemeClr val="tx1"/>
                </a:solidFill>
                <a:effectLst/>
                <a:latin typeface="+mn-lt"/>
                <a:ea typeface="+mn-ea"/>
                <a:cs typeface="+mn-cs"/>
              </a:rPr>
              <a:t>stuff will happen that will throw you off.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altLang="en-US" sz="1800" b="0" dirty="0"/>
          </a:p>
          <a:p>
            <a:pPr algn="l"/>
            <a:r>
              <a:rPr lang="en-US" sz="1800" b="0" dirty="0">
                <a:latin typeface="Arial" panose="020B0604020202020204" pitchFamily="34" charset="0"/>
              </a:rPr>
              <a:t>As a best practice, I would invest heavily into the pre-preparation within your team, and think of that as a negotiation as well. </a:t>
            </a:r>
            <a:r>
              <a:rPr lang="en-US" sz="1800" u="none" kern="1200" dirty="0">
                <a:solidFill>
                  <a:schemeClr val="tx1"/>
                </a:solidFill>
                <a:effectLst/>
                <a:latin typeface="+mn-lt"/>
                <a:ea typeface="+mn-ea"/>
                <a:cs typeface="+mn-cs"/>
              </a:rPr>
              <a:t>You do need to worry about the internal negotiation within your team. </a:t>
            </a:r>
            <a:r>
              <a:rPr lang="en-US" sz="1800" b="0" dirty="0">
                <a:latin typeface="Arial" panose="020B0604020202020204" pitchFamily="34" charset="0"/>
              </a:rPr>
              <a:t>Surface different interests and preferred options and negotiate them beforehand so you can present a united front at the bargaining table. </a:t>
            </a:r>
            <a:r>
              <a:rPr lang="en-US" sz="1800" b="0" i="0" dirty="0">
                <a:effectLst/>
                <a:latin typeface="Arial" panose="020B0604020202020204" pitchFamily="34" charset="0"/>
              </a:rPr>
              <a:t>Research suggests it can be helpful to emphasize similarities between yourself and someone else when trying to establish rapport and connection. It can also be helpful to foster a common group or team identity. The more that reputation is public and behavior visible, and the more that you can emphasize the likelihood of teaming up again in the future, the more likely it is your teammate will behave cooperatively toward you and align her or his approach with what is best for the team.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i="0" dirty="0"/>
              <a:t>References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Barnes, C. M., Hollenbeck, J. R., </a:t>
            </a:r>
            <a:r>
              <a:rPr lang="en-US" dirty="0" err="1"/>
              <a:t>Jundt</a:t>
            </a:r>
            <a:r>
              <a:rPr lang="en-US" dirty="0"/>
              <a:t>, D. K., </a:t>
            </a:r>
            <a:r>
              <a:rPr lang="en-US" dirty="0" err="1"/>
              <a:t>DeRue</a:t>
            </a:r>
            <a:r>
              <a:rPr lang="en-US" dirty="0"/>
              <a:t>, D. S., &amp; Harmon, S. J. (2011). Mixing individual and group incentives: Best of both worlds or social dilemma? Journal of Management, 37, 1611-1635.</a:t>
            </a:r>
            <a:endParaRPr lang="en-US" sz="1200" i="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r>
              <a:rPr lang="en-US" dirty="0"/>
              <a:t>Byrne, D. 1961. Interpersonal attraction and attitude similarity. Journal of Abnormal and Social Psychology, 62: 713–715.</a:t>
            </a:r>
            <a:endParaRPr lang="en-SG" sz="1200" b="1" dirty="0">
              <a:solidFill>
                <a:srgbClr val="FF0000"/>
              </a:solidFill>
            </a:endParaRPr>
          </a:p>
          <a:p>
            <a:endParaRPr lang="en-SG" sz="1200"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Gaertner, S. L., &amp; Dovidio, J. F. (2012). Reducing intergroup bias: The Common Ingroup Identity Model. In Van Lange, P. A. M., </a:t>
            </a:r>
            <a:r>
              <a:rPr lang="en-SG" dirty="0" err="1"/>
              <a:t>Kruglanski</a:t>
            </a:r>
            <a:r>
              <a:rPr lang="en-SG" dirty="0"/>
              <a:t>, A. W., &amp; Higgins, E. T. (Eds). </a:t>
            </a:r>
            <a:r>
              <a:rPr lang="en-US" dirty="0"/>
              <a:t>Handbook of theories of social psychology (Vol. 2, pp. 439-457). Thousand Oaks, CA: Sage.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Halevy N. 2008. Team negotiation: social, epistemic, economic, and psychological consequences of subgroup conflict. Pers. Soc. Psychol. Bull. 34(12):1687–702</a:t>
            </a:r>
            <a:endParaRPr lang="en-US" sz="1200" i="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800" dirty="0">
                <a:effectLst/>
                <a:latin typeface="Arial" panose="020B0604020202020204" pitchFamily="34" charset="0"/>
                <a:ea typeface="Calibri" panose="020F0502020204030204" pitchFamily="34" charset="0"/>
                <a:cs typeface="Times New Roman" panose="02020603050405020304" pitchFamily="18" charset="0"/>
              </a:rPr>
              <a:t>Jordan, J.J., Rand, D.G., </a:t>
            </a:r>
            <a:r>
              <a:rPr lang="en-SG" sz="1800" dirty="0" err="1">
                <a:effectLst/>
                <a:latin typeface="Arial" panose="020B0604020202020204" pitchFamily="34" charset="0"/>
                <a:ea typeface="Calibri" panose="020F0502020204030204" pitchFamily="34" charset="0"/>
                <a:cs typeface="Times New Roman" panose="02020603050405020304" pitchFamily="18" charset="0"/>
              </a:rPr>
              <a:t>Arbesman</a:t>
            </a:r>
            <a:r>
              <a:rPr lang="en-SG" sz="1800" dirty="0">
                <a:effectLst/>
                <a:latin typeface="Arial" panose="020B0604020202020204" pitchFamily="34" charset="0"/>
                <a:ea typeface="Calibri" panose="020F0502020204030204" pitchFamily="34" charset="0"/>
                <a:cs typeface="Times New Roman" panose="02020603050405020304" pitchFamily="18" charset="0"/>
              </a:rPr>
              <a:t>, S., Fowler, J.H., &amp; Christakis, N.A. (2013). Contagion of cooperation in static and fluid social networks. </a:t>
            </a:r>
            <a:r>
              <a:rPr lang="en-SG" sz="1800" i="1" dirty="0" err="1">
                <a:effectLst/>
                <a:latin typeface="Arial" panose="020B0604020202020204" pitchFamily="34" charset="0"/>
                <a:ea typeface="Calibri" panose="020F0502020204030204" pitchFamily="34" charset="0"/>
                <a:cs typeface="Times New Roman" panose="02020603050405020304" pitchFamily="18" charset="0"/>
              </a:rPr>
              <a:t>PLoS</a:t>
            </a:r>
            <a:r>
              <a:rPr lang="en-SG" sz="1800" i="1" dirty="0">
                <a:effectLst/>
                <a:latin typeface="Arial" panose="020B0604020202020204" pitchFamily="34" charset="0"/>
                <a:ea typeface="Calibri" panose="020F0502020204030204" pitchFamily="34" charset="0"/>
                <a:cs typeface="Times New Roman" panose="02020603050405020304" pitchFamily="18" charset="0"/>
              </a:rPr>
              <a:t> ONE, 8</a:t>
            </a:r>
            <a:r>
              <a:rPr lang="en-SG" sz="1800" dirty="0">
                <a:effectLst/>
                <a:latin typeface="Arial" panose="020B0604020202020204" pitchFamily="34" charset="0"/>
                <a:ea typeface="Calibri" panose="020F0502020204030204" pitchFamily="34" charset="0"/>
                <a:cs typeface="Times New Roman" panose="02020603050405020304" pitchFamily="18" charset="0"/>
              </a:rPr>
              <a:t>(6), e66199.</a:t>
            </a:r>
            <a:endParaRPr lang="en-SG"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r>
              <a:rPr lang="en-SG" dirty="0"/>
              <a:t>Kraft-Todd GT, </a:t>
            </a:r>
            <a:r>
              <a:rPr lang="en-SG" dirty="0" err="1"/>
              <a:t>BollingerB</a:t>
            </a:r>
            <a:r>
              <a:rPr lang="en-SG" dirty="0"/>
              <a:t>, Gillingham K, Lamp S, Rand DG (2018) Credibility-Enhancing Displays Promote the Provision of Non-Normative Public Goods. Nature</a:t>
            </a:r>
            <a:endParaRPr lang="en-SG" sz="1200" b="1" dirty="0">
              <a:solidFill>
                <a:srgbClr val="FF0000"/>
              </a:solidFill>
            </a:endParaRPr>
          </a:p>
          <a:p>
            <a:endParaRPr lang="en-SG" sz="1200" b="1" dirty="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a:t>McPherson, M., Smith-Lovin, L., &amp; Cook, J. M. 2001. Birds of a feather: Homophily in social networks. Annual Review of Sociology, 27: 415–444.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Montoya, R. M., &amp; Horton, R. S. 2013. A meta-analytic investigation of the processes underlying the similarity-attraction effect. Journal of Social and Personal Relationships, 30: 64–94.</a:t>
            </a:r>
          </a:p>
          <a:p>
            <a:pPr marL="0" marR="0" indent="0" algn="l" defTabSz="914400" rtl="0" eaLnBrk="1" fontAlgn="auto" latinLnBrk="0" hangingPunct="1">
              <a:lnSpc>
                <a:spcPct val="100000"/>
              </a:lnSpc>
              <a:spcBef>
                <a:spcPts val="0"/>
              </a:spcBef>
              <a:spcAft>
                <a:spcPts val="0"/>
              </a:spcAft>
              <a:buClrTx/>
              <a:buSzTx/>
              <a:buFontTx/>
              <a:buNone/>
              <a:tabLst/>
              <a:defRPr/>
            </a:pPr>
            <a:endParaRPr lang="en-SG" altLang="en-US" sz="1200" i="0" dirty="0"/>
          </a:p>
          <a:p>
            <a:r>
              <a:rPr lang="en-SG" dirty="0"/>
              <a:t>Rand DG, </a:t>
            </a:r>
            <a:r>
              <a:rPr lang="en-SG" dirty="0" err="1"/>
              <a:t>Dreber</a:t>
            </a:r>
            <a:r>
              <a:rPr lang="en-SG" dirty="0"/>
              <a:t> A, </a:t>
            </a:r>
            <a:r>
              <a:rPr lang="en-SG" dirty="0" err="1"/>
              <a:t>Ellingsen</a:t>
            </a:r>
            <a:r>
              <a:rPr lang="en-SG" dirty="0"/>
              <a:t> T, </a:t>
            </a:r>
            <a:r>
              <a:rPr lang="en-SG" dirty="0" err="1"/>
              <a:t>Fudenberg</a:t>
            </a:r>
            <a:r>
              <a:rPr lang="en-SG" dirty="0"/>
              <a:t> D, Nowak MA (2009) Positive interactions promote public cooperation. Science, 325 1272-1275.</a:t>
            </a:r>
            <a:endParaRPr lang="en-SG" sz="1200" b="1" dirty="0">
              <a:solidFill>
                <a:srgbClr val="FF0000"/>
              </a:solidFill>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sz="1800" dirty="0">
                <a:effectLst/>
                <a:latin typeface="Arial" panose="020B0604020202020204" pitchFamily="34" charset="0"/>
                <a:ea typeface="Calibri" panose="020F0502020204030204" pitchFamily="34" charset="0"/>
                <a:cs typeface="Times New Roman" panose="02020603050405020304" pitchFamily="18" charset="0"/>
              </a:rPr>
              <a:t>Rand, D.G., </a:t>
            </a:r>
            <a:r>
              <a:rPr lang="en-SG" sz="1800" dirty="0" err="1">
                <a:effectLst/>
                <a:latin typeface="Arial" panose="020B0604020202020204" pitchFamily="34" charset="0"/>
                <a:ea typeface="Calibri" panose="020F0502020204030204" pitchFamily="34" charset="0"/>
                <a:cs typeface="Times New Roman" panose="02020603050405020304" pitchFamily="18" charset="0"/>
              </a:rPr>
              <a:t>Arbesman</a:t>
            </a:r>
            <a:r>
              <a:rPr lang="en-SG" sz="1800" dirty="0">
                <a:effectLst/>
                <a:latin typeface="Arial" panose="020B0604020202020204" pitchFamily="34" charset="0"/>
                <a:ea typeface="Calibri" panose="020F0502020204030204" pitchFamily="34" charset="0"/>
                <a:cs typeface="Times New Roman" panose="02020603050405020304" pitchFamily="18" charset="0"/>
              </a:rPr>
              <a:t>, S., &amp; Christakis, N.A. (2011). Dynamic networks promote cooperation in experiments with humans. </a:t>
            </a:r>
            <a:r>
              <a:rPr lang="en-SG" sz="1800" i="1" dirty="0">
                <a:effectLst/>
                <a:latin typeface="Arial" panose="020B0604020202020204" pitchFamily="34" charset="0"/>
                <a:ea typeface="Calibri" panose="020F0502020204030204" pitchFamily="34" charset="0"/>
                <a:cs typeface="Times New Roman" panose="02020603050405020304" pitchFamily="18" charset="0"/>
              </a:rPr>
              <a:t>Proceedings of the National Academy of Sciences, 108</a:t>
            </a:r>
            <a:r>
              <a:rPr lang="en-SG" sz="1800" dirty="0">
                <a:effectLst/>
                <a:latin typeface="Arial" panose="020B0604020202020204" pitchFamily="34" charset="0"/>
                <a:ea typeface="Calibri" panose="020F0502020204030204" pitchFamily="34" charset="0"/>
                <a:cs typeface="Times New Roman" panose="02020603050405020304" pitchFamily="18" charset="0"/>
              </a:rPr>
              <a:t>, 19193-19198.</a:t>
            </a:r>
            <a:endParaRPr lang="en-SG"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sz="1800" dirty="0">
                <a:effectLst/>
                <a:latin typeface="Arial" panose="020B0604020202020204" pitchFamily="34" charset="0"/>
                <a:ea typeface="Calibri" panose="020F0502020204030204" pitchFamily="34" charset="0"/>
                <a:cs typeface="Times New Roman" panose="02020603050405020304" pitchFamily="18" charset="0"/>
              </a:rPr>
              <a:t>Rand, D.G., &amp; Nowak, M.A. (2013) Human cooperation. </a:t>
            </a:r>
            <a:r>
              <a:rPr lang="en-SG" sz="1800" i="1" dirty="0">
                <a:effectLst/>
                <a:latin typeface="Arial" panose="020B0604020202020204" pitchFamily="34" charset="0"/>
                <a:ea typeface="Calibri" panose="020F0502020204030204" pitchFamily="34" charset="0"/>
                <a:cs typeface="Times New Roman" panose="02020603050405020304" pitchFamily="18" charset="0"/>
              </a:rPr>
              <a:t>Trends in Cognitive Sciences, 17</a:t>
            </a:r>
            <a:r>
              <a:rPr lang="en-SG" sz="1800" dirty="0">
                <a:effectLst/>
                <a:latin typeface="Arial" panose="020B0604020202020204" pitchFamily="34" charset="0"/>
                <a:ea typeface="Calibri" panose="020F0502020204030204" pitchFamily="34" charset="0"/>
                <a:cs typeface="Times New Roman" panose="02020603050405020304" pitchFamily="18" charset="0"/>
              </a:rPr>
              <a:t>, 413-425.</a:t>
            </a:r>
            <a:endParaRPr lang="en-SG"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800" dirty="0">
                <a:effectLst/>
                <a:latin typeface="Arial" panose="020B0604020202020204" pitchFamily="34" charset="0"/>
                <a:ea typeface="Calibri" panose="020F0502020204030204" pitchFamily="34" charset="0"/>
                <a:cs typeface="Times New Roman" panose="02020603050405020304" pitchFamily="18" charset="0"/>
              </a:rPr>
              <a:t>Rand, D.G., Nowak, M.A. Fowler, J.H., &amp; Christakis, N.A. (2014). Static network structure can stabilize human cooperation. </a:t>
            </a:r>
            <a:r>
              <a:rPr lang="en-SG" sz="1800" i="1">
                <a:effectLst/>
                <a:latin typeface="Arial" panose="020B0604020202020204" pitchFamily="34" charset="0"/>
                <a:ea typeface="Calibri" panose="020F0502020204030204" pitchFamily="34" charset="0"/>
                <a:cs typeface="Times New Roman" panose="02020603050405020304" pitchFamily="18" charset="0"/>
              </a:rPr>
              <a:t>Proceedings of the National Academy of Sciences, 111</a:t>
            </a:r>
            <a:r>
              <a:rPr lang="en-SG" sz="1800">
                <a:effectLst/>
                <a:latin typeface="Arial" panose="020B0604020202020204" pitchFamily="34" charset="0"/>
                <a:ea typeface="Calibri" panose="020F0502020204030204" pitchFamily="34" charset="0"/>
                <a:cs typeface="Times New Roman" panose="02020603050405020304" pitchFamily="18" charset="0"/>
              </a:rPr>
              <a:t>, 17093–17098.</a:t>
            </a:r>
            <a:endParaRPr lang="en-SG" sz="180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B682898-ADB3-435A-B8E0-862943A65B4F}" type="slidenum">
              <a:rPr lang="en-US" altLang="en-US" smtClean="0"/>
              <a:pPr/>
              <a:t>25</a:t>
            </a:fld>
            <a:endParaRPr lang="en-US" altLang="en-US"/>
          </a:p>
        </p:txBody>
      </p:sp>
    </p:spTree>
    <p:extLst>
      <p:ext uri="{BB962C8B-B14F-4D97-AF65-F5344CB8AC3E}">
        <p14:creationId xmlns:p14="http://schemas.microsoft.com/office/powerpoint/2010/main" val="34029503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baseline="0" dirty="0"/>
              <a:t>Have you heard of </a:t>
            </a:r>
            <a:r>
              <a:rPr lang="en-US" sz="1200" b="0" dirty="0"/>
              <a:t>agent-principal problems, perhaps in other classes?</a:t>
            </a:r>
            <a:r>
              <a:rPr lang="en-US" sz="1200" b="0" baseline="0" dirty="0"/>
              <a:t> </a:t>
            </a:r>
            <a:r>
              <a:rPr lang="en-SG" b="0" u="none" baseline="0" dirty="0"/>
              <a:t>[</a:t>
            </a:r>
            <a:r>
              <a:rPr lang="en-SG" b="0" i="1" u="none" baseline="0" dirty="0"/>
              <a:t>Students answer</a:t>
            </a:r>
            <a:r>
              <a:rPr lang="en-SG" b="0" u="none" baseline="0" dirty="0"/>
              <a:t>]. </a:t>
            </a:r>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26</a:t>
            </a:fld>
            <a:endParaRPr lang="en-SG"/>
          </a:p>
        </p:txBody>
      </p:sp>
    </p:spTree>
    <p:extLst>
      <p:ext uri="{BB962C8B-B14F-4D97-AF65-F5344CB8AC3E}">
        <p14:creationId xmlns:p14="http://schemas.microsoft.com/office/powerpoint/2010/main" val="4277440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t>Agent-principal problems happen</a:t>
            </a:r>
            <a:r>
              <a:rPr lang="en-US" sz="1200" b="0" baseline="0" dirty="0"/>
              <a:t> when </a:t>
            </a:r>
            <a:r>
              <a:rPr lang="en-SG" sz="1200" dirty="0"/>
              <a:t>one person--</a:t>
            </a:r>
            <a:r>
              <a:rPr lang="en-SG" sz="1200" baseline="0" dirty="0"/>
              <a:t> </a:t>
            </a:r>
            <a:r>
              <a:rPr lang="en-SG" sz="1200" dirty="0"/>
              <a:t>the agent-- can make decisions on behalf of another-- the principal– but has a different incentive</a:t>
            </a:r>
            <a:r>
              <a:rPr lang="en-SG" sz="1200" baseline="0" dirty="0"/>
              <a:t> structure. The agent often also has better information than the principal and can exploit this information asymmetry. </a:t>
            </a:r>
          </a:p>
          <a:p>
            <a:endParaRPr lang="en-SG" sz="1200" baseline="0" dirty="0"/>
          </a:p>
          <a:p>
            <a:r>
              <a:rPr lang="en-SG" sz="1200" baseline="0" dirty="0"/>
              <a:t>This kind of situation happens all the time, </a:t>
            </a:r>
            <a:r>
              <a:rPr lang="en-SG" sz="1200" dirty="0"/>
              <a:t>it is rare for different individuals’ incentive structures to be perfectly aligned, even when they are on the same side. </a:t>
            </a:r>
          </a:p>
          <a:p>
            <a:endParaRPr lang="en-SG" baseline="0" dirty="0"/>
          </a:p>
          <a:p>
            <a:r>
              <a:rPr lang="en-SG" baseline="0" dirty="0"/>
              <a:t>Reference</a:t>
            </a:r>
          </a:p>
          <a:p>
            <a:r>
              <a:rPr lang="en-SG" sz="1200" kern="1200" dirty="0">
                <a:solidFill>
                  <a:schemeClr val="tx1"/>
                </a:solidFill>
                <a:effectLst/>
                <a:latin typeface="+mn-lt"/>
                <a:ea typeface="+mn-ea"/>
                <a:cs typeface="+mn-cs"/>
              </a:rPr>
              <a:t>Jensen, M. C., &amp; </a:t>
            </a:r>
            <a:r>
              <a:rPr lang="en-SG" sz="1200" kern="1200" dirty="0" err="1">
                <a:solidFill>
                  <a:schemeClr val="tx1"/>
                </a:solidFill>
                <a:effectLst/>
                <a:latin typeface="+mn-lt"/>
                <a:ea typeface="+mn-ea"/>
                <a:cs typeface="+mn-cs"/>
              </a:rPr>
              <a:t>Meckling</a:t>
            </a:r>
            <a:r>
              <a:rPr lang="en-SG" sz="1200" kern="1200" dirty="0">
                <a:solidFill>
                  <a:schemeClr val="tx1"/>
                </a:solidFill>
                <a:effectLst/>
                <a:latin typeface="+mn-lt"/>
                <a:ea typeface="+mn-ea"/>
                <a:cs typeface="+mn-cs"/>
              </a:rPr>
              <a:t>, W.H. (1976). Theory of the firm: Managerial </a:t>
            </a:r>
            <a:r>
              <a:rPr lang="en-SG" sz="1200" kern="1200" dirty="0" err="1">
                <a:solidFill>
                  <a:schemeClr val="tx1"/>
                </a:solidFill>
                <a:effectLst/>
                <a:latin typeface="+mn-lt"/>
                <a:ea typeface="+mn-ea"/>
                <a:cs typeface="+mn-cs"/>
              </a:rPr>
              <a:t>behavior</a:t>
            </a:r>
            <a:r>
              <a:rPr lang="en-SG" sz="1200" kern="1200" dirty="0">
                <a:solidFill>
                  <a:schemeClr val="tx1"/>
                </a:solidFill>
                <a:effectLst/>
                <a:latin typeface="+mn-lt"/>
                <a:ea typeface="+mn-ea"/>
                <a:cs typeface="+mn-cs"/>
              </a:rPr>
              <a:t>, agency costs and ownership structure. </a:t>
            </a:r>
            <a:r>
              <a:rPr lang="en-SG" sz="1200" i="1" kern="1200" dirty="0">
                <a:solidFill>
                  <a:schemeClr val="tx1"/>
                </a:solidFill>
                <a:effectLst/>
                <a:latin typeface="+mn-lt"/>
                <a:ea typeface="+mn-ea"/>
                <a:cs typeface="+mn-cs"/>
              </a:rPr>
              <a:t>Journal of Financial Economics, 3(4)</a:t>
            </a:r>
            <a:r>
              <a:rPr lang="en-SG" sz="1200" kern="1200" dirty="0">
                <a:solidFill>
                  <a:schemeClr val="tx1"/>
                </a:solidFill>
                <a:effectLst/>
                <a:latin typeface="+mn-lt"/>
                <a:ea typeface="+mn-ea"/>
                <a:cs typeface="+mn-cs"/>
              </a:rPr>
              <a:t>, 305-360. </a:t>
            </a:r>
            <a:endParaRPr lang="en-US" sz="1200" kern="1200" dirty="0">
              <a:solidFill>
                <a:schemeClr val="tx1"/>
              </a:solidFill>
              <a:effectLst/>
              <a:latin typeface="+mn-lt"/>
              <a:ea typeface="+mn-ea"/>
              <a:cs typeface="+mn-cs"/>
            </a:endParaRP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27</a:t>
            </a:fld>
            <a:endParaRPr lang="en-SG"/>
          </a:p>
        </p:txBody>
      </p:sp>
    </p:spTree>
    <p:extLst>
      <p:ext uri="{BB962C8B-B14F-4D97-AF65-F5344CB8AC3E}">
        <p14:creationId xmlns:p14="http://schemas.microsoft.com/office/powerpoint/2010/main" val="1583601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a:t>Can you think of some examples of agent principle problems? [</a:t>
            </a:r>
            <a:r>
              <a:rPr lang="en-US" sz="2400" i="1" dirty="0"/>
              <a:t>Class comes up with examples</a:t>
            </a:r>
            <a:r>
              <a:rPr lang="en-US" sz="2400" dirty="0"/>
              <a:t>]. </a:t>
            </a:r>
            <a:endParaRPr lang="en-SG" dirty="0">
              <a:effectLst/>
            </a:endParaRPr>
          </a:p>
          <a:p>
            <a:endParaRPr lang="en-SG" dirty="0">
              <a:effectLst/>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28</a:t>
            </a:fld>
            <a:endParaRPr lang="en-SG"/>
          </a:p>
        </p:txBody>
      </p:sp>
    </p:spTree>
    <p:extLst>
      <p:ext uri="{BB962C8B-B14F-4D97-AF65-F5344CB8AC3E}">
        <p14:creationId xmlns:p14="http://schemas.microsoft.com/office/powerpoint/2010/main" val="17703836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2400" dirty="0"/>
              <a:t>Here’s an interesting one. Real estate agents leave their own house on the market much longer than their clients’. Why is that? Because they earn</a:t>
            </a:r>
            <a:r>
              <a:rPr lang="en-SG" sz="2400" baseline="0" dirty="0"/>
              <a:t> more, faster commissions that way, turning over deals quickly. </a:t>
            </a:r>
            <a:r>
              <a:rPr lang="en-SG" sz="2400" dirty="0"/>
              <a:t>Another</a:t>
            </a:r>
            <a:r>
              <a:rPr lang="en-SG" sz="2400" baseline="0" dirty="0"/>
              <a:t> example is that </a:t>
            </a:r>
            <a:r>
              <a:rPr lang="en-SG" sz="2400" dirty="0"/>
              <a:t>CEOs inflate their own pay when their board is weak. Another common</a:t>
            </a:r>
            <a:r>
              <a:rPr lang="en-SG" sz="2400" baseline="0" dirty="0"/>
              <a:t> case is lawyers, who may recommend you sue to </a:t>
            </a:r>
            <a:r>
              <a:rPr lang="en-SG" sz="1200" dirty="0"/>
              <a:t>drive up their fees,</a:t>
            </a:r>
            <a:r>
              <a:rPr lang="en-SG" sz="1200" baseline="0" dirty="0"/>
              <a:t> even if that was not your best strategy. </a:t>
            </a:r>
          </a:p>
          <a:p>
            <a:endParaRPr lang="en-SG" sz="12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baseline="0" dirty="0"/>
              <a:t>In </a:t>
            </a:r>
            <a:r>
              <a:rPr lang="en-SG" sz="1200" i="1" baseline="0" dirty="0"/>
              <a:t>Lights Out</a:t>
            </a:r>
            <a:r>
              <a:rPr lang="en-SG" sz="1200" baseline="0" dirty="0"/>
              <a:t>, </a:t>
            </a:r>
            <a:r>
              <a:rPr lang="en-SG" sz="1200" dirty="0" err="1"/>
              <a:t>Haldermann</a:t>
            </a:r>
            <a:r>
              <a:rPr lang="en-SG" sz="1200" dirty="0"/>
              <a:t> does not personally care about non-monetary sources of value that are important to Fisher. </a:t>
            </a:r>
            <a:endParaRPr lang="en-SG" sz="1200" baseline="0" dirty="0"/>
          </a:p>
          <a:p>
            <a:endParaRPr lang="en-SG" sz="1200" baseline="0" dirty="0"/>
          </a:p>
          <a:p>
            <a:r>
              <a:rPr lang="en-SG" sz="1200" baseline="0" dirty="0"/>
              <a:t>References</a:t>
            </a:r>
            <a:br>
              <a:rPr lang="en-SG" sz="1200" dirty="0"/>
            </a:br>
            <a:endParaRPr lang="en-SG" i="1" dirty="0">
              <a:effectLst/>
            </a:endParaRPr>
          </a:p>
          <a:p>
            <a:r>
              <a:rPr lang="en-SG" sz="1200" kern="1200" dirty="0">
                <a:solidFill>
                  <a:schemeClr val="tx1"/>
                </a:solidFill>
                <a:effectLst/>
                <a:latin typeface="+mn-lt"/>
                <a:ea typeface="+mn-ea"/>
                <a:cs typeface="+mn-cs"/>
              </a:rPr>
              <a:t>Rutherford, R., Springer, T. &amp; </a:t>
            </a:r>
            <a:r>
              <a:rPr lang="en-SG" sz="1200" kern="1200" dirty="0" err="1">
                <a:solidFill>
                  <a:schemeClr val="tx1"/>
                </a:solidFill>
                <a:effectLst/>
                <a:latin typeface="+mn-lt"/>
                <a:ea typeface="+mn-ea"/>
                <a:cs typeface="+mn-cs"/>
              </a:rPr>
              <a:t>Yavas</a:t>
            </a:r>
            <a:r>
              <a:rPr lang="en-SG" sz="1200" kern="1200" dirty="0">
                <a:solidFill>
                  <a:schemeClr val="tx1"/>
                </a:solidFill>
                <a:effectLst/>
                <a:latin typeface="+mn-lt"/>
                <a:ea typeface="+mn-ea"/>
                <a:cs typeface="+mn-cs"/>
              </a:rPr>
              <a:t>, A. (2005). Conflicts between principals and agents: evidence from residential brokerage. </a:t>
            </a:r>
            <a:r>
              <a:rPr lang="en-SG" sz="1200" i="1" kern="1200" dirty="0">
                <a:solidFill>
                  <a:schemeClr val="tx1"/>
                </a:solidFill>
                <a:effectLst/>
                <a:latin typeface="+mn-lt"/>
                <a:ea typeface="+mn-ea"/>
                <a:cs typeface="+mn-cs"/>
              </a:rPr>
              <a:t>Journal of Financial Economics, 76,</a:t>
            </a:r>
            <a:r>
              <a:rPr lang="en-SG" sz="1200" kern="1200" dirty="0">
                <a:solidFill>
                  <a:schemeClr val="tx1"/>
                </a:solidFill>
                <a:effectLst/>
                <a:latin typeface="+mn-lt"/>
                <a:ea typeface="+mn-ea"/>
                <a:cs typeface="+mn-cs"/>
              </a:rPr>
              <a:t> 627-665.</a:t>
            </a:r>
            <a:endParaRPr lang="en-US" sz="1200" kern="1200" dirty="0">
              <a:solidFill>
                <a:schemeClr val="tx1"/>
              </a:solidFill>
              <a:effectLst/>
              <a:latin typeface="+mn-lt"/>
              <a:ea typeface="+mn-ea"/>
              <a:cs typeface="+mn-cs"/>
            </a:endParaRPr>
          </a:p>
          <a:p>
            <a:endParaRPr lang="en-SG" sz="1200" i="0" dirty="0"/>
          </a:p>
          <a:p>
            <a:r>
              <a:rPr lang="en-SG" sz="1200" kern="1200" dirty="0">
                <a:solidFill>
                  <a:schemeClr val="tx1"/>
                </a:solidFill>
                <a:effectLst/>
                <a:latin typeface="+mn-lt"/>
                <a:ea typeface="+mn-ea"/>
                <a:cs typeface="+mn-cs"/>
              </a:rPr>
              <a:t>Bertrand, M., &amp; Mullainathan, S. (2001). Are CEOs rewarded for luck? The ones without principals Are. </a:t>
            </a:r>
            <a:r>
              <a:rPr lang="en-SG" sz="1200" i="1" kern="1200" dirty="0">
                <a:solidFill>
                  <a:schemeClr val="tx1"/>
                </a:solidFill>
                <a:effectLst/>
                <a:latin typeface="+mn-lt"/>
                <a:ea typeface="+mn-ea"/>
                <a:cs typeface="+mn-cs"/>
              </a:rPr>
              <a:t>Quarterly Journal of Economics, 116</a:t>
            </a:r>
            <a:r>
              <a:rPr lang="en-SG" sz="1200" kern="1200" dirty="0">
                <a:solidFill>
                  <a:schemeClr val="tx1"/>
                </a:solidFill>
                <a:effectLst/>
                <a:latin typeface="+mn-lt"/>
                <a:ea typeface="+mn-ea"/>
                <a:cs typeface="+mn-cs"/>
              </a:rPr>
              <a:t>, 901–932</a:t>
            </a:r>
            <a:endParaRPr lang="en-US" sz="1200" kern="1200" dirty="0">
              <a:solidFill>
                <a:schemeClr val="tx1"/>
              </a:solidFill>
              <a:effectLst/>
              <a:latin typeface="+mn-lt"/>
              <a:ea typeface="+mn-ea"/>
              <a:cs typeface="+mn-cs"/>
            </a:endParaRPr>
          </a:p>
          <a:p>
            <a:r>
              <a:rPr lang="en-SG" dirty="0">
                <a:effectLst/>
              </a:rPr>
              <a:t>http://m.qje.oxfordjournals.org/content/116/3/901.abstract</a:t>
            </a:r>
          </a:p>
          <a:p>
            <a:endParaRPr lang="en-SG" dirty="0">
              <a:effectLst/>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29</a:t>
            </a:fld>
            <a:endParaRPr lang="en-SG"/>
          </a:p>
        </p:txBody>
      </p:sp>
    </p:spTree>
    <p:extLst>
      <p:ext uri="{BB962C8B-B14F-4D97-AF65-F5344CB8AC3E}">
        <p14:creationId xmlns:p14="http://schemas.microsoft.com/office/powerpoint/2010/main" val="3455225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i="0" dirty="0"/>
              <a:t>[</a:t>
            </a:r>
            <a:r>
              <a:rPr lang="en-US" altLang="en-US" sz="1200" i="1" dirty="0"/>
              <a:t>Students have now returned from the exercise</a:t>
            </a:r>
            <a:r>
              <a:rPr lang="en-US" altLang="en-US" sz="1200" i="0" dirty="0"/>
              <a:t>]. </a:t>
            </a:r>
            <a:r>
              <a:rPr lang="en-SG" sz="1200" dirty="0"/>
              <a:t>Welcome back! Please share with someone in the seats around you, ideally someone from a different negotiation group</a:t>
            </a:r>
            <a:r>
              <a:rPr lang="en-SG" sz="1200" i="1" dirty="0"/>
              <a:t>: </a:t>
            </a:r>
            <a:r>
              <a:rPr lang="en-SG" sz="1200" dirty="0"/>
              <a:t>one thing the other team did well </a:t>
            </a:r>
            <a:r>
              <a:rPr lang="en-SG" sz="1200" i="0" dirty="0"/>
              <a:t>in Lights Out, and o</a:t>
            </a:r>
            <a:r>
              <a:rPr lang="en-SG" sz="1200" dirty="0"/>
              <a:t>ne thing your team could have done differently. </a:t>
            </a:r>
          </a:p>
          <a:p>
            <a:endParaRPr lang="en-SG" sz="1200" dirty="0"/>
          </a:p>
          <a:p>
            <a:r>
              <a:rPr lang="en-SG" sz="1200" u="sng" dirty="0"/>
              <a:t>Note</a:t>
            </a:r>
            <a:r>
              <a:rPr lang="en-SG" sz="1200" dirty="0"/>
              <a:t>: Lights out can be debriefed as a team on team negotiation, as an ethics of deception and disclosure case, or as both (ethics in team situations). At INSEAD, we often do an introductory negotiation ethics lecture built around the simpler 2-party case Pivot Bank, then follow it with Lights Out as a team-on-team case and make further points about the psychology of group ethics.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i="0" dirty="0"/>
              <a:t>Source of photo:</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i="0" dirty="0"/>
              <a:t>https://pixabay.com/photos/candle-wick-water-wax-candle-mood-1042087/</a:t>
            </a:r>
          </a:p>
        </p:txBody>
      </p:sp>
      <p:sp>
        <p:nvSpPr>
          <p:cNvPr id="4" name="Slide Number Placeholder 3"/>
          <p:cNvSpPr>
            <a:spLocks noGrp="1"/>
          </p:cNvSpPr>
          <p:nvPr>
            <p:ph type="sldNum" sz="quarter" idx="10"/>
          </p:nvPr>
        </p:nvSpPr>
        <p:spPr/>
        <p:txBody>
          <a:bodyPr/>
          <a:lstStyle/>
          <a:p>
            <a:fld id="{77C6E43D-BE4C-4A01-9BBF-F3CBDAFB7B5E}" type="slidenum">
              <a:rPr lang="en-US" smtClean="0"/>
              <a:t>3</a:t>
            </a:fld>
            <a:endParaRPr lang="en-US"/>
          </a:p>
        </p:txBody>
      </p:sp>
    </p:spTree>
    <p:extLst>
      <p:ext uri="{BB962C8B-B14F-4D97-AF65-F5344CB8AC3E}">
        <p14:creationId xmlns:p14="http://schemas.microsoft.com/office/powerpoint/2010/main" val="19104856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some ways to </a:t>
            </a:r>
            <a:r>
              <a:rPr lang="en-SG" sz="1200" b="0" dirty="0"/>
              <a:t>address agency problems?</a:t>
            </a:r>
            <a:r>
              <a:rPr lang="en-SG" b="0" u="none" baseline="0" dirty="0"/>
              <a:t> [</a:t>
            </a:r>
            <a:r>
              <a:rPr lang="en-SG" b="0" i="1" u="none" baseline="0" dirty="0"/>
              <a:t>Students answer</a:t>
            </a:r>
            <a:r>
              <a:rPr lang="en-SG" b="0" u="none" baseline="0" dirty="0"/>
              <a:t>]. </a:t>
            </a:r>
          </a:p>
          <a:p>
            <a:endParaRPr lang="en-SG" sz="1200" b="0" u="none" baseline="0" dirty="0"/>
          </a:p>
          <a:p>
            <a:br>
              <a:rPr lang="en-SG" sz="1200" b="1" dirty="0"/>
            </a:br>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SG" smtClean="0"/>
              <a:t>30</a:t>
            </a:fld>
            <a:endParaRPr lang="en-SG"/>
          </a:p>
        </p:txBody>
      </p:sp>
    </p:spTree>
    <p:extLst>
      <p:ext uri="{BB962C8B-B14F-4D97-AF65-F5344CB8AC3E}">
        <p14:creationId xmlns:p14="http://schemas.microsoft.com/office/powerpoint/2010/main" val="20420532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dirty="0"/>
              <a:t>You can try</a:t>
            </a:r>
            <a:r>
              <a:rPr lang="en-SG" sz="1200" baseline="0" dirty="0"/>
              <a:t> to structure their pay so their incentives are better aligned with yours, using c</a:t>
            </a:r>
            <a:r>
              <a:rPr lang="en-SG" sz="1200" dirty="0"/>
              <a:t>ommissions</a:t>
            </a:r>
            <a:r>
              <a:rPr lang="en-SG" sz="1200" baseline="0" dirty="0"/>
              <a:t> or </a:t>
            </a:r>
            <a:r>
              <a:rPr lang="en-SG" sz="1200" dirty="0"/>
              <a:t>profit sharing. </a:t>
            </a:r>
            <a:r>
              <a:rPr lang="en-SG" sz="1200" b="0" u="none" dirty="0"/>
              <a:t>The potential “good job” fee to </a:t>
            </a:r>
            <a:r>
              <a:rPr lang="en-SG" sz="1200" b="0" u="none" dirty="0" err="1"/>
              <a:t>Haldermann</a:t>
            </a:r>
            <a:r>
              <a:rPr lang="en-SG" sz="1200" b="0" u="none" dirty="0"/>
              <a:t> incentivizes making Fisher happy. </a:t>
            </a:r>
          </a:p>
          <a:p>
            <a:endParaRPr lang="en-SG" sz="1200" dirty="0"/>
          </a:p>
          <a:p>
            <a:r>
              <a:rPr lang="en-SG" sz="1200" dirty="0"/>
              <a:t>There are also performance evaluations and the threat of termination if the person acts against</a:t>
            </a:r>
            <a:r>
              <a:rPr lang="en-SG" sz="1200" baseline="0" dirty="0"/>
              <a:t> your interests. </a:t>
            </a:r>
          </a:p>
          <a:p>
            <a:endParaRPr lang="en-SG" sz="1200" baseline="0" dirty="0"/>
          </a:p>
          <a:p>
            <a:r>
              <a:rPr lang="en-SG" sz="1200" baseline="0" dirty="0"/>
              <a:t>To avoid an agent drifting away from your interests and preference, communicate carefully with precise instructions, so there’s no room for honest or dishonest </a:t>
            </a:r>
            <a:r>
              <a:rPr lang="en-SG" sz="1200" baseline="0" dirty="0" err="1"/>
              <a:t>misconstrual</a:t>
            </a:r>
            <a:r>
              <a:rPr lang="en-SG" sz="1200" baseline="0" dirty="0"/>
              <a:t>. </a:t>
            </a:r>
          </a:p>
          <a:p>
            <a:endParaRPr lang="en-SG" sz="1200" baseline="0" dirty="0"/>
          </a:p>
          <a:p>
            <a:r>
              <a:rPr lang="en-SG" sz="1200" baseline="0" dirty="0"/>
              <a:t>At an industry level, professional socialization of those in the position of a representative can help. </a:t>
            </a:r>
            <a:r>
              <a:rPr lang="en-SG" sz="1200" baseline="0" dirty="0" err="1"/>
              <a:t>Haldermann</a:t>
            </a:r>
            <a:r>
              <a:rPr lang="en-SG" sz="1200" baseline="0" dirty="0"/>
              <a:t> may feel a professional responsibility to maximize value for Fisher, her client. </a:t>
            </a:r>
          </a:p>
          <a:p>
            <a:endParaRPr lang="en-SG" sz="1200" baseline="0" dirty="0"/>
          </a:p>
          <a:p>
            <a:r>
              <a:rPr lang="en-SG" sz="1200" baseline="0" dirty="0"/>
              <a:t>Over time, and leveraging information from your network, you can identify individuals who are known as reliable and ethical agents and favour them to negotiate for you. </a:t>
            </a:r>
          </a:p>
          <a:p>
            <a:endParaRPr lang="en-SG" sz="1200" baseline="0" dirty="0"/>
          </a:p>
          <a:p>
            <a:r>
              <a:rPr lang="en-SG" sz="1200" baseline="0" dirty="0"/>
              <a:t>Finally, there is awareness. Think about what your teammate or agent’s incentives really are to help you anticipate moves by them that may undermine your interests. </a:t>
            </a:r>
          </a:p>
          <a:p>
            <a:endParaRPr lang="en-SG" sz="1200" b="1" u="sng" dirty="0"/>
          </a:p>
          <a:p>
            <a:r>
              <a:rPr lang="en-US" dirty="0"/>
              <a:t>Source for photo:</a:t>
            </a:r>
          </a:p>
          <a:p>
            <a:r>
              <a:rPr lang="en-US" dirty="0"/>
              <a:t>https://pixabay.com/en/refugees-economic-migrants-1020256/</a:t>
            </a:r>
          </a:p>
          <a:p>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SG" smtClean="0"/>
              <a:t>31</a:t>
            </a:fld>
            <a:endParaRPr lang="en-SG"/>
          </a:p>
        </p:txBody>
      </p:sp>
    </p:spTree>
    <p:extLst>
      <p:ext uri="{BB962C8B-B14F-4D97-AF65-F5344CB8AC3E}">
        <p14:creationId xmlns:p14="http://schemas.microsoft.com/office/powerpoint/2010/main" val="32973761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Who is this? [</a:t>
            </a:r>
            <a:r>
              <a:rPr lang="en-SG" i="1" dirty="0"/>
              <a:t>Students guess, usually some get it right</a:t>
            </a:r>
            <a:r>
              <a:rPr lang="en-SG" dirty="0"/>
              <a:t>]. Nico Machiavelli. What was he known for? [</a:t>
            </a:r>
            <a:r>
              <a:rPr lang="en-SG" i="1" dirty="0"/>
              <a:t>Students guess, usually some get it right</a:t>
            </a:r>
            <a:r>
              <a:rPr lang="en-SG" dirty="0"/>
              <a:t>]. </a:t>
            </a:r>
            <a:r>
              <a:rPr lang="en-US" sz="1200" b="0" dirty="0"/>
              <a:t>He articulated a pragmatic theory of achieving power via strategic manipulation in his book </a:t>
            </a:r>
            <a:r>
              <a:rPr lang="en-US" sz="1200" b="0" i="1" dirty="0"/>
              <a:t>The Prince. </a:t>
            </a:r>
            <a:r>
              <a:rPr lang="en-US" sz="1200" b="0" i="0" dirty="0"/>
              <a:t>For this, he was </a:t>
            </a:r>
            <a:r>
              <a:rPr lang="en-US" sz="1200" b="0" dirty="0"/>
              <a:t>condemned by the Catholic Church for immorality. </a:t>
            </a:r>
            <a:r>
              <a:rPr lang="en-US" sz="1200" dirty="0"/>
              <a:t>Nowadays the term “Machiavellian” refers to a manipulative, self-interested, win-lose, potentially quite dishonest and unethical person. </a:t>
            </a:r>
            <a:r>
              <a:rPr lang="en-SG" b="0" dirty="0"/>
              <a:t>This is rather unfair, </a:t>
            </a:r>
            <a:r>
              <a:rPr lang="en-US" sz="1200" b="0" dirty="0"/>
              <a:t>Machiavelli wrote extensively about </a:t>
            </a:r>
            <a:r>
              <a:rPr lang="en-SG" b="0" dirty="0"/>
              <a:t>earning the people’s love being almost as important as making everyone afraid of your power. He did however say that if you have to choose between love and fear, chose to only be feared. </a:t>
            </a:r>
          </a:p>
          <a:p>
            <a:endParaRPr lang="en-US" sz="1200" b="0" dirty="0"/>
          </a:p>
          <a:p>
            <a:r>
              <a:rPr lang="en-US" b="0" i="0" dirty="0">
                <a:solidFill>
                  <a:srgbClr val="202122"/>
                </a:solidFill>
                <a:effectLst/>
                <a:latin typeface="Arial" panose="020B0604020202020204" pitchFamily="34" charset="0"/>
              </a:rPr>
              <a:t>Reference</a:t>
            </a:r>
          </a:p>
          <a:p>
            <a:endParaRPr lang="en-US" b="0" i="0" dirty="0">
              <a:solidFill>
                <a:srgbClr val="202122"/>
              </a:solidFill>
              <a:effectLst/>
              <a:latin typeface="Arial" panose="020B0604020202020204" pitchFamily="34" charset="0"/>
            </a:endParaRPr>
          </a:p>
          <a:p>
            <a:r>
              <a:rPr lang="en-US" b="0" i="0" dirty="0">
                <a:solidFill>
                  <a:srgbClr val="202122"/>
                </a:solidFill>
                <a:effectLst/>
                <a:latin typeface="Arial" panose="020B0604020202020204" pitchFamily="34" charset="0"/>
              </a:rPr>
              <a:t>Baron, H. (1961). Machiavelli: The Republican Citizen and the Author of 'the Prince'. </a:t>
            </a:r>
            <a:r>
              <a:rPr lang="en-US" b="0" i="1" dirty="0">
                <a:solidFill>
                  <a:srgbClr val="202122"/>
                </a:solidFill>
                <a:effectLst/>
                <a:latin typeface="Arial" panose="020B0604020202020204" pitchFamily="34" charset="0"/>
              </a:rPr>
              <a:t>The English Historical Review</a:t>
            </a:r>
            <a:r>
              <a:rPr lang="en-US" b="0" i="0" dirty="0">
                <a:solidFill>
                  <a:srgbClr val="202122"/>
                </a:solidFill>
                <a:effectLst/>
                <a:latin typeface="Arial" panose="020B0604020202020204" pitchFamily="34" charset="0"/>
              </a:rPr>
              <a:t>, </a:t>
            </a:r>
            <a:r>
              <a:rPr lang="en-US" b="0" i="1" dirty="0">
                <a:solidFill>
                  <a:srgbClr val="202122"/>
                </a:solidFill>
                <a:effectLst/>
                <a:latin typeface="Arial" panose="020B0604020202020204" pitchFamily="34" charset="0"/>
              </a:rPr>
              <a:t>76</a:t>
            </a:r>
            <a:r>
              <a:rPr lang="en-US" b="0" i="0" dirty="0">
                <a:solidFill>
                  <a:srgbClr val="202122"/>
                </a:solidFill>
                <a:effectLst/>
                <a:latin typeface="Arial" panose="020B0604020202020204" pitchFamily="34" charset="0"/>
              </a:rPr>
              <a:t>(299), 217–253.</a:t>
            </a:r>
          </a:p>
          <a:p>
            <a:endParaRPr lang="en-US" b="0" i="0" dirty="0">
              <a:solidFill>
                <a:srgbClr val="202122"/>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err="1">
                <a:solidFill>
                  <a:srgbClr val="202122"/>
                </a:solidFill>
                <a:effectLst/>
                <a:latin typeface="Arial" panose="020B0604020202020204" pitchFamily="34" charset="0"/>
              </a:rPr>
              <a:t>Capponi</a:t>
            </a:r>
            <a:r>
              <a:rPr lang="en-US" b="0" i="0" dirty="0">
                <a:solidFill>
                  <a:srgbClr val="202122"/>
                </a:solidFill>
                <a:effectLst/>
                <a:latin typeface="Arial" panose="020B0604020202020204" pitchFamily="34" charset="0"/>
              </a:rPr>
              <a:t>, N. (2010). </a:t>
            </a:r>
            <a:r>
              <a:rPr lang="en-US" b="0" i="1" dirty="0">
                <a:solidFill>
                  <a:srgbClr val="202122"/>
                </a:solidFill>
                <a:effectLst/>
                <a:latin typeface="Arial" panose="020B0604020202020204" pitchFamily="34" charset="0"/>
              </a:rPr>
              <a:t>An Unlikely Prince: The Life and Times of Machiavelli</a:t>
            </a:r>
            <a:r>
              <a:rPr lang="en-US" b="0" i="0" dirty="0">
                <a:solidFill>
                  <a:srgbClr val="202122"/>
                </a:solidFill>
                <a:effectLst/>
                <a:latin typeface="Arial" panose="020B0604020202020204" pitchFamily="34" charset="0"/>
              </a:rPr>
              <a:t>. Da Capo Press. </a:t>
            </a:r>
          </a:p>
          <a:p>
            <a:endParaRPr lang="en-US" b="0" i="0" dirty="0">
              <a:solidFill>
                <a:srgbClr val="202122"/>
              </a:solidFill>
              <a:effectLst/>
              <a:latin typeface="Arial" panose="020B0604020202020204" pitchFamily="34" charset="0"/>
            </a:endParaRPr>
          </a:p>
          <a:p>
            <a:r>
              <a:rPr lang="en-SG" b="0" i="0" dirty="0" err="1">
                <a:solidFill>
                  <a:srgbClr val="202122"/>
                </a:solidFill>
                <a:effectLst/>
                <a:latin typeface="Arial" panose="020B0604020202020204" pitchFamily="34" charset="0"/>
              </a:rPr>
              <a:t>Celenza</a:t>
            </a:r>
            <a:r>
              <a:rPr lang="en-SG" b="0" i="0" dirty="0">
                <a:solidFill>
                  <a:srgbClr val="202122"/>
                </a:solidFill>
                <a:effectLst/>
                <a:latin typeface="Arial" panose="020B0604020202020204" pitchFamily="34" charset="0"/>
              </a:rPr>
              <a:t>, C.S. (2015). </a:t>
            </a:r>
            <a:r>
              <a:rPr lang="en-SG" b="0" i="1" dirty="0">
                <a:solidFill>
                  <a:srgbClr val="202122"/>
                </a:solidFill>
                <a:effectLst/>
                <a:latin typeface="Arial" panose="020B0604020202020204" pitchFamily="34" charset="0"/>
              </a:rPr>
              <a:t>Machiavelli: A Portrait</a:t>
            </a:r>
            <a:r>
              <a:rPr lang="en-SG" b="0" i="0" dirty="0">
                <a:solidFill>
                  <a:srgbClr val="202122"/>
                </a:solidFill>
                <a:effectLst/>
                <a:latin typeface="Arial" panose="020B0604020202020204" pitchFamily="34" charset="0"/>
              </a:rPr>
              <a:t>. Cambridge, Massachusetts: Harvard University Press.</a:t>
            </a:r>
            <a:endParaRPr lang="en-US" b="0" i="0" dirty="0">
              <a:solidFill>
                <a:srgbClr val="202122"/>
              </a:solidFill>
              <a:effectLst/>
              <a:latin typeface="Arial" panose="020B0604020202020204" pitchFamily="34" charset="0"/>
            </a:endParaRPr>
          </a:p>
          <a:p>
            <a:endParaRPr lang="en-US" b="0" i="0" dirty="0">
              <a:solidFill>
                <a:srgbClr val="202122"/>
              </a:solidFill>
              <a:effectLst/>
              <a:latin typeface="Arial" panose="020B0604020202020204" pitchFamily="34" charset="0"/>
            </a:endParaRPr>
          </a:p>
          <a:p>
            <a:r>
              <a:rPr lang="en-US" b="0" i="0" dirty="0">
                <a:solidFill>
                  <a:srgbClr val="202122"/>
                </a:solidFill>
                <a:effectLst/>
                <a:latin typeface="Arial" panose="020B0604020202020204" pitchFamily="34" charset="0"/>
              </a:rPr>
              <a:t>Machiavelli, N. (1981). </a:t>
            </a:r>
            <a:r>
              <a:rPr lang="en-US" b="0" i="1" dirty="0">
                <a:solidFill>
                  <a:srgbClr val="202122"/>
                </a:solidFill>
                <a:effectLst/>
                <a:latin typeface="Arial" panose="020B0604020202020204" pitchFamily="34" charset="0"/>
              </a:rPr>
              <a:t>The Prince and Selected Discourses</a:t>
            </a:r>
            <a:r>
              <a:rPr lang="en-US" b="0" i="0" dirty="0">
                <a:solidFill>
                  <a:srgbClr val="202122"/>
                </a:solidFill>
                <a:effectLst/>
                <a:latin typeface="Arial" panose="020B0604020202020204" pitchFamily="34" charset="0"/>
              </a:rPr>
              <a:t>. Translated by Daniel </a:t>
            </a:r>
            <a:r>
              <a:rPr lang="en-US" b="0" i="0" dirty="0" err="1">
                <a:solidFill>
                  <a:srgbClr val="202122"/>
                </a:solidFill>
                <a:effectLst/>
                <a:latin typeface="Arial" panose="020B0604020202020204" pitchFamily="34" charset="0"/>
              </a:rPr>
              <a:t>Donno</a:t>
            </a:r>
            <a:r>
              <a:rPr lang="en-US" b="0" i="0" dirty="0">
                <a:solidFill>
                  <a:srgbClr val="202122"/>
                </a:solidFill>
                <a:effectLst/>
                <a:latin typeface="Arial" panose="020B0604020202020204" pitchFamily="34" charset="0"/>
              </a:rPr>
              <a:t> (Bantam Classic ed.). New York: Bantam Books.</a:t>
            </a:r>
            <a:endParaRPr lang="en-SG" b="0" i="0" dirty="0">
              <a:solidFill>
                <a:srgbClr val="202122"/>
              </a:solidFill>
              <a:effectLst/>
              <a:latin typeface="Arial" panose="020B0604020202020204" pitchFamily="34" charset="0"/>
            </a:endParaRPr>
          </a:p>
          <a:p>
            <a:endParaRPr lang="en-US" b="0" i="0" dirty="0">
              <a:solidFill>
                <a:srgbClr val="202122"/>
              </a:solidFill>
              <a:effectLst/>
              <a:latin typeface="Arial" panose="020B0604020202020204" pitchFamily="34" charset="0"/>
            </a:endParaRPr>
          </a:p>
          <a:p>
            <a:r>
              <a:rPr lang="en-US" b="0" i="0" dirty="0">
                <a:solidFill>
                  <a:srgbClr val="202122"/>
                </a:solidFill>
                <a:effectLst/>
                <a:latin typeface="Arial" panose="020B0604020202020204" pitchFamily="34" charset="0"/>
              </a:rPr>
              <a:t>Oppenheimer, P. (2011). </a:t>
            </a:r>
            <a:r>
              <a:rPr lang="en-US" b="0" i="1" dirty="0">
                <a:solidFill>
                  <a:srgbClr val="202122"/>
                </a:solidFill>
                <a:effectLst/>
                <a:latin typeface="Arial" panose="020B0604020202020204" pitchFamily="34" charset="0"/>
              </a:rPr>
              <a:t>Machiavelli: A Life Beyond Ideology.</a:t>
            </a:r>
            <a:r>
              <a:rPr lang="en-US" b="0" i="0" dirty="0">
                <a:solidFill>
                  <a:srgbClr val="202122"/>
                </a:solidFill>
                <a:effectLst/>
                <a:latin typeface="Arial" panose="020B0604020202020204" pitchFamily="34" charset="0"/>
              </a:rPr>
              <a:t> London; New York: Continuum. </a:t>
            </a:r>
          </a:p>
          <a:p>
            <a:endParaRPr lang="en-SG" dirty="0"/>
          </a:p>
          <a:p>
            <a:r>
              <a:rPr lang="en-SG" dirty="0"/>
              <a:t>Source of photo</a:t>
            </a:r>
          </a:p>
          <a:p>
            <a:r>
              <a:rPr lang="en-SG" dirty="0"/>
              <a:t>https://picryl.com/media/portrait-of-niccolo-machiavelli-by-santi-di-tito-edb3e1</a:t>
            </a:r>
          </a:p>
          <a:p>
            <a:endParaRPr lang="en-SG" dirty="0"/>
          </a:p>
        </p:txBody>
      </p:sp>
      <p:sp>
        <p:nvSpPr>
          <p:cNvPr id="4" name="Slide Number Placeholder 3"/>
          <p:cNvSpPr>
            <a:spLocks noGrp="1"/>
          </p:cNvSpPr>
          <p:nvPr>
            <p:ph type="sldNum" sz="quarter" idx="5"/>
          </p:nvPr>
        </p:nvSpPr>
        <p:spPr/>
        <p:txBody>
          <a:bodyPr/>
          <a:lstStyle/>
          <a:p>
            <a:fld id="{9BE1DD1D-0BD5-4E4F-ABDD-53ED947792F1}" type="slidenum">
              <a:rPr lang="en-US" smtClean="0"/>
              <a:t>32</a:t>
            </a:fld>
            <a:endParaRPr lang="en-US"/>
          </a:p>
        </p:txBody>
      </p:sp>
    </p:spTree>
    <p:extLst>
      <p:ext uri="{BB962C8B-B14F-4D97-AF65-F5344CB8AC3E}">
        <p14:creationId xmlns:p14="http://schemas.microsoft.com/office/powerpoint/2010/main" val="14743660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Machiavellianism is measured by psychologists as an individual difference using questionnaires. It is part of what are called the Dark Triad traits, three correlated personality dimensions that predict ethically questionable behavior. </a:t>
            </a:r>
            <a:r>
              <a:rPr lang="en-SG" sz="1200" i="0" dirty="0"/>
              <a:t>Machiavellianism, the use of manipulation and deceit. Narcissism, a</a:t>
            </a:r>
            <a:r>
              <a:rPr lang="en-SG" sz="1200" dirty="0"/>
              <a:t> sense of personal superiority over others. </a:t>
            </a:r>
            <a:r>
              <a:rPr lang="en-SG" sz="1200" i="0" dirty="0"/>
              <a:t>And antisocial personality, also called psychopathy, which refers to a </a:t>
            </a:r>
            <a:r>
              <a:rPr lang="en-SG" sz="1200" dirty="0"/>
              <a:t>lack of empathy for others.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dirty="0"/>
              <a:t>Dark triad actors are less fearful and more dominant, which can make them seem like they would be a good leader. But their selfishness and deceptiveness hurts their relationships with others, which hurts their chances of getting into leadership positions.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dirty="0"/>
              <a:t>The opposite of the dark triad is the personality trait of honesty-humility. If that’s more you, use your generosity to build trust and the coalitions you need to get into leadership positions. If you are high in honesty-humility you can still use power, but with legitimacy, explaining your reasons for why you are leveraging an alternative, making a unilateral leadership decision, or behaving assertively in a negotiation.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dirty="0"/>
              <a:t>Of course, in </a:t>
            </a:r>
            <a:r>
              <a:rPr lang="en-SG" sz="1200" i="1" dirty="0"/>
              <a:t>Lights Out, </a:t>
            </a:r>
            <a:r>
              <a:rPr lang="en-SG" sz="1200" dirty="0"/>
              <a:t>lying or withholding information is a function of the role to which you were assigned, not a stable personality disposition. Don’t think that just because your classmate was </a:t>
            </a:r>
            <a:r>
              <a:rPr lang="en-SG" sz="1200" dirty="0" err="1"/>
              <a:t>Trachtner</a:t>
            </a:r>
            <a:r>
              <a:rPr lang="en-SG" sz="1200" dirty="0"/>
              <a:t>, he or she is a Dark Triad actor.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References and links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B0B0B"/>
                </a:solidFill>
                <a:effectLst/>
                <a:latin typeface="Montserrat" panose="00000500000000000000" pitchFamily="2" charset="0"/>
              </a:rPr>
              <a:t>People with disagreeable personalities (selfish, combative, and manipulative) do not have an advantage in pursuing power at 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https://www.pnas.org/doi/abs/10.1073/pnas.2005088117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82828"/>
                </a:solidFill>
                <a:effectLst/>
                <a:latin typeface="GT America"/>
              </a:rPr>
              <a:t>Why Do Toxic People Get Promoted? For the Same Reason Humble People Do: Political Skill</a:t>
            </a:r>
          </a:p>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https://hbr.org/2018/07/why-do-toxic-people-get-promoted-for-the-same-reason-humble-people-do-political-skill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Georgia" panose="02040502050405020303" pitchFamily="18" charset="0"/>
              </a:rPr>
              <a:t>The positive connection between dark triad traits and leadership levels in self- and other-ratings</a:t>
            </a:r>
          </a:p>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https://link.springer.com/article/10.1365/s42681-021-00025-6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Fearless Dominance and the U.S. Presidency: Implications of Psychopathic Personality Traits for Successful and Unsuccessful Political Leadership</a:t>
            </a:r>
            <a:endParaRPr lang="en-SG"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https://scottlilienfeld.com/wp-content/uploads/2021/01/lilienfeld2012-2.pdf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a:p>
          <a:p>
            <a:endParaRPr lang="en-SG" dirty="0"/>
          </a:p>
        </p:txBody>
      </p:sp>
      <p:sp>
        <p:nvSpPr>
          <p:cNvPr id="4" name="Slide Number Placeholder 3"/>
          <p:cNvSpPr>
            <a:spLocks noGrp="1"/>
          </p:cNvSpPr>
          <p:nvPr>
            <p:ph type="sldNum" sz="quarter" idx="5"/>
          </p:nvPr>
        </p:nvSpPr>
        <p:spPr/>
        <p:txBody>
          <a:bodyPr/>
          <a:lstStyle/>
          <a:p>
            <a:fld id="{9BE1DD1D-0BD5-4E4F-ABDD-53ED947792F1}" type="slidenum">
              <a:rPr lang="en-US" smtClean="0"/>
              <a:t>33</a:t>
            </a:fld>
            <a:endParaRPr lang="en-US"/>
          </a:p>
        </p:txBody>
      </p:sp>
    </p:spTree>
    <p:extLst>
      <p:ext uri="{BB962C8B-B14F-4D97-AF65-F5344CB8AC3E}">
        <p14:creationId xmlns:p14="http://schemas.microsoft.com/office/powerpoint/2010/main" val="42288419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b="0" dirty="0">
                <a:latin typeface="+mj-lt"/>
              </a:rPr>
              <a:t>Who played </a:t>
            </a:r>
            <a:r>
              <a:rPr lang="en-SG" sz="1800" b="0" dirty="0">
                <a:effectLst/>
                <a:latin typeface="+mj-lt"/>
                <a:ea typeface="Times New Roman" panose="02020603050405020304" pitchFamily="18" charset="0"/>
              </a:rPr>
              <a:t>Preiss and did </a:t>
            </a:r>
            <a:r>
              <a:rPr lang="en-SG" sz="1800" b="0" u="sng" dirty="0">
                <a:effectLst/>
                <a:latin typeface="+mj-lt"/>
                <a:ea typeface="Times New Roman" panose="02020603050405020304" pitchFamily="18" charset="0"/>
              </a:rPr>
              <a:t>not</a:t>
            </a:r>
            <a:r>
              <a:rPr lang="en-SG" sz="1800" b="0" dirty="0">
                <a:effectLst/>
                <a:latin typeface="+mj-lt"/>
                <a:ea typeface="Times New Roman" panose="02020603050405020304" pitchFamily="18" charset="0"/>
              </a:rPr>
              <a:t> realize </a:t>
            </a:r>
            <a:r>
              <a:rPr lang="en-SG" sz="1800" b="0" dirty="0" err="1">
                <a:effectLst/>
                <a:latin typeface="+mj-lt"/>
                <a:ea typeface="Times New Roman" panose="02020603050405020304" pitchFamily="18" charset="0"/>
              </a:rPr>
              <a:t>Trachtner</a:t>
            </a:r>
            <a:r>
              <a:rPr lang="en-SG" sz="1800" b="0" dirty="0">
                <a:effectLst/>
                <a:latin typeface="+mj-lt"/>
                <a:ea typeface="Times New Roman" panose="02020603050405020304" pitchFamily="18" charset="0"/>
              </a:rPr>
              <a:t> was withholding information</a:t>
            </a:r>
            <a:r>
              <a:rPr lang="en-US" sz="1800" b="0" dirty="0">
                <a:effectLst/>
                <a:latin typeface="+mj-lt"/>
                <a:ea typeface="Times New Roman" panose="02020603050405020304" pitchFamily="18" charset="0"/>
              </a:rPr>
              <a:t>? [</a:t>
            </a:r>
            <a:r>
              <a:rPr lang="en-US" sz="1800" b="0" i="1" dirty="0">
                <a:effectLst/>
                <a:latin typeface="+mj-lt"/>
                <a:ea typeface="Times New Roman" panose="02020603050405020304" pitchFamily="18" charset="0"/>
              </a:rPr>
              <a:t>Students raise hands</a:t>
            </a:r>
            <a:r>
              <a:rPr lang="en-US" sz="1800" b="0" dirty="0">
                <a:effectLst/>
                <a:latin typeface="+mj-lt"/>
                <a:ea typeface="Times New Roman" panose="02020603050405020304" pitchFamily="18" charset="0"/>
              </a:rPr>
              <a:t>]. How did this play out in your negotiation? [</a:t>
            </a:r>
            <a:r>
              <a:rPr lang="en-US" sz="1800" b="0" i="1" dirty="0">
                <a:effectLst/>
                <a:latin typeface="+mj-lt"/>
                <a:ea typeface="Times New Roman" panose="02020603050405020304" pitchFamily="18" charset="0"/>
              </a:rPr>
              <a:t>Preiss and </a:t>
            </a:r>
            <a:r>
              <a:rPr lang="en-US" sz="1800" b="0" i="1" dirty="0" err="1">
                <a:effectLst/>
                <a:latin typeface="+mj-lt"/>
                <a:ea typeface="Times New Roman" panose="02020603050405020304" pitchFamily="18" charset="0"/>
              </a:rPr>
              <a:t>Trachtner</a:t>
            </a:r>
            <a:r>
              <a:rPr lang="en-US" sz="1800" b="0" i="1" dirty="0">
                <a:effectLst/>
                <a:latin typeface="+mj-lt"/>
                <a:ea typeface="Times New Roman" panose="02020603050405020304" pitchFamily="18" charset="0"/>
              </a:rPr>
              <a:t> share experiences</a:t>
            </a:r>
            <a:r>
              <a:rPr lang="en-US" sz="1800" b="0" dirty="0">
                <a:effectLst/>
                <a:latin typeface="+mj-lt"/>
                <a:ea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effectLst/>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effectLst/>
                <a:latin typeface="+mj-lt"/>
              </a:rPr>
              <a:t>Who played </a:t>
            </a:r>
            <a:r>
              <a:rPr lang="en-SG" sz="1800" b="0" dirty="0">
                <a:effectLst/>
                <a:latin typeface="+mj-lt"/>
                <a:ea typeface="Times New Roman" panose="02020603050405020304" pitchFamily="18" charset="0"/>
              </a:rPr>
              <a:t>Fischer and </a:t>
            </a:r>
            <a:r>
              <a:rPr lang="en-SG" sz="1800" b="0" u="sng" dirty="0">
                <a:effectLst/>
                <a:latin typeface="+mj-lt"/>
                <a:ea typeface="Times New Roman" panose="02020603050405020304" pitchFamily="18" charset="0"/>
              </a:rPr>
              <a:t>falsely</a:t>
            </a:r>
            <a:r>
              <a:rPr lang="en-SG" sz="1800" b="0" dirty="0">
                <a:effectLst/>
                <a:latin typeface="+mj-lt"/>
                <a:ea typeface="Times New Roman" panose="02020603050405020304" pitchFamily="18" charset="0"/>
              </a:rPr>
              <a:t> suspected </a:t>
            </a:r>
            <a:r>
              <a:rPr lang="en-SG" sz="1800" b="0" dirty="0" err="1">
                <a:effectLst/>
                <a:latin typeface="+mj-lt"/>
                <a:ea typeface="Times New Roman" panose="02020603050405020304" pitchFamily="18" charset="0"/>
              </a:rPr>
              <a:t>Haldermann</a:t>
            </a:r>
            <a:r>
              <a:rPr lang="en-SG" sz="1800" b="0" dirty="0">
                <a:effectLst/>
                <a:latin typeface="+mj-lt"/>
                <a:ea typeface="Times New Roman" panose="02020603050405020304" pitchFamily="18" charset="0"/>
              </a:rPr>
              <a:t>?</a:t>
            </a:r>
            <a:r>
              <a:rPr lang="en-US" sz="1800" b="0" dirty="0">
                <a:effectLst/>
                <a:latin typeface="+mj-lt"/>
                <a:ea typeface="Times New Roman" panose="02020603050405020304" pitchFamily="18" charset="0"/>
              </a:rPr>
              <a:t> [</a:t>
            </a:r>
            <a:r>
              <a:rPr lang="en-US" sz="1800" b="0" i="1" dirty="0">
                <a:effectLst/>
                <a:latin typeface="+mj-lt"/>
                <a:ea typeface="Times New Roman" panose="02020603050405020304" pitchFamily="18" charset="0"/>
              </a:rPr>
              <a:t>Students raise hands</a:t>
            </a:r>
            <a:r>
              <a:rPr lang="en-US" sz="1800" b="0" dirty="0">
                <a:effectLst/>
                <a:latin typeface="+mj-lt"/>
                <a:ea typeface="Times New Roman" panose="02020603050405020304" pitchFamily="18" charset="0"/>
              </a:rPr>
              <a:t>]. How did this affect your team dynamic in the negotiation? [</a:t>
            </a:r>
            <a:r>
              <a:rPr lang="en-SG" sz="1800" b="0" i="1" dirty="0">
                <a:effectLst/>
                <a:latin typeface="+mj-lt"/>
                <a:ea typeface="Times New Roman" panose="02020603050405020304" pitchFamily="18" charset="0"/>
              </a:rPr>
              <a:t>Fischer </a:t>
            </a:r>
            <a:r>
              <a:rPr lang="en-US" sz="1800" b="0" i="1" dirty="0">
                <a:effectLst/>
                <a:latin typeface="+mj-lt"/>
                <a:ea typeface="Times New Roman" panose="02020603050405020304" pitchFamily="18" charset="0"/>
              </a:rPr>
              <a:t>and </a:t>
            </a:r>
            <a:r>
              <a:rPr lang="en-SG" sz="1800" b="0" i="1" dirty="0" err="1">
                <a:effectLst/>
                <a:latin typeface="+mj-lt"/>
                <a:ea typeface="Times New Roman" panose="02020603050405020304" pitchFamily="18" charset="0"/>
              </a:rPr>
              <a:t>Haldermann</a:t>
            </a:r>
            <a:r>
              <a:rPr lang="en-US" sz="1800" b="0" i="1" dirty="0">
                <a:effectLst/>
                <a:latin typeface="+mj-lt"/>
                <a:ea typeface="Times New Roman" panose="02020603050405020304" pitchFamily="18" charset="0"/>
              </a:rPr>
              <a:t> share experiences</a:t>
            </a:r>
            <a:r>
              <a:rPr lang="en-US" sz="1800" b="0" dirty="0">
                <a:effectLst/>
                <a:latin typeface="+mj-lt"/>
                <a:ea typeface="Times New Roman" panose="02020603050405020304" pitchFamily="18" charset="0"/>
              </a:rPr>
              <a:t>]. </a:t>
            </a:r>
            <a:endParaRPr lang="en-US" altLang="en-US" sz="1800" b="0" dirty="0">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effectLst/>
              <a:latin typeface="+mj-lt"/>
              <a:ea typeface="Times New Roman" panose="02020603050405020304" pitchFamily="18" charset="0"/>
            </a:endParaRPr>
          </a:p>
          <a:p>
            <a:r>
              <a:rPr lang="en-US" sz="1800" dirty="0"/>
              <a:t>Averaging across many studies of lie detection, humans are 55% accurate, when 50% would be random guessing. So human intuition about whether someone else is lying to us is barely better</a:t>
            </a:r>
            <a:r>
              <a:rPr lang="en-US" sz="1800" baseline="0" dirty="0"/>
              <a:t> than chance. </a:t>
            </a:r>
            <a:endParaRPr lang="en-US" sz="1800" kern="1800" dirty="0">
              <a:ea typeface="Times New Roman"/>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altLang="en-US" sz="1800" b="1" u="sng" dirty="0">
              <a:latin typeface="+mj-lt"/>
            </a:endParaRPr>
          </a:p>
          <a:p>
            <a:pPr>
              <a:lnSpc>
                <a:spcPct val="107000"/>
              </a:lnSpc>
              <a:spcAft>
                <a:spcPts val="800"/>
              </a:spcAft>
            </a:pPr>
            <a:r>
              <a:rPr lang="en-US" sz="1800" b="0" u="none"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Whereas lying to peer as </a:t>
            </a:r>
            <a:r>
              <a:rPr lang="en-US" sz="1800" b="0" u="none" dirty="0" err="1">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Trachter</a:t>
            </a:r>
            <a:r>
              <a:rPr lang="en-US" sz="1800" b="0" u="none"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 may seem justifiable if it could mean saving the firm from a terrible acquisition. However, </a:t>
            </a:r>
            <a:r>
              <a:rPr lang="en-US" sz="1800" b="0" u="none" dirty="0" err="1">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Haldermann</a:t>
            </a:r>
            <a:r>
              <a:rPr lang="en-US" sz="1800" b="0" u="none"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rPr>
              <a:t> is unusually honest in Lights Out, out of her sense of responsibility not to lie to client when advising them. But the flipside of the difficulty of lie detection means people often can’t tell you’re telling the truth. </a:t>
            </a:r>
          </a:p>
          <a:p>
            <a:pPr>
              <a:lnSpc>
                <a:spcPct val="107000"/>
              </a:lnSpc>
              <a:spcAft>
                <a:spcPts val="800"/>
              </a:spcAft>
            </a:pPr>
            <a:endParaRPr lang="en-US" sz="1800" b="1" u="sng"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sz="1200" kern="1800" dirty="0">
                <a:ea typeface="Times New Roman"/>
                <a:cs typeface="Times New Roman" pitchFamily="18" charset="0"/>
              </a:rPr>
              <a:t>References</a:t>
            </a:r>
          </a:p>
          <a:p>
            <a:endParaRPr lang="en-US" sz="1200" kern="1800" dirty="0">
              <a:ea typeface="Times New Roman"/>
              <a:cs typeface="Times New Roman" pitchFamily="18" charset="0"/>
            </a:endParaRPr>
          </a:p>
          <a:p>
            <a:r>
              <a:rPr lang="en-US" sz="1200" kern="1800" dirty="0">
                <a:ea typeface="Times New Roman"/>
                <a:cs typeface="Times New Roman" pitchFamily="18" charset="0"/>
              </a:rPr>
              <a:t>Ekman, 1983, </a:t>
            </a:r>
          </a:p>
          <a:p>
            <a:r>
              <a:rPr lang="en-US" sz="1200" b="0" dirty="0">
                <a:effectLst/>
              </a:rPr>
              <a:t>Telling lies: Clues to deceit in the marketplace, politics, and marriage </a:t>
            </a:r>
            <a:endParaRPr lang="en-US" sz="1200" b="0" kern="1800" dirty="0">
              <a:ea typeface="Times New Roman"/>
              <a:cs typeface="Times New Roman" pitchFamily="18" charset="0"/>
            </a:endParaRPr>
          </a:p>
          <a:p>
            <a:r>
              <a:rPr lang="en-US" sz="1200" kern="1800" dirty="0">
                <a:ea typeface="Times New Roman"/>
                <a:cs typeface="Times New Roman" pitchFamily="18" charset="0"/>
              </a:rPr>
              <a:t>https://www.amazon.com/Telling-Lies-Marketplace-Politics-Marriage/dp/0393337456</a:t>
            </a:r>
          </a:p>
          <a:p>
            <a:endParaRPr lang="en-US" sz="1200" kern="1800" dirty="0">
              <a:ea typeface="Times New Roman"/>
              <a:cs typeface="Times New Roman" pitchFamily="18" charset="0"/>
            </a:endParaRPr>
          </a:p>
          <a:p>
            <a:r>
              <a:rPr lang="en-US" sz="1200" kern="1800" dirty="0">
                <a:ea typeface="Times New Roman"/>
                <a:cs typeface="Times New Roman" pitchFamily="18" charset="0"/>
              </a:rPr>
              <a:t>Bond &amp; DePaulo, 2006</a:t>
            </a:r>
          </a:p>
          <a:p>
            <a:r>
              <a:rPr lang="en-US" sz="1200" b="0" dirty="0">
                <a:effectLst/>
              </a:rPr>
              <a:t>Accuracy of Deception Judgments</a:t>
            </a:r>
          </a:p>
          <a:p>
            <a:r>
              <a:rPr lang="en-US" sz="1200" b="0" kern="1800" dirty="0">
                <a:ea typeface="Times New Roman"/>
                <a:cs typeface="Times New Roman" pitchFamily="18" charset="0"/>
              </a:rPr>
              <a:t>http://psr.sagepub.com/content/10/3/214.short</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i="0" dirty="0"/>
              <a:t>Source of photo:</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i="0" dirty="0"/>
              <a:t>https://pixabay.com/photos/candle-wick-water-wax-candle-mood-1042087/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1" u="sng" dirty="0"/>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B682898-ADB3-435A-B8E0-862943A65B4F}" type="slidenum">
              <a:rPr lang="en-US" altLang="en-US" smtClean="0"/>
              <a:pPr/>
              <a:t>34</a:t>
            </a:fld>
            <a:endParaRPr lang="en-US" altLang="en-US"/>
          </a:p>
        </p:txBody>
      </p:sp>
    </p:spTree>
    <p:extLst>
      <p:ext uri="{BB962C8B-B14F-4D97-AF65-F5344CB8AC3E}">
        <p14:creationId xmlns:p14="http://schemas.microsoft.com/office/powerpoint/2010/main" val="28461470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200" b="0" u="none" dirty="0"/>
              <a:t>Some take-aways from the Lights Out case.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u="none" dirty="0"/>
          </a:p>
          <a:p>
            <a:r>
              <a:rPr lang="en-US" sz="2400" dirty="0"/>
              <a:t>Negotiation teams claim </a:t>
            </a:r>
            <a:r>
              <a:rPr lang="en-US" sz="2400" i="1" dirty="0"/>
              <a:t>and</a:t>
            </a:r>
            <a:r>
              <a:rPr lang="en-US" sz="2400" dirty="0"/>
              <a:t> create and more value than solo individuals, if they are well coordinated. However, poorly coordinated teams are less effective than solo negotiators. So invest time in your team preparation to coordinate interests and goals to present a unified front at the bargaining table. </a:t>
            </a:r>
          </a:p>
          <a:p>
            <a:endParaRPr lang="en-US" sz="2400" dirty="0"/>
          </a:p>
          <a:p>
            <a:r>
              <a:rPr lang="en-US" sz="2400" dirty="0"/>
              <a:t>Teams also have a dark side. Groups are more likely to behave unethically and escalate conflict than solo individuals, so negotiate to maintain alignment between the </a:t>
            </a:r>
            <a:r>
              <a:rPr lang="en-US" sz="1200" b="0" u="none" dirty="0"/>
              <a:t>actions of your team and your individual moral identity.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Also, remember</a:t>
            </a:r>
            <a:r>
              <a:rPr lang="en-SG" b="0" dirty="0"/>
              <a:t> </a:t>
            </a:r>
            <a:r>
              <a:rPr lang="en-US" sz="1200" b="0" dirty="0"/>
              <a:t>that your interests and the interests of others ostensibly on the same side may </a:t>
            </a:r>
            <a:r>
              <a:rPr lang="en-US" sz="1200" dirty="0"/>
              <a:t>not always be aligned... watch out for this</a:t>
            </a:r>
            <a:r>
              <a:rPr lang="en-US" sz="1200" baseline="0" dirty="0"/>
              <a:t> to avoid being undermined by your own teammate or agent.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If you are in the position of the agent, with different incentives from the person or organization you're representing, you have an ethical decision to make about whether or not to sublimate your own interests to those of others. </a:t>
            </a:r>
            <a:endParaRPr lang="en-US" sz="1200" b="0" kern="1200" baseline="0" dirty="0">
              <a:solidFill>
                <a:schemeClr val="tx1"/>
              </a:solidFill>
              <a:effectLst/>
              <a:latin typeface="+mn-lt"/>
              <a:ea typeface="+mn-ea"/>
              <a:cs typeface="+mn-cs"/>
            </a:endParaRPr>
          </a:p>
          <a:p>
            <a:endParaRPr lang="en-US" sz="1200" b="1" kern="1200" baseline="0" dirty="0">
              <a:solidFill>
                <a:schemeClr val="tx1"/>
              </a:solidFill>
              <a:effectLst/>
              <a:latin typeface="+mn-lt"/>
              <a:ea typeface="+mn-ea"/>
              <a:cs typeface="+mn-cs"/>
            </a:endParaRPr>
          </a:p>
          <a:p>
            <a:r>
              <a:rPr lang="en-US" sz="1200" b="0" kern="1200" baseline="0" dirty="0">
                <a:solidFill>
                  <a:schemeClr val="tx1"/>
                </a:solidFill>
                <a:effectLst/>
                <a:latin typeface="+mn-lt"/>
                <a:ea typeface="+mn-ea"/>
                <a:cs typeface="+mn-cs"/>
              </a:rPr>
              <a:t>I hope you enjoyed the exercise and learned something from the lecture, thank you for your time. </a:t>
            </a:r>
            <a:br>
              <a:rPr lang="en-US" sz="1200" b="0" kern="1200" dirty="0">
                <a:solidFill>
                  <a:schemeClr val="tx1"/>
                </a:solidFill>
                <a:effectLst/>
                <a:latin typeface="+mn-lt"/>
                <a:ea typeface="+mn-ea"/>
                <a:cs typeface="+mn-cs"/>
              </a:rPr>
            </a:br>
            <a:endParaRPr lang="en-US" b="0" dirty="0"/>
          </a:p>
        </p:txBody>
      </p:sp>
      <p:sp>
        <p:nvSpPr>
          <p:cNvPr id="4" name="Slide Number Placeholder 3"/>
          <p:cNvSpPr>
            <a:spLocks noGrp="1"/>
          </p:cNvSpPr>
          <p:nvPr>
            <p:ph type="sldNum" sz="quarter" idx="10"/>
          </p:nvPr>
        </p:nvSpPr>
        <p:spPr/>
        <p:txBody>
          <a:bodyPr/>
          <a:lstStyle/>
          <a:p>
            <a:fld id="{7F3D1EF9-5CC1-4238-AAAD-E9DC1B1191CD}" type="slidenum">
              <a:rPr lang="en-SG" smtClean="0"/>
              <a:t>35</a:t>
            </a:fld>
            <a:endParaRPr lang="en-SG"/>
          </a:p>
        </p:txBody>
      </p:sp>
    </p:spTree>
    <p:extLst>
      <p:ext uri="{BB962C8B-B14F-4D97-AF65-F5344CB8AC3E}">
        <p14:creationId xmlns:p14="http://schemas.microsoft.com/office/powerpoint/2010/main" val="4141927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600"/>
              </a:spcAft>
              <a:buFont typeface="Arial" panose="020B0604020202020204" pitchFamily="34" charset="0"/>
              <a:buNone/>
            </a:pPr>
            <a:r>
              <a:rPr lang="en-SG" sz="1200" dirty="0"/>
              <a:t>Who got a deal, by show of hands? [</a:t>
            </a:r>
            <a:r>
              <a:rPr lang="en-SG" sz="1200" i="1" dirty="0"/>
              <a:t>Students raise hands</a:t>
            </a:r>
            <a:r>
              <a:rPr lang="en-SG" sz="1200" dirty="0"/>
              <a:t>]. Who did not? [</a:t>
            </a:r>
            <a:r>
              <a:rPr lang="en-SG" sz="1200" i="1" dirty="0"/>
              <a:t>Students raise hands</a:t>
            </a:r>
            <a:r>
              <a:rPr lang="en-SG" sz="1200" dirty="0"/>
              <a:t>]. Those of you who did not reach a deal, why not? [</a:t>
            </a:r>
            <a:r>
              <a:rPr lang="en-SG" sz="1200" i="1" dirty="0"/>
              <a:t>Groups with a no-deal outcome share why</a:t>
            </a:r>
            <a:r>
              <a:rPr lang="en-SG" sz="1200" dirty="0"/>
              <a:t>]. </a:t>
            </a:r>
          </a:p>
          <a:p>
            <a:pPr marL="0" indent="0">
              <a:spcAft>
                <a:spcPts val="600"/>
              </a:spcAft>
              <a:buFont typeface="Arial" panose="020B0604020202020204" pitchFamily="34" charset="0"/>
              <a:buNone/>
            </a:pPr>
            <a:endParaRPr lang="en-SG" sz="1200" dirty="0"/>
          </a:p>
          <a:p>
            <a:pPr marL="0" indent="0">
              <a:spcAft>
                <a:spcPts val="600"/>
              </a:spcAft>
              <a:buFont typeface="Arial" panose="020B0604020202020204" pitchFamily="34" charset="0"/>
              <a:buNone/>
            </a:pPr>
            <a:r>
              <a:rPr lang="en-SG" sz="1200" dirty="0"/>
              <a:t>For groups who reached a deal, at what overall valuation? [</a:t>
            </a:r>
            <a:r>
              <a:rPr lang="en-SG" sz="1200" i="1" dirty="0"/>
              <a:t>The instructor can ask participants to raise their hands in response to the different pay brackets to indicate their deals, or write the overall valuations on a whiteboard or flipchart during the break instead</a:t>
            </a:r>
            <a:r>
              <a:rPr lang="en-SG" sz="120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dirty="0"/>
              <a:t>Who made or received an extreme offer? [</a:t>
            </a:r>
            <a:r>
              <a:rPr lang="en-SG" sz="1200" i="1" dirty="0"/>
              <a:t>Participants whose negotiations had extreme opening offers share the proposals that were made, typically causing laughter e.g., prices in the billions</a:t>
            </a:r>
            <a:r>
              <a:rPr lang="en-SG" sz="1200" dirty="0"/>
              <a:t>]. If you go high, you increase your chances of getting a deal that favours you in terms of price. But you also increase the chances there will be no deal at all.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b="0" dirty="0"/>
              <a:t>The psychology of founders is to overvalue their company due to the endowment effect. Entrepreneurship also selects for optimistic people. Buyers tend to be more sensitive to market value. </a:t>
            </a:r>
            <a:endParaRPr lang="en-SG" sz="12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dirty="0"/>
              <a:t>Founders, how deeply involved are you in the company post acquisition? [</a:t>
            </a:r>
            <a:r>
              <a:rPr lang="en-SG" sz="1200" i="1" dirty="0"/>
              <a:t>Students with the role of Fisher share; usually they remain moderately or barely involved, based on the percentage of the company they still hold on to or their number of days a week working there</a:t>
            </a:r>
            <a:r>
              <a:rPr lang="en-SG"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dirty="0"/>
              <a:t>Who agreed the buyer could sell to a competing firm? [</a:t>
            </a:r>
            <a:r>
              <a:rPr lang="en-SG" sz="1200" i="1" dirty="0"/>
              <a:t>Students raise hands</a:t>
            </a:r>
            <a:r>
              <a:rPr lang="en-SG" sz="1200" dirty="0"/>
              <a:t>]. Who did not? [</a:t>
            </a:r>
            <a:r>
              <a:rPr lang="en-SG" sz="1200" i="1" dirty="0"/>
              <a:t>Students raise hands</a:t>
            </a:r>
            <a:r>
              <a:rPr lang="en-SG"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dirty="0"/>
              <a:t>Finally, did </a:t>
            </a:r>
            <a:r>
              <a:rPr lang="en-SG" sz="1200" dirty="0" err="1"/>
              <a:t>Haldermann</a:t>
            </a:r>
            <a:r>
              <a:rPr lang="en-SG" sz="1200" dirty="0"/>
              <a:t> get the 0.25% good-job fee from Fischer? Full fee? [</a:t>
            </a:r>
            <a:r>
              <a:rPr lang="en-SG" sz="1200" i="1" dirty="0"/>
              <a:t>Students raise hands</a:t>
            </a:r>
            <a:r>
              <a:rPr lang="en-SG" sz="1200" dirty="0"/>
              <a:t>]. Partial? [</a:t>
            </a:r>
            <a:r>
              <a:rPr lang="en-SG" sz="1200" i="1" dirty="0"/>
              <a:t>Students raise hands</a:t>
            </a:r>
            <a:r>
              <a:rPr lang="en-SG" sz="1200" dirty="0"/>
              <a:t>]. Nothing? [</a:t>
            </a:r>
            <a:r>
              <a:rPr lang="en-SG" sz="1200" i="1" dirty="0"/>
              <a:t>Students raise hands</a:t>
            </a:r>
            <a:r>
              <a:rPr lang="en-SG" sz="1200" dirty="0"/>
              <a:t>]. Why nothing at all? [</a:t>
            </a:r>
            <a:r>
              <a:rPr lang="en-SG" sz="1200" i="1" dirty="0"/>
              <a:t>Groups where </a:t>
            </a:r>
            <a:r>
              <a:rPr lang="en-SG" sz="1200" i="1" dirty="0" err="1"/>
              <a:t>Haldermann</a:t>
            </a:r>
            <a:r>
              <a:rPr lang="en-SG" sz="1200" i="1" dirty="0"/>
              <a:t> did not get a fee for being a good representative explain why</a:t>
            </a:r>
            <a:r>
              <a:rPr lang="en-SG"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200" u="sng" dirty="0"/>
              <a:t>Note</a:t>
            </a:r>
            <a:r>
              <a:rPr lang="en-SG" sz="1200" dirty="0"/>
              <a:t>: One option is to discuss the outcomes by show of hands, as above. Another is to prepare a results slide using the outcome forms, as shown later in this deck. </a:t>
            </a:r>
          </a:p>
          <a:p>
            <a:endParaRPr lang="en-IE" dirty="0"/>
          </a:p>
          <a:p>
            <a:r>
              <a:rPr lang="en-IE" dirty="0"/>
              <a:t>References:</a:t>
            </a:r>
          </a:p>
          <a:p>
            <a:endParaRPr lang="en-IE" dirty="0"/>
          </a:p>
          <a:p>
            <a:r>
              <a:rPr lang="en-SG" b="0" i="0" dirty="0">
                <a:solidFill>
                  <a:srgbClr val="333333"/>
                </a:solidFill>
                <a:effectLst/>
                <a:latin typeface="Arial" panose="020B0604020202020204" pitchFamily="34" charset="0"/>
              </a:rPr>
              <a:t>Crane, F. G., &amp; Crane, E. C. (2007). Dispositional optimism and entrepreneurial success. </a:t>
            </a:r>
            <a:r>
              <a:rPr lang="en-SG" b="0" i="1" dirty="0">
                <a:solidFill>
                  <a:srgbClr val="333333"/>
                </a:solidFill>
                <a:effectLst/>
                <a:latin typeface="Arial" panose="020B0604020202020204" pitchFamily="34" charset="0"/>
              </a:rPr>
              <a:t>The Psychologist-Manager Journal, 10</a:t>
            </a:r>
            <a:r>
              <a:rPr lang="en-SG" b="0" i="0" dirty="0">
                <a:solidFill>
                  <a:srgbClr val="333333"/>
                </a:solidFill>
                <a:effectLst/>
                <a:latin typeface="Arial" panose="020B0604020202020204" pitchFamily="34" charset="0"/>
              </a:rPr>
              <a:t>(1), 13–25.</a:t>
            </a:r>
            <a:endParaRPr lang="en-IE" b="0" i="0" dirty="0">
              <a:solidFill>
                <a:srgbClr val="333333"/>
              </a:solidFill>
              <a:effectLst/>
              <a:latin typeface="Arial" panose="020B0604020202020204" pitchFamily="34" charset="0"/>
            </a:endParaRPr>
          </a:p>
          <a:p>
            <a:endParaRPr lang="en-IE" b="0" i="0" dirty="0">
              <a:solidFill>
                <a:srgbClr val="333333"/>
              </a:solidFill>
              <a:effectLst/>
              <a:latin typeface="Arial" panose="020B0604020202020204" pitchFamily="34" charset="0"/>
            </a:endParaRPr>
          </a:p>
          <a:p>
            <a:r>
              <a:rPr lang="en-SG" dirty="0" err="1"/>
              <a:t>Hmieleski</a:t>
            </a:r>
            <a:r>
              <a:rPr lang="en-SG" dirty="0"/>
              <a:t>, K. M., &amp; Baron, R. A. (2009). Entrepreneurs’ optimism and new venture performance: A social cognitive perspective. Academy of Management Journal, 52, 473–488. </a:t>
            </a:r>
            <a:endParaRPr lang="en-IE" b="0" i="0" dirty="0">
              <a:solidFill>
                <a:srgbClr val="333333"/>
              </a:solidFill>
              <a:effectLst/>
              <a:latin typeface="Arial" panose="020B0604020202020204" pitchFamily="34" charset="0"/>
            </a:endParaRPr>
          </a:p>
          <a:p>
            <a:endParaRPr lang="en-I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Kahneman, D. et al. (1990) Experimental tests of the endowment effect and the Coase theorem. J. Polit. Econ. 98, 1325–1348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Martin </a:t>
            </a:r>
            <a:r>
              <a:rPr lang="en-US" dirty="0" err="1"/>
              <a:t>Schweinsberg</a:t>
            </a:r>
            <a:r>
              <a:rPr lang="en-US" dirty="0"/>
              <a:t>, Gillian </a:t>
            </a:r>
            <a:r>
              <a:rPr lang="en-US" dirty="0" err="1"/>
              <a:t>Kua</a:t>
            </a:r>
            <a:r>
              <a:rPr lang="en-US" dirty="0"/>
              <a:t>, Cynthia S. </a:t>
            </a:r>
            <a:r>
              <a:rPr lang="en-US" dirty="0" err="1"/>
              <a:t>Wangb</a:t>
            </a:r>
            <a:r>
              <a:rPr lang="en-US" dirty="0"/>
              <a:t>, Madan M </a:t>
            </a:r>
            <a:r>
              <a:rPr lang="en-US" dirty="0" err="1"/>
              <a:t>Pillutlaa</a:t>
            </a:r>
            <a:r>
              <a:rPr lang="en-US" dirty="0"/>
              <a:t> (2012). Starting high and ending with nothing: The role of anchors and power in negotiations. Journal of Experimental Social Psychology 48(1): 226–231.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Thaler, R. (1980) Toward a positive theory of consumer choice. J. Econ. </a:t>
            </a:r>
            <a:r>
              <a:rPr lang="en-US" dirty="0" err="1"/>
              <a:t>Behav</a:t>
            </a:r>
            <a:r>
              <a:rPr lang="en-US" dirty="0"/>
              <a:t>. Organ. 1, 39–60 2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t>**</a:t>
            </a:r>
            <a:r>
              <a:rPr lang="en-US" b="1" u="sng" dirty="0" err="1"/>
              <a:t>entrep</a:t>
            </a:r>
            <a:r>
              <a:rPr lang="en-US" b="1" u="sng" dirty="0"/>
              <a:t> optimistic reference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p:txBody>
      </p:sp>
      <p:sp>
        <p:nvSpPr>
          <p:cNvPr id="4" name="Slide Number Placeholder 3"/>
          <p:cNvSpPr>
            <a:spLocks noGrp="1"/>
          </p:cNvSpPr>
          <p:nvPr>
            <p:ph type="sldNum" sz="quarter" idx="10"/>
          </p:nvPr>
        </p:nvSpPr>
        <p:spPr/>
        <p:txBody>
          <a:bodyPr/>
          <a:lstStyle/>
          <a:p>
            <a:fld id="{77C6E43D-BE4C-4A01-9BBF-F3CBDAFB7B5E}" type="slidenum">
              <a:rPr lang="en-US" smtClean="0"/>
              <a:t>4</a:t>
            </a:fld>
            <a:endParaRPr lang="en-US"/>
          </a:p>
        </p:txBody>
      </p:sp>
    </p:spTree>
    <p:extLst>
      <p:ext uri="{BB962C8B-B14F-4D97-AF65-F5344CB8AC3E}">
        <p14:creationId xmlns:p14="http://schemas.microsoft.com/office/powerpoint/2010/main" val="9887760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b="0" dirty="0"/>
              <a:t>Let’s resolve some of the information asymmetries between the characters in the case. In terms of total valuation of the company, Fisher is nearly entirely in the dark, and at the mercy of </a:t>
            </a:r>
            <a:r>
              <a:rPr lang="en-SG" b="0" dirty="0" err="1"/>
              <a:t>Haldermann</a:t>
            </a:r>
            <a:r>
              <a:rPr lang="en-SG" b="0" dirty="0"/>
              <a:t> who knows both the market valuation and what a competitor would pay. </a:t>
            </a:r>
          </a:p>
          <a:p>
            <a:endParaRPr lang="en-SG" b="0" dirty="0"/>
          </a:p>
          <a:p>
            <a:r>
              <a:rPr lang="en-SG" b="0" dirty="0"/>
              <a:t>Fisher could strategically withhold the lower bound from Fisher to push for a higher sale price, did this happen in any groups?</a:t>
            </a:r>
            <a:r>
              <a:rPr lang="en-SG" sz="1200" dirty="0"/>
              <a:t> [</a:t>
            </a:r>
            <a:r>
              <a:rPr lang="en-SG" sz="1200" i="1" dirty="0"/>
              <a:t>Students raise hands– this is usually a minority of groups, even none</a:t>
            </a:r>
            <a:r>
              <a:rPr lang="en-SG" sz="1200" dirty="0"/>
              <a:t>].  Why do this, and did it work? [</a:t>
            </a:r>
            <a:r>
              <a:rPr lang="en-SG" sz="1200" i="1" dirty="0"/>
              <a:t>Students share experiences</a:t>
            </a:r>
            <a:r>
              <a:rPr lang="en-SG" sz="1200" dirty="0"/>
              <a:t>]. In how many groups was Fisher highly transparent with </a:t>
            </a:r>
            <a:r>
              <a:rPr lang="en-SG" sz="1200" dirty="0" err="1"/>
              <a:t>Haldermann</a:t>
            </a:r>
            <a:r>
              <a:rPr lang="en-SG" sz="1200" dirty="0"/>
              <a:t>? [</a:t>
            </a:r>
            <a:r>
              <a:rPr lang="en-SG" sz="1200" i="1" dirty="0"/>
              <a:t>Students raise hands– this is usually the majority of groups</a:t>
            </a:r>
            <a:r>
              <a:rPr lang="en-SG" sz="1200" dirty="0"/>
              <a:t>]. In past lectures, </a:t>
            </a:r>
            <a:r>
              <a:rPr lang="en-SG" sz="1200" dirty="0" err="1"/>
              <a:t>Haldermann</a:t>
            </a:r>
            <a:r>
              <a:rPr lang="en-SG" sz="1200" dirty="0"/>
              <a:t> tends to be fairly open with Fisher due to a sense of professional responsibility, as well as hopes of getting the “good job” fee at the end. </a:t>
            </a:r>
          </a:p>
          <a:p>
            <a:endParaRPr lang="en-SG" sz="1200" b="0" dirty="0"/>
          </a:p>
          <a:p>
            <a:r>
              <a:rPr lang="en-SG" sz="1200" b="0" dirty="0"/>
              <a:t>On the buyer side, Preiss has a much higher valuation of the company than </a:t>
            </a:r>
            <a:r>
              <a:rPr lang="en-SG" sz="1200" b="0" dirty="0" err="1"/>
              <a:t>Trachtner</a:t>
            </a:r>
            <a:r>
              <a:rPr lang="en-SG" sz="1200" b="0" dirty="0"/>
              <a:t>. In fact, </a:t>
            </a:r>
            <a:r>
              <a:rPr lang="en-SG" sz="1200" b="0" dirty="0" err="1"/>
              <a:t>Trachtner</a:t>
            </a:r>
            <a:r>
              <a:rPr lang="en-SG" sz="1200" b="0" dirty="0"/>
              <a:t> secretly voted against the deal and may try to sabotage it. </a:t>
            </a:r>
          </a:p>
          <a:p>
            <a:endParaRPr lang="en-SG" sz="1200" b="0" dirty="0"/>
          </a:p>
          <a:p>
            <a:r>
              <a:rPr lang="en-SG" sz="1200" b="0" dirty="0"/>
              <a:t>In terms of contingent component to the deal, Fisher should be open to this as she is genuinely optimistic about the future of the company. However, </a:t>
            </a:r>
            <a:r>
              <a:rPr lang="en-SG" sz="1200" b="0" dirty="0" err="1"/>
              <a:t>Haldemann</a:t>
            </a:r>
            <a:r>
              <a:rPr lang="en-SG" sz="1200" b="0" dirty="0"/>
              <a:t> has an individual incentive to lower the contingent agreement to reduce the risk for her institution as well as personal fee. On the buyer side, </a:t>
            </a:r>
            <a:r>
              <a:rPr lang="en-SG" sz="1200" b="0" dirty="0" err="1"/>
              <a:t>Trachtner</a:t>
            </a:r>
            <a:r>
              <a:rPr lang="en-SG" sz="1200" b="0" dirty="0"/>
              <a:t> wants a much higher contingent component than Preiss, due to his doubts about the future of the company as well as the sale as a whole. How did the contingent prices play out in your groups? </a:t>
            </a:r>
            <a:r>
              <a:rPr lang="en-SG" sz="1200" dirty="0"/>
              <a:t>[</a:t>
            </a:r>
            <a:r>
              <a:rPr lang="en-SG" sz="1200" i="1" dirty="0"/>
              <a:t>Students share experiences</a:t>
            </a:r>
            <a:r>
              <a:rPr lang="en-SG" sz="1200" dirty="0"/>
              <a:t>]. </a:t>
            </a:r>
          </a:p>
          <a:p>
            <a:endParaRPr lang="en-SG" sz="1200" b="0" dirty="0"/>
          </a:p>
          <a:p>
            <a:r>
              <a:rPr lang="en-SG" b="0" dirty="0"/>
              <a:t>A high contingent price can be a way to bring </a:t>
            </a:r>
            <a:r>
              <a:rPr lang="en-SG" b="0" dirty="0" err="1"/>
              <a:t>Trachtner</a:t>
            </a:r>
            <a:r>
              <a:rPr lang="en-SG" b="0" dirty="0"/>
              <a:t> on board despite his </a:t>
            </a:r>
            <a:r>
              <a:rPr lang="en-SG" b="0" dirty="0" err="1"/>
              <a:t>skepticism</a:t>
            </a:r>
            <a:r>
              <a:rPr lang="en-SG" b="0" dirty="0"/>
              <a:t> about the acquisition, and represents a compatible preference between Fisher and </a:t>
            </a:r>
            <a:r>
              <a:rPr lang="en-SG" b="0" dirty="0" err="1"/>
              <a:t>Trachtner</a:t>
            </a:r>
            <a:r>
              <a:rPr lang="en-SG" b="0" dirty="0"/>
              <a:t>. </a:t>
            </a:r>
            <a:r>
              <a:rPr lang="en-SG" b="0" u="none" dirty="0"/>
              <a:t>A high contingency could make Mr. T actually </a:t>
            </a:r>
            <a:r>
              <a:rPr lang="en-SG" b="0" u="none" dirty="0" err="1"/>
              <a:t>favor</a:t>
            </a:r>
            <a:r>
              <a:rPr lang="en-SG" b="0" u="none" dirty="0"/>
              <a:t> the deal, since it bridges the gap in expectations between him and the other 3 parties. </a:t>
            </a:r>
            <a:r>
              <a:rPr lang="en-SG" b="0" dirty="0"/>
              <a:t>However </a:t>
            </a:r>
            <a:r>
              <a:rPr lang="en-SG" b="0" dirty="0" err="1"/>
              <a:t>Haldermann</a:t>
            </a:r>
            <a:r>
              <a:rPr lang="en-SG" b="0" dirty="0"/>
              <a:t> would need to sacrifice her personal interests if this is part of the agreement. </a:t>
            </a:r>
          </a:p>
          <a:p>
            <a:endParaRPr lang="en-SG" b="1" dirty="0"/>
          </a:p>
          <a:p>
            <a:endParaRPr lang="en-SG" b="0" dirty="0"/>
          </a:p>
          <a:p>
            <a:endParaRPr lang="en-SG" b="0" dirty="0"/>
          </a:p>
          <a:p>
            <a:endParaRPr lang="en-SG" b="0" dirty="0"/>
          </a:p>
          <a:p>
            <a:endParaRPr lang="en-SG" b="0" dirty="0"/>
          </a:p>
          <a:p>
            <a:endParaRPr lang="en-SG" b="0" dirty="0"/>
          </a:p>
        </p:txBody>
      </p:sp>
      <p:sp>
        <p:nvSpPr>
          <p:cNvPr id="4" name="Slide Number Placeholder 3"/>
          <p:cNvSpPr>
            <a:spLocks noGrp="1"/>
          </p:cNvSpPr>
          <p:nvPr>
            <p:ph type="sldNum" sz="quarter" idx="5"/>
          </p:nvPr>
        </p:nvSpPr>
        <p:spPr/>
        <p:txBody>
          <a:bodyPr/>
          <a:lstStyle/>
          <a:p>
            <a:fld id="{9BE1DD1D-0BD5-4E4F-ABDD-53ED947792F1}" type="slidenum">
              <a:rPr lang="en-US" smtClean="0"/>
              <a:t>5</a:t>
            </a:fld>
            <a:endParaRPr lang="en-US"/>
          </a:p>
        </p:txBody>
      </p:sp>
    </p:spTree>
    <p:extLst>
      <p:ext uri="{BB962C8B-B14F-4D97-AF65-F5344CB8AC3E}">
        <p14:creationId xmlns:p14="http://schemas.microsoft.com/office/powerpoint/2010/main" val="3892875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b="0" dirty="0" err="1"/>
              <a:t>Trachtner</a:t>
            </a:r>
            <a:r>
              <a:rPr lang="en-SG" b="0" dirty="0"/>
              <a:t> has some unique information Preiss does not know. </a:t>
            </a:r>
            <a:r>
              <a:rPr lang="en-US" sz="1200" b="0" dirty="0">
                <a:solidFill>
                  <a:srgbClr val="00B0F0"/>
                </a:solidFill>
                <a:effectLst/>
              </a:rPr>
              <a:t>Specifically, he has discovered the availability of financing that makes Option A no more or less risky than Option B. In how many negotiation groups did </a:t>
            </a:r>
            <a:r>
              <a:rPr lang="en-US" sz="1200" b="0" dirty="0" err="1">
                <a:solidFill>
                  <a:srgbClr val="00B0F0"/>
                </a:solidFill>
                <a:effectLst/>
              </a:rPr>
              <a:t>Trachtner</a:t>
            </a:r>
            <a:r>
              <a:rPr lang="en-US" sz="1200" b="0" dirty="0">
                <a:solidFill>
                  <a:srgbClr val="00B0F0"/>
                </a:solidFill>
                <a:effectLst/>
              </a:rPr>
              <a:t> share this information with Preiss? [</a:t>
            </a:r>
            <a:r>
              <a:rPr lang="en-SG" sz="1200" i="1" dirty="0"/>
              <a:t>Students raise hands</a:t>
            </a:r>
            <a:r>
              <a:rPr lang="en-SG" sz="1200" i="0" dirty="0"/>
              <a:t>]. </a:t>
            </a:r>
            <a:r>
              <a:rPr lang="en-US" sz="1200" b="0" dirty="0">
                <a:solidFill>
                  <a:srgbClr val="00B0F0"/>
                </a:solidFill>
                <a:effectLst/>
              </a:rPr>
              <a:t>In how many did he withhold it? [</a:t>
            </a:r>
            <a:r>
              <a:rPr lang="en-SG" sz="1200" i="1" dirty="0"/>
              <a:t>Students raise hands- this is not uncommon</a:t>
            </a:r>
            <a:r>
              <a:rPr lang="en-SG" sz="1200" i="0" dirty="0"/>
              <a:t>]. </a:t>
            </a:r>
            <a:r>
              <a:rPr lang="en-US" sz="1200" i="0" dirty="0"/>
              <a:t>How did that affect the negotiation, and Preiss how do you feel about it now? </a:t>
            </a:r>
            <a:r>
              <a:rPr lang="en-SG" sz="1200" dirty="0"/>
              <a:t>[</a:t>
            </a:r>
            <a:r>
              <a:rPr lang="en-SG" sz="1200" i="1" dirty="0"/>
              <a:t>Students share experiences</a:t>
            </a:r>
            <a:r>
              <a:rPr lang="en-SG" sz="1200" dirty="0"/>
              <a:t>]. </a:t>
            </a:r>
            <a:r>
              <a:rPr lang="en-SG" sz="1200" i="0" dirty="0"/>
              <a:t>In most classes, </a:t>
            </a:r>
            <a:r>
              <a:rPr lang="en-SG" sz="1200" i="0" dirty="0" err="1"/>
              <a:t>Trachtner</a:t>
            </a:r>
            <a:r>
              <a:rPr lang="en-SG" sz="1200" i="0" dirty="0"/>
              <a:t> is more likely to withhold information from his teammate than </a:t>
            </a:r>
            <a:r>
              <a:rPr lang="en-SG" sz="1200" i="0" dirty="0" err="1"/>
              <a:t>Haldermann</a:t>
            </a:r>
            <a:r>
              <a:rPr lang="en-SG" sz="1200" i="0" dirty="0"/>
              <a:t>. For some it feels less wrong to withhold information from another partner, a peer, as opposed to someone you are supposed to be representing in the negotiation. </a:t>
            </a:r>
            <a:endParaRPr lang="en-SG" sz="1200" dirty="0"/>
          </a:p>
          <a:p>
            <a:endParaRPr lang="en-SG" sz="1200" b="0" dirty="0">
              <a:solidFill>
                <a:srgbClr val="00B0F0"/>
              </a:solidFill>
              <a:effectLst/>
            </a:endParaRPr>
          </a:p>
          <a:p>
            <a:r>
              <a:rPr lang="en-SG" b="0" dirty="0"/>
              <a:t>Do you think it is unethical for </a:t>
            </a:r>
            <a:r>
              <a:rPr lang="en-SG" b="0" dirty="0" err="1"/>
              <a:t>Trachtner</a:t>
            </a:r>
            <a:r>
              <a:rPr lang="en-SG" b="0" dirty="0"/>
              <a:t> to without information from Preiss? [</a:t>
            </a:r>
            <a:r>
              <a:rPr lang="en-SG" b="0" i="1" dirty="0"/>
              <a:t>Class debates this</a:t>
            </a:r>
            <a:r>
              <a:rPr lang="en-SG" b="0" dirty="0"/>
              <a:t>]. </a:t>
            </a:r>
          </a:p>
          <a:p>
            <a:endParaRPr lang="en-SG" sz="1200" b="0" dirty="0">
              <a:solidFill>
                <a:srgbClr val="00B0F0"/>
              </a:solidFill>
              <a:effectLst/>
            </a:endParaRPr>
          </a:p>
          <a:p>
            <a:endParaRPr lang="en-SG" b="1" dirty="0"/>
          </a:p>
          <a:p>
            <a:endParaRPr lang="en-SG" b="1" dirty="0"/>
          </a:p>
        </p:txBody>
      </p:sp>
      <p:sp>
        <p:nvSpPr>
          <p:cNvPr id="4" name="Slide Number Placeholder 3"/>
          <p:cNvSpPr>
            <a:spLocks noGrp="1"/>
          </p:cNvSpPr>
          <p:nvPr>
            <p:ph type="sldNum" sz="quarter" idx="5"/>
          </p:nvPr>
        </p:nvSpPr>
        <p:spPr/>
        <p:txBody>
          <a:bodyPr/>
          <a:lstStyle/>
          <a:p>
            <a:fld id="{9BE1DD1D-0BD5-4E4F-ABDD-53ED947792F1}" type="slidenum">
              <a:rPr lang="en-US" smtClean="0"/>
              <a:t>6</a:t>
            </a:fld>
            <a:endParaRPr lang="en-US"/>
          </a:p>
        </p:txBody>
      </p:sp>
    </p:spTree>
    <p:extLst>
      <p:ext uri="{BB962C8B-B14F-4D97-AF65-F5344CB8AC3E}">
        <p14:creationId xmlns:p14="http://schemas.microsoft.com/office/powerpoint/2010/main" val="1814108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0" kern="1200" dirty="0">
                <a:solidFill>
                  <a:schemeClr val="tx1"/>
                </a:solidFill>
                <a:effectLst/>
                <a:latin typeface="+mn-lt"/>
                <a:ea typeface="+mn-ea"/>
                <a:cs typeface="+mn-cs"/>
              </a:rPr>
              <a:t>There</a:t>
            </a:r>
            <a:r>
              <a:rPr lang="en-US" sz="1200" i="0" kern="1200" baseline="0" dirty="0">
                <a:solidFill>
                  <a:schemeClr val="tx1"/>
                </a:solidFill>
                <a:effectLst/>
                <a:latin typeface="+mn-lt"/>
                <a:ea typeface="+mn-ea"/>
                <a:cs typeface="+mn-cs"/>
              </a:rPr>
              <a:t> are three major schools of philosophical thought on the ethics of lying. </a:t>
            </a:r>
          </a:p>
          <a:p>
            <a:pPr lvl="0"/>
            <a:endParaRPr lang="en-US" sz="1200" i="0" kern="1200" baseline="0" dirty="0">
              <a:solidFill>
                <a:schemeClr val="tx1"/>
              </a:solidFill>
              <a:effectLst/>
              <a:latin typeface="+mn-lt"/>
              <a:ea typeface="+mn-ea"/>
              <a:cs typeface="+mn-cs"/>
            </a:endParaRPr>
          </a:p>
          <a:p>
            <a:pPr lvl="0"/>
            <a:r>
              <a:rPr lang="en-US" sz="1200" i="0" kern="1200" dirty="0">
                <a:solidFill>
                  <a:schemeClr val="tx1"/>
                </a:solidFill>
                <a:effectLst/>
                <a:latin typeface="+mn-lt"/>
                <a:ea typeface="+mn-ea"/>
                <a:cs typeface="+mn-cs"/>
              </a:rPr>
              <a:t>First, there is deontology</a:t>
            </a:r>
            <a:r>
              <a:rPr lang="en-US" sz="1200" kern="1200" dirty="0">
                <a:solidFill>
                  <a:schemeClr val="tx1"/>
                </a:solidFill>
                <a:effectLst/>
                <a:latin typeface="+mn-lt"/>
                <a:ea typeface="+mn-ea"/>
                <a:cs typeface="+mn-cs"/>
              </a:rPr>
              <a:t>. From this perspective, ethics are a matter of principle. Some things are right</a:t>
            </a:r>
            <a:r>
              <a:rPr lang="en-US" sz="1200" kern="1200" baseline="0" dirty="0">
                <a:solidFill>
                  <a:schemeClr val="tx1"/>
                </a:solidFill>
                <a:effectLst/>
                <a:latin typeface="+mn-lt"/>
                <a:ea typeface="+mn-ea"/>
                <a:cs typeface="+mn-cs"/>
              </a:rPr>
              <a:t> or wrong regardless of the consequences. Major religions are typically </a:t>
            </a:r>
            <a:r>
              <a:rPr lang="en-US" sz="1200" i="0" kern="1200" dirty="0">
                <a:solidFill>
                  <a:schemeClr val="tx1"/>
                </a:solidFill>
                <a:effectLst/>
                <a:latin typeface="+mn-lt"/>
                <a:ea typeface="+mn-ea"/>
                <a:cs typeface="+mn-cs"/>
              </a:rPr>
              <a:t>deontological.</a:t>
            </a:r>
            <a:r>
              <a:rPr lang="en-US" sz="1200" i="0" kern="1200" baseline="0" dirty="0">
                <a:solidFill>
                  <a:schemeClr val="tx1"/>
                </a:solidFill>
                <a:effectLst/>
                <a:latin typeface="+mn-lt"/>
                <a:ea typeface="+mn-ea"/>
                <a:cs typeface="+mn-cs"/>
              </a:rPr>
              <a:t> </a:t>
            </a:r>
            <a:r>
              <a:rPr lang="en-US" dirty="0"/>
              <a:t>Lying is typically considered wrong as a matter of principle. We can lie if there is another more important principle at stake, such as saving innocent lives. However, making money for yourself is not a more important ethical principle than being honest. Generally speaking, </a:t>
            </a:r>
            <a:r>
              <a:rPr lang="en-US" dirty="0" err="1"/>
              <a:t>deonological</a:t>
            </a:r>
            <a:r>
              <a:rPr lang="en-US" dirty="0"/>
              <a:t> ethics, and most major religions, severely restrict our ability to lie. </a:t>
            </a:r>
          </a:p>
          <a:p>
            <a:pPr lvl="0"/>
            <a:endParaRPr lang="en-US" sz="1200" i="1" kern="1200" dirty="0">
              <a:solidFill>
                <a:schemeClr val="tx1"/>
              </a:solidFill>
              <a:effectLst/>
              <a:latin typeface="+mn-lt"/>
              <a:ea typeface="+mn-ea"/>
              <a:cs typeface="+mn-cs"/>
            </a:endParaRPr>
          </a:p>
          <a:p>
            <a:pPr lvl="0"/>
            <a:r>
              <a:rPr lang="en-US" sz="1200" i="0" kern="1200" baseline="0" dirty="0">
                <a:solidFill>
                  <a:schemeClr val="tx1"/>
                </a:solidFill>
                <a:effectLst/>
                <a:latin typeface="+mn-lt"/>
                <a:ea typeface="+mn-ea"/>
                <a:cs typeface="+mn-cs"/>
              </a:rPr>
              <a:t>The second is </a:t>
            </a:r>
            <a:r>
              <a:rPr lang="en-US" sz="1200" i="0" kern="1200" dirty="0">
                <a:solidFill>
                  <a:schemeClr val="tx1"/>
                </a:solidFill>
                <a:effectLst/>
                <a:latin typeface="+mn-lt"/>
                <a:ea typeface="+mn-ea"/>
                <a:cs typeface="+mn-cs"/>
              </a:rPr>
              <a:t>consequentialism. </a:t>
            </a:r>
            <a:r>
              <a:rPr lang="en-US" sz="1200" kern="1200" dirty="0">
                <a:solidFill>
                  <a:schemeClr val="tx1"/>
                </a:solidFill>
                <a:effectLst/>
                <a:latin typeface="+mn-lt"/>
                <a:ea typeface="+mn-ea"/>
                <a:cs typeface="+mn-cs"/>
              </a:rPr>
              <a:t>From this philosophical perspective, ethical acts are those that produce the best outcomes or maximize utility. This perspective is reflecting in the saying “The ends justify the means.” All that matters is getting a good result. This is a totally legitimate, although controversial, school of ethical thought. </a:t>
            </a:r>
            <a:r>
              <a:rPr lang="en-SG" b="0" dirty="0"/>
              <a:t>Under consequentialism, the process violation of withholding relevant information from your teammate to sabotage the deal could be justified if it produces a good outcome. In </a:t>
            </a:r>
            <a:r>
              <a:rPr lang="en-SG" b="0" dirty="0" err="1"/>
              <a:t>Trachtner’s</a:t>
            </a:r>
            <a:r>
              <a:rPr lang="en-SG" b="0" dirty="0"/>
              <a:t> mind, preventing overpaying for this overvalued acquisition could save TCP from terrible economic damage. On the other hand, this is his opinion only, and he is imposing that unilaterally on the other partners. </a:t>
            </a:r>
          </a:p>
          <a:p>
            <a:pPr lvl="0"/>
            <a:endParaRPr lang="en-US" sz="1200" i="1" kern="1200" dirty="0">
              <a:solidFill>
                <a:schemeClr val="tx1"/>
              </a:solidFill>
              <a:effectLst/>
              <a:latin typeface="+mn-lt"/>
              <a:ea typeface="+mn-ea"/>
              <a:cs typeface="+mn-cs"/>
            </a:endParaRPr>
          </a:p>
          <a:p>
            <a:pPr lvl="0"/>
            <a:r>
              <a:rPr lang="en-US" sz="1200" i="0" kern="1200" dirty="0">
                <a:solidFill>
                  <a:schemeClr val="tx1"/>
                </a:solidFill>
                <a:effectLst/>
                <a:latin typeface="+mn-lt"/>
                <a:ea typeface="+mn-ea"/>
                <a:cs typeface="+mn-cs"/>
              </a:rPr>
              <a:t>Third, there is </a:t>
            </a:r>
            <a:r>
              <a:rPr lang="en-US" sz="1200" i="0" kern="1200" dirty="0" err="1">
                <a:solidFill>
                  <a:schemeClr val="tx1"/>
                </a:solidFill>
                <a:effectLst/>
                <a:latin typeface="+mn-lt"/>
                <a:ea typeface="+mn-ea"/>
                <a:cs typeface="+mn-cs"/>
              </a:rPr>
              <a:t>contractualism</a:t>
            </a:r>
            <a:r>
              <a:rPr lang="en-US" sz="1200" i="0" kern="1200" dirty="0">
                <a:solidFill>
                  <a:schemeClr val="tx1"/>
                </a:solidFill>
                <a:effectLst/>
                <a:latin typeface="+mn-lt"/>
                <a:ea typeface="+mn-ea"/>
                <a:cs typeface="+mn-cs"/>
              </a:rPr>
              <a:t>. </a:t>
            </a:r>
            <a:r>
              <a:rPr lang="en-US" baseline="0" dirty="0"/>
              <a:t>From a </a:t>
            </a:r>
            <a:r>
              <a:rPr lang="en-US" baseline="0" dirty="0" err="1"/>
              <a:t>contractualist</a:t>
            </a:r>
            <a:r>
              <a:rPr lang="en-US" baseline="0" dirty="0"/>
              <a:t> perspective</a:t>
            </a:r>
            <a:r>
              <a:rPr lang="en-US" sz="1200" i="0" kern="1200" dirty="0">
                <a:solidFill>
                  <a:schemeClr val="tx1"/>
                </a:solidFill>
                <a:effectLst/>
                <a:latin typeface="+mn-lt"/>
                <a:ea typeface="+mn-ea"/>
                <a:cs typeface="+mn-cs"/>
              </a:rPr>
              <a:t>, we owe it to other members of our society to treat them well and honesty as a default. But if they treat us poorly and dishonestly first, they have broken the social contract first and we no longer owe them much. So </a:t>
            </a:r>
            <a:r>
              <a:rPr lang="en-US" sz="1200" i="0" kern="1200" dirty="0" err="1">
                <a:solidFill>
                  <a:schemeClr val="tx1"/>
                </a:solidFill>
                <a:effectLst/>
                <a:latin typeface="+mn-lt"/>
                <a:ea typeface="+mn-ea"/>
                <a:cs typeface="+mn-cs"/>
              </a:rPr>
              <a:t>Trachtner</a:t>
            </a:r>
            <a:r>
              <a:rPr lang="en-US" sz="1200" i="0" kern="1200" dirty="0">
                <a:solidFill>
                  <a:schemeClr val="tx1"/>
                </a:solidFill>
                <a:effectLst/>
                <a:latin typeface="+mn-lt"/>
                <a:ea typeface="+mn-ea"/>
                <a:cs typeface="+mn-cs"/>
              </a:rPr>
              <a:t> can lie to Preiss, but only if Preiss lies to him first. </a:t>
            </a:r>
          </a:p>
          <a:p>
            <a:pPr lvl="0"/>
            <a:endParaRPr lang="en-US" sz="1200" i="0" kern="1200" dirty="0">
              <a:solidFill>
                <a:schemeClr val="tx1"/>
              </a:solidFill>
              <a:effectLst/>
              <a:latin typeface="+mn-lt"/>
              <a:ea typeface="+mn-ea"/>
              <a:cs typeface="+mn-cs"/>
            </a:endParaRPr>
          </a:p>
          <a:p>
            <a:pPr lvl="0"/>
            <a:r>
              <a:rPr lang="en-US" sz="1200" i="0" kern="1200" dirty="0">
                <a:solidFill>
                  <a:schemeClr val="tx1"/>
                </a:solidFill>
                <a:effectLst/>
                <a:latin typeface="+mn-lt"/>
                <a:ea typeface="+mn-ea"/>
                <a:cs typeface="+mn-cs"/>
              </a:rPr>
              <a:t>Also at play here is a psychological tendency in moral judgments called the omission bias. </a:t>
            </a:r>
            <a:r>
              <a:rPr lang="en-SG" sz="1200" dirty="0"/>
              <a:t>Omissions (withholding information) are typically judged less blameworthy than commissions (actively presenting false information). </a:t>
            </a:r>
          </a:p>
          <a:p>
            <a:endParaRPr lang="en-US" baseline="0" dirty="0"/>
          </a:p>
          <a:p>
            <a:r>
              <a:rPr lang="en-US" u="sng" baseline="0" dirty="0"/>
              <a:t>Note</a:t>
            </a:r>
            <a:r>
              <a:rPr lang="en-US" baseline="0" dirty="0"/>
              <a:t>: These are optional slides in case the instructor wants to take a deeper dive into the topic of ethics</a:t>
            </a:r>
          </a:p>
          <a:p>
            <a:endParaRPr lang="en-US" baseline="0" dirty="0"/>
          </a:p>
          <a:p>
            <a:r>
              <a:rPr lang="en-US" dirty="0"/>
              <a:t>References</a:t>
            </a:r>
          </a:p>
          <a:p>
            <a:endParaRPr lang="en-US" dirty="0"/>
          </a:p>
          <a:p>
            <a:r>
              <a:rPr lang="en-US" sz="1200" kern="1200" dirty="0">
                <a:solidFill>
                  <a:schemeClr val="tx1"/>
                </a:solidFill>
                <a:effectLst/>
                <a:latin typeface="+mn-lt"/>
                <a:ea typeface="+mn-ea"/>
                <a:cs typeface="+mn-cs"/>
              </a:rPr>
              <a:t>Aristotle (4th Century, B.C.E./1998). </a:t>
            </a:r>
            <a:r>
              <a:rPr lang="en-US" sz="1200" i="1" kern="1200" dirty="0">
                <a:solidFill>
                  <a:schemeClr val="tx1"/>
                </a:solidFill>
                <a:effectLst/>
                <a:latin typeface="+mn-lt"/>
                <a:ea typeface="+mn-ea"/>
                <a:cs typeface="+mn-cs"/>
              </a:rPr>
              <a:t>The Nicomachean ethics</a:t>
            </a:r>
            <a:r>
              <a:rPr lang="en-US" sz="1200" kern="1200" dirty="0">
                <a:solidFill>
                  <a:schemeClr val="tx1"/>
                </a:solidFill>
                <a:effectLst/>
                <a:latin typeface="+mn-lt"/>
                <a:ea typeface="+mn-ea"/>
                <a:cs typeface="+mn-cs"/>
              </a:rPr>
              <a:t>. Oxford: Oxford University Press.</a:t>
            </a:r>
          </a:p>
          <a:p>
            <a:endParaRPr lang="en-US" dirty="0"/>
          </a:p>
          <a:p>
            <a:r>
              <a:rPr lang="fr-FR" sz="1200" i="0" u="none" strike="noStrike" kern="1200" dirty="0">
                <a:solidFill>
                  <a:schemeClr val="tx1"/>
                </a:solidFill>
                <a:effectLst/>
                <a:latin typeface="+mn-lt"/>
                <a:ea typeface="+mn-ea"/>
                <a:cs typeface="+mn-cs"/>
              </a:rPr>
              <a:t>Côté, S., </a:t>
            </a:r>
            <a:r>
              <a:rPr lang="fr-FR" sz="1200" i="0" u="none" strike="noStrike" kern="1200" dirty="0" err="1">
                <a:solidFill>
                  <a:schemeClr val="tx1"/>
                </a:solidFill>
                <a:effectLst/>
                <a:latin typeface="+mn-lt"/>
                <a:ea typeface="+mn-ea"/>
                <a:cs typeface="+mn-cs"/>
              </a:rPr>
              <a:t>Piff</a:t>
            </a:r>
            <a:r>
              <a:rPr lang="fr-FR" sz="1200" i="0" u="none" strike="noStrike" kern="1200" dirty="0">
                <a:solidFill>
                  <a:schemeClr val="tx1"/>
                </a:solidFill>
                <a:effectLst/>
                <a:latin typeface="+mn-lt"/>
                <a:ea typeface="+mn-ea"/>
                <a:cs typeface="+mn-cs"/>
              </a:rPr>
              <a:t>, P.K., &amp; Willer, R</a:t>
            </a:r>
            <a:r>
              <a:rPr lang="en-SG" sz="1200" i="0" kern="1200" dirty="0">
                <a:solidFill>
                  <a:schemeClr val="tx1"/>
                </a:solidFill>
                <a:effectLst/>
                <a:latin typeface="+mn-lt"/>
                <a:ea typeface="+mn-ea"/>
                <a:cs typeface="+mn-cs"/>
              </a:rPr>
              <a:t>. (2013). For whom do the ends justify the means? Social class and utilitarian moral judgment. </a:t>
            </a:r>
            <a:r>
              <a:rPr lang="en-SG" sz="1200" i="1" kern="1200" dirty="0">
                <a:solidFill>
                  <a:schemeClr val="tx1"/>
                </a:solidFill>
                <a:effectLst/>
                <a:latin typeface="+mn-lt"/>
                <a:ea typeface="+mn-ea"/>
                <a:cs typeface="+mn-cs"/>
              </a:rPr>
              <a:t>Journal of Personality and Social Psychology, 104</a:t>
            </a:r>
            <a:r>
              <a:rPr lang="en-SG" sz="1200" i="0" kern="1200" dirty="0">
                <a:solidFill>
                  <a:schemeClr val="tx1"/>
                </a:solidFill>
                <a:effectLst/>
                <a:latin typeface="+mn-lt"/>
                <a:ea typeface="+mn-ea"/>
                <a:cs typeface="+mn-cs"/>
              </a:rPr>
              <a:t>(3), 490-503. </a:t>
            </a:r>
            <a:endParaRPr lang="en-US" sz="1200" i="0" kern="1200" dirty="0">
              <a:solidFill>
                <a:schemeClr val="tx1"/>
              </a:solidFill>
              <a:effectLst/>
              <a:latin typeface="+mn-lt"/>
              <a:ea typeface="+mn-ea"/>
              <a:cs typeface="+mn-cs"/>
            </a:endParaRPr>
          </a:p>
          <a:p>
            <a:endParaRPr lang="en-US" i="0" dirty="0"/>
          </a:p>
          <a:p>
            <a:r>
              <a:rPr lang="en-US" sz="1200" kern="1200" dirty="0">
                <a:solidFill>
                  <a:schemeClr val="tx1"/>
                </a:solidFill>
                <a:effectLst/>
                <a:latin typeface="+mn-lt"/>
                <a:ea typeface="+mn-ea"/>
                <a:cs typeface="+mn-cs"/>
              </a:rPr>
              <a:t>Hume, D. (1739/1888). </a:t>
            </a:r>
            <a:r>
              <a:rPr lang="en-US" sz="1200" i="1" kern="1200" dirty="0">
                <a:solidFill>
                  <a:schemeClr val="tx1"/>
                </a:solidFill>
                <a:effectLst/>
                <a:latin typeface="+mn-lt"/>
                <a:ea typeface="+mn-ea"/>
                <a:cs typeface="+mn-cs"/>
              </a:rPr>
              <a:t>A treatise of human nature.</a:t>
            </a:r>
            <a:r>
              <a:rPr lang="en-US" sz="1200" kern="1200" dirty="0">
                <a:solidFill>
                  <a:schemeClr val="tx1"/>
                </a:solidFill>
                <a:effectLst/>
                <a:latin typeface="+mn-lt"/>
                <a:ea typeface="+mn-ea"/>
                <a:cs typeface="+mn-cs"/>
              </a:rPr>
              <a:t> Oxford: Oxford University Press.</a:t>
            </a:r>
          </a:p>
          <a:p>
            <a:r>
              <a:rPr lang="en-SG"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Kant, I. (1796/2002). </a:t>
            </a:r>
            <a:r>
              <a:rPr lang="en-US" sz="1200" i="1" kern="1200" dirty="0">
                <a:solidFill>
                  <a:schemeClr val="tx1"/>
                </a:solidFill>
                <a:effectLst/>
                <a:latin typeface="+mn-lt"/>
                <a:ea typeface="+mn-ea"/>
                <a:cs typeface="+mn-cs"/>
              </a:rPr>
              <a:t>Groundwork for the metaphysics of morals</a:t>
            </a:r>
            <a:r>
              <a:rPr lang="en-US" sz="1200" kern="1200" dirty="0">
                <a:solidFill>
                  <a:schemeClr val="tx1"/>
                </a:solidFill>
                <a:effectLst/>
                <a:latin typeface="+mn-lt"/>
                <a:ea typeface="+mn-ea"/>
                <a:cs typeface="+mn-cs"/>
              </a:rPr>
              <a:t>. New York: Oxford University Press.</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Mill, J.S. (1863/1998). </a:t>
            </a:r>
            <a:r>
              <a:rPr lang="en-US" sz="1200" i="1" kern="1200" dirty="0">
                <a:solidFill>
                  <a:schemeClr val="tx1"/>
                </a:solidFill>
                <a:effectLst/>
                <a:latin typeface="+mn-lt"/>
                <a:ea typeface="+mn-ea"/>
                <a:cs typeface="+mn-cs"/>
              </a:rPr>
              <a:t>Utilitarianism.</a:t>
            </a:r>
            <a:r>
              <a:rPr lang="en-US" sz="1200" kern="1200" dirty="0">
                <a:solidFill>
                  <a:schemeClr val="tx1"/>
                </a:solidFill>
                <a:effectLst/>
                <a:latin typeface="+mn-lt"/>
                <a:ea typeface="+mn-ea"/>
                <a:cs typeface="+mn-cs"/>
              </a:rPr>
              <a:t> Oxford University Press.</a:t>
            </a:r>
          </a:p>
          <a:p>
            <a:endParaRPr lang="en-US" dirty="0"/>
          </a:p>
          <a:p>
            <a:r>
              <a:rPr lang="en-US" sz="1200" i="0" kern="1200" dirty="0">
                <a:solidFill>
                  <a:schemeClr val="tx1"/>
                </a:solidFill>
                <a:effectLst/>
                <a:latin typeface="+mn-lt"/>
                <a:ea typeface="+mn-ea"/>
                <a:cs typeface="+mn-cs"/>
              </a:rPr>
              <a:t>Molinsky, A.L., &amp; Margolis, J.D. (2005). Necessary evils and interpersonal sensitivity in organizations. </a:t>
            </a:r>
            <a:r>
              <a:rPr lang="en-US" sz="1200" i="1" kern="1200" dirty="0">
                <a:solidFill>
                  <a:schemeClr val="tx1"/>
                </a:solidFill>
                <a:effectLst/>
                <a:latin typeface="+mn-lt"/>
                <a:ea typeface="+mn-ea"/>
                <a:cs typeface="+mn-cs"/>
              </a:rPr>
              <a:t>Academy of Management Review, 30</a:t>
            </a:r>
            <a:r>
              <a:rPr lang="en-US" sz="1200" i="0" kern="1200" dirty="0">
                <a:solidFill>
                  <a:schemeClr val="tx1"/>
                </a:solidFill>
                <a:effectLst/>
                <a:latin typeface="+mn-lt"/>
                <a:ea typeface="+mn-ea"/>
                <a:cs typeface="+mn-cs"/>
              </a:rPr>
              <a:t>, 245-268.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Arial" panose="020B0604020202020204" pitchFamily="34" charset="0"/>
              </a:rPr>
              <a:t>Morris, C. (1996). A Contractarian Account of Moral Justification. In </a:t>
            </a:r>
            <a:r>
              <a:rPr lang="en-US" b="0" i="1" dirty="0">
                <a:solidFill>
                  <a:srgbClr val="333333"/>
                </a:solidFill>
                <a:effectLst/>
                <a:latin typeface="Arial" panose="020B0604020202020204" pitchFamily="34" charset="0"/>
              </a:rPr>
              <a:t>Moral Knowledge?: New Readings in Moral Epistemology</a:t>
            </a:r>
            <a:r>
              <a:rPr lang="en-US" b="0" i="0" dirty="0">
                <a:solidFill>
                  <a:srgbClr val="333333"/>
                </a:solidFill>
                <a:effectLst/>
                <a:latin typeface="Arial" panose="020B0604020202020204" pitchFamily="34" charset="0"/>
              </a:rPr>
              <a:t>. Edited by Walter Sinnott-Armstrong and Mark Timmons, 215–242. New York: Oxford University Press.</a:t>
            </a:r>
            <a:endParaRPr lang="en-US" sz="1200" b="0" i="0"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sng" kern="1200" dirty="0">
              <a:solidFill>
                <a:schemeClr val="tx1"/>
              </a:solidFill>
              <a:effectLst/>
              <a:latin typeface="+mn-lt"/>
              <a:ea typeface="+mn-ea"/>
              <a:cs typeface="+mn-cs"/>
            </a:endParaRPr>
          </a:p>
          <a:p>
            <a:r>
              <a:rPr lang="en-US" dirty="0" err="1"/>
              <a:t>Ritov</a:t>
            </a:r>
            <a:r>
              <a:rPr lang="en-US" dirty="0"/>
              <a:t>, I., Baron, J. (1990). Reluctance to vaccinate: Omission bias and ambiguity. </a:t>
            </a:r>
            <a:r>
              <a:rPr lang="en-US" i="1" dirty="0"/>
              <a:t>Journal of Behavioral Decision Making, 3, </a:t>
            </a:r>
            <a:r>
              <a:rPr lang="en-US" dirty="0"/>
              <a:t>263–277. </a:t>
            </a:r>
          </a:p>
          <a:p>
            <a:endParaRPr lang="en-US" dirty="0"/>
          </a:p>
          <a:p>
            <a:r>
              <a:rPr lang="en-US" dirty="0" err="1"/>
              <a:t>Ritov</a:t>
            </a:r>
            <a:r>
              <a:rPr lang="en-US" dirty="0"/>
              <a:t>, I., &amp; Baron, J. (1992). Status-quo and omission bias.</a:t>
            </a:r>
            <a:r>
              <a:rPr lang="en-US" i="1" dirty="0"/>
              <a:t> Journal of Risk and Uncertainty, 5</a:t>
            </a:r>
            <a:r>
              <a:rPr lang="en-US" dirty="0"/>
              <a:t>, 49–61.</a:t>
            </a:r>
          </a:p>
          <a:p>
            <a:endParaRPr lang="en-US" dirty="0"/>
          </a:p>
          <a:p>
            <a:r>
              <a:rPr lang="en-US" dirty="0" err="1"/>
              <a:t>Ritov</a:t>
            </a:r>
            <a:r>
              <a:rPr lang="en-US" dirty="0"/>
              <a:t>, I., &amp; Baron, J. (1999). Protected values and omission bias. </a:t>
            </a:r>
            <a:r>
              <a:rPr lang="en-US" i="1" dirty="0"/>
              <a:t>Organizational Behavior and Human Decision Processes, 79</a:t>
            </a:r>
            <a:r>
              <a:rPr lang="en-US" dirty="0"/>
              <a:t>, 79-94.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Arial" panose="020B0604020202020204" pitchFamily="34" charset="0"/>
              </a:rPr>
              <a:t>Sayre-McCord, G. (2000). Contractarianism. In </a:t>
            </a:r>
            <a:r>
              <a:rPr lang="en-US" b="0" i="1" dirty="0">
                <a:solidFill>
                  <a:srgbClr val="333333"/>
                </a:solidFill>
                <a:effectLst/>
                <a:latin typeface="Arial" panose="020B0604020202020204" pitchFamily="34" charset="0"/>
              </a:rPr>
              <a:t>The Blackwell Guide to Ethical Theory</a:t>
            </a:r>
            <a:r>
              <a:rPr lang="en-US" b="0" i="0" dirty="0">
                <a:solidFill>
                  <a:srgbClr val="333333"/>
                </a:solidFill>
                <a:effectLst/>
                <a:latin typeface="Arial" panose="020B0604020202020204" pitchFamily="34" charset="0"/>
              </a:rPr>
              <a:t>. Edited by Hugh Lafollette, 247–267. Malden, MA: Blackwell.</a:t>
            </a:r>
            <a:endParaRPr lang="en-US" sz="1200" b="0" i="0" u="sng" kern="1200" dirty="0">
              <a:solidFill>
                <a:schemeClr val="tx1"/>
              </a:solidFill>
              <a:effectLst/>
              <a:latin typeface="+mn-lt"/>
              <a:ea typeface="+mn-ea"/>
              <a:cs typeface="+mn-cs"/>
            </a:endParaRPr>
          </a:p>
          <a:p>
            <a:endParaRPr lang="en-US" dirty="0"/>
          </a:p>
          <a:p>
            <a:r>
              <a:rPr lang="en-US" sz="1800" dirty="0">
                <a:effectLst/>
                <a:latin typeface="Times New Roman" panose="02020603050405020304" pitchFamily="18" charset="0"/>
                <a:ea typeface="Times New Roman" panose="02020603050405020304" pitchFamily="18" charset="0"/>
              </a:rPr>
              <a:t>Uhlmann, E.L., Pizarro, D., &amp; </a:t>
            </a:r>
            <a:r>
              <a:rPr lang="en-US" sz="1800" dirty="0" err="1">
                <a:effectLst/>
                <a:latin typeface="Times New Roman" panose="02020603050405020304" pitchFamily="18" charset="0"/>
                <a:ea typeface="Times New Roman" panose="02020603050405020304" pitchFamily="18" charset="0"/>
              </a:rPr>
              <a:t>Diermeier</a:t>
            </a:r>
            <a:r>
              <a:rPr lang="en-US" sz="1800" dirty="0">
                <a:effectLst/>
                <a:latin typeface="Times New Roman" panose="02020603050405020304" pitchFamily="18" charset="0"/>
                <a:ea typeface="Times New Roman" panose="02020603050405020304" pitchFamily="18" charset="0"/>
              </a:rPr>
              <a:t>, D. (2015). </a:t>
            </a:r>
            <a:r>
              <a:rPr lang="en-US" sz="1800" dirty="0">
                <a:solidFill>
                  <a:srgbClr val="000000"/>
                </a:solidFill>
                <a:effectLst/>
                <a:latin typeface="Times New Roman" panose="02020603050405020304" pitchFamily="18" charset="0"/>
                <a:ea typeface="Times New Roman" panose="02020603050405020304" pitchFamily="18" charset="0"/>
              </a:rPr>
              <a:t>A person-centered approach to moral judgment.</a:t>
            </a:r>
            <a:r>
              <a:rPr lang="en-US" sz="1800"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Perspectives on Psychological Science, 10, </a:t>
            </a:r>
            <a:r>
              <a:rPr lang="en-US" sz="1800" dirty="0">
                <a:effectLst/>
                <a:latin typeface="Times New Roman" panose="02020603050405020304" pitchFamily="18" charset="0"/>
                <a:ea typeface="Times New Roman" panose="02020603050405020304" pitchFamily="18" charset="0"/>
              </a:rPr>
              <a:t>72-81</a:t>
            </a:r>
            <a:r>
              <a:rPr lang="en-US" sz="1800" i="1" dirty="0">
                <a:effectLst/>
                <a:latin typeface="Times New Roman" panose="02020603050405020304" pitchFamily="18" charset="0"/>
                <a:ea typeface="Times New Roman" panose="02020603050405020304" pitchFamily="18" charset="0"/>
              </a:rPr>
              <a:t>. </a:t>
            </a:r>
            <a:endParaRPr lang="en-SG" sz="1800" dirty="0">
              <a:effectLst/>
              <a:latin typeface="Times New Roman" panose="02020603050405020304" pitchFamily="18" charset="0"/>
              <a:ea typeface="Times New Roman" panose="02020603050405020304" pitchFamily="18" charset="0"/>
            </a:endParaRPr>
          </a:p>
          <a:p>
            <a:endParaRPr lang="en-US" sz="1200" dirty="0">
              <a:effectLst/>
              <a:latin typeface="Times New Roman" panose="02020603050405020304" pitchFamily="18" charset="0"/>
              <a:ea typeface="SimSun" panose="02010600030101010101" pitchFamily="2" charset="-122"/>
            </a:endParaRPr>
          </a:p>
          <a:p>
            <a:r>
              <a:rPr lang="en-US" sz="1200" dirty="0">
                <a:effectLst/>
                <a:latin typeface="Times New Roman" panose="02020603050405020304" pitchFamily="18" charset="0"/>
                <a:ea typeface="SimSun" panose="02010600030101010101" pitchFamily="2" charset="-122"/>
              </a:rPr>
              <a:t>Uhlmann, E.L., Pizarro, D.A., Tannenbaum, D., &amp; Ditto, P.H. (2009). The motivated use of moral principles. </a:t>
            </a:r>
            <a:r>
              <a:rPr lang="en-US" sz="1200" i="1" dirty="0">
                <a:effectLst/>
                <a:latin typeface="Times New Roman" panose="02020603050405020304" pitchFamily="18" charset="0"/>
                <a:ea typeface="SimSun" panose="02010600030101010101" pitchFamily="2" charset="-122"/>
              </a:rPr>
              <a:t>Judgment and Decision Making</a:t>
            </a:r>
            <a:r>
              <a:rPr lang="en-US" sz="1200" dirty="0">
                <a:effectLst/>
                <a:latin typeface="Times New Roman" panose="02020603050405020304" pitchFamily="18" charset="0"/>
                <a:ea typeface="SimSun" panose="02010600030101010101" pitchFamily="2" charset="-122"/>
              </a:rPr>
              <a:t>, </a:t>
            </a:r>
            <a:r>
              <a:rPr lang="en-US" sz="1200" i="1" dirty="0">
                <a:effectLst/>
                <a:latin typeface="Times New Roman" panose="02020603050405020304" pitchFamily="18" charset="0"/>
                <a:ea typeface="SimSun" panose="02010600030101010101" pitchFamily="2" charset="-122"/>
              </a:rPr>
              <a:t>4</a:t>
            </a:r>
            <a:r>
              <a:rPr lang="en-US" sz="1200" dirty="0">
                <a:effectLst/>
                <a:latin typeface="Times New Roman" panose="02020603050405020304" pitchFamily="18" charset="0"/>
                <a:ea typeface="SimSun" panose="02010600030101010101" pitchFamily="2" charset="-122"/>
              </a:rPr>
              <a:t>, 476–491. </a:t>
            </a:r>
            <a:endParaRPr lang="en-SG" sz="1200" dirty="0">
              <a:effectLst/>
              <a:latin typeface="Times New Roman" panose="02020603050405020304" pitchFamily="18" charset="0"/>
              <a:ea typeface="SimSun" panose="02010600030101010101" pitchFamily="2" charset="-122"/>
            </a:endParaRPr>
          </a:p>
          <a:p>
            <a:endParaRPr lang="en-US" i="0" dirty="0"/>
          </a:p>
          <a:p>
            <a:r>
              <a:rPr lang="en-US" sz="1200" i="0" kern="1200" dirty="0">
                <a:solidFill>
                  <a:schemeClr val="tx1"/>
                </a:solidFill>
                <a:effectLst/>
                <a:latin typeface="+mn-lt"/>
                <a:ea typeface="+mn-ea"/>
                <a:cs typeface="+mn-cs"/>
              </a:rPr>
              <a:t>Uhlmann, E.L., Zhu, L., &amp; Tannenbaum, D. (2013). When it takes a bad person to do the right thing. </a:t>
            </a:r>
            <a:r>
              <a:rPr lang="en-US" sz="1200" i="1" kern="1200" dirty="0">
                <a:solidFill>
                  <a:schemeClr val="tx1"/>
                </a:solidFill>
                <a:effectLst/>
                <a:latin typeface="+mn-lt"/>
                <a:ea typeface="+mn-ea"/>
                <a:cs typeface="+mn-cs"/>
              </a:rPr>
              <a:t>Cognition, 126</a:t>
            </a:r>
            <a:r>
              <a:rPr lang="en-US" sz="1200" i="0" kern="1200" dirty="0">
                <a:solidFill>
                  <a:schemeClr val="tx1"/>
                </a:solidFill>
                <a:effectLst/>
                <a:latin typeface="+mn-lt"/>
                <a:ea typeface="+mn-ea"/>
                <a:cs typeface="+mn-cs"/>
              </a:rPr>
              <a:t>, 326-334.</a:t>
            </a:r>
          </a:p>
          <a:p>
            <a:endParaRPr lang="en-US" dirty="0"/>
          </a:p>
          <a:p>
            <a:endParaRPr lang="en-US" dirty="0"/>
          </a:p>
        </p:txBody>
      </p:sp>
      <p:sp>
        <p:nvSpPr>
          <p:cNvPr id="4" name="Slide Number Placeholder 3"/>
          <p:cNvSpPr>
            <a:spLocks noGrp="1"/>
          </p:cNvSpPr>
          <p:nvPr>
            <p:ph type="sldNum" sz="quarter" idx="10"/>
          </p:nvPr>
        </p:nvSpPr>
        <p:spPr/>
        <p:txBody>
          <a:bodyPr/>
          <a:lstStyle/>
          <a:p>
            <a:fld id="{7565BE2C-A84C-4C05-BBC9-CF8AE720A423}" type="slidenum">
              <a:rPr lang="en-US" smtClean="0"/>
              <a:t>7</a:t>
            </a:fld>
            <a:endParaRPr lang="en-US"/>
          </a:p>
        </p:txBody>
      </p:sp>
    </p:spTree>
    <p:extLst>
      <p:ext uri="{BB962C8B-B14F-4D97-AF65-F5344CB8AC3E}">
        <p14:creationId xmlns:p14="http://schemas.microsoft.com/office/powerpoint/2010/main" val="32639082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solidFill>
                  <a:srgbClr val="00B0F0"/>
                </a:solidFill>
                <a:effectLst/>
              </a:rPr>
              <a:t>In teams where </a:t>
            </a:r>
            <a:r>
              <a:rPr lang="en-US" sz="1200" b="0" dirty="0" err="1">
                <a:solidFill>
                  <a:srgbClr val="00B0F0"/>
                </a:solidFill>
                <a:effectLst/>
              </a:rPr>
              <a:t>Trachtner</a:t>
            </a:r>
            <a:r>
              <a:rPr lang="en-US" sz="1200" b="0" dirty="0">
                <a:solidFill>
                  <a:srgbClr val="00B0F0"/>
                </a:solidFill>
                <a:effectLst/>
              </a:rPr>
              <a:t> did disclose this to Preiss, did you disclose it to the other team, in other words </a:t>
            </a:r>
            <a:r>
              <a:rPr lang="en-US" sz="1200" b="0" dirty="0" err="1">
                <a:solidFill>
                  <a:srgbClr val="00B0F0"/>
                </a:solidFill>
                <a:effectLst/>
              </a:rPr>
              <a:t>Haldermann</a:t>
            </a:r>
            <a:r>
              <a:rPr lang="en-US" sz="1200" b="0" dirty="0">
                <a:solidFill>
                  <a:srgbClr val="00B0F0"/>
                </a:solidFill>
                <a:effectLst/>
              </a:rPr>
              <a:t> and Fisher? </a:t>
            </a:r>
            <a:r>
              <a:rPr lang="en-SG" sz="1200" b="0" dirty="0">
                <a:solidFill>
                  <a:srgbClr val="00B0F0"/>
                </a:solidFill>
                <a:effectLst/>
              </a:rPr>
              <a:t>Who did? [</a:t>
            </a:r>
            <a:r>
              <a:rPr lang="en-SG" sz="1200" b="0" i="1" dirty="0">
                <a:solidFill>
                  <a:srgbClr val="00B0F0"/>
                </a:solidFill>
                <a:effectLst/>
              </a:rPr>
              <a:t>Students raise </a:t>
            </a:r>
            <a:r>
              <a:rPr lang="en-SG" sz="1200" b="0" i="0" dirty="0">
                <a:solidFill>
                  <a:srgbClr val="00B0F0"/>
                </a:solidFill>
                <a:effectLst/>
              </a:rPr>
              <a:t>hands]. Who</a:t>
            </a:r>
            <a:r>
              <a:rPr lang="en-SG" sz="1200" b="0" dirty="0">
                <a:solidFill>
                  <a:srgbClr val="00B0F0"/>
                </a:solidFill>
                <a:effectLst/>
              </a:rPr>
              <a:t> did not? [</a:t>
            </a:r>
            <a:r>
              <a:rPr lang="en-SG" sz="1200" b="0" i="1" dirty="0">
                <a:solidFill>
                  <a:srgbClr val="00B0F0"/>
                </a:solidFill>
                <a:effectLst/>
              </a:rPr>
              <a:t>Students raise hands– typically most of the class</a:t>
            </a:r>
            <a:r>
              <a:rPr lang="en-SG" sz="1200" dirty="0"/>
              <a:t>]. Buyers often withhold this information strategically, and then seem to concede the issue to the other side in exchange for reciprocal concessions such as a reduction in price. In some countries this could be illegal, but of course you didn’t know this in the exercise. </a:t>
            </a:r>
          </a:p>
          <a:p>
            <a:endParaRPr lang="en-SG" sz="1200" b="0" dirty="0">
              <a:solidFill>
                <a:srgbClr val="00B0F0"/>
              </a:solidFill>
              <a:effectLst/>
            </a:endParaRPr>
          </a:p>
          <a:p>
            <a:endParaRPr lang="en-SG" b="1" dirty="0"/>
          </a:p>
          <a:p>
            <a:endParaRPr lang="en-SG" b="1" dirty="0"/>
          </a:p>
        </p:txBody>
      </p:sp>
      <p:sp>
        <p:nvSpPr>
          <p:cNvPr id="4" name="Slide Number Placeholder 3"/>
          <p:cNvSpPr>
            <a:spLocks noGrp="1"/>
          </p:cNvSpPr>
          <p:nvPr>
            <p:ph type="sldNum" sz="quarter" idx="5"/>
          </p:nvPr>
        </p:nvSpPr>
        <p:spPr/>
        <p:txBody>
          <a:bodyPr/>
          <a:lstStyle/>
          <a:p>
            <a:fld id="{9BE1DD1D-0BD5-4E4F-ABDD-53ED947792F1}" type="slidenum">
              <a:rPr lang="en-US" smtClean="0"/>
              <a:t>8</a:t>
            </a:fld>
            <a:endParaRPr lang="en-US"/>
          </a:p>
        </p:txBody>
      </p:sp>
    </p:spTree>
    <p:extLst>
      <p:ext uri="{BB962C8B-B14F-4D97-AF65-F5344CB8AC3E}">
        <p14:creationId xmlns:p14="http://schemas.microsoft.com/office/powerpoint/2010/main" val="830339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b="0" dirty="0"/>
              <a:t>How did you group manage competing preferences within and across teams on the CEO’s role? Fisher, who wants to step out, and Preiss, who wants her to step in, are most at odds on future role and retaining equity. And </a:t>
            </a:r>
            <a:r>
              <a:rPr lang="en-SG" b="0" dirty="0" err="1"/>
              <a:t>Trachtner</a:t>
            </a:r>
            <a:r>
              <a:rPr lang="en-SG" b="0" dirty="0"/>
              <a:t>, who wants Fisher to leave the company entirely, is actually aligned with Fisher on these specific issues.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b="0" dirty="0"/>
              <a:t>However, on choosing the CEO, it is Fisher and </a:t>
            </a:r>
            <a:r>
              <a:rPr lang="en-SG" b="0" dirty="0" err="1"/>
              <a:t>Trachtner</a:t>
            </a:r>
            <a:r>
              <a:rPr lang="en-SG" b="0" dirty="0"/>
              <a:t> who are in conflict: he wants her to have no say at all, and she wants to be deeply involved in picking her successor. [</a:t>
            </a:r>
            <a:r>
              <a:rPr lang="en-SG" b="0" i="1" dirty="0"/>
              <a:t>Class shares their experiences in the negotiation</a:t>
            </a:r>
            <a:r>
              <a:rPr lang="en-SG" b="0" dirty="0"/>
              <a:t>]. </a:t>
            </a:r>
          </a:p>
        </p:txBody>
      </p:sp>
      <p:sp>
        <p:nvSpPr>
          <p:cNvPr id="4" name="Slide Number Placeholder 3"/>
          <p:cNvSpPr>
            <a:spLocks noGrp="1"/>
          </p:cNvSpPr>
          <p:nvPr>
            <p:ph type="sldNum" sz="quarter" idx="5"/>
          </p:nvPr>
        </p:nvSpPr>
        <p:spPr/>
        <p:txBody>
          <a:bodyPr/>
          <a:lstStyle/>
          <a:p>
            <a:fld id="{9BE1DD1D-0BD5-4E4F-ABDD-53ED947792F1}" type="slidenum">
              <a:rPr lang="en-US" smtClean="0"/>
              <a:t>9</a:t>
            </a:fld>
            <a:endParaRPr lang="en-US"/>
          </a:p>
        </p:txBody>
      </p:sp>
    </p:spTree>
    <p:extLst>
      <p:ext uri="{BB962C8B-B14F-4D97-AF65-F5344CB8AC3E}">
        <p14:creationId xmlns:p14="http://schemas.microsoft.com/office/powerpoint/2010/main" val="4264469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3992D32-A709-47DC-8A50-FC85535ECA5F}"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402479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992D32-A709-47DC-8A50-FC85535ECA5F}"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908303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992D32-A709-47DC-8A50-FC85535ECA5F}"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2081712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2299263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992D32-A709-47DC-8A50-FC85535ECA5F}"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27210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992D32-A709-47DC-8A50-FC85535ECA5F}"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951690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992D32-A709-47DC-8A50-FC85535ECA5F}"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423122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992D32-A709-47DC-8A50-FC85535ECA5F}" type="datetimeFigureOut">
              <a:rPr lang="en-US" smtClean="0"/>
              <a:t>6/20/2024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983208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992D32-A709-47DC-8A50-FC85535ECA5F}" type="datetimeFigureOut">
              <a:rPr lang="en-US" smtClean="0"/>
              <a:t>6/20/2024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3023611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992D32-A709-47DC-8A50-FC85535ECA5F}" type="datetimeFigureOut">
              <a:rPr lang="en-US" smtClean="0"/>
              <a:t>6/20/2024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621019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992D32-A709-47DC-8A50-FC85535ECA5F}"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801885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992D32-A709-47DC-8A50-FC85535ECA5F}"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865805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992D32-A709-47DC-8A50-FC85535ECA5F}" type="datetimeFigureOut">
              <a:rPr lang="en-US" smtClean="0"/>
              <a:t>6/20/2024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988FCD-3837-449C-869C-8E617DE98A25}" type="slidenum">
              <a:rPr lang="en-US" smtClean="0"/>
              <a:t>‹#›</a:t>
            </a:fld>
            <a:endParaRPr lang="en-US"/>
          </a:p>
        </p:txBody>
      </p:sp>
    </p:spTree>
    <p:extLst>
      <p:ext uri="{BB962C8B-B14F-4D97-AF65-F5344CB8AC3E}">
        <p14:creationId xmlns:p14="http://schemas.microsoft.com/office/powerpoint/2010/main" val="3512345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3580706661"/>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en-US" dirty="0"/>
              <a:t>Licht </a:t>
            </a:r>
            <a:r>
              <a:rPr lang="en-US" dirty="0" err="1"/>
              <a:t>aus</a:t>
            </a:r>
            <a:r>
              <a:rPr lang="en-US" dirty="0"/>
              <a:t> (Lights Out)</a:t>
            </a:r>
            <a:endParaRPr lang="fr-FR" dirty="0"/>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06/2024-6913</a:t>
            </a:r>
          </a:p>
          <a:p>
            <a:pPr marL="0" marR="0" lvl="0" indent="0" algn="just"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This slide deck was prepared by </a:t>
            </a:r>
            <a:r>
              <a:rPr lang="en-GB" sz="750" dirty="0">
                <a:solidFill>
                  <a:prstClr val="black"/>
                </a:solidFill>
                <a:latin typeface="Roboto" panose="02000000000000000000" pitchFamily="2" charset="0"/>
                <a:ea typeface="Roboto" panose="02000000000000000000" pitchFamily="2" charset="0"/>
              </a:rPr>
              <a:t>Eva Shen, John </a:t>
            </a:r>
            <a:r>
              <a:rPr lang="en-GB" sz="750" dirty="0" err="1">
                <a:solidFill>
                  <a:prstClr val="black"/>
                </a:solidFill>
                <a:latin typeface="Roboto" panose="02000000000000000000" pitchFamily="2" charset="0"/>
                <a:ea typeface="Roboto" panose="02000000000000000000" pitchFamily="2" charset="0"/>
              </a:rPr>
              <a:t>Rizzetto</a:t>
            </a:r>
            <a:r>
              <a:rPr lang="en-GB" sz="750" dirty="0">
                <a:solidFill>
                  <a:prstClr val="black"/>
                </a:solidFill>
                <a:latin typeface="Roboto" panose="02000000000000000000" pitchFamily="2" charset="0"/>
                <a:ea typeface="Roboto" panose="02000000000000000000" pitchFamily="2" charset="0"/>
              </a:rPr>
              <a:t>, Jusuf </a:t>
            </a:r>
            <a:r>
              <a:rPr lang="en-GB" sz="750" dirty="0" err="1">
                <a:solidFill>
                  <a:prstClr val="black"/>
                </a:solidFill>
                <a:latin typeface="Roboto" panose="02000000000000000000" pitchFamily="2" charset="0"/>
                <a:ea typeface="Roboto" panose="02000000000000000000" pitchFamily="2" charset="0"/>
              </a:rPr>
              <a:t>Merukh</a:t>
            </a:r>
            <a:r>
              <a:rPr lang="en-GB" sz="750" dirty="0">
                <a:solidFill>
                  <a:prstClr val="black"/>
                </a:solidFill>
                <a:latin typeface="Roboto" panose="02000000000000000000" pitchFamily="2" charset="0"/>
                <a:ea typeface="Roboto" panose="02000000000000000000" pitchFamily="2" charset="0"/>
              </a:rPr>
              <a:t>, and Tobias Funke, INSEAD MBA Alumni, under the supervision of Martin Schweinsberg, Associate Professor of Organisational Behaviour at ESMT Berlin, Horacio </a:t>
            </a:r>
            <a:r>
              <a:rPr lang="en-GB" sz="750" dirty="0" err="1">
                <a:solidFill>
                  <a:prstClr val="black"/>
                </a:solidFill>
                <a:latin typeface="Roboto" panose="02000000000000000000" pitchFamily="2" charset="0"/>
                <a:ea typeface="Roboto" panose="02000000000000000000" pitchFamily="2" charset="0"/>
              </a:rPr>
              <a:t>Falcão</a:t>
            </a:r>
            <a:r>
              <a:rPr lang="en-GB" sz="750" dirty="0">
                <a:solidFill>
                  <a:prstClr val="black"/>
                </a:solidFill>
                <a:latin typeface="Roboto" panose="02000000000000000000" pitchFamily="2" charset="0"/>
                <a:ea typeface="Roboto" panose="02000000000000000000" pitchFamily="2" charset="0"/>
              </a:rPr>
              <a:t>, Professor of Management Practice of Decision Sciences at INSEAD, and Eric Uhlmann, Professor of Organisational Behaviour at INSEAD</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as additional material to the role play “</a:t>
            </a:r>
            <a:r>
              <a:rPr lang="en-US" sz="750" i="1" dirty="0">
                <a:solidFill>
                  <a:prstClr val="black"/>
                </a:solidFill>
                <a:latin typeface="Roboto" panose="02000000000000000000" pitchFamily="2" charset="0"/>
                <a:ea typeface="Roboto" panose="02000000000000000000" pitchFamily="2" charset="0"/>
              </a:rPr>
              <a:t>Lich </a:t>
            </a:r>
            <a:r>
              <a:rPr lang="en-US" sz="750" i="1" dirty="0" err="1">
                <a:solidFill>
                  <a:prstClr val="black"/>
                </a:solidFill>
                <a:latin typeface="Roboto" panose="02000000000000000000" pitchFamily="2" charset="0"/>
                <a:ea typeface="Roboto" panose="02000000000000000000" pitchFamily="2" charset="0"/>
              </a:rPr>
              <a:t>aus</a:t>
            </a:r>
            <a:r>
              <a:rPr lang="en-US" sz="750" i="1" dirty="0">
                <a:solidFill>
                  <a:prstClr val="black"/>
                </a:solidFill>
                <a:latin typeface="Roboto" panose="02000000000000000000" pitchFamily="2" charset="0"/>
                <a:ea typeface="Roboto" panose="02000000000000000000" pitchFamily="2" charset="0"/>
              </a:rPr>
              <a:t> (Lights Out)</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t>
            </a: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mn-cs"/>
              </a:rPr>
              <a:t>To </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access INSEAD teaching materials, go to </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Copyright © 2024 </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Martin Schweinsberg, Horacio </a:t>
            </a:r>
            <a:r>
              <a:rPr kumimoji="0" lang="en-GB" sz="750" b="0"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mn-cs"/>
              </a:rPr>
              <a:t>Falcão</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Eric Uhlmann.</a:t>
            </a: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COPIES MAY NOT BE MADE WITHOUT PERMISSION. NO PART OF THIS PUBLICATION MAY BE, COPIED, STORED, TRANSMITTED, TRANSLATED, REPRODUCED OR DISTRIBUTED IN ANY FORM OR MEDIUM WHATSOEVER WITHOUT THE PERMISSION OF THE COPYRIGHT OWNER.</a:t>
            </a: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02FE9E7-5015-EA1A-3718-4AD689695815}"/>
              </a:ext>
            </a:extLst>
          </p:cNvPr>
          <p:cNvGraphicFramePr>
            <a:graphicFrameLocks noGrp="1"/>
          </p:cNvGraphicFramePr>
          <p:nvPr>
            <p:extLst>
              <p:ext uri="{D42A27DB-BD31-4B8C-83A1-F6EECF244321}">
                <p14:modId xmlns:p14="http://schemas.microsoft.com/office/powerpoint/2010/main" val="2215077586"/>
              </p:ext>
            </p:extLst>
          </p:nvPr>
        </p:nvGraphicFramePr>
        <p:xfrm>
          <a:off x="0" y="0"/>
          <a:ext cx="9143999" cy="7074215"/>
        </p:xfrm>
        <a:graphic>
          <a:graphicData uri="http://schemas.openxmlformats.org/drawingml/2006/table">
            <a:tbl>
              <a:tblPr firstRow="1" firstCol="1" bandRow="1">
                <a:tableStyleId>{5C22544A-7EE6-4342-B048-85BDC9FD1C3A}</a:tableStyleId>
              </a:tblPr>
              <a:tblGrid>
                <a:gridCol w="1290334">
                  <a:extLst>
                    <a:ext uri="{9D8B030D-6E8A-4147-A177-3AD203B41FA5}">
                      <a16:colId xmlns:a16="http://schemas.microsoft.com/office/drawing/2014/main" val="3477824566"/>
                    </a:ext>
                  </a:extLst>
                </a:gridCol>
                <a:gridCol w="1873465">
                  <a:extLst>
                    <a:ext uri="{9D8B030D-6E8A-4147-A177-3AD203B41FA5}">
                      <a16:colId xmlns:a16="http://schemas.microsoft.com/office/drawing/2014/main" val="1478913593"/>
                    </a:ext>
                  </a:extLst>
                </a:gridCol>
                <a:gridCol w="1993400">
                  <a:extLst>
                    <a:ext uri="{9D8B030D-6E8A-4147-A177-3AD203B41FA5}">
                      <a16:colId xmlns:a16="http://schemas.microsoft.com/office/drawing/2014/main" val="2686846980"/>
                    </a:ext>
                  </a:extLst>
                </a:gridCol>
                <a:gridCol w="1993400">
                  <a:extLst>
                    <a:ext uri="{9D8B030D-6E8A-4147-A177-3AD203B41FA5}">
                      <a16:colId xmlns:a16="http://schemas.microsoft.com/office/drawing/2014/main" val="2226088197"/>
                    </a:ext>
                  </a:extLst>
                </a:gridCol>
                <a:gridCol w="1993400">
                  <a:extLst>
                    <a:ext uri="{9D8B030D-6E8A-4147-A177-3AD203B41FA5}">
                      <a16:colId xmlns:a16="http://schemas.microsoft.com/office/drawing/2014/main" val="3164014600"/>
                    </a:ext>
                  </a:extLst>
                </a:gridCol>
              </a:tblGrid>
              <a:tr h="260131">
                <a:tc>
                  <a:txBody>
                    <a:bodyPr/>
                    <a:lstStyle/>
                    <a:p>
                      <a:pPr algn="just">
                        <a:lnSpc>
                          <a:spcPct val="107000"/>
                        </a:lnSpc>
                        <a:spcAft>
                          <a:spcPts val="800"/>
                        </a:spcAft>
                      </a:pPr>
                      <a:r>
                        <a:rPr lang="en-US" sz="1600" dirty="0">
                          <a:effectLst/>
                        </a:rPr>
                        <a:t>Issue </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gn="just">
                        <a:lnSpc>
                          <a:spcPct val="107000"/>
                        </a:lnSpc>
                        <a:spcAft>
                          <a:spcPts val="800"/>
                        </a:spcAft>
                      </a:pPr>
                      <a:r>
                        <a:rPr lang="en-US" sz="1600" dirty="0">
                          <a:effectLst/>
                        </a:rPr>
                        <a:t>Ms. Fischer</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gn="just">
                        <a:lnSpc>
                          <a:spcPct val="107000"/>
                        </a:lnSpc>
                        <a:spcAft>
                          <a:spcPts val="800"/>
                        </a:spcAft>
                      </a:pPr>
                      <a:r>
                        <a:rPr lang="en-US" sz="1600" dirty="0">
                          <a:effectLst/>
                        </a:rPr>
                        <a:t>Ms. </a:t>
                      </a:r>
                      <a:r>
                        <a:rPr lang="en-US" sz="1600" dirty="0" err="1">
                          <a:effectLst/>
                        </a:rPr>
                        <a:t>Haldermann</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gn="just">
                        <a:lnSpc>
                          <a:spcPct val="107000"/>
                        </a:lnSpc>
                        <a:spcAft>
                          <a:spcPts val="800"/>
                        </a:spcAft>
                      </a:pPr>
                      <a:r>
                        <a:rPr lang="en-US" sz="1600" dirty="0">
                          <a:effectLst/>
                        </a:rPr>
                        <a:t>Ms. Preiss</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gn="just">
                        <a:lnSpc>
                          <a:spcPct val="107000"/>
                        </a:lnSpc>
                        <a:spcAft>
                          <a:spcPts val="800"/>
                        </a:spcAft>
                      </a:pPr>
                      <a:r>
                        <a:rPr lang="en-US" sz="1600" dirty="0">
                          <a:effectLst/>
                        </a:rPr>
                        <a:t>Mr. </a:t>
                      </a:r>
                      <a:r>
                        <a:rPr lang="en-US" sz="1600" dirty="0" err="1">
                          <a:effectLst/>
                        </a:rPr>
                        <a:t>Trachtner</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extLst>
                  <a:ext uri="{0D108BD9-81ED-4DB2-BD59-A6C34878D82A}">
                    <a16:rowId xmlns:a16="http://schemas.microsoft.com/office/drawing/2014/main" val="3769371488"/>
                  </a:ext>
                </a:extLst>
              </a:tr>
              <a:tr h="1189841">
                <a:tc>
                  <a:txBody>
                    <a:bodyPr/>
                    <a:lstStyle/>
                    <a:p>
                      <a:pPr>
                        <a:lnSpc>
                          <a:spcPct val="107000"/>
                        </a:lnSpc>
                        <a:spcAft>
                          <a:spcPts val="800"/>
                        </a:spcAft>
                      </a:pPr>
                      <a:r>
                        <a:rPr lang="en-US" sz="1600">
                          <a:effectLst/>
                        </a:rPr>
                        <a:t>Future Role</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Preferably fully retired, at most</a:t>
                      </a:r>
                      <a:r>
                        <a:rPr lang="en-SG" sz="1600" dirty="0">
                          <a:effectLst/>
                        </a:rPr>
                        <a:t> </a:t>
                      </a:r>
                      <a:r>
                        <a:rPr lang="en-US" sz="1600" dirty="0">
                          <a:effectLst/>
                        </a:rPr>
                        <a:t>2 days a week remote working.</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a:effectLst/>
                        </a:rPr>
                        <a:t>Indifferent</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Preference: Ideally full time, at least 1 day a week.</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Wants Ms. Fischer to leave the company.</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extLst>
                  <a:ext uri="{0D108BD9-81ED-4DB2-BD59-A6C34878D82A}">
                    <a16:rowId xmlns:a16="http://schemas.microsoft.com/office/drawing/2014/main" val="712525696"/>
                  </a:ext>
                </a:extLst>
              </a:tr>
              <a:tr h="804558">
                <a:tc>
                  <a:txBody>
                    <a:bodyPr/>
                    <a:lstStyle/>
                    <a:p>
                      <a:pPr>
                        <a:lnSpc>
                          <a:spcPct val="107000"/>
                        </a:lnSpc>
                        <a:spcAft>
                          <a:spcPts val="800"/>
                        </a:spcAft>
                      </a:pPr>
                      <a:r>
                        <a:rPr lang="en-US" sz="1600">
                          <a:effectLst/>
                        </a:rPr>
                        <a:t>Future CEO</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Involvement in recruiting is very important to her.</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Indifferent</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Indifferent</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Prefers Ms. Fischer have no say in choosing the CEO.</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extLst>
                  <a:ext uri="{0D108BD9-81ED-4DB2-BD59-A6C34878D82A}">
                    <a16:rowId xmlns:a16="http://schemas.microsoft.com/office/drawing/2014/main" val="4285694173"/>
                  </a:ext>
                </a:extLst>
              </a:tr>
              <a:tr h="1076772">
                <a:tc>
                  <a:txBody>
                    <a:bodyPr/>
                    <a:lstStyle/>
                    <a:p>
                      <a:pPr>
                        <a:lnSpc>
                          <a:spcPct val="107000"/>
                        </a:lnSpc>
                        <a:spcAft>
                          <a:spcPts val="800"/>
                        </a:spcAft>
                      </a:pPr>
                      <a:r>
                        <a:rPr lang="en-US" sz="1600">
                          <a:effectLst/>
                        </a:rPr>
                        <a:t>Re-investment (equity retained by Fischer)</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u="none">
                          <a:effectLst/>
                        </a:rPr>
                        <a:t>0-15%, can go higher if other requests are met</a:t>
                      </a:r>
                      <a:endParaRPr lang="en-SG" sz="1600" u="none">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u="none">
                          <a:effectLst/>
                        </a:rPr>
                        <a:t>Indifferent </a:t>
                      </a:r>
                      <a:endParaRPr lang="en-SG" sz="1600" u="none">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u="none">
                          <a:effectLst/>
                        </a:rPr>
                        <a:t>10-30%</a:t>
                      </a:r>
                      <a:endParaRPr lang="en-SG" sz="1600" u="none">
                        <a:effectLst/>
                      </a:endParaRPr>
                    </a:p>
                    <a:p>
                      <a:pPr>
                        <a:lnSpc>
                          <a:spcPct val="107000"/>
                        </a:lnSpc>
                        <a:spcAft>
                          <a:spcPts val="800"/>
                        </a:spcAft>
                      </a:pPr>
                      <a:r>
                        <a:rPr lang="en-US" sz="1600" u="none">
                          <a:effectLst/>
                        </a:rPr>
                        <a:t> </a:t>
                      </a:r>
                      <a:endParaRPr lang="en-SG" sz="1600" u="none">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u="none" dirty="0">
                          <a:effectLst/>
                        </a:rPr>
                        <a:t>0%</a:t>
                      </a:r>
                      <a:endParaRPr lang="en-SG" sz="160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extLst>
                  <a:ext uri="{0D108BD9-81ED-4DB2-BD59-A6C34878D82A}">
                    <a16:rowId xmlns:a16="http://schemas.microsoft.com/office/drawing/2014/main" val="3124634158"/>
                  </a:ext>
                </a:extLst>
              </a:tr>
              <a:tr h="3526698">
                <a:tc>
                  <a:txBody>
                    <a:bodyPr/>
                    <a:lstStyle/>
                    <a:p>
                      <a:pPr>
                        <a:lnSpc>
                          <a:spcPct val="107000"/>
                        </a:lnSpc>
                        <a:spcAft>
                          <a:spcPts val="800"/>
                        </a:spcAft>
                      </a:pPr>
                      <a:r>
                        <a:rPr lang="en-US" sz="1600">
                          <a:effectLst/>
                        </a:rPr>
                        <a:t>Future sale to competitor</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Wants firm commitment from buyer not to sell to competitor in the future</a:t>
                      </a:r>
                      <a:r>
                        <a:rPr lang="en-SG" sz="1600" dirty="0">
                          <a:effectLst/>
                        </a:rPr>
                        <a:t>. </a:t>
                      </a:r>
                      <a:r>
                        <a:rPr lang="en-US" sz="1600" dirty="0">
                          <a:effectLst/>
                        </a:rPr>
                        <a:t>Revealing this preference will most likely decrease price offered by private equity who will see this as weakening the </a:t>
                      </a:r>
                      <a:br>
                        <a:rPr lang="en-US" sz="1600" dirty="0">
                          <a:effectLst/>
                        </a:rPr>
                      </a:br>
                      <a:r>
                        <a:rPr lang="en-US" sz="1600" dirty="0">
                          <a:effectLst/>
                        </a:rPr>
                        <a:t>seller’s alternatives. </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Prefers to sell to competitor to achieve higher fee than from a private equity firm like TCP Capital Partners. No deal with TCP is a good outcome</a:t>
                      </a:r>
                      <a:r>
                        <a:rPr lang="en-SG" sz="1600" dirty="0">
                          <a:effectLst/>
                        </a:rPr>
                        <a:t>. </a:t>
                      </a:r>
                      <a:r>
                        <a:rPr lang="en-US" sz="1600" dirty="0">
                          <a:solidFill>
                            <a:srgbClr val="0070C0"/>
                          </a:solidFill>
                          <a:effectLst/>
                        </a:rPr>
                        <a:t>May falsely imply or even directly claim to TCP Capital Partners that there are other interested buyers.</a:t>
                      </a:r>
                      <a:endParaRPr lang="en-SG"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Has heard rumors that competing firms are also interested in buying IBS; suspects a strong alternative on the seller side.</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Believes selling to competitor is a very promising option and wants to retain this ability.  </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extLst>
                  <a:ext uri="{0D108BD9-81ED-4DB2-BD59-A6C34878D82A}">
                    <a16:rowId xmlns:a16="http://schemas.microsoft.com/office/drawing/2014/main" val="27353310"/>
                  </a:ext>
                </a:extLst>
              </a:tr>
            </a:tbl>
          </a:graphicData>
        </a:graphic>
      </p:graphicFrame>
    </p:spTree>
    <p:extLst>
      <p:ext uri="{BB962C8B-B14F-4D97-AF65-F5344CB8AC3E}">
        <p14:creationId xmlns:p14="http://schemas.microsoft.com/office/powerpoint/2010/main" val="3834455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rPr>
                        <a:t>Group</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Valuation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Contingency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Option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A/B</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Agree </a:t>
                      </a:r>
                    </a:p>
                    <a:p>
                      <a:pPr algn="ctr"/>
                      <a:r>
                        <a:rPr lang="en-US" sz="1400" b="1" dirty="0">
                          <a:latin typeface="+mn-lt"/>
                        </a:rPr>
                        <a:t>not sell </a:t>
                      </a:r>
                    </a:p>
                    <a:p>
                      <a:pPr algn="ctr"/>
                      <a:r>
                        <a:rPr lang="en-US" sz="1400" b="1" dirty="0">
                          <a:latin typeface="+mn-lt"/>
                        </a:rPr>
                        <a:t>competitor</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Fisher stake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Fisher say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in CEO</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Days Worked</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Per Week</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H’s</a:t>
                      </a:r>
                    </a:p>
                    <a:p>
                      <a:pPr algn="ctr"/>
                      <a:r>
                        <a:rPr lang="en-US" sz="1600" b="1" dirty="0"/>
                        <a:t>Fee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Details</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4820908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rPr>
                        <a:t>Group</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Valuation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Contingency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Option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A/B</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Agree </a:t>
                      </a:r>
                    </a:p>
                    <a:p>
                      <a:pPr algn="ctr"/>
                      <a:r>
                        <a:rPr lang="en-US" sz="1400" b="1" dirty="0">
                          <a:latin typeface="+mn-lt"/>
                        </a:rPr>
                        <a:t>not sell </a:t>
                      </a:r>
                    </a:p>
                    <a:p>
                      <a:pPr algn="ctr"/>
                      <a:r>
                        <a:rPr lang="en-US" sz="1400" b="1" dirty="0">
                          <a:latin typeface="+mn-lt"/>
                        </a:rPr>
                        <a:t>competitor</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Fisher stake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Fisher say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in CEO</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Days Worked</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Per Week</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H’s</a:t>
                      </a:r>
                    </a:p>
                    <a:p>
                      <a:pPr algn="ctr"/>
                      <a:r>
                        <a:rPr lang="en-US" sz="1600" b="1" dirty="0"/>
                        <a:t>Fee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Details</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rgbClr val="000000"/>
                          </a:solidFill>
                          <a:effectLst/>
                          <a:latin typeface="+mn-lt"/>
                          <a:cs typeface="Arial" panose="020B0604020202020204" pitchFamily="34" charset="0"/>
                        </a:rPr>
                        <a:t>Anshah</a:t>
                      </a: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n-lt"/>
                          <a:cs typeface="Arial" panose="020B0604020202020204" pitchFamily="34" charset="0"/>
                        </a:rPr>
                        <a:t>No deal</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Hiro</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320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B</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2</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Daryl</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No deal</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Geoff</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300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Maybe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No sale to competitor if business plan met 10 years. Product developer</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Laura</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Andrea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No deal</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7787643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rPr>
                        <a:t>Group</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Valuation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Contingency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Option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A/B</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Agree </a:t>
                      </a:r>
                    </a:p>
                    <a:p>
                      <a:pPr algn="ctr"/>
                      <a:r>
                        <a:rPr lang="en-US" sz="1400" b="1" dirty="0">
                          <a:latin typeface="+mn-lt"/>
                        </a:rPr>
                        <a:t>not sell </a:t>
                      </a:r>
                    </a:p>
                    <a:p>
                      <a:pPr algn="ctr"/>
                      <a:r>
                        <a:rPr lang="en-US" sz="1400" b="1" dirty="0">
                          <a:latin typeface="+mn-lt"/>
                        </a:rPr>
                        <a:t>competitor</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Fisher stake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Fisher say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in CEO</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Days Worked</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Per Week</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H’s</a:t>
                      </a:r>
                    </a:p>
                    <a:p>
                      <a:pPr algn="ctr"/>
                      <a:r>
                        <a:rPr lang="en-US" sz="1600" b="1" dirty="0"/>
                        <a:t>Fee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Details</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rgbClr val="000000"/>
                          </a:solidFill>
                          <a:effectLst/>
                          <a:latin typeface="+mn-lt"/>
                          <a:cs typeface="Arial" panose="020B0604020202020204" pitchFamily="34" charset="0"/>
                        </a:rPr>
                        <a:t>Andor</a:t>
                      </a: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n-lt"/>
                          <a:cs typeface="Arial" panose="020B0604020202020204" pitchFamily="34" charset="0"/>
                        </a:rPr>
                        <a:t>360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B</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Victoria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350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12.5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Did not discuss</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2.5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Stay in product development 2 years</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Raisa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305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16.4</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B</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Never sell two specific competitors for 2 years. 5 years no sale to any competitors. </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Aria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429(?)</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9024351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rPr>
                        <a:t>Group</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Valuation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Contingency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Option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A/B</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Agree </a:t>
                      </a:r>
                    </a:p>
                    <a:p>
                      <a:pPr algn="ctr"/>
                      <a:r>
                        <a:rPr lang="en-US" sz="1400" b="1" dirty="0">
                          <a:latin typeface="+mn-lt"/>
                        </a:rPr>
                        <a:t>not sell </a:t>
                      </a:r>
                    </a:p>
                    <a:p>
                      <a:pPr algn="ctr"/>
                      <a:r>
                        <a:rPr lang="en-US" sz="1400" b="1" dirty="0">
                          <a:latin typeface="+mn-lt"/>
                        </a:rPr>
                        <a:t>competitor</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Fisher stake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Fisher say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in CEO</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Days Worked</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Per Week</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H’s</a:t>
                      </a:r>
                    </a:p>
                    <a:p>
                      <a:pPr algn="ctr"/>
                      <a:r>
                        <a:rPr lang="en-US" sz="1600" b="1" dirty="0"/>
                        <a:t>Fee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Details</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rgbClr val="000000"/>
                          </a:solidFill>
                          <a:effectLst/>
                          <a:latin typeface="+mn-lt"/>
                          <a:cs typeface="Arial" panose="020B0604020202020204" pitchFamily="34" charset="0"/>
                        </a:rPr>
                        <a:t>Arancha</a:t>
                      </a: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n-lt"/>
                          <a:cs typeface="Arial" panose="020B0604020202020204" pitchFamily="34" charset="0"/>
                        </a:rPr>
                        <a:t>400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9%</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Not discussed</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Not discussed</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9%</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2</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No firing</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5% upwards if business plan met</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Jeremy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350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Rodrigo</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320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2%</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15% in 2 years, 15% in 5 years based on performance.</a:t>
                      </a:r>
                    </a:p>
                    <a:p>
                      <a:pPr marL="0" marR="0" lvl="0" indent="0" algn="ctr" defTabSz="914400" rtl="0" eaLnBrk="1" fontAlgn="ctr" latinLnBrk="0" hangingPunct="1">
                        <a:lnSpc>
                          <a:spcPct val="100000"/>
                        </a:lnSpc>
                        <a:spcBef>
                          <a:spcPct val="0"/>
                        </a:spcBef>
                        <a:spcAft>
                          <a:spcPct val="0"/>
                        </a:spcAft>
                        <a:buClrTx/>
                        <a:buSzTx/>
                        <a:buFontTx/>
                        <a:buNone/>
                        <a:tabLst/>
                        <a:defRPr/>
                      </a:pPr>
                      <a:r>
                        <a:rPr kumimoji="0" lang="en-US" altLang="en-US" sz="1400" b="0" i="0" u="none" strike="noStrike" cap="none" normalizeH="0" baseline="0" dirty="0">
                          <a:ln>
                            <a:noFill/>
                          </a:ln>
                          <a:solidFill>
                            <a:srgbClr val="000000"/>
                          </a:solidFill>
                          <a:effectLst/>
                          <a:latin typeface="+mn-lt"/>
                          <a:cs typeface="Arial" panose="020B0604020202020204" pitchFamily="34" charset="0"/>
                        </a:rPr>
                        <a:t>F in advisory/creative capacity.</a:t>
                      </a:r>
                    </a:p>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Jasmine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No deal</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Nico M</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330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20%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Buffer built into hitting budget</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6177140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rPr>
                        <a:t>Group</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Valuation</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altLang="en-US" sz="1400" b="1"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Contingency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Option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A/B</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Agree </a:t>
                      </a:r>
                    </a:p>
                    <a:p>
                      <a:pPr algn="ctr"/>
                      <a:r>
                        <a:rPr lang="en-US" sz="1400" b="1" dirty="0">
                          <a:latin typeface="+mn-lt"/>
                        </a:rPr>
                        <a:t>not sell </a:t>
                      </a:r>
                    </a:p>
                    <a:p>
                      <a:pPr algn="ctr"/>
                      <a:r>
                        <a:rPr lang="en-US" sz="1400" b="1" dirty="0">
                          <a:latin typeface="+mn-lt"/>
                        </a:rPr>
                        <a:t>competitor</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400" b="1" dirty="0">
                          <a:latin typeface="+mn-lt"/>
                        </a:rPr>
                        <a:t>Fisher stake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Fisher say </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in CEO</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Days Worked</a:t>
                      </a:r>
                    </a:p>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mn-lt"/>
                          <a:cs typeface="Arial" panose="020B0604020202020204" pitchFamily="34" charset="0"/>
                        </a:rPr>
                        <a:t>Per Week</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H’s</a:t>
                      </a:r>
                    </a:p>
                    <a:p>
                      <a:pPr algn="ctr"/>
                      <a:r>
                        <a:rPr lang="en-US" sz="1600" b="1" dirty="0"/>
                        <a:t>Fee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en-US" sz="1600" b="1" dirty="0"/>
                        <a:t>Details</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Arthur</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n-lt"/>
                          <a:cs typeface="Arial" panose="020B0604020202020204" pitchFamily="34" charset="0"/>
                        </a:rPr>
                        <a:t>315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Not discussed</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12.5%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24 months involvement from F. Tech advisor role.</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rgbClr val="000000"/>
                          </a:solidFill>
                          <a:effectLst/>
                          <a:latin typeface="+mn-lt"/>
                          <a:cs typeface="Arial" panose="020B0604020202020204" pitchFamily="34" charset="0"/>
                        </a:rPr>
                        <a:t>Gio</a:t>
                      </a: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355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Leo</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361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A</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Y</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mn-lt"/>
                          <a:cs typeface="Arial" panose="020B0604020202020204" pitchFamily="34" charset="0"/>
                        </a:rPr>
                        <a:t>Not discussed</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613425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en-SG" sz="3000" b="1" dirty="0"/>
              <a:t>The true story behind the case</a:t>
            </a:r>
          </a:p>
        </p:txBody>
      </p:sp>
    </p:spTree>
    <p:extLst>
      <p:ext uri="{BB962C8B-B14F-4D97-AF65-F5344CB8AC3E}">
        <p14:creationId xmlns:p14="http://schemas.microsoft.com/office/powerpoint/2010/main" val="2615044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en-SG" sz="3000" b="1" dirty="0"/>
              <a:t>The true story behind the case</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en-US" sz="2400" dirty="0">
                <a:effectLst/>
                <a:latin typeface="Calibri" panose="020F0502020204030204" pitchFamily="34" charset="0"/>
                <a:ea typeface="Calibri" panose="020F0502020204030204" pitchFamily="34" charset="0"/>
              </a:rPr>
              <a:t>TCP submitted the bid with the highest price and Option B</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3731888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en-SG" sz="3000" b="1" dirty="0"/>
              <a:t>The true story behind the case</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en-US" sz="2400" dirty="0">
                <a:effectLst/>
                <a:latin typeface="Calibri" panose="020F0502020204030204" pitchFamily="34" charset="0"/>
                <a:ea typeface="Calibri" panose="020F0502020204030204" pitchFamily="34" charset="0"/>
              </a:rPr>
              <a:t>TCP submitted the bid with the highest price and Option B</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Ms. Fischer rejected TCP’s bid and accepted one 10% lower with secure financing and soft factors</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Say in choosing the CEO</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Remote work from home in the Alps for 3-4 years</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Sole focus on product development</a:t>
            </a: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rPr>
              <a:t>Handshake agreement not to sell IBS to a competitor</a:t>
            </a:r>
          </a:p>
          <a:p>
            <a:pPr lvl="1">
              <a:spcBef>
                <a:spcPts val="0"/>
              </a:spcBef>
              <a:buFont typeface="Arial" panose="020B0604020202020204" pitchFamily="34" charset="0"/>
              <a:buChar char="•"/>
            </a:pPr>
            <a:endParaRPr lang="en-US" sz="1200" dirty="0">
              <a:latin typeface="Calibri" panose="020F0502020204030204" pitchFamily="34" charset="0"/>
              <a:ea typeface="Calibri" panose="020F0502020204030204" pitchFamily="34" charset="0"/>
            </a:endParaRP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4226762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en-SG" sz="3000" b="1" dirty="0"/>
              <a:t>The true story behind the case</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en-US" sz="2400" dirty="0">
                <a:effectLst/>
                <a:latin typeface="Calibri" panose="020F0502020204030204" pitchFamily="34" charset="0"/>
                <a:ea typeface="Calibri" panose="020F0502020204030204" pitchFamily="34" charset="0"/>
              </a:rPr>
              <a:t>TCP submitted the bid with the highest price and Option B</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Ms. Fischer rejected TCP’s bid and accepted one 10% lower with secure financing and soft factors</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Say in choosing the CEO</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Remote work from home in the Alps for 3-4 years</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Sole focus on product development</a:t>
            </a: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rPr>
              <a:t>Handshake agreement not to sell IBS to a competitor</a:t>
            </a:r>
          </a:p>
          <a:p>
            <a:pPr lvl="1">
              <a:spcBef>
                <a:spcPts val="0"/>
              </a:spcBef>
              <a:buFont typeface="Arial" panose="020B0604020202020204" pitchFamily="34" charset="0"/>
              <a:buChar char="•"/>
            </a:pPr>
            <a:endParaRPr lang="en-US" sz="1200" dirty="0">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IBS experienced accelerated growth during the COVID19 pandemic and increased appeal of home automation</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1061877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373287" y="1447800"/>
            <a:ext cx="8386255" cy="4985170"/>
          </a:xfrm>
        </p:spPr>
        <p:txBody>
          <a:bodyPr>
            <a:normAutofit fontScale="92500" lnSpcReduction="10000"/>
          </a:bodyPr>
          <a:lstStyle/>
          <a:p>
            <a:pPr eaLnBrk="1" hangingPunct="1"/>
            <a:r>
              <a:rPr lang="en-US" altLang="en-US" sz="2400" dirty="0"/>
              <a:t>Read your role materials and plan a strategy with your teammate using the 7 elements </a:t>
            </a:r>
            <a:r>
              <a:rPr lang="en-US" altLang="en-US" sz="2400" b="1" dirty="0"/>
              <a:t>(max 45 minutes)</a:t>
            </a:r>
          </a:p>
          <a:p>
            <a:pPr lvl="1">
              <a:buFont typeface="Arial" panose="020B0604020202020204" pitchFamily="34" charset="0"/>
              <a:buChar char="•"/>
            </a:pPr>
            <a:r>
              <a:rPr lang="en-SG" sz="2400" dirty="0">
                <a:effectLst/>
                <a:ea typeface="Times New Roman" panose="02020603050405020304" pitchFamily="18" charset="0"/>
              </a:rPr>
              <a:t>Fischer and </a:t>
            </a:r>
            <a:r>
              <a:rPr lang="en-SG" sz="2400" dirty="0" err="1">
                <a:effectLst/>
                <a:ea typeface="Times New Roman" panose="02020603050405020304" pitchFamily="18" charset="0"/>
              </a:rPr>
              <a:t>Haldermann</a:t>
            </a:r>
            <a:r>
              <a:rPr lang="en-SG" sz="2400" dirty="0">
                <a:effectLst/>
                <a:ea typeface="Times New Roman" panose="02020603050405020304" pitchFamily="18" charset="0"/>
              </a:rPr>
              <a:t> </a:t>
            </a:r>
            <a:r>
              <a:rPr lang="en-US" altLang="en-US" sz="2400" dirty="0"/>
              <a:t>together</a:t>
            </a:r>
          </a:p>
          <a:p>
            <a:pPr lvl="1">
              <a:buFont typeface="Arial" panose="020B0604020202020204" pitchFamily="34" charset="0"/>
              <a:buChar char="•"/>
            </a:pPr>
            <a:r>
              <a:rPr lang="en-SG" sz="2400" dirty="0">
                <a:effectLst/>
                <a:ea typeface="Times New Roman" panose="02020603050405020304" pitchFamily="18" charset="0"/>
              </a:rPr>
              <a:t>Preiss and </a:t>
            </a:r>
            <a:r>
              <a:rPr lang="en-SG" sz="2400" dirty="0" err="1">
                <a:effectLst/>
                <a:ea typeface="Times New Roman" panose="02020603050405020304" pitchFamily="18" charset="0"/>
              </a:rPr>
              <a:t>Trachtner</a:t>
            </a:r>
            <a:r>
              <a:rPr lang="en-SG" sz="2400" dirty="0">
                <a:effectLst/>
                <a:ea typeface="Times New Roman" panose="02020603050405020304" pitchFamily="18" charset="0"/>
              </a:rPr>
              <a:t> </a:t>
            </a:r>
            <a:r>
              <a:rPr lang="en-US" altLang="en-US" sz="2400" dirty="0"/>
              <a:t>together</a:t>
            </a:r>
          </a:p>
          <a:p>
            <a:pPr lvl="1">
              <a:buFont typeface="Arial" panose="020B0604020202020204" pitchFamily="34" charset="0"/>
              <a:buChar char="•"/>
            </a:pPr>
            <a:endParaRPr lang="en-US" altLang="en-US" sz="2400" dirty="0"/>
          </a:p>
          <a:p>
            <a:pPr eaLnBrk="1" hangingPunct="1"/>
            <a:r>
              <a:rPr lang="en-US" altLang="en-US" sz="2400" dirty="0"/>
              <a:t>Negotiate with the other team, all 4 parties together (</a:t>
            </a:r>
            <a:r>
              <a:rPr lang="en-US" altLang="en-US" sz="2400" b="1" dirty="0"/>
              <a:t>max 50 min</a:t>
            </a:r>
            <a:r>
              <a:rPr lang="en-US" altLang="en-US" sz="2400" dirty="0"/>
              <a:t>)</a:t>
            </a:r>
          </a:p>
          <a:p>
            <a:pPr eaLnBrk="1" hangingPunct="1"/>
            <a:endParaRPr lang="en-US" altLang="en-US" sz="2400" dirty="0"/>
          </a:p>
          <a:p>
            <a:pPr eaLnBrk="1" hangingPunct="1"/>
            <a:r>
              <a:rPr lang="en-US" altLang="en-US" sz="2400" dirty="0"/>
              <a:t>Feedback with at least 1 other party (</a:t>
            </a:r>
            <a:r>
              <a:rPr lang="en-US" altLang="en-US" sz="2400" b="1" dirty="0"/>
              <a:t>5 minutes</a:t>
            </a:r>
            <a:r>
              <a:rPr lang="en-US" altLang="en-US" sz="2400" dirty="0"/>
              <a:t>)</a:t>
            </a:r>
          </a:p>
          <a:p>
            <a:pPr eaLnBrk="1" hangingPunct="1"/>
            <a:endParaRPr lang="en-US" altLang="en-US" sz="2400" dirty="0"/>
          </a:p>
          <a:p>
            <a:r>
              <a:rPr lang="en-SG" sz="2400" dirty="0">
                <a:effectLst/>
                <a:ea typeface="Times New Roman" panose="02020603050405020304" pitchFamily="18" charset="0"/>
                <a:cs typeface="Times New Roman" panose="02020603050405020304" pitchFamily="18" charset="0"/>
              </a:rPr>
              <a:t>5 min to complete the outcome form and turn it in</a:t>
            </a:r>
            <a:r>
              <a:rPr lang="en-SG" sz="2400" dirty="0">
                <a:ea typeface="Times New Roman" panose="02020603050405020304" pitchFamily="18" charset="0"/>
                <a:cs typeface="Times New Roman" panose="02020603050405020304" pitchFamily="18" charset="0"/>
              </a:rPr>
              <a:t>.</a:t>
            </a:r>
            <a:r>
              <a:rPr lang="en-SG" sz="2400" dirty="0">
                <a:effectLst/>
                <a:ea typeface="Times New Roman" panose="02020603050405020304" pitchFamily="18" charset="0"/>
                <a:cs typeface="Times New Roman" panose="02020603050405020304" pitchFamily="18" charset="0"/>
              </a:rPr>
              <a:t> </a:t>
            </a:r>
            <a:r>
              <a:rPr lang="en-SG" sz="2400" dirty="0">
                <a:solidFill>
                  <a:srgbClr val="FF0000"/>
                </a:solidFill>
                <a:effectLst/>
                <a:ea typeface="Times New Roman" panose="02020603050405020304" pitchFamily="18" charset="0"/>
                <a:cs typeface="Times New Roman" panose="02020603050405020304" pitchFamily="18" charset="0"/>
              </a:rPr>
              <a:t>Do </a:t>
            </a:r>
            <a:r>
              <a:rPr lang="en-SG" sz="2400" b="1" dirty="0">
                <a:solidFill>
                  <a:srgbClr val="FF0000"/>
                </a:solidFill>
                <a:effectLst/>
                <a:ea typeface="Times New Roman" panose="02020603050405020304" pitchFamily="18" charset="0"/>
                <a:cs typeface="Times New Roman" panose="02020603050405020304" pitchFamily="18" charset="0"/>
              </a:rPr>
              <a:t>NOT</a:t>
            </a:r>
            <a:r>
              <a:rPr lang="en-SG" sz="2400" dirty="0">
                <a:solidFill>
                  <a:srgbClr val="FF0000"/>
                </a:solidFill>
                <a:effectLst/>
                <a:ea typeface="Times New Roman" panose="02020603050405020304" pitchFamily="18" charset="0"/>
                <a:cs typeface="Times New Roman" panose="02020603050405020304" pitchFamily="18" charset="0"/>
              </a:rPr>
              <a:t> read it until </a:t>
            </a:r>
            <a:r>
              <a:rPr lang="en-SG" sz="2400" b="1" u="sng" dirty="0">
                <a:solidFill>
                  <a:srgbClr val="FF0000"/>
                </a:solidFill>
                <a:effectLst/>
                <a:ea typeface="Times New Roman" panose="02020603050405020304" pitchFamily="18" charset="0"/>
                <a:cs typeface="Times New Roman" panose="02020603050405020304" pitchFamily="18" charset="0"/>
              </a:rPr>
              <a:t>after</a:t>
            </a:r>
            <a:r>
              <a:rPr lang="en-SG" sz="2400" b="1" dirty="0">
                <a:solidFill>
                  <a:srgbClr val="FF0000"/>
                </a:solidFill>
                <a:effectLst/>
                <a:ea typeface="Times New Roman" panose="02020603050405020304" pitchFamily="18" charset="0"/>
                <a:cs typeface="Times New Roman" panose="02020603050405020304" pitchFamily="18" charset="0"/>
              </a:rPr>
              <a:t> </a:t>
            </a:r>
            <a:r>
              <a:rPr lang="en-SG" sz="2400" dirty="0">
                <a:solidFill>
                  <a:srgbClr val="FF0000"/>
                </a:solidFill>
                <a:effectLst/>
                <a:ea typeface="Times New Roman" panose="02020603050405020304" pitchFamily="18" charset="0"/>
                <a:cs typeface="Times New Roman" panose="02020603050405020304" pitchFamily="18" charset="0"/>
              </a:rPr>
              <a:t>you are done negotiating, it contains spoilers. </a:t>
            </a:r>
            <a:endParaRPr lang="en-SG" sz="2400" dirty="0">
              <a:solidFill>
                <a:srgbClr val="FF0000"/>
              </a:solidFill>
              <a:effectLst/>
              <a:ea typeface="Calibri" panose="020F0502020204030204" pitchFamily="34" charset="0"/>
              <a:cs typeface="Times New Roman" panose="02020603050405020304" pitchFamily="18" charset="0"/>
            </a:endParaRPr>
          </a:p>
          <a:p>
            <a:pPr eaLnBrk="1" hangingPunct="1"/>
            <a:endParaRPr lang="en-US" altLang="en-US" sz="2400" dirty="0"/>
          </a:p>
          <a:p>
            <a:pPr eaLnBrk="1" hangingPunct="1"/>
            <a:r>
              <a:rPr lang="en-US" altLang="en-US" sz="2400" dirty="0"/>
              <a:t>Take a </a:t>
            </a:r>
            <a:r>
              <a:rPr lang="en-US" altLang="en-US" sz="2400" b="1" dirty="0"/>
              <a:t>15 minute </a:t>
            </a:r>
            <a:r>
              <a:rPr lang="en-US" altLang="en-US" sz="2400" dirty="0"/>
              <a:t>break and be back in </a:t>
            </a:r>
            <a:r>
              <a:rPr lang="en-US" altLang="en-US" sz="2400" b="1" dirty="0"/>
              <a:t>2 hours total</a:t>
            </a:r>
          </a:p>
          <a:p>
            <a:pPr eaLnBrk="1" hangingPunct="1"/>
            <a:endParaRPr lang="en-US" altLang="en-US" sz="2400" dirty="0"/>
          </a:p>
          <a:p>
            <a:pPr eaLnBrk="1" hangingPunct="1"/>
            <a:endParaRPr lang="en-US" altLang="en-US" sz="2031" dirty="0"/>
          </a:p>
          <a:p>
            <a:pPr lvl="1" eaLnBrk="1" hangingPunct="1">
              <a:buFont typeface="Arial" panose="020B0604020202020204" pitchFamily="34" charset="0"/>
              <a:buChar char="•"/>
            </a:pPr>
            <a:endParaRPr lang="en-US" altLang="en-US" sz="2031" dirty="0">
              <a:solidFill>
                <a:srgbClr val="003399"/>
              </a:solidFill>
            </a:endParaRPr>
          </a:p>
          <a:p>
            <a:pPr lvl="1" eaLnBrk="1" hangingPunct="1">
              <a:buFont typeface="Arial" panose="020B0604020202020204" pitchFamily="34" charset="0"/>
              <a:buChar char="•"/>
            </a:pPr>
            <a:endParaRPr lang="en-US" altLang="en-US" sz="2031" dirty="0">
              <a:solidFill>
                <a:srgbClr val="003399"/>
              </a:solidFill>
            </a:endParaRPr>
          </a:p>
          <a:p>
            <a:pPr lvl="1" eaLnBrk="1" hangingPunct="1">
              <a:buFont typeface="Arial" panose="020B0604020202020204" pitchFamily="34" charset="0"/>
              <a:buChar char="•"/>
            </a:pPr>
            <a:endParaRPr lang="en-US" altLang="en-US" sz="2031" dirty="0">
              <a:solidFill>
                <a:srgbClr val="003399"/>
              </a:solidFill>
            </a:endParaRPr>
          </a:p>
          <a:p>
            <a:pPr lvl="1" eaLnBrk="1" hangingPunct="1">
              <a:buFont typeface="Arial" panose="020B0604020202020204" pitchFamily="34" charset="0"/>
              <a:buChar char="•"/>
            </a:pPr>
            <a:endParaRPr lang="en-US" altLang="en-US" sz="2031" dirty="0">
              <a:solidFill>
                <a:srgbClr val="003399"/>
              </a:solidFill>
            </a:endParaRPr>
          </a:p>
          <a:p>
            <a:pPr eaLnBrk="1" hangingPunct="1"/>
            <a:endParaRPr lang="en-US" altLang="en-US" sz="2031" dirty="0">
              <a:solidFill>
                <a:srgbClr val="003399"/>
              </a:solidFill>
            </a:endParaRPr>
          </a:p>
          <a:p>
            <a:pPr eaLnBrk="1" hangingPunct="1"/>
            <a:endParaRPr lang="en-US" altLang="en-US" sz="2031" dirty="0"/>
          </a:p>
        </p:txBody>
      </p:sp>
      <p:sp>
        <p:nvSpPr>
          <p:cNvPr id="4" name="Rectangle 41"/>
          <p:cNvSpPr txBox="1">
            <a:spLocks noChangeArrowheads="1"/>
          </p:cNvSpPr>
          <p:nvPr/>
        </p:nvSpPr>
        <p:spPr>
          <a:xfrm>
            <a:off x="0" y="152400"/>
            <a:ext cx="9143999" cy="1055077"/>
          </a:xfrm>
          <a:prstGeom prst="rect">
            <a:avLst/>
          </a:prstGeom>
          <a:noFill/>
          <a:ln/>
        </p:spPr>
        <p:txBody>
          <a:bodyPr anchor="ctr"/>
          <a:lstStyle/>
          <a:p>
            <a:pPr algn="ctr">
              <a:defRPr/>
            </a:pPr>
            <a:r>
              <a:rPr lang="en-US" sz="3200" b="1" dirty="0"/>
              <a:t>Team-on-Team Negotiation: Lights Out</a:t>
            </a:r>
            <a:endParaRPr lang="en-US" sz="3200" dirty="0">
              <a:latin typeface="+mj-lt"/>
              <a:ea typeface="+mj-ea"/>
              <a:cs typeface="+mj-cs"/>
            </a:endParaRPr>
          </a:p>
        </p:txBody>
      </p:sp>
    </p:spTree>
    <p:extLst>
      <p:ext uri="{BB962C8B-B14F-4D97-AF65-F5344CB8AC3E}">
        <p14:creationId xmlns:p14="http://schemas.microsoft.com/office/powerpoint/2010/main" val="2962917584"/>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en-SG" sz="3000" b="1" dirty="0"/>
              <a:t>The true story behind the case</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en-US" sz="2400" dirty="0">
                <a:effectLst/>
                <a:latin typeface="Calibri" panose="020F0502020204030204" pitchFamily="34" charset="0"/>
                <a:ea typeface="Calibri" panose="020F0502020204030204" pitchFamily="34" charset="0"/>
              </a:rPr>
              <a:t>TCP submitted the bid with the highest price and Option B</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Ms. Fischer rejected TCP’s bid and accepted one 10% lower with secure financing and soft factors</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Say in choosing the CEO</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Remote work from home in the Alps for 3-4 years</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Sole focus on product development</a:t>
            </a: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rPr>
              <a:t>Handshake agreement not to sell IBS to a competitor</a:t>
            </a:r>
          </a:p>
          <a:p>
            <a:pPr lvl="1">
              <a:spcBef>
                <a:spcPts val="0"/>
              </a:spcBef>
              <a:buFont typeface="Arial" panose="020B0604020202020204" pitchFamily="34" charset="0"/>
              <a:buChar char="•"/>
            </a:pPr>
            <a:endParaRPr lang="en-US" sz="1200" dirty="0">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IBS experienced accelerated growth during the COVID19 pandemic and increased appeal of home automation</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Ultimately a </a:t>
            </a:r>
            <a:r>
              <a:rPr lang="en-US" sz="2400" dirty="0">
                <a:latin typeface="Calibri" panose="020F0502020204030204" pitchFamily="34" charset="0"/>
                <a:ea typeface="Calibri" panose="020F0502020204030204" pitchFamily="34" charset="0"/>
              </a:rPr>
              <a:t>g</a:t>
            </a:r>
            <a:r>
              <a:rPr lang="en-US" sz="2400" dirty="0">
                <a:effectLst/>
                <a:latin typeface="Calibri" panose="020F0502020204030204" pitchFamily="34" charset="0"/>
                <a:ea typeface="Calibri" panose="020F0502020204030204" pitchFamily="34" charset="0"/>
              </a:rPr>
              <a:t>reat deal for the bank and further boost for Ms. </a:t>
            </a:r>
            <a:r>
              <a:rPr lang="en-US" sz="2400" dirty="0" err="1">
                <a:effectLst/>
                <a:latin typeface="Calibri" panose="020F0502020204030204" pitchFamily="34" charset="0"/>
                <a:ea typeface="Calibri" panose="020F0502020204030204" pitchFamily="34" charset="0"/>
              </a:rPr>
              <a:t>Haldermann’s</a:t>
            </a:r>
            <a:r>
              <a:rPr lang="en-US" sz="2400" dirty="0">
                <a:effectLst/>
                <a:latin typeface="Calibri" panose="020F0502020204030204" pitchFamily="34" charset="0"/>
                <a:ea typeface="Calibri" panose="020F0502020204030204" pitchFamily="34" charset="0"/>
              </a:rPr>
              <a:t> already strong reputation</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3643883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en-SG" sz="3000" b="1" dirty="0"/>
              <a:t>The true story behind the case</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en-US" sz="2400" dirty="0">
                <a:effectLst/>
                <a:latin typeface="Calibri" panose="020F0502020204030204" pitchFamily="34" charset="0"/>
                <a:ea typeface="Calibri" panose="020F0502020204030204" pitchFamily="34" charset="0"/>
              </a:rPr>
              <a:t>TCP submitted the bid with the highest price and Option B</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Ms. Fischer rejected TCP’s bid and accepted one 10% lower with secure financing and soft factors</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Say in choosing the CEO</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Remote work from home in the Alps for 3-4 years</a:t>
            </a: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Sole focus on product development</a:t>
            </a: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rPr>
              <a:t>Handshake agreement not to sell IBS to a competitor</a:t>
            </a:r>
          </a:p>
          <a:p>
            <a:pPr lvl="1">
              <a:spcBef>
                <a:spcPts val="0"/>
              </a:spcBef>
              <a:buFont typeface="Arial" panose="020B0604020202020204" pitchFamily="34" charset="0"/>
              <a:buChar char="•"/>
            </a:pPr>
            <a:endParaRPr lang="en-US" sz="1200" dirty="0">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IBS experienced accelerated growth during the COVID19 pandemic and increased appeal of home automation</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Ultimately a </a:t>
            </a:r>
            <a:r>
              <a:rPr lang="en-US" sz="2400" dirty="0">
                <a:latin typeface="Calibri" panose="020F0502020204030204" pitchFamily="34" charset="0"/>
                <a:ea typeface="Calibri" panose="020F0502020204030204" pitchFamily="34" charset="0"/>
              </a:rPr>
              <a:t>g</a:t>
            </a:r>
            <a:r>
              <a:rPr lang="en-US" sz="2400" dirty="0">
                <a:effectLst/>
                <a:latin typeface="Calibri" panose="020F0502020204030204" pitchFamily="34" charset="0"/>
                <a:ea typeface="Calibri" panose="020F0502020204030204" pitchFamily="34" charset="0"/>
              </a:rPr>
              <a:t>reat deal for the bank and further boost for Ms. </a:t>
            </a:r>
            <a:r>
              <a:rPr lang="en-US" sz="2400" dirty="0" err="1">
                <a:effectLst/>
                <a:latin typeface="Calibri" panose="020F0502020204030204" pitchFamily="34" charset="0"/>
                <a:ea typeface="Calibri" panose="020F0502020204030204" pitchFamily="34" charset="0"/>
              </a:rPr>
              <a:t>Haldermann’s</a:t>
            </a:r>
            <a:r>
              <a:rPr lang="en-US" sz="2400" dirty="0">
                <a:effectLst/>
                <a:latin typeface="Calibri" panose="020F0502020204030204" pitchFamily="34" charset="0"/>
                <a:ea typeface="Calibri" panose="020F0502020204030204" pitchFamily="34" charset="0"/>
              </a:rPr>
              <a:t> already strong reputation</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en-US" sz="2400" dirty="0">
                <a:effectLst/>
                <a:latin typeface="Calibri" panose="020F0502020204030204" pitchFamily="34" charset="0"/>
                <a:ea typeface="Calibri" panose="020F0502020204030204" pitchFamily="34" charset="0"/>
              </a:rPr>
              <a:t>Mr. </a:t>
            </a:r>
            <a:r>
              <a:rPr lang="en-US" sz="2400" dirty="0" err="1">
                <a:effectLst/>
                <a:latin typeface="Calibri" panose="020F0502020204030204" pitchFamily="34" charset="0"/>
                <a:ea typeface="Calibri" panose="020F0502020204030204" pitchFamily="34" charset="0"/>
              </a:rPr>
              <a:t>Trachtner’s</a:t>
            </a:r>
            <a:r>
              <a:rPr lang="en-US" sz="2400" dirty="0">
                <a:effectLst/>
                <a:latin typeface="Calibri" panose="020F0502020204030204" pitchFamily="34" charset="0"/>
                <a:ea typeface="Calibri" panose="020F0502020204030204" pitchFamily="34" charset="0"/>
              </a:rPr>
              <a:t> sabotage had lasting cultural impact on TCP firm culture and all involved avoid working with him </a:t>
            </a: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516767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84455"/>
            <a:ext cx="8991600" cy="1200329"/>
          </a:xfrm>
          <a:prstGeom prst="rect">
            <a:avLst/>
          </a:prstGeom>
        </p:spPr>
        <p:txBody>
          <a:bodyPr wrap="square">
            <a:spAutoFit/>
          </a:bodyPr>
          <a:lstStyle/>
          <a:p>
            <a:pPr algn="ctr"/>
            <a:r>
              <a:rPr lang="en-US" sz="3600" b="1" dirty="0"/>
              <a:t>Who is better at claiming value,</a:t>
            </a:r>
          </a:p>
          <a:p>
            <a:pPr algn="ctr"/>
            <a:r>
              <a:rPr lang="en-US" sz="3600" b="1" dirty="0"/>
              <a:t>individuals or teams?</a:t>
            </a:r>
          </a:p>
        </p:txBody>
      </p:sp>
      <p:sp>
        <p:nvSpPr>
          <p:cNvPr id="4" name="Rectangle 3"/>
          <p:cNvSpPr/>
          <p:nvPr/>
        </p:nvSpPr>
        <p:spPr>
          <a:xfrm>
            <a:off x="152400" y="5638800"/>
            <a:ext cx="8991600" cy="1200329"/>
          </a:xfrm>
          <a:prstGeom prst="rect">
            <a:avLst/>
          </a:prstGeom>
        </p:spPr>
        <p:txBody>
          <a:bodyPr wrap="square">
            <a:spAutoFit/>
          </a:bodyPr>
          <a:lstStyle/>
          <a:p>
            <a:pPr algn="ctr"/>
            <a:r>
              <a:rPr lang="en-US" sz="3600" b="1" dirty="0"/>
              <a:t>What about creating value?</a:t>
            </a:r>
          </a:p>
          <a:p>
            <a:pPr algn="ctr"/>
            <a:endParaRPr lang="en-US" sz="3600" b="1" dirty="0"/>
          </a:p>
        </p:txBody>
      </p:sp>
      <p:pic>
        <p:nvPicPr>
          <p:cNvPr id="5"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63688" y="1694656"/>
            <a:ext cx="5625852" cy="3750568"/>
          </a:xfrm>
          <a:prstGeom prst="rect">
            <a:avLst/>
          </a:prstGeom>
        </p:spPr>
      </p:pic>
    </p:spTree>
    <p:extLst>
      <p:ext uri="{BB962C8B-B14F-4D97-AF65-F5344CB8AC3E}">
        <p14:creationId xmlns:p14="http://schemas.microsoft.com/office/powerpoint/2010/main" val="946791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normAutofit/>
          </a:bodyPr>
          <a:lstStyle/>
          <a:p>
            <a:r>
              <a:rPr lang="en-SG" sz="3600" b="1" dirty="0"/>
              <a:t>Team Negotiations</a:t>
            </a:r>
          </a:p>
        </p:txBody>
      </p:sp>
      <p:sp>
        <p:nvSpPr>
          <p:cNvPr id="3" name="Content Placeholder 2"/>
          <p:cNvSpPr>
            <a:spLocks noGrp="1"/>
          </p:cNvSpPr>
          <p:nvPr>
            <p:ph idx="1"/>
          </p:nvPr>
        </p:nvSpPr>
        <p:spPr>
          <a:xfrm>
            <a:off x="457200" y="1711349"/>
            <a:ext cx="8229600" cy="4525963"/>
          </a:xfrm>
        </p:spPr>
        <p:txBody>
          <a:bodyPr>
            <a:normAutofit lnSpcReduction="10000"/>
          </a:bodyPr>
          <a:lstStyle/>
          <a:p>
            <a:r>
              <a:rPr lang="en-US" sz="2400" dirty="0"/>
              <a:t>Teams have an advantage over individuals in both creating and claiming value (Thompson et al., 1996)</a:t>
            </a:r>
          </a:p>
          <a:p>
            <a:pPr lvl="1">
              <a:buFont typeface="Arial" panose="020B0604020202020204" pitchFamily="34" charset="0"/>
              <a:buChar char="•"/>
            </a:pPr>
            <a:r>
              <a:rPr lang="en-US" sz="2400" dirty="0"/>
              <a:t>Creating value: Exchange more information and get at interests better</a:t>
            </a:r>
          </a:p>
          <a:p>
            <a:pPr lvl="1">
              <a:buFont typeface="Arial" panose="020B0604020202020204" pitchFamily="34" charset="0"/>
              <a:buChar char="•"/>
            </a:pPr>
            <a:r>
              <a:rPr lang="en-US" sz="2400" dirty="0"/>
              <a:t>Claiming value: Strength in numbers</a:t>
            </a:r>
          </a:p>
          <a:p>
            <a:endParaRPr lang="en-US" sz="2400" dirty="0"/>
          </a:p>
          <a:p>
            <a:r>
              <a:rPr lang="en-US" sz="2400" dirty="0"/>
              <a:t>But only if team roles and strategies are well coordinated!</a:t>
            </a:r>
          </a:p>
          <a:p>
            <a:endParaRPr lang="en-US" sz="2400" dirty="0"/>
          </a:p>
          <a:p>
            <a:r>
              <a:rPr lang="en-US" sz="2400" dirty="0"/>
              <a:t>Importance of active preparation among team members in order to reduce chances of conflict among members during final negotiation</a:t>
            </a:r>
          </a:p>
          <a:p>
            <a:endParaRPr lang="en-SG" sz="2400" dirty="0"/>
          </a:p>
        </p:txBody>
      </p:sp>
    </p:spTree>
    <p:extLst>
      <p:ext uri="{BB962C8B-B14F-4D97-AF65-F5344CB8AC3E}">
        <p14:creationId xmlns:p14="http://schemas.microsoft.com/office/powerpoint/2010/main" val="1705747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200" b="1" dirty="0"/>
              <a:t>Teams and negotiation ethics</a:t>
            </a:r>
          </a:p>
        </p:txBody>
      </p:sp>
      <p:sp>
        <p:nvSpPr>
          <p:cNvPr id="3" name="Content Placeholder 2"/>
          <p:cNvSpPr>
            <a:spLocks noGrp="1"/>
          </p:cNvSpPr>
          <p:nvPr>
            <p:ph idx="1"/>
          </p:nvPr>
        </p:nvSpPr>
        <p:spPr>
          <a:xfrm>
            <a:off x="533399" y="1219200"/>
            <a:ext cx="8100462" cy="5029200"/>
          </a:xfrm>
        </p:spPr>
        <p:txBody>
          <a:bodyPr>
            <a:noAutofit/>
          </a:bodyPr>
          <a:lstStyle/>
          <a:p>
            <a:r>
              <a:rPr lang="en-SG" sz="2400" dirty="0"/>
              <a:t>But teams are also more aggressive, less ethical, and trust each other less than individuals</a:t>
            </a:r>
            <a:endParaRPr lang="en-US" sz="2400" dirty="0">
              <a:solidFill>
                <a:schemeClr val="tx1">
                  <a:lumMod val="75000"/>
                </a:schemeClr>
              </a:solidFill>
              <a:cs typeface="Ubuntu"/>
            </a:endParaRPr>
          </a:p>
          <a:p>
            <a:pPr lvl="1">
              <a:buFont typeface="Arial" panose="020B0604020202020204" pitchFamily="34" charset="0"/>
              <a:buChar char="•"/>
            </a:pPr>
            <a:r>
              <a:rPr lang="en-US" sz="2400" dirty="0">
                <a:solidFill>
                  <a:schemeClr val="tx1">
                    <a:lumMod val="75000"/>
                  </a:schemeClr>
                </a:solidFill>
                <a:cs typeface="Ubuntu"/>
              </a:rPr>
              <a:t>More lies</a:t>
            </a:r>
          </a:p>
          <a:p>
            <a:pPr lvl="1">
              <a:buFont typeface="Arial" panose="020B0604020202020204" pitchFamily="34" charset="0"/>
              <a:buChar char="•"/>
            </a:pPr>
            <a:r>
              <a:rPr lang="en-US" sz="2400" dirty="0">
                <a:solidFill>
                  <a:schemeClr val="tx1">
                    <a:lumMod val="75000"/>
                  </a:schemeClr>
                </a:solidFill>
                <a:cs typeface="Ubuntu"/>
              </a:rPr>
              <a:t>More threats</a:t>
            </a:r>
          </a:p>
          <a:p>
            <a:pPr lvl="1">
              <a:buFont typeface="Arial" panose="020B0604020202020204" pitchFamily="34" charset="0"/>
              <a:buChar char="•"/>
            </a:pPr>
            <a:r>
              <a:rPr lang="en-US" sz="2400" dirty="0">
                <a:solidFill>
                  <a:schemeClr val="tx1">
                    <a:lumMod val="75000"/>
                  </a:schemeClr>
                </a:solidFill>
                <a:cs typeface="Ubuntu"/>
              </a:rPr>
              <a:t>Greater use of power</a:t>
            </a:r>
          </a:p>
          <a:p>
            <a:pPr lvl="1">
              <a:buFont typeface="Arial" panose="020B0604020202020204" pitchFamily="34" charset="0"/>
              <a:buChar char="•"/>
            </a:pPr>
            <a:r>
              <a:rPr lang="en-US" sz="2400" dirty="0">
                <a:solidFill>
                  <a:schemeClr val="tx1">
                    <a:lumMod val="75000"/>
                  </a:schemeClr>
                </a:solidFill>
                <a:cs typeface="Ubuntu"/>
              </a:rPr>
              <a:t>More impasses: Failure to reach a deal when the Zone of Possible Agreement (ZOPA) was positive</a:t>
            </a:r>
          </a:p>
          <a:p>
            <a:endParaRPr lang="en-US" sz="1600" dirty="0">
              <a:solidFill>
                <a:schemeClr val="tx1">
                  <a:lumMod val="75000"/>
                </a:schemeClr>
              </a:solidFill>
              <a:cs typeface="Ubuntu"/>
            </a:endParaRPr>
          </a:p>
          <a:p>
            <a:r>
              <a:rPr lang="en-US" sz="2400" dirty="0">
                <a:solidFill>
                  <a:schemeClr val="tx1">
                    <a:lumMod val="75000"/>
                  </a:schemeClr>
                </a:solidFill>
                <a:cs typeface="Ubuntu"/>
              </a:rPr>
              <a:t>Psychological contributors</a:t>
            </a:r>
          </a:p>
          <a:p>
            <a:pPr lvl="1">
              <a:buFont typeface="Arial" panose="020B0604020202020204" pitchFamily="34" charset="0"/>
              <a:buChar char="•"/>
            </a:pPr>
            <a:r>
              <a:rPr lang="en-US" sz="2400" dirty="0">
                <a:solidFill>
                  <a:schemeClr val="tx1">
                    <a:lumMod val="75000"/>
                  </a:schemeClr>
                </a:solidFill>
                <a:cs typeface="Ubuntu"/>
              </a:rPr>
              <a:t>Us vs. them mentality: Ingroup favoritism and outgroup derogation</a:t>
            </a:r>
          </a:p>
          <a:p>
            <a:pPr lvl="1">
              <a:buFont typeface="Arial" panose="020B0604020202020204" pitchFamily="34" charset="0"/>
              <a:buChar char="•"/>
            </a:pPr>
            <a:r>
              <a:rPr lang="en-US" sz="2400" dirty="0">
                <a:solidFill>
                  <a:schemeClr val="tx1">
                    <a:lumMod val="75000"/>
                  </a:schemeClr>
                </a:solidFill>
                <a:cs typeface="Ubuntu"/>
              </a:rPr>
              <a:t>Diffused responsibility: No single individual feels fully to blame for the group’s actions</a:t>
            </a:r>
          </a:p>
          <a:p>
            <a:endParaRPr lang="en-US" sz="2400" dirty="0">
              <a:solidFill>
                <a:schemeClr val="tx1">
                  <a:lumMod val="75000"/>
                </a:schemeClr>
              </a:solidFill>
              <a:cs typeface="Ubuntu"/>
            </a:endParaRPr>
          </a:p>
          <a:p>
            <a:endParaRPr lang="en-US" sz="2400" dirty="0">
              <a:solidFill>
                <a:schemeClr val="tx1">
                  <a:lumMod val="75000"/>
                </a:schemeClr>
              </a:solidFill>
            </a:endParaRPr>
          </a:p>
        </p:txBody>
      </p:sp>
    </p:spTree>
    <p:extLst>
      <p:ext uri="{BB962C8B-B14F-4D97-AF65-F5344CB8AC3E}">
        <p14:creationId xmlns:p14="http://schemas.microsoft.com/office/powerpoint/2010/main" val="2839798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09601" y="5358912"/>
            <a:ext cx="7696200" cy="4318488"/>
          </a:xfrm>
        </p:spPr>
        <p:txBody>
          <a:bodyPr>
            <a:normAutofit/>
          </a:bodyPr>
          <a:lstStyle/>
          <a:p>
            <a:pPr marL="0" indent="0" algn="ctr">
              <a:buNone/>
              <a:defRPr/>
            </a:pPr>
            <a:r>
              <a:rPr lang="en-US" altLang="en-US" sz="2800" b="1" dirty="0"/>
              <a:t>How did you seek to manage conflicting interests and team strategy in </a:t>
            </a:r>
            <a:r>
              <a:rPr lang="en-US" altLang="en-US" sz="2800" b="1" i="1" dirty="0"/>
              <a:t>Lights Out? </a:t>
            </a:r>
            <a:r>
              <a:rPr lang="en-US" altLang="en-US" sz="2800" b="1" dirty="0"/>
              <a:t>Did it work?</a:t>
            </a:r>
          </a:p>
          <a:p>
            <a:pPr algn="ctr" eaLnBrk="1" hangingPunct="1">
              <a:defRPr/>
            </a:pPr>
            <a:endParaRPr lang="en-US" altLang="en-US" sz="2800" b="1" dirty="0"/>
          </a:p>
          <a:p>
            <a:pPr lvl="1" algn="ctr" eaLnBrk="1" hangingPunct="1">
              <a:defRPr/>
            </a:pPr>
            <a:endParaRPr lang="en-US" altLang="en-US" b="1" dirty="0">
              <a:solidFill>
                <a:srgbClr val="003399"/>
              </a:solidFill>
            </a:endParaRPr>
          </a:p>
          <a:p>
            <a:pPr lvl="1" algn="ctr" eaLnBrk="1" hangingPunct="1">
              <a:defRPr/>
            </a:pPr>
            <a:endParaRPr lang="en-US" altLang="en-US" b="1" dirty="0">
              <a:solidFill>
                <a:srgbClr val="003399"/>
              </a:solidFill>
            </a:endParaRPr>
          </a:p>
          <a:p>
            <a:pPr lvl="1" algn="ctr" eaLnBrk="1" hangingPunct="1">
              <a:defRPr/>
            </a:pPr>
            <a:endParaRPr lang="en-US" altLang="en-US" b="1" dirty="0">
              <a:solidFill>
                <a:srgbClr val="003399"/>
              </a:solidFill>
            </a:endParaRPr>
          </a:p>
          <a:p>
            <a:pPr lvl="1" algn="ctr" eaLnBrk="1" hangingPunct="1">
              <a:defRPr/>
            </a:pPr>
            <a:endParaRPr lang="en-US" altLang="en-US" b="1" dirty="0">
              <a:solidFill>
                <a:srgbClr val="003399"/>
              </a:solidFill>
            </a:endParaRPr>
          </a:p>
          <a:p>
            <a:pPr algn="ctr" eaLnBrk="1" hangingPunct="1">
              <a:defRPr/>
            </a:pPr>
            <a:endParaRPr lang="en-US" altLang="en-US" sz="2800" b="1" dirty="0">
              <a:solidFill>
                <a:srgbClr val="003399"/>
              </a:solidFill>
            </a:endParaRPr>
          </a:p>
          <a:p>
            <a:pPr algn="ctr" eaLnBrk="1" hangingPunct="1">
              <a:defRPr/>
            </a:pPr>
            <a:endParaRPr lang="en-US" altLang="en-US" sz="2800" b="1" dirty="0"/>
          </a:p>
        </p:txBody>
      </p:sp>
      <p:sp>
        <p:nvSpPr>
          <p:cNvPr id="5" name="TextBox 4">
            <a:extLst>
              <a:ext uri="{FF2B5EF4-FFF2-40B4-BE49-F238E27FC236}">
                <a16:creationId xmlns:a16="http://schemas.microsoft.com/office/drawing/2014/main" id="{2BD1A82B-3491-A516-34BD-621D2F428A3F}"/>
              </a:ext>
            </a:extLst>
          </p:cNvPr>
          <p:cNvSpPr txBox="1"/>
          <p:nvPr/>
        </p:nvSpPr>
        <p:spPr>
          <a:xfrm>
            <a:off x="488879" y="304800"/>
            <a:ext cx="8197921" cy="1015663"/>
          </a:xfrm>
          <a:prstGeom prst="rect">
            <a:avLst/>
          </a:prstGeom>
          <a:noFill/>
        </p:spPr>
        <p:txBody>
          <a:bodyPr wrap="square">
            <a:spAutoFit/>
          </a:bodyPr>
          <a:lstStyle/>
          <a:p>
            <a:pPr algn="ctr"/>
            <a:r>
              <a:rPr lang="en-US" sz="3000" b="1" i="0" dirty="0">
                <a:effectLst/>
                <a:latin typeface="+mj-lt"/>
              </a:rPr>
              <a:t>Superficially, </a:t>
            </a:r>
            <a:r>
              <a:rPr lang="en-SG" sz="3000" b="1" dirty="0">
                <a:effectLst/>
                <a:latin typeface="+mj-lt"/>
                <a:ea typeface="Times New Roman" panose="02020603050405020304" pitchFamily="18" charset="0"/>
              </a:rPr>
              <a:t>Fischer and </a:t>
            </a:r>
            <a:r>
              <a:rPr lang="en-SG" sz="3000" b="1" dirty="0" err="1">
                <a:effectLst/>
                <a:latin typeface="+mj-lt"/>
                <a:ea typeface="Times New Roman" panose="02020603050405020304" pitchFamily="18" charset="0"/>
              </a:rPr>
              <a:t>Haldermann</a:t>
            </a:r>
            <a:r>
              <a:rPr lang="en-SG" sz="3000" b="1" dirty="0">
                <a:effectLst/>
                <a:latin typeface="+mj-lt"/>
                <a:ea typeface="Times New Roman" panose="02020603050405020304" pitchFamily="18" charset="0"/>
              </a:rPr>
              <a:t> are a team</a:t>
            </a:r>
            <a:r>
              <a:rPr lang="en-US" altLang="en-US" sz="3000" b="1" dirty="0">
                <a:latin typeface="+mj-lt"/>
              </a:rPr>
              <a:t>, </a:t>
            </a:r>
          </a:p>
          <a:p>
            <a:pPr algn="ctr"/>
            <a:r>
              <a:rPr lang="en-US" altLang="en-US" sz="3000" b="1" dirty="0">
                <a:latin typeface="+mj-lt"/>
              </a:rPr>
              <a:t>and </a:t>
            </a:r>
            <a:r>
              <a:rPr lang="en-SG" sz="3000" b="1" dirty="0">
                <a:effectLst/>
                <a:latin typeface="+mj-lt"/>
                <a:ea typeface="Times New Roman" panose="02020603050405020304" pitchFamily="18" charset="0"/>
              </a:rPr>
              <a:t>Preiss and </a:t>
            </a:r>
            <a:r>
              <a:rPr lang="en-SG" sz="3000" b="1" dirty="0" err="1">
                <a:effectLst/>
                <a:latin typeface="+mj-lt"/>
                <a:ea typeface="Times New Roman" panose="02020603050405020304" pitchFamily="18" charset="0"/>
              </a:rPr>
              <a:t>Trachtner</a:t>
            </a:r>
            <a:r>
              <a:rPr lang="en-US" sz="3000" b="1" dirty="0">
                <a:latin typeface="+mj-lt"/>
              </a:rPr>
              <a:t> are a team…</a:t>
            </a:r>
            <a:endParaRPr lang="en-SG" sz="3000" b="1" dirty="0">
              <a:latin typeface="+mj-lt"/>
            </a:endParaRPr>
          </a:p>
        </p:txBody>
      </p:sp>
      <p:pic>
        <p:nvPicPr>
          <p:cNvPr id="3" name="Picture 2" descr="Free Candle Wick photo and picture">
            <a:extLst>
              <a:ext uri="{FF2B5EF4-FFF2-40B4-BE49-F238E27FC236}">
                <a16:creationId xmlns:a16="http://schemas.microsoft.com/office/drawing/2014/main" id="{B02B8076-3446-853E-90C2-C3671E577EE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6657" y="1447800"/>
            <a:ext cx="5750943"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3945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722A085-9851-4591-9C96-BEDE6AC12046}"/>
              </a:ext>
            </a:extLst>
          </p:cNvPr>
          <p:cNvSpPr>
            <a:spLocks noGrp="1"/>
          </p:cNvSpPr>
          <p:nvPr>
            <p:ph type="title"/>
          </p:nvPr>
        </p:nvSpPr>
        <p:spPr>
          <a:xfrm>
            <a:off x="0" y="228600"/>
            <a:ext cx="9144000" cy="1055077"/>
          </a:xfrm>
        </p:spPr>
        <p:txBody>
          <a:bodyPr>
            <a:normAutofit/>
          </a:bodyPr>
          <a:lstStyle/>
          <a:p>
            <a:r>
              <a:rPr lang="en-US" sz="3200" b="1" dirty="0"/>
              <a:t>“Agent-Principal Problems”</a:t>
            </a:r>
            <a:endParaRPr lang="en-SG" sz="3200" b="1" dirty="0"/>
          </a:p>
        </p:txBody>
      </p:sp>
    </p:spTree>
    <p:extLst>
      <p:ext uri="{BB962C8B-B14F-4D97-AF65-F5344CB8AC3E}">
        <p14:creationId xmlns:p14="http://schemas.microsoft.com/office/powerpoint/2010/main" val="19060648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37188"/>
            <a:ext cx="8153399" cy="4177812"/>
          </a:xfrm>
        </p:spPr>
        <p:txBody>
          <a:bodyPr>
            <a:normAutofit/>
          </a:bodyPr>
          <a:lstStyle/>
          <a:p>
            <a:r>
              <a:rPr lang="en-SG" sz="2400" dirty="0"/>
              <a:t>When one person (the agent) can make decisions on behalf of another (the principal), and has different underlying interests (Jensen et al., 1976)</a:t>
            </a:r>
          </a:p>
          <a:p>
            <a:endParaRPr lang="en-SG" sz="2400" dirty="0"/>
          </a:p>
          <a:p>
            <a:r>
              <a:rPr lang="en-SG" sz="2400" dirty="0"/>
              <a:t>It is rare for different individuals’ incentive structures to be perfectly aligned</a:t>
            </a:r>
          </a:p>
          <a:p>
            <a:endParaRPr lang="en-SG" sz="2400" dirty="0"/>
          </a:p>
          <a:p>
            <a:r>
              <a:rPr lang="en-SG" sz="2400" dirty="0"/>
              <a:t>Agent-principal problems are pervasive in organizational life</a:t>
            </a:r>
          </a:p>
          <a:p>
            <a:endParaRPr lang="en-SG" sz="2400" dirty="0"/>
          </a:p>
          <a:p>
            <a:endParaRPr lang="en-SG" sz="2400" dirty="0"/>
          </a:p>
          <a:p>
            <a:endParaRPr lang="en-SG" sz="2400" dirty="0"/>
          </a:p>
          <a:p>
            <a:pPr marL="0" indent="0">
              <a:buNone/>
            </a:pPr>
            <a:endParaRPr lang="en-US" sz="2400" dirty="0"/>
          </a:p>
          <a:p>
            <a:endParaRPr lang="en-SG" sz="2400" dirty="0"/>
          </a:p>
          <a:p>
            <a:endParaRPr lang="en-US" sz="2400" dirty="0"/>
          </a:p>
          <a:p>
            <a:endParaRPr lang="en-US" sz="2400" dirty="0"/>
          </a:p>
          <a:p>
            <a:endParaRPr lang="en-SG" sz="2400" dirty="0"/>
          </a:p>
        </p:txBody>
      </p:sp>
      <p:sp>
        <p:nvSpPr>
          <p:cNvPr id="6" name="Title 1">
            <a:extLst>
              <a:ext uri="{FF2B5EF4-FFF2-40B4-BE49-F238E27FC236}">
                <a16:creationId xmlns:a16="http://schemas.microsoft.com/office/drawing/2014/main" id="{1722A085-9851-4591-9C96-BEDE6AC12046}"/>
              </a:ext>
            </a:extLst>
          </p:cNvPr>
          <p:cNvSpPr>
            <a:spLocks noGrp="1"/>
          </p:cNvSpPr>
          <p:nvPr>
            <p:ph type="title"/>
          </p:nvPr>
        </p:nvSpPr>
        <p:spPr>
          <a:xfrm>
            <a:off x="0" y="228600"/>
            <a:ext cx="9144000" cy="1055077"/>
          </a:xfrm>
        </p:spPr>
        <p:txBody>
          <a:bodyPr>
            <a:normAutofit/>
          </a:bodyPr>
          <a:lstStyle/>
          <a:p>
            <a:r>
              <a:rPr lang="en-US" sz="3200" b="1" dirty="0"/>
              <a:t>“Agent-Principal Problems”</a:t>
            </a:r>
            <a:endParaRPr lang="en-SG" sz="3200" b="1" dirty="0"/>
          </a:p>
        </p:txBody>
      </p:sp>
    </p:spTree>
    <p:extLst>
      <p:ext uri="{BB962C8B-B14F-4D97-AF65-F5344CB8AC3E}">
        <p14:creationId xmlns:p14="http://schemas.microsoft.com/office/powerpoint/2010/main" val="1494477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82934"/>
          </a:xfrm>
        </p:spPr>
        <p:txBody>
          <a:bodyPr>
            <a:normAutofit/>
          </a:bodyPr>
          <a:lstStyle/>
          <a:p>
            <a:r>
              <a:rPr lang="en-US" sz="3200" b="1" dirty="0"/>
              <a:t>Examples of Agent-Principal Problems?</a:t>
            </a:r>
            <a:endParaRPr lang="en-SG" sz="3200" b="1" dirty="0"/>
          </a:p>
        </p:txBody>
      </p:sp>
    </p:spTree>
    <p:extLst>
      <p:ext uri="{BB962C8B-B14F-4D97-AF65-F5344CB8AC3E}">
        <p14:creationId xmlns:p14="http://schemas.microsoft.com/office/powerpoint/2010/main" val="11657239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82934"/>
          </a:xfrm>
        </p:spPr>
        <p:txBody>
          <a:bodyPr>
            <a:normAutofit/>
          </a:bodyPr>
          <a:lstStyle/>
          <a:p>
            <a:r>
              <a:rPr lang="en-US" sz="3200" b="1" dirty="0"/>
              <a:t>Examples of Agent-Principal Problems?</a:t>
            </a:r>
            <a:endParaRPr lang="en-SG" sz="3200" b="1" dirty="0"/>
          </a:p>
        </p:txBody>
      </p:sp>
      <p:sp>
        <p:nvSpPr>
          <p:cNvPr id="3" name="Content Placeholder 2"/>
          <p:cNvSpPr>
            <a:spLocks noGrp="1"/>
          </p:cNvSpPr>
          <p:nvPr>
            <p:ph idx="1"/>
          </p:nvPr>
        </p:nvSpPr>
        <p:spPr>
          <a:xfrm>
            <a:off x="457200" y="1371600"/>
            <a:ext cx="8077200" cy="4563758"/>
          </a:xfrm>
        </p:spPr>
        <p:txBody>
          <a:bodyPr>
            <a:noAutofit/>
          </a:bodyPr>
          <a:lstStyle/>
          <a:p>
            <a:r>
              <a:rPr lang="en-SG" sz="2400" dirty="0"/>
              <a:t>Real estate agents leave their own house on the market much longer than their clients’ (Rutherford et al., 2005)</a:t>
            </a:r>
          </a:p>
          <a:p>
            <a:pPr lvl="1">
              <a:buFont typeface="Arial" panose="020B0604020202020204" pitchFamily="34" charset="0"/>
              <a:buChar char="•"/>
            </a:pPr>
            <a:r>
              <a:rPr lang="en-SG" sz="2400" dirty="0"/>
              <a:t>Perverse incentive to complete deals for their clients quickly and collect more commissions</a:t>
            </a:r>
          </a:p>
          <a:p>
            <a:endParaRPr lang="en-SG" sz="2400" dirty="0"/>
          </a:p>
          <a:p>
            <a:r>
              <a:rPr lang="en-SG" sz="2400" dirty="0"/>
              <a:t>CEOs inflate their own pay when governance is weak (Bertrand &amp; Mullainathan, 2001)</a:t>
            </a:r>
          </a:p>
          <a:p>
            <a:endParaRPr lang="en-SG" sz="2400" dirty="0"/>
          </a:p>
          <a:p>
            <a:r>
              <a:rPr lang="en-SG" sz="2400" dirty="0"/>
              <a:t>Your lawyer may advocate for litigation</a:t>
            </a:r>
          </a:p>
          <a:p>
            <a:endParaRPr lang="en-SG" sz="2400" dirty="0"/>
          </a:p>
          <a:p>
            <a:r>
              <a:rPr lang="en-SG" sz="2400" dirty="0" err="1"/>
              <a:t>Haldermann</a:t>
            </a:r>
            <a:r>
              <a:rPr lang="en-SG" sz="2400" dirty="0"/>
              <a:t> does not personally care about non-monetary sources of value that are important to Fisher</a:t>
            </a:r>
          </a:p>
          <a:p>
            <a:endParaRPr lang="en-SG" sz="2400" i="1" dirty="0"/>
          </a:p>
          <a:p>
            <a:endParaRPr lang="en-US" sz="2400" dirty="0"/>
          </a:p>
          <a:p>
            <a:endParaRPr lang="en-SG" sz="2400" dirty="0"/>
          </a:p>
        </p:txBody>
      </p:sp>
    </p:spTree>
    <p:extLst>
      <p:ext uri="{BB962C8B-B14F-4D97-AF65-F5344CB8AC3E}">
        <p14:creationId xmlns:p14="http://schemas.microsoft.com/office/powerpoint/2010/main" val="2246680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1"/>
          <p:cNvSpPr txBox="1">
            <a:spLocks noChangeArrowheads="1"/>
          </p:cNvSpPr>
          <p:nvPr/>
        </p:nvSpPr>
        <p:spPr>
          <a:xfrm>
            <a:off x="533400" y="76200"/>
            <a:ext cx="8229600" cy="1143000"/>
          </a:xfrm>
          <a:prstGeom prst="rect">
            <a:avLst/>
          </a:prstGeom>
          <a:noFill/>
          <a:ln/>
        </p:spPr>
        <p:txBody>
          <a:bodyPr anchor="ctr"/>
          <a:lstStyle/>
          <a:p>
            <a:pPr algn="ctr" fontAlgn="auto">
              <a:spcBef>
                <a:spcPts val="0"/>
              </a:spcBef>
              <a:spcAft>
                <a:spcPts val="0"/>
              </a:spcAft>
              <a:defRPr/>
            </a:pPr>
            <a:r>
              <a:rPr lang="en-US" sz="3600" b="1" dirty="0">
                <a:latin typeface="+mn-lt"/>
                <a:cs typeface="+mn-cs"/>
              </a:rPr>
              <a:t>Buzz Groups: Lights Out</a:t>
            </a:r>
            <a:endParaRPr lang="en-US" sz="3600" dirty="0">
              <a:latin typeface="+mj-lt"/>
              <a:ea typeface="+mj-ea"/>
              <a:cs typeface="+mj-cs"/>
            </a:endParaRPr>
          </a:p>
        </p:txBody>
      </p:sp>
      <p:sp>
        <p:nvSpPr>
          <p:cNvPr id="3" name="TextBox 2">
            <a:extLst>
              <a:ext uri="{FF2B5EF4-FFF2-40B4-BE49-F238E27FC236}">
                <a16:creationId xmlns:a16="http://schemas.microsoft.com/office/drawing/2014/main" id="{B3EA380C-420E-57F0-9C05-C1633F7DE845}"/>
              </a:ext>
            </a:extLst>
          </p:cNvPr>
          <p:cNvSpPr txBox="1"/>
          <p:nvPr/>
        </p:nvSpPr>
        <p:spPr>
          <a:xfrm>
            <a:off x="804332" y="4831140"/>
            <a:ext cx="8339668" cy="1569660"/>
          </a:xfrm>
          <a:prstGeom prst="rect">
            <a:avLst/>
          </a:prstGeom>
          <a:noFill/>
        </p:spPr>
        <p:txBody>
          <a:bodyPr wrap="square" rtlCol="0">
            <a:spAutoFit/>
          </a:bodyPr>
          <a:lstStyle/>
          <a:p>
            <a:r>
              <a:rPr lang="en-SG" sz="2400" dirty="0"/>
              <a:t>Please share with someone in the seats around you, ideally someone from a different negotiation group</a:t>
            </a:r>
            <a:endParaRPr lang="en-SG" sz="2400" i="1" dirty="0"/>
          </a:p>
          <a:p>
            <a:pPr marL="285750" indent="-285750">
              <a:buFont typeface="Arial" panose="020B0604020202020204" pitchFamily="34" charset="0"/>
              <a:buChar char="•"/>
            </a:pPr>
            <a:r>
              <a:rPr lang="en-SG" sz="2400" dirty="0"/>
              <a:t>One thing the other team did well in </a:t>
            </a:r>
            <a:r>
              <a:rPr lang="en-SG" sz="2400" i="1" dirty="0"/>
              <a:t>Lights Out</a:t>
            </a:r>
            <a:r>
              <a:rPr lang="en-SG" sz="2400" dirty="0"/>
              <a:t> </a:t>
            </a:r>
          </a:p>
          <a:p>
            <a:pPr marL="285750" indent="-285750">
              <a:buFont typeface="Arial" panose="020B0604020202020204" pitchFamily="34" charset="0"/>
              <a:buChar char="•"/>
            </a:pPr>
            <a:r>
              <a:rPr lang="en-SG" sz="2400" dirty="0"/>
              <a:t>One thing your team could have done differently</a:t>
            </a:r>
          </a:p>
        </p:txBody>
      </p:sp>
      <p:pic>
        <p:nvPicPr>
          <p:cNvPr id="1026" name="Picture 2" descr="Free Candle Wick photo and picture">
            <a:extLst>
              <a:ext uri="{FF2B5EF4-FFF2-40B4-BE49-F238E27FC236}">
                <a16:creationId xmlns:a16="http://schemas.microsoft.com/office/drawing/2014/main" id="{C09FC98F-96B7-3CD6-ED5E-A9944878010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143000"/>
            <a:ext cx="5257800" cy="3483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71216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616" y="251149"/>
            <a:ext cx="8264769" cy="1055077"/>
          </a:xfrm>
        </p:spPr>
        <p:txBody>
          <a:bodyPr>
            <a:noAutofit/>
          </a:bodyPr>
          <a:lstStyle/>
          <a:p>
            <a:br>
              <a:rPr lang="en-SG" sz="3200" dirty="0"/>
            </a:br>
            <a:r>
              <a:rPr lang="en-SG" sz="3200" b="1" dirty="0"/>
              <a:t>How to address agency problems?</a:t>
            </a:r>
            <a:br>
              <a:rPr lang="en-SG" sz="3200" b="1" dirty="0"/>
            </a:br>
            <a:endParaRPr lang="en-SG" sz="3200" b="1" dirty="0"/>
          </a:p>
        </p:txBody>
      </p:sp>
    </p:spTree>
    <p:extLst>
      <p:ext uri="{BB962C8B-B14F-4D97-AF65-F5344CB8AC3E}">
        <p14:creationId xmlns:p14="http://schemas.microsoft.com/office/powerpoint/2010/main" val="29620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3722" y="1524000"/>
            <a:ext cx="7989277" cy="4917263"/>
          </a:xfrm>
        </p:spPr>
        <p:txBody>
          <a:bodyPr>
            <a:normAutofit/>
          </a:bodyPr>
          <a:lstStyle/>
          <a:p>
            <a:pPr>
              <a:spcAft>
                <a:spcPts val="1662"/>
              </a:spcAft>
            </a:pPr>
            <a:r>
              <a:rPr lang="en-SG" sz="2400" dirty="0"/>
              <a:t>Contingent contracts </a:t>
            </a:r>
          </a:p>
          <a:p>
            <a:pPr>
              <a:spcAft>
                <a:spcPts val="1662"/>
              </a:spcAft>
            </a:pPr>
            <a:r>
              <a:rPr lang="en-SG" sz="2400" dirty="0"/>
              <a:t>Performance evaluations</a:t>
            </a:r>
          </a:p>
          <a:p>
            <a:pPr>
              <a:spcAft>
                <a:spcPts val="1662"/>
              </a:spcAft>
            </a:pPr>
            <a:r>
              <a:rPr lang="en-SG" sz="2400" dirty="0"/>
              <a:t>Threat of termination</a:t>
            </a:r>
          </a:p>
          <a:p>
            <a:pPr>
              <a:spcAft>
                <a:spcPts val="1662"/>
              </a:spcAft>
            </a:pPr>
            <a:r>
              <a:rPr lang="en-SG" sz="2400" dirty="0"/>
              <a:t>Precise instructions </a:t>
            </a:r>
          </a:p>
          <a:p>
            <a:pPr>
              <a:spcAft>
                <a:spcPts val="1662"/>
              </a:spcAft>
            </a:pPr>
            <a:r>
              <a:rPr lang="en-SG" sz="2400" dirty="0"/>
              <a:t>Professional socialization                                                                </a:t>
            </a:r>
          </a:p>
          <a:p>
            <a:pPr>
              <a:spcAft>
                <a:spcPts val="1662"/>
              </a:spcAft>
            </a:pPr>
            <a:r>
              <a:rPr lang="en-SG" sz="2400" dirty="0"/>
              <a:t>Build trust and reputation</a:t>
            </a:r>
          </a:p>
          <a:p>
            <a:pPr>
              <a:spcAft>
                <a:spcPts val="1662"/>
              </a:spcAft>
            </a:pPr>
            <a:r>
              <a:rPr lang="en-SG" sz="2400" dirty="0"/>
              <a:t>Awareness!</a:t>
            </a:r>
            <a:br>
              <a:rPr lang="en-SG" sz="2400" dirty="0"/>
            </a:br>
            <a:endParaRPr lang="en-SG" sz="2400" dirty="0"/>
          </a:p>
        </p:txBody>
      </p:sp>
      <p:sp>
        <p:nvSpPr>
          <p:cNvPr id="4" name="AutoShape 2" descr="See the source image">
            <a:extLst>
              <a:ext uri="{FF2B5EF4-FFF2-40B4-BE49-F238E27FC236}">
                <a16:creationId xmlns:a16="http://schemas.microsoft.com/office/drawing/2014/main" id="{71E9A82C-1B57-484C-8647-EFC514DFB5A0}"/>
              </a:ext>
            </a:extLst>
          </p:cNvPr>
          <p:cNvSpPr>
            <a:spLocks noChangeAspect="1" noChangeArrowheads="1"/>
          </p:cNvSpPr>
          <p:nvPr/>
        </p:nvSpPr>
        <p:spPr bwMode="auto">
          <a:xfrm>
            <a:off x="4431323" y="3288323"/>
            <a:ext cx="281354" cy="28135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endParaRPr lang="en-US" sz="1662"/>
          </a:p>
        </p:txBody>
      </p:sp>
      <p:sp>
        <p:nvSpPr>
          <p:cNvPr id="7" name="Title 1">
            <a:extLst>
              <a:ext uri="{FF2B5EF4-FFF2-40B4-BE49-F238E27FC236}">
                <a16:creationId xmlns:a16="http://schemas.microsoft.com/office/drawing/2014/main" id="{D49B3CC5-510D-E3B9-F97E-E57AB14BE3EC}"/>
              </a:ext>
            </a:extLst>
          </p:cNvPr>
          <p:cNvSpPr>
            <a:spLocks noGrp="1"/>
          </p:cNvSpPr>
          <p:nvPr>
            <p:ph type="title"/>
          </p:nvPr>
        </p:nvSpPr>
        <p:spPr>
          <a:xfrm>
            <a:off x="439616" y="251149"/>
            <a:ext cx="8264769" cy="1055077"/>
          </a:xfrm>
        </p:spPr>
        <p:txBody>
          <a:bodyPr>
            <a:noAutofit/>
          </a:bodyPr>
          <a:lstStyle/>
          <a:p>
            <a:br>
              <a:rPr lang="en-SG" sz="3200" dirty="0"/>
            </a:br>
            <a:r>
              <a:rPr lang="en-SG" sz="3200" b="1" dirty="0"/>
              <a:t>How to address agency problems?</a:t>
            </a:r>
            <a:br>
              <a:rPr lang="en-SG" sz="3200" b="1" dirty="0"/>
            </a:br>
            <a:endParaRPr lang="en-SG" sz="3200" b="1" dirty="0"/>
          </a:p>
        </p:txBody>
      </p:sp>
    </p:spTree>
    <p:extLst>
      <p:ext uri="{BB962C8B-B14F-4D97-AF65-F5344CB8AC3E}">
        <p14:creationId xmlns:p14="http://schemas.microsoft.com/office/powerpoint/2010/main" val="18929473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Portrait of Niccolò Machiavelli by Santi di Tito - PICRYL - Public Domain  Media Search Engine Public Domain Search">
            <a:extLst>
              <a:ext uri="{FF2B5EF4-FFF2-40B4-BE49-F238E27FC236}">
                <a16:creationId xmlns:a16="http://schemas.microsoft.com/office/drawing/2014/main" id="{0E0926D2-1627-AEBB-49CE-EC3B48BE94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6588" y="0"/>
            <a:ext cx="533082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80147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FD74D-9976-2B60-286E-E3FA2F547140}"/>
              </a:ext>
            </a:extLst>
          </p:cNvPr>
          <p:cNvSpPr>
            <a:spLocks noGrp="1"/>
          </p:cNvSpPr>
          <p:nvPr>
            <p:ph type="title"/>
          </p:nvPr>
        </p:nvSpPr>
        <p:spPr>
          <a:xfrm>
            <a:off x="457200" y="76200"/>
            <a:ext cx="8229600" cy="1143000"/>
          </a:xfrm>
        </p:spPr>
        <p:txBody>
          <a:bodyPr>
            <a:normAutofit/>
          </a:bodyPr>
          <a:lstStyle/>
          <a:p>
            <a:r>
              <a:rPr lang="en-SG" sz="3200" b="1" dirty="0"/>
              <a:t>Dark Triad Traits</a:t>
            </a:r>
          </a:p>
        </p:txBody>
      </p:sp>
      <p:sp>
        <p:nvSpPr>
          <p:cNvPr id="3" name="Content Placeholder 2">
            <a:extLst>
              <a:ext uri="{FF2B5EF4-FFF2-40B4-BE49-F238E27FC236}">
                <a16:creationId xmlns:a16="http://schemas.microsoft.com/office/drawing/2014/main" id="{A6DAC433-54B9-B5A3-EEAA-061C8574DC72}"/>
              </a:ext>
            </a:extLst>
          </p:cNvPr>
          <p:cNvSpPr>
            <a:spLocks noGrp="1"/>
          </p:cNvSpPr>
          <p:nvPr>
            <p:ph idx="1"/>
          </p:nvPr>
        </p:nvSpPr>
        <p:spPr>
          <a:xfrm>
            <a:off x="304800" y="1295400"/>
            <a:ext cx="8534400" cy="5410200"/>
          </a:xfrm>
        </p:spPr>
        <p:txBody>
          <a:bodyPr>
            <a:normAutofit lnSpcReduction="10000"/>
          </a:bodyPr>
          <a:lstStyle/>
          <a:p>
            <a:r>
              <a:rPr lang="en-SG" sz="2400" dirty="0"/>
              <a:t>Three correlated personality dispositions help explain unethical </a:t>
            </a:r>
            <a:r>
              <a:rPr lang="en-SG" sz="2400" dirty="0" err="1"/>
              <a:t>behavior</a:t>
            </a:r>
            <a:r>
              <a:rPr lang="en-SG" sz="2400" dirty="0"/>
              <a:t>…</a:t>
            </a:r>
          </a:p>
          <a:p>
            <a:pPr lvl="1">
              <a:buFont typeface="Arial" panose="020B0604020202020204" pitchFamily="34" charset="0"/>
              <a:buChar char="•"/>
            </a:pPr>
            <a:r>
              <a:rPr lang="en-SG" sz="2400" i="1" dirty="0"/>
              <a:t>Machiavellianism</a:t>
            </a:r>
            <a:r>
              <a:rPr lang="en-SG" sz="2400" dirty="0"/>
              <a:t>: Use of manipulation and deceit</a:t>
            </a:r>
          </a:p>
          <a:p>
            <a:pPr lvl="1">
              <a:buFont typeface="Arial" panose="020B0604020202020204" pitchFamily="34" charset="0"/>
              <a:buChar char="•"/>
            </a:pPr>
            <a:r>
              <a:rPr lang="en-SG" sz="2400" i="1" dirty="0"/>
              <a:t>Narcissism</a:t>
            </a:r>
            <a:r>
              <a:rPr lang="en-SG" sz="2400" dirty="0"/>
              <a:t>: Sense of personal superiority</a:t>
            </a:r>
          </a:p>
          <a:p>
            <a:pPr lvl="1">
              <a:buFont typeface="Arial" panose="020B0604020202020204" pitchFamily="34" charset="0"/>
              <a:buChar char="•"/>
            </a:pPr>
            <a:r>
              <a:rPr lang="en-SG" sz="2400" i="1" dirty="0"/>
              <a:t>Psychopathy</a:t>
            </a:r>
            <a:r>
              <a:rPr lang="en-SG" sz="2400" dirty="0"/>
              <a:t>: Lack of empathy for others</a:t>
            </a:r>
          </a:p>
          <a:p>
            <a:endParaRPr lang="en-SG" sz="2400" dirty="0"/>
          </a:p>
          <a:p>
            <a:r>
              <a:rPr lang="en-SG" sz="2400" dirty="0"/>
              <a:t>Dark triad positively predict leadership attainment via fearless dominance, and negatively via diminished generosity and trust</a:t>
            </a:r>
          </a:p>
          <a:p>
            <a:endParaRPr lang="en-SG" sz="2400" dirty="0"/>
          </a:p>
          <a:p>
            <a:r>
              <a:rPr lang="en-SG" sz="2400" dirty="0"/>
              <a:t>If high in the personality trait of honesty-humility</a:t>
            </a:r>
          </a:p>
          <a:p>
            <a:pPr lvl="1">
              <a:buFont typeface="Arial" panose="020B0604020202020204" pitchFamily="34" charset="0"/>
              <a:buChar char="•"/>
            </a:pPr>
            <a:r>
              <a:rPr lang="en-SG" sz="2400" dirty="0"/>
              <a:t>Use generosity to build trust and find allies</a:t>
            </a:r>
          </a:p>
          <a:p>
            <a:pPr lvl="1">
              <a:buFont typeface="Arial" panose="020B0604020202020204" pitchFamily="34" charset="0"/>
              <a:buChar char="•"/>
            </a:pPr>
            <a:r>
              <a:rPr lang="en-SG" sz="2400" dirty="0"/>
              <a:t>Signal power in ways consistent with your moral identity (e.g., explain legitimacy behind power moves)</a:t>
            </a:r>
          </a:p>
          <a:p>
            <a:endParaRPr lang="en-SG" sz="2400" dirty="0"/>
          </a:p>
        </p:txBody>
      </p:sp>
    </p:spTree>
    <p:extLst>
      <p:ext uri="{BB962C8B-B14F-4D97-AF65-F5344CB8AC3E}">
        <p14:creationId xmlns:p14="http://schemas.microsoft.com/office/powerpoint/2010/main" val="1651762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BD1A82B-3491-A516-34BD-621D2F428A3F}"/>
              </a:ext>
            </a:extLst>
          </p:cNvPr>
          <p:cNvSpPr txBox="1"/>
          <p:nvPr/>
        </p:nvSpPr>
        <p:spPr>
          <a:xfrm>
            <a:off x="0" y="495687"/>
            <a:ext cx="9220199" cy="2169825"/>
          </a:xfrm>
          <a:prstGeom prst="rect">
            <a:avLst/>
          </a:prstGeom>
          <a:noFill/>
        </p:spPr>
        <p:txBody>
          <a:bodyPr wrap="square">
            <a:spAutoFit/>
          </a:bodyPr>
          <a:lstStyle/>
          <a:p>
            <a:pPr algn="ctr"/>
            <a:r>
              <a:rPr lang="en-US" altLang="en-US" sz="2700" b="1" dirty="0">
                <a:latin typeface="+mj-lt"/>
              </a:rPr>
              <a:t>Who played </a:t>
            </a:r>
            <a:r>
              <a:rPr lang="en-SG" sz="2700" b="1" dirty="0">
                <a:effectLst/>
                <a:latin typeface="+mj-lt"/>
                <a:ea typeface="Times New Roman" panose="02020603050405020304" pitchFamily="18" charset="0"/>
              </a:rPr>
              <a:t>Preiss and did </a:t>
            </a:r>
            <a:r>
              <a:rPr lang="en-SG" sz="2700" b="1" u="sng" dirty="0">
                <a:effectLst/>
                <a:latin typeface="+mj-lt"/>
                <a:ea typeface="Times New Roman" panose="02020603050405020304" pitchFamily="18" charset="0"/>
              </a:rPr>
              <a:t>not</a:t>
            </a:r>
            <a:r>
              <a:rPr lang="en-SG" sz="2700" b="1" dirty="0">
                <a:effectLst/>
                <a:latin typeface="+mj-lt"/>
                <a:ea typeface="Times New Roman" panose="02020603050405020304" pitchFamily="18" charset="0"/>
              </a:rPr>
              <a:t> realize </a:t>
            </a:r>
            <a:r>
              <a:rPr lang="en-SG" sz="2700" b="1" dirty="0" err="1">
                <a:effectLst/>
                <a:latin typeface="+mj-lt"/>
                <a:ea typeface="Times New Roman" panose="02020603050405020304" pitchFamily="18" charset="0"/>
              </a:rPr>
              <a:t>Trachtner</a:t>
            </a:r>
            <a:r>
              <a:rPr lang="en-SG" sz="2700" b="1" dirty="0">
                <a:effectLst/>
                <a:latin typeface="+mj-lt"/>
                <a:ea typeface="Times New Roman" panose="02020603050405020304" pitchFamily="18" charset="0"/>
              </a:rPr>
              <a:t>                              was withholding information</a:t>
            </a:r>
            <a:r>
              <a:rPr lang="en-US" sz="2700" b="1" dirty="0">
                <a:latin typeface="+mj-lt"/>
              </a:rPr>
              <a:t>?</a:t>
            </a:r>
          </a:p>
          <a:p>
            <a:pPr algn="ctr"/>
            <a:endParaRPr lang="en-US" sz="2700" b="1" dirty="0">
              <a:latin typeface="+mj-lt"/>
            </a:endParaRPr>
          </a:p>
          <a:p>
            <a:pPr algn="ctr"/>
            <a:r>
              <a:rPr lang="en-US" sz="2700" b="1" dirty="0">
                <a:effectLst/>
                <a:latin typeface="+mj-lt"/>
              </a:rPr>
              <a:t>Who played </a:t>
            </a:r>
            <a:r>
              <a:rPr lang="en-SG" sz="2700" b="1" dirty="0">
                <a:effectLst/>
                <a:latin typeface="+mj-lt"/>
                <a:ea typeface="Times New Roman" panose="02020603050405020304" pitchFamily="18" charset="0"/>
              </a:rPr>
              <a:t>Fischer and </a:t>
            </a:r>
            <a:r>
              <a:rPr lang="en-SG" sz="2700" b="1" u="sng" dirty="0">
                <a:effectLst/>
                <a:latin typeface="+mj-lt"/>
                <a:ea typeface="Times New Roman" panose="02020603050405020304" pitchFamily="18" charset="0"/>
              </a:rPr>
              <a:t>falsely</a:t>
            </a:r>
            <a:r>
              <a:rPr lang="en-SG" sz="2700" b="1" dirty="0">
                <a:effectLst/>
                <a:latin typeface="+mj-lt"/>
                <a:ea typeface="Times New Roman" panose="02020603050405020304" pitchFamily="18" charset="0"/>
              </a:rPr>
              <a:t> suspected </a:t>
            </a:r>
            <a:r>
              <a:rPr lang="en-SG" sz="2700" b="1" dirty="0" err="1">
                <a:effectLst/>
                <a:latin typeface="+mj-lt"/>
                <a:ea typeface="Times New Roman" panose="02020603050405020304" pitchFamily="18" charset="0"/>
              </a:rPr>
              <a:t>Haldermann</a:t>
            </a:r>
            <a:r>
              <a:rPr lang="en-SG" sz="2700" b="1" dirty="0">
                <a:effectLst/>
                <a:latin typeface="+mj-lt"/>
                <a:ea typeface="Times New Roman" panose="02020603050405020304" pitchFamily="18" charset="0"/>
              </a:rPr>
              <a:t>?</a:t>
            </a:r>
            <a:endParaRPr lang="en-US" altLang="en-US" sz="2700" b="1" dirty="0">
              <a:latin typeface="+mj-lt"/>
            </a:endParaRPr>
          </a:p>
          <a:p>
            <a:pPr algn="ctr"/>
            <a:endParaRPr lang="en-SG" sz="2700" b="1" dirty="0">
              <a:latin typeface="+mj-lt"/>
            </a:endParaRPr>
          </a:p>
        </p:txBody>
      </p:sp>
      <p:pic>
        <p:nvPicPr>
          <p:cNvPr id="3" name="Picture 2" descr="Free Candle Wick photo and picture">
            <a:extLst>
              <a:ext uri="{FF2B5EF4-FFF2-40B4-BE49-F238E27FC236}">
                <a16:creationId xmlns:a16="http://schemas.microsoft.com/office/drawing/2014/main" id="{82FE89A4-3000-411B-6E55-7B048B526E9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2513112"/>
            <a:ext cx="6098245" cy="4040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0427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773" y="240323"/>
            <a:ext cx="8264769" cy="1055077"/>
          </a:xfrm>
        </p:spPr>
        <p:txBody>
          <a:bodyPr>
            <a:normAutofit/>
          </a:bodyPr>
          <a:lstStyle/>
          <a:p>
            <a:r>
              <a:rPr lang="en-SG" sz="3200" b="1" dirty="0"/>
              <a:t>Take-Aways: Lights Out</a:t>
            </a:r>
          </a:p>
        </p:txBody>
      </p:sp>
      <p:sp>
        <p:nvSpPr>
          <p:cNvPr id="3" name="Content Placeholder 2"/>
          <p:cNvSpPr>
            <a:spLocks noGrp="1"/>
          </p:cNvSpPr>
          <p:nvPr>
            <p:ph idx="1"/>
          </p:nvPr>
        </p:nvSpPr>
        <p:spPr>
          <a:xfrm>
            <a:off x="304800" y="1512277"/>
            <a:ext cx="8588856" cy="5269523"/>
          </a:xfrm>
        </p:spPr>
        <p:txBody>
          <a:bodyPr>
            <a:normAutofit lnSpcReduction="10000"/>
          </a:bodyPr>
          <a:lstStyle/>
          <a:p>
            <a:r>
              <a:rPr lang="en-US" sz="2400" dirty="0"/>
              <a:t>Team up! Teams claim </a:t>
            </a:r>
            <a:r>
              <a:rPr lang="en-US" sz="2400" i="1" dirty="0"/>
              <a:t>and</a:t>
            </a:r>
            <a:r>
              <a:rPr lang="en-US" sz="2400" dirty="0"/>
              <a:t> create and more value, if they are well coordinated</a:t>
            </a:r>
          </a:p>
          <a:p>
            <a:pPr lvl="1">
              <a:buFont typeface="Arial" panose="020B0604020202020204" pitchFamily="34" charset="0"/>
              <a:buChar char="•"/>
            </a:pPr>
            <a:r>
              <a:rPr lang="en-US" sz="2400" dirty="0"/>
              <a:t>Poorly coordinated teams are less effective than solo negotiators</a:t>
            </a:r>
          </a:p>
          <a:p>
            <a:pPr lvl="1">
              <a:buFont typeface="Arial" panose="020B0604020202020204" pitchFamily="34" charset="0"/>
              <a:buChar char="•"/>
            </a:pPr>
            <a:r>
              <a:rPr lang="en-US" sz="2400" dirty="0"/>
              <a:t>Coordinate interests and goals to present a unified front at the bargaining table</a:t>
            </a:r>
          </a:p>
          <a:p>
            <a:endParaRPr lang="en-US" sz="2400" dirty="0"/>
          </a:p>
          <a:p>
            <a:r>
              <a:rPr lang="en-US" sz="2400" dirty="0"/>
              <a:t>Group settings promote unethical behaviors </a:t>
            </a:r>
          </a:p>
          <a:p>
            <a:pPr lvl="1">
              <a:buFont typeface="Arial" panose="020B0604020202020204" pitchFamily="34" charset="0"/>
              <a:buChar char="•"/>
            </a:pPr>
            <a:r>
              <a:rPr lang="en-US" sz="2400" dirty="0"/>
              <a:t>Members of your team may hold divergent interests and dark triad traits, and pursue their own individual agenda</a:t>
            </a:r>
          </a:p>
          <a:p>
            <a:pPr lvl="1">
              <a:buFont typeface="Arial" panose="020B0604020202020204" pitchFamily="34" charset="0"/>
              <a:buChar char="•"/>
            </a:pPr>
            <a:r>
              <a:rPr lang="en-US" sz="2400" dirty="0"/>
              <a:t>Teams are more likely to behave unethically than solo individuals… negotiate to maintain alignment between group actions and your own moral identity</a:t>
            </a:r>
          </a:p>
          <a:p>
            <a:endParaRPr lang="en-US" sz="2400" dirty="0"/>
          </a:p>
        </p:txBody>
      </p:sp>
    </p:spTree>
    <p:extLst>
      <p:ext uri="{BB962C8B-B14F-4D97-AF65-F5344CB8AC3E}">
        <p14:creationId xmlns:p14="http://schemas.microsoft.com/office/powerpoint/2010/main" val="2514746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1"/>
          <p:cNvSpPr txBox="1">
            <a:spLocks noChangeArrowheads="1"/>
          </p:cNvSpPr>
          <p:nvPr/>
        </p:nvSpPr>
        <p:spPr>
          <a:xfrm>
            <a:off x="533400" y="152400"/>
            <a:ext cx="8229600" cy="1143000"/>
          </a:xfrm>
          <a:prstGeom prst="rect">
            <a:avLst/>
          </a:prstGeom>
          <a:noFill/>
          <a:ln/>
        </p:spPr>
        <p:txBody>
          <a:bodyPr anchor="ctr"/>
          <a:lstStyle/>
          <a:p>
            <a:pPr algn="ctr" fontAlgn="auto">
              <a:spcBef>
                <a:spcPts val="0"/>
              </a:spcBef>
              <a:spcAft>
                <a:spcPts val="0"/>
              </a:spcAft>
              <a:defRPr/>
            </a:pPr>
            <a:r>
              <a:rPr lang="en-US" sz="3600" b="1" dirty="0">
                <a:latin typeface="+mn-lt"/>
                <a:cs typeface="+mn-cs"/>
              </a:rPr>
              <a:t>Your Outcomes: Lights Out</a:t>
            </a:r>
            <a:endParaRPr lang="en-US" sz="3600" dirty="0">
              <a:latin typeface="+mj-lt"/>
              <a:ea typeface="+mj-ea"/>
              <a:cs typeface="+mj-cs"/>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500" y="8458200"/>
            <a:ext cx="7239000" cy="4901407"/>
          </a:xfrm>
          <a:prstGeom prst="rect">
            <a:avLst/>
          </a:prstGeom>
        </p:spPr>
      </p:pic>
      <p:sp>
        <p:nvSpPr>
          <p:cNvPr id="3" name="TextBox 2">
            <a:extLst>
              <a:ext uri="{FF2B5EF4-FFF2-40B4-BE49-F238E27FC236}">
                <a16:creationId xmlns:a16="http://schemas.microsoft.com/office/drawing/2014/main" id="{B3EA380C-420E-57F0-9C05-C1633F7DE845}"/>
              </a:ext>
            </a:extLst>
          </p:cNvPr>
          <p:cNvSpPr txBox="1"/>
          <p:nvPr/>
        </p:nvSpPr>
        <p:spPr>
          <a:xfrm>
            <a:off x="533400" y="1424255"/>
            <a:ext cx="8339668" cy="5586145"/>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SG" sz="2400" dirty="0"/>
              <a:t>Who got a deal? (Yes/No)</a:t>
            </a:r>
          </a:p>
          <a:p>
            <a:pPr marL="342900" indent="-342900">
              <a:spcAft>
                <a:spcPts val="600"/>
              </a:spcAft>
              <a:buFont typeface="Arial" panose="020B0604020202020204" pitchFamily="34" charset="0"/>
              <a:buChar char="•"/>
            </a:pPr>
            <a:endParaRPr lang="en-SG" sz="2400" dirty="0"/>
          </a:p>
          <a:p>
            <a:pPr marL="342900" indent="-342900">
              <a:spcAft>
                <a:spcPts val="600"/>
              </a:spcAft>
              <a:buFont typeface="Arial" panose="020B0604020202020204" pitchFamily="34" charset="0"/>
              <a:buChar char="•"/>
            </a:pPr>
            <a:r>
              <a:rPr lang="en-SG" sz="2400" dirty="0"/>
              <a:t>For groups who reached a deal:</a:t>
            </a:r>
          </a:p>
          <a:p>
            <a:pPr marL="800100" lvl="1" indent="-342900">
              <a:spcAft>
                <a:spcPts val="600"/>
              </a:spcAft>
              <a:buFont typeface="Arial" panose="020B0604020202020204" pitchFamily="34" charset="0"/>
              <a:buChar char="•"/>
            </a:pPr>
            <a:r>
              <a:rPr lang="en-SG" sz="2400" dirty="0"/>
              <a:t>At what overall valuation? (290 or less, 291-305, 306-320, 321-335, 336-340, 341-355, 356-365, 366 or more) </a:t>
            </a:r>
          </a:p>
          <a:p>
            <a:pPr marL="800100" lvl="1" indent="-342900">
              <a:spcAft>
                <a:spcPts val="600"/>
              </a:spcAft>
              <a:buFont typeface="Arial" panose="020B0604020202020204" pitchFamily="34" charset="0"/>
              <a:buChar char="•"/>
            </a:pPr>
            <a:r>
              <a:rPr lang="en-SG" sz="2400" dirty="0"/>
              <a:t>Who made or received an extreme offer?</a:t>
            </a:r>
          </a:p>
          <a:p>
            <a:pPr marL="800100" lvl="1" indent="-342900">
              <a:spcAft>
                <a:spcPts val="600"/>
              </a:spcAft>
              <a:buFont typeface="Arial" panose="020B0604020202020204" pitchFamily="34" charset="0"/>
              <a:buChar char="•"/>
            </a:pPr>
            <a:r>
              <a:rPr lang="en-SG" sz="2400" dirty="0"/>
              <a:t>Is the founder still involved post-acquisition? (Deeply/Moderately/Barely/Not at all)</a:t>
            </a:r>
          </a:p>
          <a:p>
            <a:pPr marL="800100" lvl="1" indent="-342900">
              <a:spcAft>
                <a:spcPts val="600"/>
              </a:spcAft>
              <a:buFont typeface="Arial" panose="020B0604020202020204" pitchFamily="34" charset="0"/>
              <a:buChar char="•"/>
            </a:pPr>
            <a:r>
              <a:rPr lang="en-SG" sz="2400" dirty="0"/>
              <a:t>Can the buyer sell to a competing firm? (Yes/No)</a:t>
            </a:r>
          </a:p>
          <a:p>
            <a:pPr marL="800100" lvl="1" indent="-342900">
              <a:spcAft>
                <a:spcPts val="600"/>
              </a:spcAft>
              <a:buFont typeface="Arial" panose="020B0604020202020204" pitchFamily="34" charset="0"/>
              <a:buChar char="•"/>
            </a:pPr>
            <a:r>
              <a:rPr lang="en-SG" sz="2400" dirty="0"/>
              <a:t>Did </a:t>
            </a:r>
            <a:r>
              <a:rPr lang="en-SG" sz="2400" dirty="0" err="1"/>
              <a:t>Haldermann</a:t>
            </a:r>
            <a:r>
              <a:rPr lang="en-SG" sz="2400" dirty="0"/>
              <a:t> get the 0.25% good-job fee from Fischer? (Full fee/Partial fee/Zero fee)</a:t>
            </a:r>
          </a:p>
          <a:p>
            <a:pPr>
              <a:spcAft>
                <a:spcPts val="600"/>
              </a:spcAft>
            </a:pPr>
            <a:endParaRPr lang="en-SG" sz="2400" dirty="0"/>
          </a:p>
          <a:p>
            <a:pPr>
              <a:spcAft>
                <a:spcPts val="600"/>
              </a:spcAft>
            </a:pPr>
            <a:endParaRPr lang="en-SG" sz="2400" dirty="0"/>
          </a:p>
        </p:txBody>
      </p:sp>
    </p:spTree>
    <p:extLst>
      <p:ext uri="{BB962C8B-B14F-4D97-AF65-F5344CB8AC3E}">
        <p14:creationId xmlns:p14="http://schemas.microsoft.com/office/powerpoint/2010/main" val="72512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6BDB30C-C427-3494-890A-0CD1D1CB1491}"/>
              </a:ext>
            </a:extLst>
          </p:cNvPr>
          <p:cNvGraphicFramePr>
            <a:graphicFrameLocks noGrp="1"/>
          </p:cNvGraphicFramePr>
          <p:nvPr>
            <p:extLst>
              <p:ext uri="{D42A27DB-BD31-4B8C-83A1-F6EECF244321}">
                <p14:modId xmlns:p14="http://schemas.microsoft.com/office/powerpoint/2010/main" val="562784802"/>
              </p:ext>
            </p:extLst>
          </p:nvPr>
        </p:nvGraphicFramePr>
        <p:xfrm>
          <a:off x="0" y="0"/>
          <a:ext cx="9144002" cy="4956312"/>
        </p:xfrm>
        <a:graphic>
          <a:graphicData uri="http://schemas.openxmlformats.org/drawingml/2006/table">
            <a:tbl>
              <a:tblPr firstRow="1" firstCol="1" bandRow="1">
                <a:tableStyleId>{5C22544A-7EE6-4342-B048-85BDC9FD1C3A}</a:tableStyleId>
              </a:tblPr>
              <a:tblGrid>
                <a:gridCol w="1290334">
                  <a:extLst>
                    <a:ext uri="{9D8B030D-6E8A-4147-A177-3AD203B41FA5}">
                      <a16:colId xmlns:a16="http://schemas.microsoft.com/office/drawing/2014/main" val="3039011689"/>
                    </a:ext>
                  </a:extLst>
                </a:gridCol>
                <a:gridCol w="1873465">
                  <a:extLst>
                    <a:ext uri="{9D8B030D-6E8A-4147-A177-3AD203B41FA5}">
                      <a16:colId xmlns:a16="http://schemas.microsoft.com/office/drawing/2014/main" val="2462557955"/>
                    </a:ext>
                  </a:extLst>
                </a:gridCol>
                <a:gridCol w="1993401">
                  <a:extLst>
                    <a:ext uri="{9D8B030D-6E8A-4147-A177-3AD203B41FA5}">
                      <a16:colId xmlns:a16="http://schemas.microsoft.com/office/drawing/2014/main" val="1598539937"/>
                    </a:ext>
                  </a:extLst>
                </a:gridCol>
                <a:gridCol w="1993401">
                  <a:extLst>
                    <a:ext uri="{9D8B030D-6E8A-4147-A177-3AD203B41FA5}">
                      <a16:colId xmlns:a16="http://schemas.microsoft.com/office/drawing/2014/main" val="4232672433"/>
                    </a:ext>
                  </a:extLst>
                </a:gridCol>
                <a:gridCol w="1993401">
                  <a:extLst>
                    <a:ext uri="{9D8B030D-6E8A-4147-A177-3AD203B41FA5}">
                      <a16:colId xmlns:a16="http://schemas.microsoft.com/office/drawing/2014/main" val="1972536546"/>
                    </a:ext>
                  </a:extLst>
                </a:gridCol>
              </a:tblGrid>
              <a:tr h="239115">
                <a:tc>
                  <a:txBody>
                    <a:bodyPr/>
                    <a:lstStyle/>
                    <a:p>
                      <a:pPr algn="just">
                        <a:lnSpc>
                          <a:spcPct val="107000"/>
                        </a:lnSpc>
                        <a:spcAft>
                          <a:spcPts val="800"/>
                        </a:spcAft>
                      </a:pPr>
                      <a:r>
                        <a:rPr lang="en-US" sz="1500" dirty="0">
                          <a:effectLst/>
                        </a:rPr>
                        <a:t>Issue </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Ms. Fischer</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Ms. </a:t>
                      </a:r>
                      <a:r>
                        <a:rPr lang="en-US" sz="1500" dirty="0" err="1">
                          <a:effectLst/>
                        </a:rPr>
                        <a:t>Haldermann</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Ms. Preiss</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Mr. </a:t>
                      </a:r>
                      <a:r>
                        <a:rPr lang="en-US" sz="1500" dirty="0" err="1">
                          <a:effectLst/>
                        </a:rPr>
                        <a:t>Trachtner</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extLst>
                  <a:ext uri="{0D108BD9-81ED-4DB2-BD59-A6C34878D82A}">
                    <a16:rowId xmlns:a16="http://schemas.microsoft.com/office/drawing/2014/main" val="3133390842"/>
                  </a:ext>
                </a:extLst>
              </a:tr>
              <a:tr h="3113685">
                <a:tc>
                  <a:txBody>
                    <a:bodyPr/>
                    <a:lstStyle/>
                    <a:p>
                      <a:pPr>
                        <a:lnSpc>
                          <a:spcPct val="107000"/>
                        </a:lnSpc>
                        <a:spcAft>
                          <a:spcPts val="800"/>
                        </a:spcAft>
                      </a:pPr>
                      <a:r>
                        <a:rPr lang="en-US" sz="1500" dirty="0">
                          <a:effectLst/>
                        </a:rPr>
                        <a:t>Total valuation of company</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Not quantified, relies on Ms. </a:t>
                      </a:r>
                      <a:r>
                        <a:rPr lang="en-US" sz="1500" dirty="0" err="1">
                          <a:effectLst/>
                        </a:rPr>
                        <a:t>Haldermann’s</a:t>
                      </a:r>
                      <a:r>
                        <a:rPr lang="en-US" sz="1500" dirty="0">
                          <a:effectLst/>
                        </a:rPr>
                        <a:t> guidance.</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Knows full range of market valuation for both private equity buyer (325-375m) and competitor (350-400m). </a:t>
                      </a:r>
                      <a:r>
                        <a:rPr lang="en-US" sz="1500" dirty="0">
                          <a:solidFill>
                            <a:srgbClr val="0070C0"/>
                          </a:solidFill>
                          <a:effectLst/>
                        </a:rPr>
                        <a:t>Can chose to withhold the lower bound from Ms. Fischer </a:t>
                      </a:r>
                      <a:r>
                        <a:rPr lang="en-US" sz="1500" dirty="0">
                          <a:effectLst/>
                        </a:rPr>
                        <a:t>to push for a higher sales price to TCP (and fee), or no deal with TCP to sell to a competitor. </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Knows investment committee approved valuation (300-365m). Has high personal valuation (Up to 365m).</a:t>
                      </a:r>
                      <a:endParaRPr lang="en-SG" sz="1500" dirty="0">
                        <a:effectLst/>
                      </a:endParaRPr>
                    </a:p>
                  </a:txBody>
                  <a:tcPr marL="41407" marR="41407" marT="0" marB="0"/>
                </a:tc>
                <a:tc>
                  <a:txBody>
                    <a:bodyPr/>
                    <a:lstStyle/>
                    <a:p>
                      <a:pPr>
                        <a:lnSpc>
                          <a:spcPct val="107000"/>
                        </a:lnSpc>
                        <a:spcAft>
                          <a:spcPts val="800"/>
                        </a:spcAft>
                      </a:pPr>
                      <a:r>
                        <a:rPr lang="en-US" sz="1500" dirty="0">
                          <a:effectLst/>
                        </a:rPr>
                        <a:t>Knows investment committee approved valuation (300-365m). Has lower personal valuation (Up to 290m)</a:t>
                      </a:r>
                      <a:r>
                        <a:rPr lang="en-SG" sz="1500" dirty="0">
                          <a:effectLst/>
                        </a:rPr>
                        <a:t>. </a:t>
                      </a:r>
                      <a:r>
                        <a:rPr lang="en-US" sz="1500" dirty="0" err="1">
                          <a:effectLst/>
                        </a:rPr>
                        <a:t>Trachtner</a:t>
                      </a:r>
                      <a:r>
                        <a:rPr lang="en-US" sz="1500" dirty="0">
                          <a:effectLst/>
                        </a:rPr>
                        <a:t> secretly voted against this deal and has tried to sabotage the transaction.</a:t>
                      </a:r>
                      <a:endParaRPr lang="en-SG" sz="1500" dirty="0">
                        <a:effectLst/>
                      </a:endParaRPr>
                    </a:p>
                  </a:txBody>
                  <a:tcPr marL="41407" marR="41407" marT="0" marB="0"/>
                </a:tc>
                <a:extLst>
                  <a:ext uri="{0D108BD9-81ED-4DB2-BD59-A6C34878D82A}">
                    <a16:rowId xmlns:a16="http://schemas.microsoft.com/office/drawing/2014/main" val="3406879447"/>
                  </a:ext>
                </a:extLst>
              </a:tr>
              <a:tr h="1603512">
                <a:tc>
                  <a:txBody>
                    <a:bodyPr/>
                    <a:lstStyle/>
                    <a:p>
                      <a:pPr>
                        <a:lnSpc>
                          <a:spcPct val="107000"/>
                        </a:lnSpc>
                        <a:spcAft>
                          <a:spcPts val="800"/>
                        </a:spcAft>
                      </a:pPr>
                      <a:r>
                        <a:rPr lang="en-US" sz="1500">
                          <a:effectLst/>
                        </a:rPr>
                        <a:t>Contingent Price Component</a:t>
                      </a:r>
                      <a:endParaRPr lang="en-SG" sz="150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Ms. Fischer should be willing to accept higher contingent payment as she is very confident of the business plan. </a:t>
                      </a:r>
                      <a:endParaRPr lang="en-SG" sz="1500" dirty="0">
                        <a:effectLst/>
                      </a:endParaRPr>
                    </a:p>
                  </a:txBody>
                  <a:tcPr marL="41407" marR="41407" marT="0" marB="0"/>
                </a:tc>
                <a:tc>
                  <a:txBody>
                    <a:bodyPr/>
                    <a:lstStyle/>
                    <a:p>
                      <a:pPr>
                        <a:lnSpc>
                          <a:spcPct val="107000"/>
                        </a:lnSpc>
                        <a:spcAft>
                          <a:spcPts val="800"/>
                        </a:spcAft>
                      </a:pPr>
                      <a:r>
                        <a:rPr lang="en-US" sz="1500" u="none" dirty="0">
                          <a:effectLst/>
                        </a:rPr>
                        <a:t>0-10%. </a:t>
                      </a:r>
                      <a:r>
                        <a:rPr lang="en-US" sz="1500" u="none" dirty="0">
                          <a:solidFill>
                            <a:srgbClr val="0070C0"/>
                          </a:solidFill>
                          <a:effectLst/>
                        </a:rPr>
                        <a:t>Ms. </a:t>
                      </a:r>
                      <a:r>
                        <a:rPr lang="en-US" sz="1500" u="none" dirty="0" err="1">
                          <a:solidFill>
                            <a:srgbClr val="0070C0"/>
                          </a:solidFill>
                          <a:effectLst/>
                        </a:rPr>
                        <a:t>Haldermann</a:t>
                      </a:r>
                      <a:r>
                        <a:rPr lang="en-US" sz="1500" u="none" dirty="0">
                          <a:solidFill>
                            <a:srgbClr val="0070C0"/>
                          </a:solidFill>
                          <a:effectLst/>
                        </a:rPr>
                        <a:t> may choose to push for a lower contingent payment to reduce the risk on her own fee.</a:t>
                      </a:r>
                      <a:endParaRPr lang="en-SG" sz="1500" u="none" dirty="0">
                        <a:solidFill>
                          <a:srgbClr val="0070C0"/>
                        </a:solidFill>
                        <a:effectLst/>
                      </a:endParaRPr>
                    </a:p>
                  </a:txBody>
                  <a:tcPr marL="41407" marR="41407" marT="0" marB="0"/>
                </a:tc>
                <a:tc>
                  <a:txBody>
                    <a:bodyPr/>
                    <a:lstStyle/>
                    <a:p>
                      <a:pPr>
                        <a:lnSpc>
                          <a:spcPct val="107000"/>
                        </a:lnSpc>
                        <a:spcAft>
                          <a:spcPts val="800"/>
                        </a:spcAft>
                      </a:pPr>
                      <a:r>
                        <a:rPr lang="en-US" sz="1500" u="none" dirty="0">
                          <a:effectLst/>
                        </a:rPr>
                        <a:t>5-15%</a:t>
                      </a:r>
                      <a:endParaRPr lang="en-SG" sz="150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u="none" dirty="0">
                          <a:effectLst/>
                        </a:rPr>
                        <a:t>10-25%</a:t>
                      </a:r>
                      <a:endParaRPr lang="en-SG" sz="150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extLst>
                  <a:ext uri="{0D108BD9-81ED-4DB2-BD59-A6C34878D82A}">
                    <a16:rowId xmlns:a16="http://schemas.microsoft.com/office/drawing/2014/main" val="1568217365"/>
                  </a:ext>
                </a:extLst>
              </a:tr>
            </a:tbl>
          </a:graphicData>
        </a:graphic>
      </p:graphicFrame>
    </p:spTree>
    <p:extLst>
      <p:ext uri="{BB962C8B-B14F-4D97-AF65-F5344CB8AC3E}">
        <p14:creationId xmlns:p14="http://schemas.microsoft.com/office/powerpoint/2010/main" val="333079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6BDB30C-C427-3494-890A-0CD1D1CB1491}"/>
              </a:ext>
            </a:extLst>
          </p:cNvPr>
          <p:cNvGraphicFramePr>
            <a:graphicFrameLocks noGrp="1"/>
          </p:cNvGraphicFramePr>
          <p:nvPr>
            <p:extLst>
              <p:ext uri="{D42A27DB-BD31-4B8C-83A1-F6EECF244321}">
                <p14:modId xmlns:p14="http://schemas.microsoft.com/office/powerpoint/2010/main" val="3205494495"/>
              </p:ext>
            </p:extLst>
          </p:nvPr>
        </p:nvGraphicFramePr>
        <p:xfrm>
          <a:off x="0" y="0"/>
          <a:ext cx="9144002" cy="6972238"/>
        </p:xfrm>
        <a:graphic>
          <a:graphicData uri="http://schemas.openxmlformats.org/drawingml/2006/table">
            <a:tbl>
              <a:tblPr firstRow="1" firstCol="1" bandRow="1">
                <a:tableStyleId>{5C22544A-7EE6-4342-B048-85BDC9FD1C3A}</a:tableStyleId>
              </a:tblPr>
              <a:tblGrid>
                <a:gridCol w="1290334">
                  <a:extLst>
                    <a:ext uri="{9D8B030D-6E8A-4147-A177-3AD203B41FA5}">
                      <a16:colId xmlns:a16="http://schemas.microsoft.com/office/drawing/2014/main" val="3039011689"/>
                    </a:ext>
                  </a:extLst>
                </a:gridCol>
                <a:gridCol w="1873465">
                  <a:extLst>
                    <a:ext uri="{9D8B030D-6E8A-4147-A177-3AD203B41FA5}">
                      <a16:colId xmlns:a16="http://schemas.microsoft.com/office/drawing/2014/main" val="2462557955"/>
                    </a:ext>
                  </a:extLst>
                </a:gridCol>
                <a:gridCol w="1993401">
                  <a:extLst>
                    <a:ext uri="{9D8B030D-6E8A-4147-A177-3AD203B41FA5}">
                      <a16:colId xmlns:a16="http://schemas.microsoft.com/office/drawing/2014/main" val="1598539937"/>
                    </a:ext>
                  </a:extLst>
                </a:gridCol>
                <a:gridCol w="1993401">
                  <a:extLst>
                    <a:ext uri="{9D8B030D-6E8A-4147-A177-3AD203B41FA5}">
                      <a16:colId xmlns:a16="http://schemas.microsoft.com/office/drawing/2014/main" val="4232672433"/>
                    </a:ext>
                  </a:extLst>
                </a:gridCol>
                <a:gridCol w="1993401">
                  <a:extLst>
                    <a:ext uri="{9D8B030D-6E8A-4147-A177-3AD203B41FA5}">
                      <a16:colId xmlns:a16="http://schemas.microsoft.com/office/drawing/2014/main" val="1972536546"/>
                    </a:ext>
                  </a:extLst>
                </a:gridCol>
              </a:tblGrid>
              <a:tr h="239115">
                <a:tc>
                  <a:txBody>
                    <a:bodyPr/>
                    <a:lstStyle/>
                    <a:p>
                      <a:pPr algn="just">
                        <a:lnSpc>
                          <a:spcPct val="107000"/>
                        </a:lnSpc>
                        <a:spcAft>
                          <a:spcPts val="800"/>
                        </a:spcAft>
                      </a:pPr>
                      <a:r>
                        <a:rPr lang="en-US" sz="1500" dirty="0">
                          <a:effectLst/>
                        </a:rPr>
                        <a:t>Issue </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Ms. Fischer</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Ms. </a:t>
                      </a:r>
                      <a:r>
                        <a:rPr lang="en-US" sz="1500" dirty="0" err="1">
                          <a:effectLst/>
                        </a:rPr>
                        <a:t>Haldermann</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Ms. Preiss</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Mr. </a:t>
                      </a:r>
                      <a:r>
                        <a:rPr lang="en-US" sz="1500" dirty="0" err="1">
                          <a:effectLst/>
                        </a:rPr>
                        <a:t>Trachtner</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extLst>
                  <a:ext uri="{0D108BD9-81ED-4DB2-BD59-A6C34878D82A}">
                    <a16:rowId xmlns:a16="http://schemas.microsoft.com/office/drawing/2014/main" val="3133390842"/>
                  </a:ext>
                </a:extLst>
              </a:tr>
              <a:tr h="3113685">
                <a:tc>
                  <a:txBody>
                    <a:bodyPr/>
                    <a:lstStyle/>
                    <a:p>
                      <a:pPr>
                        <a:lnSpc>
                          <a:spcPct val="107000"/>
                        </a:lnSpc>
                        <a:spcAft>
                          <a:spcPts val="800"/>
                        </a:spcAft>
                      </a:pPr>
                      <a:r>
                        <a:rPr lang="en-US" sz="1500" dirty="0">
                          <a:effectLst/>
                        </a:rPr>
                        <a:t>Total valuation of company</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Not quantified, relies on Ms. </a:t>
                      </a:r>
                      <a:r>
                        <a:rPr lang="en-US" sz="1500" dirty="0" err="1">
                          <a:effectLst/>
                        </a:rPr>
                        <a:t>Haldermann’s</a:t>
                      </a:r>
                      <a:r>
                        <a:rPr lang="en-US" sz="1500" dirty="0">
                          <a:effectLst/>
                        </a:rPr>
                        <a:t> guidance.</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Knows full range of market valuation for both private equity buyer (325-375m) and competitor (350-400m). </a:t>
                      </a:r>
                      <a:r>
                        <a:rPr lang="en-US" sz="1500" dirty="0">
                          <a:solidFill>
                            <a:srgbClr val="0070C0"/>
                          </a:solidFill>
                          <a:effectLst/>
                        </a:rPr>
                        <a:t>Can chose to withhold the lower bound from Ms. Fischer </a:t>
                      </a:r>
                      <a:r>
                        <a:rPr lang="en-US" sz="1500" dirty="0">
                          <a:effectLst/>
                        </a:rPr>
                        <a:t>to push for a higher sales price to TCP (and fee), or no deal with TCP to sell to a competitor. </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Knows investment committee approved valuation (300-365m). Has high personal valuation (Up to 365m).</a:t>
                      </a:r>
                      <a:endParaRPr lang="en-SG" sz="1500" dirty="0">
                        <a:effectLst/>
                      </a:endParaRPr>
                    </a:p>
                  </a:txBody>
                  <a:tcPr marL="41407" marR="41407" marT="0" marB="0"/>
                </a:tc>
                <a:tc>
                  <a:txBody>
                    <a:bodyPr/>
                    <a:lstStyle/>
                    <a:p>
                      <a:pPr>
                        <a:lnSpc>
                          <a:spcPct val="107000"/>
                        </a:lnSpc>
                        <a:spcAft>
                          <a:spcPts val="800"/>
                        </a:spcAft>
                      </a:pPr>
                      <a:r>
                        <a:rPr lang="en-US" sz="1500" dirty="0">
                          <a:effectLst/>
                        </a:rPr>
                        <a:t>Knows investment committee approved valuation (300-365m). Has lower personal valuation (Up to 290m)</a:t>
                      </a:r>
                      <a:r>
                        <a:rPr lang="en-SG" sz="1500" dirty="0">
                          <a:effectLst/>
                        </a:rPr>
                        <a:t>. </a:t>
                      </a:r>
                      <a:r>
                        <a:rPr lang="en-US" sz="1500" dirty="0" err="1">
                          <a:effectLst/>
                        </a:rPr>
                        <a:t>Trachtner</a:t>
                      </a:r>
                      <a:r>
                        <a:rPr lang="en-US" sz="1500" dirty="0">
                          <a:effectLst/>
                        </a:rPr>
                        <a:t> secretly voted against this deal and has tried to sabotage the transaction.</a:t>
                      </a:r>
                      <a:endParaRPr lang="en-SG" sz="1500" dirty="0">
                        <a:effectLst/>
                      </a:endParaRPr>
                    </a:p>
                  </a:txBody>
                  <a:tcPr marL="41407" marR="41407" marT="0" marB="0"/>
                </a:tc>
                <a:extLst>
                  <a:ext uri="{0D108BD9-81ED-4DB2-BD59-A6C34878D82A}">
                    <a16:rowId xmlns:a16="http://schemas.microsoft.com/office/drawing/2014/main" val="3406879447"/>
                  </a:ext>
                </a:extLst>
              </a:tr>
              <a:tr h="1603512">
                <a:tc>
                  <a:txBody>
                    <a:bodyPr/>
                    <a:lstStyle/>
                    <a:p>
                      <a:pPr>
                        <a:lnSpc>
                          <a:spcPct val="107000"/>
                        </a:lnSpc>
                        <a:spcAft>
                          <a:spcPts val="800"/>
                        </a:spcAft>
                      </a:pPr>
                      <a:r>
                        <a:rPr lang="en-US" sz="1500">
                          <a:effectLst/>
                        </a:rPr>
                        <a:t>Contingent Price Component</a:t>
                      </a:r>
                      <a:endParaRPr lang="en-SG" sz="150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Ms. Fischer should be willing to accept higher contingent payment as she is very confident of the business plan. </a:t>
                      </a:r>
                      <a:endParaRPr lang="en-SG" sz="1500" dirty="0">
                        <a:effectLst/>
                      </a:endParaRPr>
                    </a:p>
                  </a:txBody>
                  <a:tcPr marL="41407" marR="41407" marT="0" marB="0"/>
                </a:tc>
                <a:tc>
                  <a:txBody>
                    <a:bodyPr/>
                    <a:lstStyle/>
                    <a:p>
                      <a:pPr>
                        <a:lnSpc>
                          <a:spcPct val="107000"/>
                        </a:lnSpc>
                        <a:spcAft>
                          <a:spcPts val="800"/>
                        </a:spcAft>
                      </a:pPr>
                      <a:r>
                        <a:rPr lang="en-US" sz="1500" u="none" dirty="0">
                          <a:effectLst/>
                        </a:rPr>
                        <a:t>0-10%. </a:t>
                      </a:r>
                      <a:r>
                        <a:rPr lang="en-US" sz="1500" u="none" dirty="0">
                          <a:solidFill>
                            <a:srgbClr val="0070C0"/>
                          </a:solidFill>
                          <a:effectLst/>
                        </a:rPr>
                        <a:t>Ms. </a:t>
                      </a:r>
                      <a:r>
                        <a:rPr lang="en-US" sz="1500" u="none" dirty="0" err="1">
                          <a:solidFill>
                            <a:srgbClr val="0070C0"/>
                          </a:solidFill>
                          <a:effectLst/>
                        </a:rPr>
                        <a:t>Haldermann</a:t>
                      </a:r>
                      <a:r>
                        <a:rPr lang="en-US" sz="1500" u="none" dirty="0">
                          <a:solidFill>
                            <a:srgbClr val="0070C0"/>
                          </a:solidFill>
                          <a:effectLst/>
                        </a:rPr>
                        <a:t> may choose to push for a lower contingent payment to reduce the risk on her own fee.</a:t>
                      </a:r>
                      <a:endParaRPr lang="en-SG" sz="1500" u="none" dirty="0">
                        <a:solidFill>
                          <a:srgbClr val="0070C0"/>
                        </a:solidFill>
                        <a:effectLst/>
                      </a:endParaRPr>
                    </a:p>
                  </a:txBody>
                  <a:tcPr marL="41407" marR="41407" marT="0" marB="0"/>
                </a:tc>
                <a:tc>
                  <a:txBody>
                    <a:bodyPr/>
                    <a:lstStyle/>
                    <a:p>
                      <a:pPr>
                        <a:lnSpc>
                          <a:spcPct val="107000"/>
                        </a:lnSpc>
                        <a:spcAft>
                          <a:spcPts val="800"/>
                        </a:spcAft>
                      </a:pPr>
                      <a:r>
                        <a:rPr lang="en-US" sz="1500" u="none" dirty="0">
                          <a:effectLst/>
                        </a:rPr>
                        <a:t>5-15%</a:t>
                      </a:r>
                      <a:endParaRPr lang="en-SG" sz="150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u="none" dirty="0">
                          <a:effectLst/>
                        </a:rPr>
                        <a:t>10-25%</a:t>
                      </a:r>
                      <a:endParaRPr lang="en-SG" sz="150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extLst>
                  <a:ext uri="{0D108BD9-81ED-4DB2-BD59-A6C34878D82A}">
                    <a16:rowId xmlns:a16="http://schemas.microsoft.com/office/drawing/2014/main" val="1568217365"/>
                  </a:ext>
                </a:extLst>
              </a:tr>
              <a:tr h="2015926">
                <a:tc>
                  <a:txBody>
                    <a:bodyPr/>
                    <a:lstStyle/>
                    <a:p>
                      <a:pPr>
                        <a:lnSpc>
                          <a:spcPct val="107000"/>
                        </a:lnSpc>
                        <a:spcAft>
                          <a:spcPts val="800"/>
                        </a:spcAft>
                      </a:pPr>
                      <a:r>
                        <a:rPr lang="en-US" sz="1500">
                          <a:effectLst/>
                        </a:rPr>
                        <a:t>Preferred Deal Structure</a:t>
                      </a:r>
                      <a:endParaRPr lang="en-SG" sz="150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Relies on Ms. </a:t>
                      </a:r>
                      <a:r>
                        <a:rPr lang="en-US" sz="1500" dirty="0" err="1">
                          <a:effectLst/>
                        </a:rPr>
                        <a:t>Haldermann’s</a:t>
                      </a:r>
                      <a:r>
                        <a:rPr lang="en-US" sz="1500" dirty="0">
                          <a:effectLst/>
                        </a:rPr>
                        <a:t> guidance.</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Option A (less risk for seller).</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Option B (less risk for buyer)</a:t>
                      </a:r>
                      <a:r>
                        <a:rPr lang="en-SG" sz="1500" dirty="0">
                          <a:effectLst/>
                        </a:rPr>
                        <a:t>. </a:t>
                      </a:r>
                      <a:r>
                        <a:rPr lang="en-US" sz="1500" dirty="0">
                          <a:effectLst/>
                        </a:rPr>
                        <a:t>Has struggled to arrange financing ahead of signing. </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solidFill>
                            <a:srgbClr val="0070C0"/>
                          </a:solidFill>
                          <a:effectLst/>
                        </a:rPr>
                        <a:t>Has discovered the availability of financing that makes Option A no more or less risky than Option B. May choose to withhold this information from Preiss.</a:t>
                      </a:r>
                      <a:endParaRPr lang="en-SG" sz="15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extLst>
                  <a:ext uri="{0D108BD9-81ED-4DB2-BD59-A6C34878D82A}">
                    <a16:rowId xmlns:a16="http://schemas.microsoft.com/office/drawing/2014/main" val="2846452471"/>
                  </a:ext>
                </a:extLst>
              </a:tr>
            </a:tbl>
          </a:graphicData>
        </a:graphic>
      </p:graphicFrame>
    </p:spTree>
    <p:extLst>
      <p:ext uri="{BB962C8B-B14F-4D97-AF65-F5344CB8AC3E}">
        <p14:creationId xmlns:p14="http://schemas.microsoft.com/office/powerpoint/2010/main" val="1908615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normAutofit/>
          </a:bodyPr>
          <a:lstStyle/>
          <a:p>
            <a:r>
              <a:rPr lang="en-US" sz="2400" dirty="0"/>
              <a:t>Deontological Ethics/</a:t>
            </a:r>
            <a:r>
              <a:rPr lang="en-US" sz="2400" dirty="0" err="1"/>
              <a:t>Nonconsequentialism</a:t>
            </a:r>
            <a:r>
              <a:rPr lang="en-US" sz="2400" dirty="0"/>
              <a:t>: Morality is a question of </a:t>
            </a:r>
            <a:r>
              <a:rPr lang="en-US" sz="2400" b="1" dirty="0"/>
              <a:t>principle</a:t>
            </a:r>
            <a:r>
              <a:rPr lang="en-US" sz="2400" dirty="0"/>
              <a:t> (Immanuel Kant)</a:t>
            </a:r>
          </a:p>
          <a:p>
            <a:endParaRPr lang="en-US" sz="2400" dirty="0"/>
          </a:p>
          <a:p>
            <a:r>
              <a:rPr lang="en-US" sz="2400" dirty="0"/>
              <a:t>Utilitarian Ethics/Consequentialism: Maximize good </a:t>
            </a:r>
            <a:r>
              <a:rPr lang="en-US" sz="2400" b="1" dirty="0"/>
              <a:t>outcomes</a:t>
            </a:r>
            <a:r>
              <a:rPr lang="en-US" sz="2400" dirty="0"/>
              <a:t> (John Stuart Mill)</a:t>
            </a:r>
          </a:p>
          <a:p>
            <a:pPr marL="457200" lvl="1" indent="0">
              <a:buNone/>
            </a:pPr>
            <a:r>
              <a:rPr lang="en-US" sz="2400" i="1" dirty="0"/>
              <a:t>“The ends justify the means”</a:t>
            </a:r>
          </a:p>
          <a:p>
            <a:pPr lvl="1">
              <a:buFont typeface="Arial" panose="020B0604020202020204" pitchFamily="34" charset="0"/>
              <a:buChar char="•"/>
            </a:pPr>
            <a:endParaRPr lang="en-US" sz="2000" dirty="0"/>
          </a:p>
          <a:p>
            <a:r>
              <a:rPr lang="en-US" sz="2400" dirty="0" err="1"/>
              <a:t>Contractualism</a:t>
            </a:r>
            <a:r>
              <a:rPr lang="en-US" sz="2400" dirty="0"/>
              <a:t>: Morality is about what we </a:t>
            </a:r>
            <a:r>
              <a:rPr lang="en-US" sz="2400" b="1" dirty="0"/>
              <a:t>owe </a:t>
            </a:r>
            <a:r>
              <a:rPr lang="en-US" sz="2400" dirty="0"/>
              <a:t>one another (Thomas Hobbes)</a:t>
            </a:r>
          </a:p>
          <a:p>
            <a:endParaRPr lang="en-US" sz="2400" dirty="0"/>
          </a:p>
          <a:p>
            <a:r>
              <a:rPr lang="en-US" sz="2400" dirty="0"/>
              <a:t>Also relevant to </a:t>
            </a:r>
            <a:r>
              <a:rPr lang="en-US" sz="2400" i="1" dirty="0"/>
              <a:t>Lights Out</a:t>
            </a:r>
            <a:r>
              <a:rPr lang="en-US" sz="2400" dirty="0"/>
              <a:t>: Omission effect in moral judgment</a:t>
            </a:r>
          </a:p>
        </p:txBody>
      </p:sp>
      <p:sp>
        <p:nvSpPr>
          <p:cNvPr id="10" name="Title 1"/>
          <p:cNvSpPr txBox="1">
            <a:spLocks/>
          </p:cNvSpPr>
          <p:nvPr/>
        </p:nvSpPr>
        <p:spPr>
          <a:xfrm>
            <a:off x="228600" y="228600"/>
            <a:ext cx="8763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t>Three philosophical perspectives on morality</a:t>
            </a:r>
          </a:p>
        </p:txBody>
      </p:sp>
    </p:spTree>
    <p:extLst>
      <p:ext uri="{BB962C8B-B14F-4D97-AF65-F5344CB8AC3E}">
        <p14:creationId xmlns:p14="http://schemas.microsoft.com/office/powerpoint/2010/main" val="156747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6BDB30C-C427-3494-890A-0CD1D1CB1491}"/>
              </a:ext>
            </a:extLst>
          </p:cNvPr>
          <p:cNvGraphicFramePr>
            <a:graphicFrameLocks noGrp="1"/>
          </p:cNvGraphicFramePr>
          <p:nvPr>
            <p:extLst>
              <p:ext uri="{D42A27DB-BD31-4B8C-83A1-F6EECF244321}">
                <p14:modId xmlns:p14="http://schemas.microsoft.com/office/powerpoint/2010/main" val="137268005"/>
              </p:ext>
            </p:extLst>
          </p:nvPr>
        </p:nvGraphicFramePr>
        <p:xfrm>
          <a:off x="0" y="0"/>
          <a:ext cx="9144002" cy="6972238"/>
        </p:xfrm>
        <a:graphic>
          <a:graphicData uri="http://schemas.openxmlformats.org/drawingml/2006/table">
            <a:tbl>
              <a:tblPr firstRow="1" firstCol="1" bandRow="1">
                <a:tableStyleId>{5C22544A-7EE6-4342-B048-85BDC9FD1C3A}</a:tableStyleId>
              </a:tblPr>
              <a:tblGrid>
                <a:gridCol w="1290334">
                  <a:extLst>
                    <a:ext uri="{9D8B030D-6E8A-4147-A177-3AD203B41FA5}">
                      <a16:colId xmlns:a16="http://schemas.microsoft.com/office/drawing/2014/main" val="3039011689"/>
                    </a:ext>
                  </a:extLst>
                </a:gridCol>
                <a:gridCol w="1873465">
                  <a:extLst>
                    <a:ext uri="{9D8B030D-6E8A-4147-A177-3AD203B41FA5}">
                      <a16:colId xmlns:a16="http://schemas.microsoft.com/office/drawing/2014/main" val="2462557955"/>
                    </a:ext>
                  </a:extLst>
                </a:gridCol>
                <a:gridCol w="1993401">
                  <a:extLst>
                    <a:ext uri="{9D8B030D-6E8A-4147-A177-3AD203B41FA5}">
                      <a16:colId xmlns:a16="http://schemas.microsoft.com/office/drawing/2014/main" val="1598539937"/>
                    </a:ext>
                  </a:extLst>
                </a:gridCol>
                <a:gridCol w="1993401">
                  <a:extLst>
                    <a:ext uri="{9D8B030D-6E8A-4147-A177-3AD203B41FA5}">
                      <a16:colId xmlns:a16="http://schemas.microsoft.com/office/drawing/2014/main" val="4232672433"/>
                    </a:ext>
                  </a:extLst>
                </a:gridCol>
                <a:gridCol w="1993401">
                  <a:extLst>
                    <a:ext uri="{9D8B030D-6E8A-4147-A177-3AD203B41FA5}">
                      <a16:colId xmlns:a16="http://schemas.microsoft.com/office/drawing/2014/main" val="1972536546"/>
                    </a:ext>
                  </a:extLst>
                </a:gridCol>
              </a:tblGrid>
              <a:tr h="239115">
                <a:tc>
                  <a:txBody>
                    <a:bodyPr/>
                    <a:lstStyle/>
                    <a:p>
                      <a:pPr algn="just">
                        <a:lnSpc>
                          <a:spcPct val="107000"/>
                        </a:lnSpc>
                        <a:spcAft>
                          <a:spcPts val="800"/>
                        </a:spcAft>
                      </a:pPr>
                      <a:r>
                        <a:rPr lang="en-US" sz="1500" dirty="0">
                          <a:effectLst/>
                        </a:rPr>
                        <a:t>Issue </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Ms. Fischer</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Ms. </a:t>
                      </a:r>
                      <a:r>
                        <a:rPr lang="en-US" sz="1500" dirty="0" err="1">
                          <a:effectLst/>
                        </a:rPr>
                        <a:t>Haldermann</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Ms. Preiss</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gn="just">
                        <a:lnSpc>
                          <a:spcPct val="107000"/>
                        </a:lnSpc>
                        <a:spcAft>
                          <a:spcPts val="800"/>
                        </a:spcAft>
                      </a:pPr>
                      <a:r>
                        <a:rPr lang="en-US" sz="1500" dirty="0">
                          <a:effectLst/>
                        </a:rPr>
                        <a:t>Mr. </a:t>
                      </a:r>
                      <a:r>
                        <a:rPr lang="en-US" sz="1500" dirty="0" err="1">
                          <a:effectLst/>
                        </a:rPr>
                        <a:t>Trachtner</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extLst>
                  <a:ext uri="{0D108BD9-81ED-4DB2-BD59-A6C34878D82A}">
                    <a16:rowId xmlns:a16="http://schemas.microsoft.com/office/drawing/2014/main" val="3133390842"/>
                  </a:ext>
                </a:extLst>
              </a:tr>
              <a:tr h="3113685">
                <a:tc>
                  <a:txBody>
                    <a:bodyPr/>
                    <a:lstStyle/>
                    <a:p>
                      <a:pPr>
                        <a:lnSpc>
                          <a:spcPct val="107000"/>
                        </a:lnSpc>
                        <a:spcAft>
                          <a:spcPts val="800"/>
                        </a:spcAft>
                      </a:pPr>
                      <a:r>
                        <a:rPr lang="en-US" sz="1500" dirty="0">
                          <a:effectLst/>
                        </a:rPr>
                        <a:t>Total valuation of company</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solidFill>
                            <a:schemeClr val="tx1"/>
                          </a:solidFill>
                          <a:effectLst/>
                        </a:rPr>
                        <a:t>Not quantified, relies on Ms. </a:t>
                      </a:r>
                      <a:r>
                        <a:rPr lang="en-US" sz="1500" dirty="0" err="1">
                          <a:solidFill>
                            <a:schemeClr val="tx1"/>
                          </a:solidFill>
                          <a:effectLst/>
                        </a:rPr>
                        <a:t>Haldermann’s</a:t>
                      </a:r>
                      <a:r>
                        <a:rPr lang="en-US" sz="1500" dirty="0">
                          <a:solidFill>
                            <a:schemeClr val="tx1"/>
                          </a:solidFill>
                          <a:effectLst/>
                        </a:rPr>
                        <a:t> guidance.</a:t>
                      </a:r>
                      <a:endParaRPr lang="en-SG"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solidFill>
                            <a:schemeClr val="tx1"/>
                          </a:solidFill>
                          <a:effectLst/>
                        </a:rPr>
                        <a:t>Knows full range of market valuation for both private equity buyer (325-375m) and competitor (350-400m). Can chose to withhold the lower bound from Ms. Fischer to push for a higher sales price to TCP (and fee), or no deal with TCP to sell to a competitor. </a:t>
                      </a:r>
                      <a:endParaRPr lang="en-SG"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Knows investment committee approved valuation (300-365m). Has high personal valuation (Up to 365m).</a:t>
                      </a:r>
                      <a:endParaRPr lang="en-SG" sz="1500" dirty="0">
                        <a:effectLst/>
                      </a:endParaRPr>
                    </a:p>
                  </a:txBody>
                  <a:tcPr marL="41407" marR="41407" marT="0" marB="0"/>
                </a:tc>
                <a:tc>
                  <a:txBody>
                    <a:bodyPr/>
                    <a:lstStyle/>
                    <a:p>
                      <a:pPr>
                        <a:lnSpc>
                          <a:spcPct val="107000"/>
                        </a:lnSpc>
                        <a:spcAft>
                          <a:spcPts val="800"/>
                        </a:spcAft>
                      </a:pPr>
                      <a:r>
                        <a:rPr lang="en-US" sz="1500" dirty="0">
                          <a:effectLst/>
                        </a:rPr>
                        <a:t>Knows investment committee approved valuation (300-365m). Has lower personal valuation (Up to 290m)</a:t>
                      </a:r>
                      <a:r>
                        <a:rPr lang="en-SG" sz="1500" dirty="0">
                          <a:effectLst/>
                        </a:rPr>
                        <a:t>. </a:t>
                      </a:r>
                      <a:r>
                        <a:rPr lang="en-US" sz="1500" dirty="0" err="1">
                          <a:effectLst/>
                        </a:rPr>
                        <a:t>Trachtner</a:t>
                      </a:r>
                      <a:r>
                        <a:rPr lang="en-US" sz="1500" dirty="0">
                          <a:effectLst/>
                        </a:rPr>
                        <a:t> secretly voted against this deal and has tried to sabotage the transaction.</a:t>
                      </a:r>
                      <a:endParaRPr lang="en-SG" sz="1500" dirty="0">
                        <a:effectLst/>
                      </a:endParaRPr>
                    </a:p>
                  </a:txBody>
                  <a:tcPr marL="41407" marR="41407" marT="0" marB="0"/>
                </a:tc>
                <a:extLst>
                  <a:ext uri="{0D108BD9-81ED-4DB2-BD59-A6C34878D82A}">
                    <a16:rowId xmlns:a16="http://schemas.microsoft.com/office/drawing/2014/main" val="3406879447"/>
                  </a:ext>
                </a:extLst>
              </a:tr>
              <a:tr h="1603512">
                <a:tc>
                  <a:txBody>
                    <a:bodyPr/>
                    <a:lstStyle/>
                    <a:p>
                      <a:pPr>
                        <a:lnSpc>
                          <a:spcPct val="107000"/>
                        </a:lnSpc>
                        <a:spcAft>
                          <a:spcPts val="800"/>
                        </a:spcAft>
                      </a:pPr>
                      <a:r>
                        <a:rPr lang="en-US" sz="1500">
                          <a:effectLst/>
                        </a:rPr>
                        <a:t>Contingent Price Component</a:t>
                      </a:r>
                      <a:endParaRPr lang="en-SG" sz="150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solidFill>
                            <a:schemeClr val="tx1"/>
                          </a:solidFill>
                          <a:effectLst/>
                        </a:rPr>
                        <a:t>Ms. Fischer should be willing to accept higher contingent payment as she is very confident of the business plan. </a:t>
                      </a:r>
                      <a:endParaRPr lang="en-SG" sz="1500" dirty="0">
                        <a:solidFill>
                          <a:schemeClr val="tx1"/>
                        </a:solidFill>
                        <a:effectLst/>
                      </a:endParaRPr>
                    </a:p>
                  </a:txBody>
                  <a:tcPr marL="41407" marR="41407" marT="0" marB="0"/>
                </a:tc>
                <a:tc>
                  <a:txBody>
                    <a:bodyPr/>
                    <a:lstStyle/>
                    <a:p>
                      <a:pPr>
                        <a:lnSpc>
                          <a:spcPct val="107000"/>
                        </a:lnSpc>
                        <a:spcAft>
                          <a:spcPts val="800"/>
                        </a:spcAft>
                      </a:pPr>
                      <a:r>
                        <a:rPr lang="en-US" sz="1500" u="none" dirty="0">
                          <a:solidFill>
                            <a:schemeClr val="tx1"/>
                          </a:solidFill>
                          <a:effectLst/>
                        </a:rPr>
                        <a:t>0-10%. Ms. </a:t>
                      </a:r>
                      <a:r>
                        <a:rPr lang="en-US" sz="1500" u="none" dirty="0" err="1">
                          <a:solidFill>
                            <a:schemeClr val="tx1"/>
                          </a:solidFill>
                          <a:effectLst/>
                        </a:rPr>
                        <a:t>Haldermann</a:t>
                      </a:r>
                      <a:r>
                        <a:rPr lang="en-US" sz="1500" u="none" dirty="0">
                          <a:solidFill>
                            <a:schemeClr val="tx1"/>
                          </a:solidFill>
                          <a:effectLst/>
                        </a:rPr>
                        <a:t> may choose to push for a lower contingent payment to reduce the risk on her own fee.</a:t>
                      </a:r>
                      <a:endParaRPr lang="en-SG" sz="1500" u="none" dirty="0">
                        <a:solidFill>
                          <a:schemeClr val="tx1"/>
                        </a:solidFill>
                        <a:effectLst/>
                      </a:endParaRPr>
                    </a:p>
                  </a:txBody>
                  <a:tcPr marL="41407" marR="41407" marT="0" marB="0"/>
                </a:tc>
                <a:tc>
                  <a:txBody>
                    <a:bodyPr/>
                    <a:lstStyle/>
                    <a:p>
                      <a:pPr>
                        <a:lnSpc>
                          <a:spcPct val="107000"/>
                        </a:lnSpc>
                        <a:spcAft>
                          <a:spcPts val="800"/>
                        </a:spcAft>
                      </a:pPr>
                      <a:r>
                        <a:rPr lang="en-US" sz="1500" u="none" dirty="0">
                          <a:effectLst/>
                        </a:rPr>
                        <a:t>5-15%</a:t>
                      </a:r>
                      <a:endParaRPr lang="en-SG" sz="150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u="none" dirty="0">
                          <a:effectLst/>
                        </a:rPr>
                        <a:t>10-25%</a:t>
                      </a:r>
                      <a:endParaRPr lang="en-SG" sz="150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extLst>
                  <a:ext uri="{0D108BD9-81ED-4DB2-BD59-A6C34878D82A}">
                    <a16:rowId xmlns:a16="http://schemas.microsoft.com/office/drawing/2014/main" val="1568217365"/>
                  </a:ext>
                </a:extLst>
              </a:tr>
              <a:tr h="2015926">
                <a:tc>
                  <a:txBody>
                    <a:bodyPr/>
                    <a:lstStyle/>
                    <a:p>
                      <a:pPr>
                        <a:lnSpc>
                          <a:spcPct val="107000"/>
                        </a:lnSpc>
                        <a:spcAft>
                          <a:spcPts val="800"/>
                        </a:spcAft>
                      </a:pPr>
                      <a:r>
                        <a:rPr lang="en-US" sz="1500">
                          <a:effectLst/>
                        </a:rPr>
                        <a:t>Preferred Deal Structure</a:t>
                      </a:r>
                      <a:endParaRPr lang="en-SG" sz="150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Relies on Ms. </a:t>
                      </a:r>
                      <a:r>
                        <a:rPr lang="en-US" sz="1500" dirty="0" err="1">
                          <a:effectLst/>
                        </a:rPr>
                        <a:t>Haldermann’s</a:t>
                      </a:r>
                      <a:r>
                        <a:rPr lang="en-US" sz="1500" dirty="0">
                          <a:effectLst/>
                        </a:rPr>
                        <a:t> guidance.</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a:txBody>
                    <a:bodyPr/>
                    <a:lstStyle/>
                    <a:p>
                      <a:pPr>
                        <a:lnSpc>
                          <a:spcPct val="107000"/>
                        </a:lnSpc>
                        <a:spcAft>
                          <a:spcPts val="800"/>
                        </a:spcAft>
                      </a:pPr>
                      <a:r>
                        <a:rPr lang="en-US" sz="1500" dirty="0">
                          <a:effectLst/>
                        </a:rPr>
                        <a:t>Option A (less risk for seller).</a:t>
                      </a: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gridSpan="2">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500" dirty="0" err="1">
                          <a:solidFill>
                            <a:srgbClr val="0070C0"/>
                          </a:solidFill>
                          <a:effectLst/>
                        </a:rPr>
                        <a:t>Trachtner</a:t>
                      </a:r>
                      <a:r>
                        <a:rPr lang="en-US" sz="1500" dirty="0">
                          <a:solidFill>
                            <a:srgbClr val="0070C0"/>
                          </a:solidFill>
                          <a:effectLst/>
                        </a:rPr>
                        <a:t> has discovered the availability of financing that makes Option A no more risky than Option B. If shared between them, the buyers  (</a:t>
                      </a:r>
                      <a:r>
                        <a:rPr lang="en-US" sz="1500" dirty="0" err="1">
                          <a:solidFill>
                            <a:srgbClr val="0070C0"/>
                          </a:solidFill>
                          <a:effectLst/>
                        </a:rPr>
                        <a:t>Trachtner</a:t>
                      </a:r>
                      <a:r>
                        <a:rPr lang="en-US" sz="1500" dirty="0">
                          <a:solidFill>
                            <a:srgbClr val="0070C0"/>
                          </a:solidFill>
                          <a:effectLst/>
                        </a:rPr>
                        <a:t> and Preiss) may withhold this information from the sellers in order to trade Option A for concessions from them. </a:t>
                      </a:r>
                      <a:endParaRPr lang="en-SG" sz="15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hMerge="1">
                  <a:txBody>
                    <a:bodyPr/>
                    <a:lstStyle/>
                    <a:p>
                      <a:pPr>
                        <a:lnSpc>
                          <a:spcPct val="107000"/>
                        </a:lnSpc>
                        <a:spcAft>
                          <a:spcPts val="800"/>
                        </a:spcAft>
                      </a:pPr>
                      <a:endParaRPr lang="en-SG" sz="15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extLst>
                  <a:ext uri="{0D108BD9-81ED-4DB2-BD59-A6C34878D82A}">
                    <a16:rowId xmlns:a16="http://schemas.microsoft.com/office/drawing/2014/main" val="2846452471"/>
                  </a:ext>
                </a:extLst>
              </a:tr>
            </a:tbl>
          </a:graphicData>
        </a:graphic>
      </p:graphicFrame>
    </p:spTree>
    <p:extLst>
      <p:ext uri="{BB962C8B-B14F-4D97-AF65-F5344CB8AC3E}">
        <p14:creationId xmlns:p14="http://schemas.microsoft.com/office/powerpoint/2010/main" val="4174583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02FE9E7-5015-EA1A-3718-4AD689695815}"/>
              </a:ext>
            </a:extLst>
          </p:cNvPr>
          <p:cNvGraphicFramePr>
            <a:graphicFrameLocks noGrp="1"/>
          </p:cNvGraphicFramePr>
          <p:nvPr>
            <p:extLst>
              <p:ext uri="{D42A27DB-BD31-4B8C-83A1-F6EECF244321}">
                <p14:modId xmlns:p14="http://schemas.microsoft.com/office/powerpoint/2010/main" val="759945018"/>
              </p:ext>
            </p:extLst>
          </p:nvPr>
        </p:nvGraphicFramePr>
        <p:xfrm>
          <a:off x="0" y="0"/>
          <a:ext cx="9143999" cy="3547517"/>
        </p:xfrm>
        <a:graphic>
          <a:graphicData uri="http://schemas.openxmlformats.org/drawingml/2006/table">
            <a:tbl>
              <a:tblPr firstRow="1" firstCol="1" bandRow="1">
                <a:tableStyleId>{5C22544A-7EE6-4342-B048-85BDC9FD1C3A}</a:tableStyleId>
              </a:tblPr>
              <a:tblGrid>
                <a:gridCol w="1290334">
                  <a:extLst>
                    <a:ext uri="{9D8B030D-6E8A-4147-A177-3AD203B41FA5}">
                      <a16:colId xmlns:a16="http://schemas.microsoft.com/office/drawing/2014/main" val="3477824566"/>
                    </a:ext>
                  </a:extLst>
                </a:gridCol>
                <a:gridCol w="1873465">
                  <a:extLst>
                    <a:ext uri="{9D8B030D-6E8A-4147-A177-3AD203B41FA5}">
                      <a16:colId xmlns:a16="http://schemas.microsoft.com/office/drawing/2014/main" val="1478913593"/>
                    </a:ext>
                  </a:extLst>
                </a:gridCol>
                <a:gridCol w="1993400">
                  <a:extLst>
                    <a:ext uri="{9D8B030D-6E8A-4147-A177-3AD203B41FA5}">
                      <a16:colId xmlns:a16="http://schemas.microsoft.com/office/drawing/2014/main" val="2686846980"/>
                    </a:ext>
                  </a:extLst>
                </a:gridCol>
                <a:gridCol w="1993400">
                  <a:extLst>
                    <a:ext uri="{9D8B030D-6E8A-4147-A177-3AD203B41FA5}">
                      <a16:colId xmlns:a16="http://schemas.microsoft.com/office/drawing/2014/main" val="2226088197"/>
                    </a:ext>
                  </a:extLst>
                </a:gridCol>
                <a:gridCol w="1993400">
                  <a:extLst>
                    <a:ext uri="{9D8B030D-6E8A-4147-A177-3AD203B41FA5}">
                      <a16:colId xmlns:a16="http://schemas.microsoft.com/office/drawing/2014/main" val="3164014600"/>
                    </a:ext>
                  </a:extLst>
                </a:gridCol>
              </a:tblGrid>
              <a:tr h="260131">
                <a:tc>
                  <a:txBody>
                    <a:bodyPr/>
                    <a:lstStyle/>
                    <a:p>
                      <a:pPr algn="just">
                        <a:lnSpc>
                          <a:spcPct val="107000"/>
                        </a:lnSpc>
                        <a:spcAft>
                          <a:spcPts val="800"/>
                        </a:spcAft>
                      </a:pPr>
                      <a:r>
                        <a:rPr lang="en-US" sz="1600" dirty="0">
                          <a:effectLst/>
                        </a:rPr>
                        <a:t>Issue </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gn="just">
                        <a:lnSpc>
                          <a:spcPct val="107000"/>
                        </a:lnSpc>
                        <a:spcAft>
                          <a:spcPts val="800"/>
                        </a:spcAft>
                      </a:pPr>
                      <a:r>
                        <a:rPr lang="en-US" sz="1600" dirty="0">
                          <a:effectLst/>
                        </a:rPr>
                        <a:t>Ms. Fischer</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gn="just">
                        <a:lnSpc>
                          <a:spcPct val="107000"/>
                        </a:lnSpc>
                        <a:spcAft>
                          <a:spcPts val="800"/>
                        </a:spcAft>
                      </a:pPr>
                      <a:r>
                        <a:rPr lang="en-US" sz="1600" dirty="0">
                          <a:effectLst/>
                        </a:rPr>
                        <a:t>Ms. </a:t>
                      </a:r>
                      <a:r>
                        <a:rPr lang="en-US" sz="1600" dirty="0" err="1">
                          <a:effectLst/>
                        </a:rPr>
                        <a:t>Haldermann</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gn="just">
                        <a:lnSpc>
                          <a:spcPct val="107000"/>
                        </a:lnSpc>
                        <a:spcAft>
                          <a:spcPts val="800"/>
                        </a:spcAft>
                      </a:pPr>
                      <a:r>
                        <a:rPr lang="en-US" sz="1600" dirty="0">
                          <a:effectLst/>
                        </a:rPr>
                        <a:t>Ms. Preiss</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gn="just">
                        <a:lnSpc>
                          <a:spcPct val="107000"/>
                        </a:lnSpc>
                        <a:spcAft>
                          <a:spcPts val="800"/>
                        </a:spcAft>
                      </a:pPr>
                      <a:r>
                        <a:rPr lang="en-US" sz="1600" dirty="0">
                          <a:effectLst/>
                        </a:rPr>
                        <a:t>Mr. </a:t>
                      </a:r>
                      <a:r>
                        <a:rPr lang="en-US" sz="1600" dirty="0" err="1">
                          <a:effectLst/>
                        </a:rPr>
                        <a:t>Trachtner</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extLst>
                  <a:ext uri="{0D108BD9-81ED-4DB2-BD59-A6C34878D82A}">
                    <a16:rowId xmlns:a16="http://schemas.microsoft.com/office/drawing/2014/main" val="3769371488"/>
                  </a:ext>
                </a:extLst>
              </a:tr>
              <a:tr h="1189841">
                <a:tc>
                  <a:txBody>
                    <a:bodyPr/>
                    <a:lstStyle/>
                    <a:p>
                      <a:pPr>
                        <a:lnSpc>
                          <a:spcPct val="107000"/>
                        </a:lnSpc>
                        <a:spcAft>
                          <a:spcPts val="800"/>
                        </a:spcAft>
                      </a:pPr>
                      <a:r>
                        <a:rPr lang="en-US" sz="1600">
                          <a:effectLst/>
                        </a:rPr>
                        <a:t>Future Role</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Preferably fully retired, at most</a:t>
                      </a:r>
                      <a:r>
                        <a:rPr lang="en-SG" sz="1600" dirty="0">
                          <a:effectLst/>
                        </a:rPr>
                        <a:t> </a:t>
                      </a:r>
                      <a:r>
                        <a:rPr lang="en-US" sz="1600" dirty="0">
                          <a:effectLst/>
                        </a:rPr>
                        <a:t>2 days a week remote working.</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a:effectLst/>
                        </a:rPr>
                        <a:t>Indifferent</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Preference: Ideally full time, at least 1 day a week.</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Wants Ms. Fischer to leave the company.</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extLst>
                  <a:ext uri="{0D108BD9-81ED-4DB2-BD59-A6C34878D82A}">
                    <a16:rowId xmlns:a16="http://schemas.microsoft.com/office/drawing/2014/main" val="712525696"/>
                  </a:ext>
                </a:extLst>
              </a:tr>
              <a:tr h="804558">
                <a:tc>
                  <a:txBody>
                    <a:bodyPr/>
                    <a:lstStyle/>
                    <a:p>
                      <a:pPr>
                        <a:lnSpc>
                          <a:spcPct val="107000"/>
                        </a:lnSpc>
                        <a:spcAft>
                          <a:spcPts val="800"/>
                        </a:spcAft>
                      </a:pPr>
                      <a:r>
                        <a:rPr lang="en-US" sz="1600">
                          <a:effectLst/>
                        </a:rPr>
                        <a:t>Future CEO</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Involvement in recruiting is very important to her.</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Indifferent</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Indifferent</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dirty="0">
                          <a:effectLst/>
                        </a:rPr>
                        <a:t>Prefers Ms. Fischer have no say in choosing the CEO.</a:t>
                      </a:r>
                      <a:endParaRPr lang="en-S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extLst>
                  <a:ext uri="{0D108BD9-81ED-4DB2-BD59-A6C34878D82A}">
                    <a16:rowId xmlns:a16="http://schemas.microsoft.com/office/drawing/2014/main" val="4285694173"/>
                  </a:ext>
                </a:extLst>
              </a:tr>
              <a:tr h="1076772">
                <a:tc>
                  <a:txBody>
                    <a:bodyPr/>
                    <a:lstStyle/>
                    <a:p>
                      <a:pPr>
                        <a:lnSpc>
                          <a:spcPct val="107000"/>
                        </a:lnSpc>
                        <a:spcAft>
                          <a:spcPts val="800"/>
                        </a:spcAft>
                      </a:pPr>
                      <a:r>
                        <a:rPr lang="en-US" sz="1600">
                          <a:effectLst/>
                        </a:rPr>
                        <a:t>Re-investment (equity retained by Fischer)</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u="none">
                          <a:effectLst/>
                        </a:rPr>
                        <a:t>0-15%, can go higher if other requests are met</a:t>
                      </a:r>
                      <a:endParaRPr lang="en-SG" sz="1600" u="none">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u="none">
                          <a:effectLst/>
                        </a:rPr>
                        <a:t>Indifferent </a:t>
                      </a:r>
                      <a:endParaRPr lang="en-SG" sz="1600" u="none">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u="none">
                          <a:effectLst/>
                        </a:rPr>
                        <a:t>10-30%</a:t>
                      </a:r>
                      <a:endParaRPr lang="en-SG" sz="1600" u="none">
                        <a:effectLst/>
                      </a:endParaRPr>
                    </a:p>
                    <a:p>
                      <a:pPr>
                        <a:lnSpc>
                          <a:spcPct val="107000"/>
                        </a:lnSpc>
                        <a:spcAft>
                          <a:spcPts val="800"/>
                        </a:spcAft>
                      </a:pPr>
                      <a:r>
                        <a:rPr lang="en-US" sz="1600" u="none">
                          <a:effectLst/>
                        </a:rPr>
                        <a:t> </a:t>
                      </a:r>
                      <a:endParaRPr lang="en-SG" sz="1600" u="none">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tc>
                  <a:txBody>
                    <a:bodyPr/>
                    <a:lstStyle/>
                    <a:p>
                      <a:pPr>
                        <a:lnSpc>
                          <a:spcPct val="107000"/>
                        </a:lnSpc>
                        <a:spcAft>
                          <a:spcPts val="800"/>
                        </a:spcAft>
                      </a:pPr>
                      <a:r>
                        <a:rPr lang="en-US" sz="1600" u="none" dirty="0">
                          <a:effectLst/>
                        </a:rPr>
                        <a:t>0%</a:t>
                      </a:r>
                      <a:endParaRPr lang="en-SG" sz="160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48832" marR="48832" marT="0" marB="0"/>
                </a:tc>
                <a:extLst>
                  <a:ext uri="{0D108BD9-81ED-4DB2-BD59-A6C34878D82A}">
                    <a16:rowId xmlns:a16="http://schemas.microsoft.com/office/drawing/2014/main" val="3124634158"/>
                  </a:ext>
                </a:extLst>
              </a:tr>
            </a:tbl>
          </a:graphicData>
        </a:graphic>
      </p:graphicFrame>
    </p:spTree>
    <p:extLst>
      <p:ext uri="{BB962C8B-B14F-4D97-AF65-F5344CB8AC3E}">
        <p14:creationId xmlns:p14="http://schemas.microsoft.com/office/powerpoint/2010/main" val="1007993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11015</Words>
  <Application>Microsoft Office PowerPoint</Application>
  <PresentationFormat>On-screen Show (4:3)</PresentationFormat>
  <Paragraphs>907</Paragraphs>
  <Slides>35</Slides>
  <Notes>35</Notes>
  <HiddenSlides>4</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35</vt:i4>
      </vt:variant>
    </vt:vector>
  </HeadingPairs>
  <TitlesOfParts>
    <vt:vector size="47" baseType="lpstr">
      <vt:lpstr>Arial</vt:lpstr>
      <vt:lpstr>Calibri</vt:lpstr>
      <vt:lpstr>Georgia</vt:lpstr>
      <vt:lpstr>GT America</vt:lpstr>
      <vt:lpstr>Montserrat</vt:lpstr>
      <vt:lpstr>MyriaMM_400 RG 600 NO</vt:lpstr>
      <vt:lpstr>Roboto</vt:lpstr>
      <vt:lpstr>Roboto Slab</vt:lpstr>
      <vt:lpstr>Times New Roman</vt:lpstr>
      <vt:lpstr>Ubuntu</vt:lpstr>
      <vt:lpstr>Office Theme</vt:lpstr>
      <vt:lpstr>Conception personnalisée</vt:lpstr>
      <vt:lpstr>Licht aus (Lights Out)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true story behind the case</vt:lpstr>
      <vt:lpstr>The true story behind the case</vt:lpstr>
      <vt:lpstr>The true story behind the case</vt:lpstr>
      <vt:lpstr>The true story behind the case</vt:lpstr>
      <vt:lpstr>The true story behind the case</vt:lpstr>
      <vt:lpstr>The true story behind the case</vt:lpstr>
      <vt:lpstr>PowerPoint Presentation</vt:lpstr>
      <vt:lpstr>Team Negotiations</vt:lpstr>
      <vt:lpstr>Teams and negotiation ethics</vt:lpstr>
      <vt:lpstr>PowerPoint Presentation</vt:lpstr>
      <vt:lpstr>“Agent-Principal Problems”</vt:lpstr>
      <vt:lpstr>“Agent-Principal Problems”</vt:lpstr>
      <vt:lpstr>Examples of Agent-Principal Problems?</vt:lpstr>
      <vt:lpstr>Examples of Agent-Principal Problems?</vt:lpstr>
      <vt:lpstr> How to address agency problems? </vt:lpstr>
      <vt:lpstr> How to address agency problems? </vt:lpstr>
      <vt:lpstr>PowerPoint Presentation</vt:lpstr>
      <vt:lpstr>Dark Triad Traits</vt:lpstr>
      <vt:lpstr>PowerPoint Presentation</vt:lpstr>
      <vt:lpstr>Take-Aways: Lights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Arm Exercise</dc:title>
  <dc:creator>Eric Uhlmann</dc:creator>
  <cp:lastModifiedBy>SHIKHOVA Larisa</cp:lastModifiedBy>
  <cp:revision>787</cp:revision>
  <dcterms:created xsi:type="dcterms:W3CDTF">2015-07-05T00:50:19Z</dcterms:created>
  <dcterms:modified xsi:type="dcterms:W3CDTF">2024-06-20T13:12:09Z</dcterms:modified>
</cp:coreProperties>
</file>