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21"/>
  </p:notesMasterIdLst>
  <p:sldIdLst>
    <p:sldId id="386" r:id="rId4"/>
    <p:sldId id="387" r:id="rId5"/>
    <p:sldId id="256" r:id="rId6"/>
    <p:sldId id="518" r:id="rId7"/>
    <p:sldId id="654" r:id="rId8"/>
    <p:sldId id="656" r:id="rId9"/>
    <p:sldId id="651" r:id="rId10"/>
    <p:sldId id="542" r:id="rId11"/>
    <p:sldId id="544" r:id="rId12"/>
    <p:sldId id="545" r:id="rId13"/>
    <p:sldId id="546" r:id="rId14"/>
    <p:sldId id="530" r:id="rId15"/>
    <p:sldId id="655" r:id="rId16"/>
    <p:sldId id="522" r:id="rId17"/>
    <p:sldId id="537" r:id="rId18"/>
    <p:sldId id="549" r:id="rId19"/>
    <p:sldId id="548"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8AEC4-62AF-4448-9C03-187A03318148}" v="3" dt="2024-06-10T07:34:58.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33" autoAdjust="0"/>
  </p:normalViewPr>
  <p:slideViewPr>
    <p:cSldViewPr snapToGrid="0">
      <p:cViewPr varScale="1">
        <p:scale>
          <a:sx n="90" d="100"/>
          <a:sy n="90" d="100"/>
        </p:scale>
        <p:origin x="69" y="1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8B38AEC4-62AF-4448-9C03-187A03318148}"/>
    <pc:docChg chg="custSel addSld delSld modSld sldOrd modMainMaster">
      <pc:chgData name="LESCALLIER TRAQUET Emilie" userId="ab01feba-5c92-4a33-8ccf-08c553084b8f" providerId="ADAL" clId="{8B38AEC4-62AF-4448-9C03-187A03318148}" dt="2024-06-10T07:37:42.424" v="73" actId="1076"/>
      <pc:docMkLst>
        <pc:docMk/>
      </pc:docMkLst>
      <pc:sldChg chg="modSp add mod ord">
        <pc:chgData name="LESCALLIER TRAQUET Emilie" userId="ab01feba-5c92-4a33-8ccf-08c553084b8f" providerId="ADAL" clId="{8B38AEC4-62AF-4448-9C03-187A03318148}" dt="2024-06-10T07:37:42.424" v="73" actId="1076"/>
        <pc:sldMkLst>
          <pc:docMk/>
          <pc:sldMk cId="50120224" sldId="386"/>
        </pc:sldMkLst>
        <pc:spChg chg="mod">
          <ac:chgData name="LESCALLIER TRAQUET Emilie" userId="ab01feba-5c92-4a33-8ccf-08c553084b8f" providerId="ADAL" clId="{8B38AEC4-62AF-4448-9C03-187A03318148}" dt="2024-06-10T07:30:25.012" v="24" actId="20577"/>
          <ac:spMkLst>
            <pc:docMk/>
            <pc:sldMk cId="50120224" sldId="386"/>
            <ac:spMk id="5" creationId="{95B59985-71BB-39B0-A25D-A79F4455D554}"/>
          </ac:spMkLst>
        </pc:spChg>
        <pc:spChg chg="mod">
          <ac:chgData name="LESCALLIER TRAQUET Emilie" userId="ab01feba-5c92-4a33-8ccf-08c553084b8f" providerId="ADAL" clId="{8B38AEC4-62AF-4448-9C03-187A03318148}" dt="2024-06-10T07:37:42.424" v="73" actId="1076"/>
          <ac:spMkLst>
            <pc:docMk/>
            <pc:sldMk cId="50120224" sldId="386"/>
            <ac:spMk id="7" creationId="{A8F4ADC1-E06A-AFED-D132-7A0D134CB25A}"/>
          </ac:spMkLst>
        </pc:spChg>
      </pc:sldChg>
      <pc:sldChg chg="new del">
        <pc:chgData name="LESCALLIER TRAQUET Emilie" userId="ab01feba-5c92-4a33-8ccf-08c553084b8f" providerId="ADAL" clId="{8B38AEC4-62AF-4448-9C03-187A03318148}" dt="2024-06-10T07:30:12.707" v="2" actId="47"/>
        <pc:sldMkLst>
          <pc:docMk/>
          <pc:sldMk cId="3274006582" sldId="657"/>
        </pc:sldMkLst>
      </pc:sldChg>
      <pc:sldMasterChg chg="addSp delSp modSp mod">
        <pc:chgData name="LESCALLIER TRAQUET Emilie" userId="ab01feba-5c92-4a33-8ccf-08c553084b8f" providerId="ADAL" clId="{8B38AEC4-62AF-4448-9C03-187A03318148}" dt="2024-06-10T07:35:03.327" v="72" actId="14100"/>
        <pc:sldMasterMkLst>
          <pc:docMk/>
          <pc:sldMasterMk cId="4201312426" sldId="2147483678"/>
        </pc:sldMasterMkLst>
        <pc:picChg chg="del">
          <ac:chgData name="LESCALLIER TRAQUET Emilie" userId="ab01feba-5c92-4a33-8ccf-08c553084b8f" providerId="ADAL" clId="{8B38AEC4-62AF-4448-9C03-187A03318148}" dt="2024-06-10T07:34:30.720" v="69" actId="478"/>
          <ac:picMkLst>
            <pc:docMk/>
            <pc:sldMasterMk cId="4201312426" sldId="2147483678"/>
            <ac:picMk id="2" creationId="{EB1AC81B-FB90-19B9-E762-95098AA2565B}"/>
          </ac:picMkLst>
        </pc:picChg>
        <pc:picChg chg="add mod">
          <ac:chgData name="LESCALLIER TRAQUET Emilie" userId="ab01feba-5c92-4a33-8ccf-08c553084b8f" providerId="ADAL" clId="{8B38AEC4-62AF-4448-9C03-187A03318148}" dt="2024-06-10T07:35:03.327" v="72" actId="14100"/>
          <ac:picMkLst>
            <pc:docMk/>
            <pc:sldMasterMk cId="4201312426" sldId="2147483678"/>
            <ac:picMk id="3" creationId="{49F1B78A-A46A-2806-E287-B00E13810FBE}"/>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8716E-84B7-4F39-8F02-4A2973F47217}"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8B64D-8ADA-4BC6-A82E-81F45D6A7E47}" type="slidenum">
              <a:rPr lang="en-GB" smtClean="0"/>
              <a:t>‹#›</a:t>
            </a:fld>
            <a:endParaRPr lang="en-GB"/>
          </a:p>
        </p:txBody>
      </p:sp>
    </p:spTree>
    <p:extLst>
      <p:ext uri="{BB962C8B-B14F-4D97-AF65-F5344CB8AC3E}">
        <p14:creationId xmlns:p14="http://schemas.microsoft.com/office/powerpoint/2010/main" val="366494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canal-river-bridge-bike-tree-264362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photos/canal-river-bridge-bike-tree-264362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canal-river-bridge-bike-tree-264362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canal-river-bridge-bike-tree-26436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the Jubilee Organizer plans to move the auditorium and then put it back in place. However, the School Head actually wants the auditorium moved to save energy costs, and this is worth 20k to her. </a:t>
            </a:r>
          </a:p>
        </p:txBody>
      </p:sp>
      <p:sp>
        <p:nvSpPr>
          <p:cNvPr id="4" name="Slide Number Placeholder 3"/>
          <p:cNvSpPr>
            <a:spLocks noGrp="1"/>
          </p:cNvSpPr>
          <p:nvPr>
            <p:ph type="sldNum" sz="quarter" idx="5"/>
          </p:nvPr>
        </p:nvSpPr>
        <p:spPr/>
        <p:txBody>
          <a:bodyPr/>
          <a:lstStyle/>
          <a:p>
            <a:fld id="{F698B64D-8ADA-4BC6-A82E-81F45D6A7E47}" type="slidenum">
              <a:rPr lang="en-GB" smtClean="0"/>
              <a:t>10</a:t>
            </a:fld>
            <a:endParaRPr lang="en-GB"/>
          </a:p>
        </p:txBody>
      </p:sp>
    </p:spTree>
    <p:extLst>
      <p:ext uri="{BB962C8B-B14F-4D97-AF65-F5344CB8AC3E}">
        <p14:creationId xmlns:p14="http://schemas.microsoft.com/office/powerpoint/2010/main" val="46671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Jubilee Organizer is shorthanded and would love for some of students at the vocational school to help build the grounds for the festival. The School Head can actually save 30k on her internship program if this is incorporated into the agreement. </a:t>
            </a:r>
          </a:p>
        </p:txBody>
      </p:sp>
      <p:sp>
        <p:nvSpPr>
          <p:cNvPr id="4" name="Slide Number Placeholder 3"/>
          <p:cNvSpPr>
            <a:spLocks noGrp="1"/>
          </p:cNvSpPr>
          <p:nvPr>
            <p:ph type="sldNum" sz="quarter" idx="5"/>
          </p:nvPr>
        </p:nvSpPr>
        <p:spPr/>
        <p:txBody>
          <a:bodyPr/>
          <a:lstStyle/>
          <a:p>
            <a:fld id="{F698B64D-8ADA-4BC6-A82E-81F45D6A7E47}" type="slidenum">
              <a:rPr lang="en-GB" smtClean="0"/>
              <a:t>11</a:t>
            </a:fld>
            <a:endParaRPr lang="en-GB"/>
          </a:p>
        </p:txBody>
      </p:sp>
    </p:spTree>
    <p:extLst>
      <p:ext uri="{BB962C8B-B14F-4D97-AF65-F5344CB8AC3E}">
        <p14:creationId xmlns:p14="http://schemas.microsoft.com/office/powerpoint/2010/main" val="364836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Jubilee case illustrates is the importance of moving from positions– what you say you want on the surface– to underlying interests, or the goals or reasons that led you to adopt those positions. The underling goal of the School Head isn’t 200k, it is to fulfill the needs of her school and students. Only by finding ways to address these interests using a means other than cash payments is an agreement made possible.  </a:t>
            </a:r>
          </a:p>
        </p:txBody>
      </p:sp>
      <p:sp>
        <p:nvSpPr>
          <p:cNvPr id="4" name="Slide Number Placeholder 3"/>
          <p:cNvSpPr>
            <a:spLocks noGrp="1"/>
          </p:cNvSpPr>
          <p:nvPr>
            <p:ph type="sldNum" sz="quarter" idx="5"/>
          </p:nvPr>
        </p:nvSpPr>
        <p:spPr/>
        <p:txBody>
          <a:bodyPr/>
          <a:lstStyle/>
          <a:p>
            <a:fld id="{F698B64D-8ADA-4BC6-A82E-81F45D6A7E47}" type="slidenum">
              <a:rPr lang="en-GB" smtClean="0"/>
              <a:t>12</a:t>
            </a:fld>
            <a:endParaRPr lang="en-GB"/>
          </a:p>
        </p:txBody>
      </p:sp>
    </p:spTree>
    <p:extLst>
      <p:ext uri="{BB962C8B-B14F-4D97-AF65-F5344CB8AC3E}">
        <p14:creationId xmlns:p14="http://schemas.microsoft.com/office/powerpoint/2010/main" val="2458059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 will</a:t>
            </a:r>
            <a:r>
              <a:rPr lang="en-US" baseline="0" dirty="0"/>
              <a:t> now present your negotiation results for Jubilee. </a:t>
            </a:r>
          </a:p>
          <a:p>
            <a:endParaRPr lang="en-US" baseline="0" dirty="0"/>
          </a:p>
          <a:p>
            <a:r>
              <a:rPr lang="en-US" baseline="0" dirty="0"/>
              <a:t>DEBRIEFING WITH THE EXCEL SPREADSHEET:</a:t>
            </a:r>
          </a:p>
          <a:p>
            <a:endParaRPr lang="en-US" baseline="0" dirty="0"/>
          </a:p>
          <a:p>
            <a:r>
              <a:rPr lang="en-US" baseline="0" dirty="0"/>
              <a:t>[</a:t>
            </a:r>
            <a:r>
              <a:rPr lang="en-US" i="1" baseline="0" dirty="0"/>
              <a:t>Instructor opens the excel file called “Results spreadsheet for Jubilee negotiation” and leave this up during the debrief discussion scripted below</a:t>
            </a:r>
            <a:r>
              <a:rPr lang="en-US" baseline="0" dirty="0"/>
              <a:t>].</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Gesturing to the excel file with the class’s results</a:t>
            </a:r>
            <a:r>
              <a:rPr lang="en-US" sz="1200" b="0" i="0" kern="1200" baseline="0" dirty="0">
                <a:solidFill>
                  <a:schemeClr val="tx1"/>
                </a:solidFill>
                <a:effectLst/>
                <a:latin typeface="+mn-lt"/>
                <a:ea typeface="+mn-ea"/>
                <a:cs typeface="+mn-cs"/>
              </a:rPr>
              <a:t>] And here are your agreements! [</a:t>
            </a:r>
            <a:r>
              <a:rPr lang="en-US" sz="1200" b="0" i="1" kern="1200" baseline="0" dirty="0">
                <a:solidFill>
                  <a:schemeClr val="tx1"/>
                </a:solidFill>
                <a:effectLst/>
                <a:latin typeface="+mn-lt"/>
                <a:ea typeface="+mn-ea"/>
                <a:cs typeface="+mn-cs"/>
              </a:rPr>
              <a:t>Students react, usually there are a large range of agreements and they are surprised</a:t>
            </a:r>
            <a:r>
              <a:rPr lang="en-US" sz="1200" b="0" i="0" kern="1200" baseline="0" dirty="0">
                <a:solidFill>
                  <a:schemeClr val="tx1"/>
                </a:solidFill>
                <a:effectLst/>
                <a:latin typeface="+mn-lt"/>
                <a:ea typeface="+mn-ea"/>
                <a:cs typeface="+mn-cs"/>
              </a:rPr>
              <a:t>]. Negotiation simulations have an element of artificiality, but the value is you see the universe of alternative possibilities. Other negotiators, with the same role materials but different strategies and different partners, got very different results from you. </a:t>
            </a:r>
            <a:r>
              <a:rPr lang="en-US" sz="1200" baseline="0" dirty="0"/>
              <a:t>So tell me a bit about your deals.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instructor might pick out extreme deals, such as impasses with no value discovery, cases where all of the creative solutions were found, or unusually high or low rent prices, and ask the student pair in question how they came to that result.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The instructor should use the outcome forms to create the excel results display for the class using the excel spreadsheet called “</a:t>
            </a:r>
            <a:r>
              <a:rPr lang="en-US" i="0" baseline="0" dirty="0"/>
              <a:t>Results spreadsheet for Jubilee negotiation.</a:t>
            </a:r>
            <a:r>
              <a:rPr lang="en-US" sz="1200" b="0" i="0" kern="1200" baseline="0" dirty="0">
                <a:solidFill>
                  <a:schemeClr val="tx1"/>
                </a:solidFill>
                <a:effectLst/>
                <a:latin typeface="+mn-lt"/>
                <a:ea typeface="+mn-ea"/>
                <a:cs typeface="+mn-cs"/>
              </a:rPr>
              <a:t>” As it is not always clear from the outcome form whether students discovered the value with regards to internships, the restaurant, and the auditorium move, she should ask them to clarify their agreements as needed and note this on the outcome form as they turn them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VERBAL DEBRIEF, WITHOUT SPREADSHEET: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If the instructor prefers not to use the excel spreadsheet, the case can also be debriefed verbally with this slide left up on the screen</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Let’s get into your agreements. Please raise your hands if you discovered all three sources of value: restaurant, internships, auditorium. [</a:t>
            </a:r>
            <a:r>
              <a:rPr lang="en-US" sz="1200" b="0" i="1" kern="1200" baseline="0" dirty="0">
                <a:solidFill>
                  <a:schemeClr val="tx1"/>
                </a:solidFill>
                <a:effectLst/>
                <a:latin typeface="+mn-lt"/>
                <a:ea typeface="+mn-ea"/>
                <a:cs typeface="+mn-cs"/>
              </a:rPr>
              <a:t>Students raise hands</a:t>
            </a:r>
            <a:r>
              <a:rPr lang="en-US" sz="1200" b="0" i="0" kern="1200" baseline="0" dirty="0">
                <a:solidFill>
                  <a:schemeClr val="tx1"/>
                </a:solidFill>
                <a:effectLst/>
                <a:latin typeface="+mn-lt"/>
                <a:ea typeface="+mn-ea"/>
                <a:cs typeface="+mn-cs"/>
              </a:rPr>
              <a:t>]. Please raise your hands if you discovered two of three of these additional sources of value, no more and no less. Precisely two extra sources of value. [</a:t>
            </a:r>
            <a:r>
              <a:rPr lang="en-US" sz="1200" b="0" i="1" kern="1200" baseline="0" dirty="0">
                <a:solidFill>
                  <a:schemeClr val="tx1"/>
                </a:solidFill>
                <a:effectLst/>
                <a:latin typeface="+mn-lt"/>
                <a:ea typeface="+mn-ea"/>
                <a:cs typeface="+mn-cs"/>
              </a:rPr>
              <a:t>Students raise hands</a:t>
            </a:r>
            <a:r>
              <a:rPr lang="en-US" sz="1200" b="0" i="0" kern="1200" baseline="0" dirty="0">
                <a:solidFill>
                  <a:schemeClr val="tx1"/>
                </a:solidFill>
                <a:effectLst/>
                <a:latin typeface="+mn-lt"/>
                <a:ea typeface="+mn-ea"/>
                <a:cs typeface="+mn-cs"/>
              </a:rPr>
              <a:t>]. Please raise your hands if you discovered one of three sources of value, no more and no less. Precisely one extra source of value. [</a:t>
            </a:r>
            <a:r>
              <a:rPr lang="en-US" sz="1200" b="0" i="1" kern="1200" baseline="0" dirty="0">
                <a:solidFill>
                  <a:schemeClr val="tx1"/>
                </a:solidFill>
                <a:effectLst/>
                <a:latin typeface="+mn-lt"/>
                <a:ea typeface="+mn-ea"/>
                <a:cs typeface="+mn-cs"/>
              </a:rPr>
              <a:t>Students raise hands</a:t>
            </a:r>
            <a:r>
              <a:rPr lang="en-US" sz="1200" b="0" i="0" kern="1200" baseline="0" dirty="0">
                <a:solidFill>
                  <a:schemeClr val="tx1"/>
                </a:solidFill>
                <a:effectLst/>
                <a:latin typeface="+mn-lt"/>
                <a:ea typeface="+mn-ea"/>
                <a:cs typeface="+mn-cs"/>
              </a:rPr>
              <a:t>]. Please raise your hands if you didn’t get a deal at all, in other words you reached an impasse. [</a:t>
            </a:r>
            <a:r>
              <a:rPr lang="en-US" sz="1200" b="0" i="1" kern="1200" baseline="0" dirty="0">
                <a:solidFill>
                  <a:schemeClr val="tx1"/>
                </a:solidFill>
                <a:effectLst/>
                <a:latin typeface="+mn-lt"/>
                <a:ea typeface="+mn-ea"/>
                <a:cs typeface="+mn-cs"/>
              </a:rPr>
              <a:t>Students raise hands</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Those of you who didn’t get a deal, why not? [</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r>
              <a:rPr lang="en-US" sz="1200" baseline="0" dirty="0"/>
              <a:t>Those of you who found all three sources of value, how did you do it? [</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Your agreements on final monetary price in this class ranged dramatically, from 10k to 250k euros </a:t>
            </a:r>
            <a:r>
              <a:rPr lang="en-US" sz="1200" i="1" kern="1200" baseline="0" dirty="0">
                <a:solidFill>
                  <a:schemeClr val="tx1"/>
                </a:solidFill>
                <a:effectLst/>
                <a:latin typeface="+mn-lt"/>
                <a:ea typeface="+mn-ea"/>
                <a:cs typeface="+mn-cs"/>
              </a:rPr>
              <a:t>[Note that these 10k and 250k figures are from a pilot lecture at INSEAD; the instructor should use the outcome forms to identify the highest and lowest scores for her class. Price agreements– either extreme scores or all scores-- might also be listed on a flipchart, blackboard, or whiteboard to give students a sense of where they stand relative to their peers].</a:t>
            </a:r>
            <a:r>
              <a:rPr lang="en-US" sz="1200" i="0" kern="1200" baseline="0" dirty="0">
                <a:solidFill>
                  <a:schemeClr val="tx1"/>
                </a:solidFill>
                <a:effectLst/>
                <a:latin typeface="+mn-lt"/>
                <a:ea typeface="+mn-ea"/>
                <a:cs typeface="+mn-cs"/>
              </a:rPr>
              <a:t> Those of you who agreed on prices towards the top of this range, how did you get there? </a:t>
            </a:r>
            <a:r>
              <a:rPr lang="en-US" sz="1200" baseline="0" dirty="0"/>
              <a:t>[</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Those of you who agreed to low prices, how was this agreement reached? </a:t>
            </a:r>
            <a:r>
              <a:rPr lang="en-US" sz="1200" baseline="0" dirty="0"/>
              <a:t>[</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Negotiation simulations have an element of artificiality, but the value is you see the universe of alternative possibilities. Other negotiators, with the same role materials but different strategies and different partners, got very different results from you. </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REMAINDER OF DEBRIEF (WITH OR WITHOUT SPREADSHEET)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talk a bit more about process. How transparent were you with each other? </a:t>
            </a:r>
            <a:r>
              <a:rPr lang="en-US" sz="1200" i="0" kern="1200" dirty="0">
                <a:solidFill>
                  <a:schemeClr val="tx1"/>
                </a:solidFill>
                <a:effectLst/>
                <a:latin typeface="+mn-lt"/>
                <a:ea typeface="+mn-ea"/>
                <a:cs typeface="+mn-cs"/>
              </a:rPr>
              <a:t>What did you disclose? Which information did you hide, and why?</a:t>
            </a:r>
            <a:r>
              <a:rPr lang="en-US" sz="1200" baseline="0" dirty="0"/>
              <a:t> [</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In a negotiation it can be prudent to </a:t>
            </a:r>
            <a:r>
              <a:rPr lang="en-US" sz="1200" kern="1200" dirty="0">
                <a:solidFill>
                  <a:schemeClr val="tx1"/>
                </a:solidFill>
                <a:effectLst/>
                <a:latin typeface="+mn-lt"/>
                <a:ea typeface="+mn-ea"/>
                <a:cs typeface="+mn-cs"/>
              </a:rPr>
              <a:t>disclose information reciprocally (information exchange), rather than full unilateral transparency, to avoid being taken advantage of should the other side play win-lose. </a:t>
            </a:r>
          </a:p>
          <a:p>
            <a:r>
              <a:rPr lang="en-US"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A </a:t>
            </a:r>
            <a:r>
              <a:rPr lang="en-GB" sz="1200" b="0" kern="1200" dirty="0">
                <a:solidFill>
                  <a:schemeClr val="tx1"/>
                </a:solidFill>
                <a:effectLst/>
                <a:latin typeface="+mn-lt"/>
                <a:ea typeface="+mn-ea"/>
                <a:cs typeface="+mn-cs"/>
              </a:rPr>
              <a:t>decoy tactic is when one side</a:t>
            </a:r>
            <a:r>
              <a:rPr lang="en-GB" sz="1200" kern="1200" dirty="0">
                <a:solidFill>
                  <a:schemeClr val="tx1"/>
                </a:solidFill>
                <a:effectLst/>
                <a:latin typeface="+mn-lt"/>
                <a:ea typeface="+mn-ea"/>
                <a:cs typeface="+mn-cs"/>
              </a:rPr>
              <a:t> pretends something you both want, like the internships, is costly for them and trades it for further concessions. Did any of you use decoy tactics, or have decoy tactics used against you?</a:t>
            </a:r>
            <a:r>
              <a:rPr lang="en-US" sz="1200" baseline="0" dirty="0"/>
              <a:t> [</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illustrates the risks that can come with transparency— revealing a compatible or shared preference might lead to a collaborative win-win conversation with the other side, but may also lead the other side to use that information against you. </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value has been maximized-- for instance by discovering the value of restaurant, auditorium, and internships-- it must also be claimed. How did you achieve this? </a:t>
            </a:r>
            <a:r>
              <a:rPr lang="en-US" sz="1200" i="0" kern="1200" baseline="0" dirty="0">
                <a:solidFill>
                  <a:schemeClr val="tx1"/>
                </a:solidFill>
                <a:effectLst/>
                <a:latin typeface="+mn-lt"/>
                <a:ea typeface="+mn-ea"/>
                <a:cs typeface="+mn-cs"/>
              </a:rPr>
              <a:t>Did any of you make strong first offers or counter-offers? </a:t>
            </a:r>
            <a:r>
              <a:rPr lang="en-US" sz="1200" baseline="0" dirty="0"/>
              <a:t>[</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research shows that strong first offers can help a negotiator claim value in single-issue price-based negotiations, but also tend to prevent value creation. Did any of you fail to discover value and reach a deal in part because of overly aggressive first offers or counter-offers? </a:t>
            </a:r>
            <a:r>
              <a:rPr lang="en-US" sz="1200" baseline="0" dirty="0"/>
              <a:t>[</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did the negotiations impact the relationship between you? Who built a great relationship? [</a:t>
            </a:r>
            <a:r>
              <a:rPr lang="en-US" sz="1200" i="1" kern="1200" dirty="0">
                <a:solidFill>
                  <a:schemeClr val="tx1"/>
                </a:solidFill>
                <a:effectLst/>
                <a:latin typeface="+mn-lt"/>
                <a:ea typeface="+mn-ea"/>
                <a:cs typeface="+mn-cs"/>
              </a:rPr>
              <a:t>Students raise hands</a:t>
            </a:r>
            <a:r>
              <a:rPr lang="en-US" sz="1200" kern="1200" dirty="0">
                <a:solidFill>
                  <a:schemeClr val="tx1"/>
                </a:solidFill>
                <a:effectLst/>
                <a:latin typeface="+mn-lt"/>
                <a:ea typeface="+mn-ea"/>
                <a:cs typeface="+mn-cs"/>
              </a:rPr>
              <a:t>]. Why? </a:t>
            </a:r>
            <a:r>
              <a:rPr lang="en-US" sz="1200" baseline="0" dirty="0"/>
              <a:t>[</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Who ended up never wanting to see the other character again? [</a:t>
            </a:r>
            <a:r>
              <a:rPr lang="en-US" sz="1200" i="1" kern="1200" dirty="0">
                <a:solidFill>
                  <a:schemeClr val="tx1"/>
                </a:solidFill>
                <a:effectLst/>
                <a:latin typeface="+mn-lt"/>
                <a:ea typeface="+mn-ea"/>
                <a:cs typeface="+mn-cs"/>
              </a:rPr>
              <a:t>Students raise hands</a:t>
            </a:r>
            <a:r>
              <a:rPr lang="en-US" sz="1200" kern="1200" dirty="0">
                <a:solidFill>
                  <a:schemeClr val="tx1"/>
                </a:solidFill>
                <a:effectLst/>
                <a:latin typeface="+mn-lt"/>
                <a:ea typeface="+mn-ea"/>
                <a:cs typeface="+mn-cs"/>
              </a:rPr>
              <a:t>]. Why? </a:t>
            </a:r>
            <a:r>
              <a:rPr lang="en-US" sz="1200" baseline="0" dirty="0"/>
              <a:t>[</a:t>
            </a:r>
            <a:r>
              <a:rPr lang="en-US" sz="1200" i="1" baseline="0" dirty="0"/>
              <a:t>Students share their experiences in the negotiation</a:t>
            </a:r>
            <a:r>
              <a:rPr lang="en-US" sz="1200" baseline="0" dirty="0"/>
              <a:t>].</a:t>
            </a:r>
            <a:r>
              <a:rPr lang="en-US" sz="1200" i="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Ideally, we leave the negotiation not just with a good deal on substance (e.g., price and other material issues), but also a good relationship with the counterpart. In the Jubilee case, it seems unlikely you will meet again, but you never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r>
              <a:rPr lang="en-US" dirty="0"/>
              <a:t>Source of photo:</a:t>
            </a:r>
          </a:p>
          <a:p>
            <a:r>
              <a:rPr lang="en-GB" dirty="0">
                <a:hlinkClick r:id="rId3"/>
              </a:rPr>
              <a:t>https://pixabay.com/photos/canal-river-bridge-bike-tree-2643627/</a:t>
            </a:r>
            <a:endParaRPr lang="en-GB" dirty="0"/>
          </a:p>
          <a:p>
            <a:endParaRPr lang="en-US" altLang="en-US" dirty="0"/>
          </a:p>
          <a:p>
            <a:r>
              <a:rPr lang="en-US" sz="1200" b="0" kern="1200" dirty="0">
                <a:solidFill>
                  <a:schemeClr val="tx1"/>
                </a:solidFill>
                <a:effectLst/>
                <a:latin typeface="+mn-lt"/>
                <a:ea typeface="+mn-ea"/>
                <a:cs typeface="+mn-cs"/>
              </a:rPr>
              <a:t>References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Galinsky, A. D. (2004). Should you make the first offer? </a:t>
            </a:r>
            <a:r>
              <a:rPr lang="en-US" sz="1200" i="1" kern="1200" dirty="0">
                <a:solidFill>
                  <a:schemeClr val="tx1"/>
                </a:solidFill>
                <a:effectLst/>
                <a:latin typeface="+mn-lt"/>
                <a:ea typeface="+mn-ea"/>
                <a:cs typeface="+mn-cs"/>
              </a:rPr>
              <a:t>Negotiation, 7</a:t>
            </a:r>
            <a:r>
              <a:rPr lang="en-US" sz="1200" kern="1200" dirty="0">
                <a:solidFill>
                  <a:schemeClr val="tx1"/>
                </a:solidFill>
                <a:effectLst/>
                <a:latin typeface="+mn-lt"/>
                <a:ea typeface="+mn-ea"/>
                <a:cs typeface="+mn-cs"/>
              </a:rPr>
              <a:t>, pp. 1-4.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Gunia</a:t>
            </a:r>
            <a:r>
              <a:rPr lang="en-US" sz="1200" kern="1200" dirty="0">
                <a:solidFill>
                  <a:schemeClr val="tx1"/>
                </a:solidFill>
                <a:effectLst/>
                <a:latin typeface="+mn-lt"/>
                <a:ea typeface="+mn-ea"/>
                <a:cs typeface="+mn-cs"/>
              </a:rPr>
              <a:t>, B. C., </a:t>
            </a:r>
            <a:r>
              <a:rPr lang="en-US" sz="1200" kern="1200" dirty="0" err="1">
                <a:solidFill>
                  <a:schemeClr val="tx1"/>
                </a:solidFill>
                <a:effectLst/>
                <a:latin typeface="+mn-lt"/>
                <a:ea typeface="+mn-ea"/>
                <a:cs typeface="+mn-cs"/>
              </a:rPr>
              <a:t>Swaab</a:t>
            </a:r>
            <a:r>
              <a:rPr lang="en-US" sz="1200" kern="1200" dirty="0">
                <a:solidFill>
                  <a:schemeClr val="tx1"/>
                </a:solidFill>
                <a:effectLst/>
                <a:latin typeface="+mn-lt"/>
                <a:ea typeface="+mn-ea"/>
                <a:cs typeface="+mn-cs"/>
              </a:rPr>
              <a:t>, R. I., </a:t>
            </a:r>
            <a:r>
              <a:rPr lang="en-US" sz="1200" kern="1200" dirty="0" err="1">
                <a:solidFill>
                  <a:schemeClr val="tx1"/>
                </a:solidFill>
                <a:effectLst/>
                <a:latin typeface="+mn-lt"/>
                <a:ea typeface="+mn-ea"/>
                <a:cs typeface="+mn-cs"/>
              </a:rPr>
              <a:t>Sivanathan</a:t>
            </a:r>
            <a:r>
              <a:rPr lang="en-US" sz="1200" kern="1200" dirty="0">
                <a:solidFill>
                  <a:schemeClr val="tx1"/>
                </a:solidFill>
                <a:effectLst/>
                <a:latin typeface="+mn-lt"/>
                <a:ea typeface="+mn-ea"/>
                <a:cs typeface="+mn-cs"/>
              </a:rPr>
              <a:t>, N. &amp; Galinsky, A. D. (2013). The remarkable robustness of the first-offer effect: Across cultures, power, and issues. </a:t>
            </a:r>
            <a:r>
              <a:rPr lang="en-US" sz="1200" i="1" kern="1200" dirty="0">
                <a:solidFill>
                  <a:schemeClr val="tx1"/>
                </a:solidFill>
                <a:effectLst/>
                <a:latin typeface="+mn-lt"/>
                <a:ea typeface="+mn-ea"/>
                <a:cs typeface="+mn-cs"/>
              </a:rPr>
              <a:t>Personality and Social Psychology Bulletin, 39</a:t>
            </a:r>
            <a:r>
              <a:rPr lang="en-US" sz="1200" kern="1200" dirty="0">
                <a:solidFill>
                  <a:schemeClr val="tx1"/>
                </a:solidFill>
                <a:effectLst/>
                <a:latin typeface="+mn-lt"/>
                <a:ea typeface="+mn-ea"/>
                <a:cs typeface="+mn-cs"/>
              </a:rPr>
              <a:t>, 1547 – 1558.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Sinaceur</a:t>
            </a:r>
            <a:r>
              <a:rPr lang="en-US" sz="1200" kern="1200" dirty="0">
                <a:solidFill>
                  <a:schemeClr val="tx1"/>
                </a:solidFill>
                <a:effectLst/>
                <a:latin typeface="+mn-lt"/>
                <a:ea typeface="+mn-ea"/>
                <a:cs typeface="+mn-cs"/>
              </a:rPr>
              <a:t>, M., Maddux, W., Vasiljevic, D., </a:t>
            </a:r>
            <a:r>
              <a:rPr lang="en-US" sz="1200" kern="1200" dirty="0" err="1">
                <a:solidFill>
                  <a:schemeClr val="tx1"/>
                </a:solidFill>
                <a:effectLst/>
                <a:latin typeface="+mn-lt"/>
                <a:ea typeface="+mn-ea"/>
                <a:cs typeface="+mn-cs"/>
              </a:rPr>
              <a:t>Nuckel</a:t>
            </a:r>
            <a:r>
              <a:rPr lang="en-US" sz="1200" kern="1200" dirty="0">
                <a:solidFill>
                  <a:schemeClr val="tx1"/>
                </a:solidFill>
                <a:effectLst/>
                <a:latin typeface="+mn-lt"/>
                <a:ea typeface="+mn-ea"/>
                <a:cs typeface="+mn-cs"/>
              </a:rPr>
              <a:t>, R., &amp; Galinsky, A. D. (2013).  Good things come to those who wait: Late first offers facilitate creative agreements in negotiation.  </a:t>
            </a:r>
            <a:r>
              <a:rPr lang="en-US" sz="1200" i="1" kern="1200" dirty="0">
                <a:solidFill>
                  <a:schemeClr val="tx1"/>
                </a:solidFill>
                <a:effectLst/>
                <a:latin typeface="+mn-lt"/>
                <a:ea typeface="+mn-ea"/>
                <a:cs typeface="+mn-cs"/>
              </a:rPr>
              <a:t>Personality and Social Psychology Bulletin, 39</a:t>
            </a:r>
            <a:r>
              <a:rPr lang="en-US" sz="1200" kern="1200" dirty="0">
                <a:solidFill>
                  <a:schemeClr val="tx1"/>
                </a:solidFill>
                <a:effectLst/>
                <a:latin typeface="+mn-lt"/>
                <a:ea typeface="+mn-ea"/>
                <a:cs typeface="+mn-cs"/>
              </a:rPr>
              <a:t>, 814-825.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Swaab</a:t>
            </a:r>
            <a:r>
              <a:rPr lang="en-US" sz="1200" kern="1200" dirty="0">
                <a:solidFill>
                  <a:schemeClr val="tx1"/>
                </a:solidFill>
                <a:effectLst/>
                <a:latin typeface="+mn-lt"/>
                <a:ea typeface="+mn-ea"/>
                <a:cs typeface="+mn-cs"/>
              </a:rPr>
              <a:t>, R.I., Galinsky, A.D., </a:t>
            </a:r>
            <a:r>
              <a:rPr lang="en-US" sz="1200" kern="1200" dirty="0" err="1">
                <a:solidFill>
                  <a:schemeClr val="tx1"/>
                </a:solidFill>
                <a:effectLst/>
                <a:latin typeface="+mn-lt"/>
                <a:ea typeface="+mn-ea"/>
                <a:cs typeface="+mn-cs"/>
              </a:rPr>
              <a:t>Medvec</a:t>
            </a:r>
            <a:r>
              <a:rPr lang="en-US" sz="1200" kern="1200" dirty="0">
                <a:solidFill>
                  <a:schemeClr val="tx1"/>
                </a:solidFill>
                <a:effectLst/>
                <a:latin typeface="+mn-lt"/>
                <a:ea typeface="+mn-ea"/>
                <a:cs typeface="+mn-cs"/>
              </a:rPr>
              <a:t>, V., &amp; </a:t>
            </a:r>
            <a:r>
              <a:rPr lang="en-US" sz="1200" kern="1200" dirty="0" err="1">
                <a:solidFill>
                  <a:schemeClr val="tx1"/>
                </a:solidFill>
                <a:effectLst/>
                <a:latin typeface="+mn-lt"/>
                <a:ea typeface="+mn-ea"/>
                <a:cs typeface="+mn-cs"/>
              </a:rPr>
              <a:t>Diermeier</a:t>
            </a:r>
            <a:r>
              <a:rPr lang="en-US" sz="1200" kern="1200" dirty="0">
                <a:solidFill>
                  <a:schemeClr val="tx1"/>
                </a:solidFill>
                <a:effectLst/>
                <a:latin typeface="+mn-lt"/>
                <a:ea typeface="+mn-ea"/>
                <a:cs typeface="+mn-cs"/>
              </a:rPr>
              <a:t>, D.A. (2012). The communication orientation model: Explaining the diverse effects of sight, sound, and synchronicity on negotiation and group decision-making outcomes. </a:t>
            </a:r>
            <a:r>
              <a:rPr lang="en-US" sz="1200" i="1" kern="1200" dirty="0">
                <a:solidFill>
                  <a:schemeClr val="tx1"/>
                </a:solidFill>
                <a:effectLst/>
                <a:latin typeface="+mn-lt"/>
                <a:ea typeface="+mn-ea"/>
                <a:cs typeface="+mn-cs"/>
              </a:rPr>
              <a:t>Personality and Social Psychology Review, 16,</a:t>
            </a:r>
            <a:r>
              <a:rPr lang="en-US" sz="1200" kern="1200" dirty="0">
                <a:solidFill>
                  <a:schemeClr val="tx1"/>
                </a:solidFill>
                <a:effectLst/>
                <a:latin typeface="+mn-lt"/>
                <a:ea typeface="+mn-ea"/>
                <a:cs typeface="+mn-cs"/>
              </a:rPr>
              <a:t> 25-53. </a:t>
            </a:r>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13</a:t>
            </a:fld>
            <a:endParaRPr lang="en-US" altLang="en-US"/>
          </a:p>
        </p:txBody>
      </p:sp>
    </p:spTree>
    <p:extLst>
      <p:ext uri="{BB962C8B-B14F-4D97-AF65-F5344CB8AC3E}">
        <p14:creationId xmlns:p14="http://schemas.microsoft.com/office/powerpoint/2010/main" val="158093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I mentioned, the case is based on a true story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of an INSEAD student when he was asked by his university to organize the Jubilee in return for a scholarship. He did manage to convince the School Head to allow the Jubilee, but it was difficult and in multiple rounds of negotiation. The case was tough in real life too, so don’t feel bad if you had a hard time in the exercise. </a:t>
            </a:r>
          </a:p>
          <a:p>
            <a:endParaRPr lang="en-US" dirty="0"/>
          </a:p>
          <a:p>
            <a:r>
              <a:rPr lang="en-US" dirty="0"/>
              <a:t>Source</a:t>
            </a:r>
            <a:r>
              <a:rPr lang="en-US" baseline="0" dirty="0"/>
              <a:t> for photo</a:t>
            </a:r>
          </a:p>
          <a:p>
            <a:r>
              <a:rPr lang="en-US" baseline="0" dirty="0"/>
              <a:t>https://pixabay.com/en/hand-hands-shaking-hands-man-hand-861276/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FAA1A-35DB-4877-B2D0-6562EEA67D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22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Jubilee did occur, but negotiations lasted all the way till three weeks before the festivities began! </a:t>
            </a:r>
            <a:r>
              <a:rPr lang="en-US" sz="1200" dirty="0"/>
              <a:t>They were able to discover value with regard to the auditorium and restaurant, but didn’t realize they could have gotten another win-win with the internships until it was too late</a:t>
            </a:r>
            <a:r>
              <a:rPr lang="en-GB" sz="1200" dirty="0"/>
              <a:t>. The school does not exist anymore, as a new building has been built on the site. All that’s left of the Lyceum is the great memories of its students and Jubilee attendees, and of course this case. </a:t>
            </a:r>
          </a:p>
          <a:p>
            <a:endParaRPr lang="en-US" dirty="0"/>
          </a:p>
        </p:txBody>
      </p:sp>
      <p:sp>
        <p:nvSpPr>
          <p:cNvPr id="4" name="Slide Number Placeholder 3"/>
          <p:cNvSpPr>
            <a:spLocks noGrp="1"/>
          </p:cNvSpPr>
          <p:nvPr>
            <p:ph type="sldNum" sz="quarter" idx="5"/>
          </p:nvPr>
        </p:nvSpPr>
        <p:spPr/>
        <p:txBody>
          <a:bodyPr/>
          <a:lstStyle/>
          <a:p>
            <a:fld id="{F698B64D-8ADA-4BC6-A82E-81F45D6A7E47}" type="slidenum">
              <a:rPr lang="en-GB" smtClean="0"/>
              <a:t>15</a:t>
            </a:fld>
            <a:endParaRPr lang="en-GB"/>
          </a:p>
        </p:txBody>
      </p:sp>
    </p:spTree>
    <p:extLst>
      <p:ext uri="{BB962C8B-B14F-4D97-AF65-F5344CB8AC3E}">
        <p14:creationId xmlns:p14="http://schemas.microsoft.com/office/powerpoint/2010/main" val="1629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photos from the actual Jubilee from the case. A mural in the auditorium, a classroom being torn apart to build stuff for the festival.</a:t>
            </a:r>
          </a:p>
          <a:p>
            <a:endParaRPr lang="en-US" dirty="0"/>
          </a:p>
          <a:p>
            <a:r>
              <a:rPr lang="en-US" dirty="0"/>
              <a:t>Source of photo:</a:t>
            </a:r>
          </a:p>
          <a:p>
            <a:r>
              <a:rPr lang="en-US" dirty="0"/>
              <a:t>Personal photos from the Jubilee, used by permission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FAA1A-35DB-4877-B2D0-6562EEA67D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670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photos. A parade of alumni from different years at the opening of the Jubilee, trains being lifted into place at the entrance, the case author and other organizers standing on top of the trains to welcome everyone.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that’s it for the lecture, thanks so much everyone! In your future negotiations, I hope you remember the Jubilee exercise and move beyond positions, what each side thinks she wants, and move the conversation towards underlying interests. </a:t>
            </a:r>
          </a:p>
          <a:p>
            <a:endParaRPr lang="en-US" dirty="0"/>
          </a:p>
          <a:p>
            <a:r>
              <a:rPr lang="en-US" dirty="0"/>
              <a:t>Source of photo:</a:t>
            </a:r>
          </a:p>
          <a:p>
            <a:r>
              <a:rPr lang="en-US" dirty="0"/>
              <a:t>Personal photos from the Jubilee, used by permission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FAA1A-35DB-4877-B2D0-6562EEA67D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01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n-US" baseline="0" dirty="0"/>
              <a:t>efore we do anything else please take a few minutes or so to remember what you learnt in our last session. Doesn’t have to be what I taught you, but something that YOU learnt personally, what did YOU take out of the last class? We’re doing this because this is a GREAT RETURN ON INVESTMENT: we’re spending a few minutes on this now so you don’t </a:t>
            </a:r>
            <a:r>
              <a:rPr lang="en-US" baseline="0"/>
              <a:t>lose the last </a:t>
            </a:r>
            <a:r>
              <a:rPr lang="en-US" baseline="0" dirty="0"/>
              <a:t>few hours we spent together. [</a:t>
            </a:r>
            <a:r>
              <a:rPr lang="en-US" i="1" baseline="0" dirty="0"/>
              <a:t>Students provide their take-aways. They can either be asked to write down their personal take-away on a sheet of paper for a minute then share with the class, or to share with the class straight away without writing alone first</a:t>
            </a:r>
            <a:r>
              <a:rPr lang="en-US" i="0" baseline="0" dirty="0"/>
              <a:t>]. </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p>
          <a:p>
            <a:r>
              <a:rPr lang="en-US" dirty="0"/>
              <a:t>https://pixabay.com/en/time-timer-clock-watch-hour-371226/</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316953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another negotiation challenge for you, its called The Jubilee, and its based on a true story of an INSEAD MBA student, from before he joined the MBA program. </a:t>
            </a:r>
          </a:p>
          <a:p>
            <a:endParaRPr lang="en-US" dirty="0"/>
          </a:p>
          <a:p>
            <a:r>
              <a:rPr lang="en-US" dirty="0"/>
              <a:t>Source of photo:</a:t>
            </a:r>
          </a:p>
          <a:p>
            <a:r>
              <a:rPr lang="en-GB" dirty="0">
                <a:hlinkClick r:id="rId3"/>
              </a:rPr>
              <a:t>https://pixabay.com/photos/canal-river-bridge-bike-tree-2643627/</a:t>
            </a:r>
            <a:endParaRPr lang="en-GB" dirty="0"/>
          </a:p>
        </p:txBody>
      </p:sp>
      <p:sp>
        <p:nvSpPr>
          <p:cNvPr id="4" name="Slide Number Placeholder 3"/>
          <p:cNvSpPr>
            <a:spLocks noGrp="1"/>
          </p:cNvSpPr>
          <p:nvPr>
            <p:ph type="sldNum" sz="quarter" idx="5"/>
          </p:nvPr>
        </p:nvSpPr>
        <p:spPr/>
        <p:txBody>
          <a:bodyPr/>
          <a:lstStyle/>
          <a:p>
            <a:fld id="{F698B64D-8ADA-4BC6-A82E-81F45D6A7E47}" type="slidenum">
              <a:rPr lang="en-GB" smtClean="0"/>
              <a:t>3</a:t>
            </a:fld>
            <a:endParaRPr lang="en-GB"/>
          </a:p>
        </p:txBody>
      </p:sp>
    </p:spTree>
    <p:extLst>
      <p:ext uri="{BB962C8B-B14F-4D97-AF65-F5344CB8AC3E}">
        <p14:creationId xmlns:p14="http://schemas.microsoft.com/office/powerpoint/2010/main" val="137220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The instructor holds up the</a:t>
            </a:r>
            <a:r>
              <a:rPr lang="en-US" i="1" baseline="0" dirty="0"/>
              <a:t> hard copies of the two roles for the Jubilee exercise, which should ideally be printed in 2 distinct colors</a:t>
            </a:r>
            <a:r>
              <a:rPr lang="en-US" baseline="0" dirty="0"/>
              <a:t>]. </a:t>
            </a:r>
            <a:r>
              <a:rPr lang="en-US" dirty="0"/>
              <a:t>Y</a:t>
            </a:r>
            <a:r>
              <a:rPr lang="en-US" baseline="0" dirty="0"/>
              <a:t>ou will play the roles of two negotiators meeting about a potential deal. There are a few rules. </a:t>
            </a:r>
            <a:r>
              <a:rPr lang="en-US" altLang="en-US" sz="1200" dirty="0"/>
              <a:t>You are not allowed to show your role materials to your counterpart. You are also not allowed to change or invent facts. </a:t>
            </a:r>
          </a:p>
          <a:p>
            <a:endParaRPr lang="en-US" dirty="0"/>
          </a:p>
          <a:p>
            <a:r>
              <a:rPr lang="en-US" baseline="0" dirty="0"/>
              <a:t>For this exercise, I will sort you into pairs. I want you with someone who isn’t one of your close friends, ideally someone you don’t know that well, so please don’t stand next to your friends as you come up to the front. Being paired with someone less familiar to you will make the negotiation exercise work better. You have an hour to read your materials, plan your strategy, and negotiate with your partner. </a:t>
            </a:r>
          </a:p>
          <a:p>
            <a:endParaRPr lang="en-US" baseline="0" dirty="0"/>
          </a:p>
          <a:p>
            <a:r>
              <a:rPr lang="en-US" baseline="0" dirty="0"/>
              <a:t>Once you’re done negotiating, please give each other some feedback. You might use the Stop, Start, Continue, framework. Tell the other person something they should stop doing in negotiation contexts, something they are not doing and should consider starting doing, and finally something they’re doing that really works and they should continue doing. </a:t>
            </a:r>
          </a:p>
          <a:p>
            <a:endParaRPr lang="en-US" baseline="0" dirty="0"/>
          </a:p>
          <a:p>
            <a:r>
              <a:rPr lang="en-US" dirty="0"/>
              <a:t>[</a:t>
            </a:r>
            <a:r>
              <a:rPr lang="en-US" i="1" dirty="0"/>
              <a:t>The instructor pairs students</a:t>
            </a:r>
            <a:r>
              <a:rPr lang="en-US" i="1" baseline="0" dirty="0"/>
              <a:t> up, </a:t>
            </a:r>
            <a:r>
              <a:rPr lang="en-US" i="1" dirty="0"/>
              <a:t>hands out the</a:t>
            </a:r>
            <a:r>
              <a:rPr lang="en-US" i="1" baseline="0" dirty="0"/>
              <a:t> two different roles to the members of each pair. The pairs of students go negotiate for 60 minutes and return with their outcome form</a:t>
            </a:r>
            <a:r>
              <a:rPr lang="en-US" baseline="0" dirty="0"/>
              <a:t>]. </a:t>
            </a:r>
          </a:p>
          <a:p>
            <a:endParaRPr lang="en-US" baseline="0" dirty="0"/>
          </a:p>
          <a:p>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students are asked to share their experiences or when key teaching points are made. So for instance if a particular student moved the discussion from positions to interests during the negotiation this can be highlighted later during the debrief]. </a:t>
            </a:r>
            <a:endParaRPr lang="en-US" baseline="0" dirty="0"/>
          </a:p>
          <a:p>
            <a:endParaRPr lang="en-US" baseline="0" dirty="0"/>
          </a:p>
          <a:p>
            <a:r>
              <a:rPr lang="en-US" u="sng" baseline="0" dirty="0"/>
              <a:t>Note</a:t>
            </a:r>
            <a:r>
              <a:rPr lang="en-US" baseline="0" dirty="0"/>
              <a:t>: Alternative approaches including assigning pairs of students to each other beforehand (see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The instructor should use the outcome forms to create the excel results display for the class using the excel spreadsheet called “</a:t>
            </a:r>
            <a:r>
              <a:rPr lang="en-US" i="0" baseline="0" dirty="0"/>
              <a:t>Results spreadsheet for Jubilee negotiation.</a:t>
            </a:r>
            <a:r>
              <a:rPr lang="en-US" sz="1200" b="0" i="0" kern="1200" baseline="0" dirty="0">
                <a:solidFill>
                  <a:schemeClr val="tx1"/>
                </a:solidFill>
                <a:effectLst/>
                <a:latin typeface="+mn-lt"/>
                <a:ea typeface="+mn-ea"/>
                <a:cs typeface="+mn-cs"/>
              </a:rPr>
              <a:t>” As it is not always clear from the outcome form whether students discovered the value with regards to internships, the restaurant, and the auditorium move, she should ask them to clarify their agreements as needed and note this on the outcome form as they turn them in. </a:t>
            </a:r>
          </a:p>
          <a:p>
            <a:endParaRPr lang="en-US" dirty="0"/>
          </a:p>
          <a:p>
            <a:endParaRPr lang="en-US" dirty="0"/>
          </a:p>
        </p:txBody>
      </p:sp>
      <p:sp>
        <p:nvSpPr>
          <p:cNvPr id="4" name="Slide Number Placeholder 3"/>
          <p:cNvSpPr>
            <a:spLocks noGrp="1"/>
          </p:cNvSpPr>
          <p:nvPr>
            <p:ph type="sldNum" sz="quarter" idx="5"/>
          </p:nvPr>
        </p:nvSpPr>
        <p:spPr/>
        <p:txBody>
          <a:bodyPr/>
          <a:lstStyle/>
          <a:p>
            <a:fld id="{F698B64D-8ADA-4BC6-A82E-81F45D6A7E47}" type="slidenum">
              <a:rPr lang="en-GB" smtClean="0"/>
              <a:t>4</a:t>
            </a:fld>
            <a:endParaRPr lang="en-GB"/>
          </a:p>
        </p:txBody>
      </p:sp>
    </p:spTree>
    <p:extLst>
      <p:ext uri="{BB962C8B-B14F-4D97-AF65-F5344CB8AC3E}">
        <p14:creationId xmlns:p14="http://schemas.microsoft.com/office/powerpoint/2010/main" val="393096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Those of you with the role of Jubilee Organizer, shown in the left column in yellow, will negotiate with a counterpart with the role of </a:t>
            </a:r>
            <a:r>
              <a:rPr lang="en-SG" sz="1200" b="0" i="0" u="none" strike="noStrike" dirty="0">
                <a:solidFill>
                  <a:srgbClr val="000000"/>
                </a:solidFill>
                <a:effectLst/>
                <a:latin typeface="Cambria"/>
              </a:rPr>
              <a:t>the School Head</a:t>
            </a:r>
            <a:r>
              <a:rPr lang="en-US" altLang="en-US" dirty="0"/>
              <a:t>, shown in the right column in green. The “pair” column shows your negotiation pairing number and “BOR” shows the room you will be in. So the student with the role of Jubilee Organizer in pair 1 will negotiate with the student with the role of School Head in pair 1 in room 251, the student with the role of Jubilee Organizer in pair 2 will negotiate with the student with the role of School Head in pair 2 in room 252, and so on. Makes sense? [</a:t>
            </a:r>
            <a:r>
              <a:rPr lang="en-US" altLang="en-US" i="1" dirty="0"/>
              <a:t>Students say yes</a:t>
            </a:r>
            <a:r>
              <a:rPr lang="en-US" altLang="en-US" dirty="0"/>
              <a:t>]. Ok, please grab your role materials– they are printed in the color that matches the color of the column your name is listed in on the slide, yellow for Jubilee Organizer and green for </a:t>
            </a:r>
            <a:r>
              <a:rPr lang="en-SG" sz="1200" b="0" i="0" u="none" strike="noStrike" dirty="0">
                <a:solidFill>
                  <a:srgbClr val="000000"/>
                </a:solidFill>
                <a:effectLst/>
                <a:latin typeface="Cambria"/>
              </a:rPr>
              <a:t>the School Head</a:t>
            </a:r>
            <a:r>
              <a:rPr lang="en-US" altLang="en-US" dirty="0"/>
              <a:t>. Then pair up with your partner, and enjoy the exercise! [</a:t>
            </a:r>
            <a:r>
              <a:rPr lang="en-US" altLang="en-US" i="1" dirty="0"/>
              <a:t>Students get their role materials and go to negotiate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 pairings slide is for if the</a:t>
            </a:r>
            <a:r>
              <a:rPr lang="en-US" altLang="en-US" u="none" baseline="0" dirty="0"/>
              <a:t> instructor sorts students into negotiating pairs beforehand. Student names are added in the respective columns beneath </a:t>
            </a:r>
            <a:r>
              <a:rPr lang="en-US" altLang="en-US" b="0" u="none" baseline="0" dirty="0"/>
              <a:t>“</a:t>
            </a:r>
            <a:r>
              <a:rPr lang="en-US" altLang="en-US" dirty="0"/>
              <a:t>Jubilee Organizer</a:t>
            </a:r>
            <a:r>
              <a:rPr lang="en-SG" sz="1200" b="0" i="0" u="none" strike="noStrike" dirty="0">
                <a:solidFill>
                  <a:srgbClr val="000000"/>
                </a:solidFill>
                <a:effectLst/>
                <a:latin typeface="Cambria"/>
              </a:rPr>
              <a:t>” and “School Head.”</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role materials that are handed out to students (yellow for </a:t>
            </a:r>
            <a:r>
              <a:rPr lang="en-US" altLang="en-US" dirty="0"/>
              <a:t>Jubilee Organizer</a:t>
            </a:r>
            <a:r>
              <a:rPr lang="en-US" altLang="en-US" baseline="0" dirty="0"/>
              <a:t>, green for </a:t>
            </a:r>
            <a:r>
              <a:rPr lang="en-SG" sz="1200" b="0" i="0" u="none" strike="noStrike" dirty="0">
                <a:solidFill>
                  <a:srgbClr val="000000"/>
                </a:solidFill>
                <a:effectLst/>
                <a:latin typeface="Cambria"/>
              </a:rPr>
              <a:t>School Head), to avoid confusion</a:t>
            </a:r>
            <a:r>
              <a:rPr lang="en-US" altLang="en-US" baseline="0" dirty="0"/>
              <a:t>. The “BOR” column refers to “Breakout Room” and only applies if the instructor has special rooms for the students to negotiate in.  “PAIR” refers to negotiation group number, in other words each pair of students who negotiate with each other. </a:t>
            </a:r>
            <a:endParaRPr lang="en-US" altLang="en-US" dirty="0"/>
          </a:p>
          <a:p>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5</a:t>
            </a:fld>
            <a:endParaRPr lang="en-US" altLang="en-US"/>
          </a:p>
        </p:txBody>
      </p:sp>
    </p:spTree>
    <p:extLst>
      <p:ext uri="{BB962C8B-B14F-4D97-AF65-F5344CB8AC3E}">
        <p14:creationId xmlns:p14="http://schemas.microsoft.com/office/powerpoint/2010/main" val="252820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dirty="0"/>
              <a:t>Please turn in your outcome forms for Jubilee! [</a:t>
            </a:r>
            <a:r>
              <a:rPr lang="en-US" sz="1200" b="0" i="1" dirty="0"/>
              <a:t>Instructor collects the form from the students</a:t>
            </a:r>
            <a:r>
              <a:rPr lang="en-US" sz="1200"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The instructor should use the outcome forms to create the excel results display for the class using the excel spreadsheet called “</a:t>
            </a:r>
            <a:r>
              <a:rPr lang="en-US" i="0" baseline="0" dirty="0"/>
              <a:t>Results spreadsheet for Jubilee negotiation.</a:t>
            </a:r>
            <a:r>
              <a:rPr lang="en-US" sz="1200" b="0" i="0" kern="1200" baseline="0" dirty="0">
                <a:solidFill>
                  <a:schemeClr val="tx1"/>
                </a:solidFill>
                <a:effectLst/>
                <a:latin typeface="+mn-lt"/>
                <a:ea typeface="+mn-ea"/>
                <a:cs typeface="+mn-cs"/>
              </a:rPr>
              <a:t>” As it is not always clear from the outcome form whether students discovered the value with regards to internships, the restaurant, and the auditorium move, she should ask them to clarify their agreements as needed and note this on the outcome form as they turn them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dirty="0"/>
              <a:t>Source of photo:</a:t>
            </a:r>
          </a:p>
          <a:p>
            <a:r>
              <a:rPr lang="en-GB" dirty="0">
                <a:hlinkClick r:id="rId3"/>
              </a:rPr>
              <a:t>https://pixabay.com/photos/canal-river-bridge-bike-tree-2643627/</a:t>
            </a:r>
            <a:endParaRPr lang="en-GB" dirty="0"/>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6</a:t>
            </a:fld>
            <a:endParaRPr lang="en-US" altLang="en-US"/>
          </a:p>
        </p:txBody>
      </p:sp>
    </p:spTree>
    <p:extLst>
      <p:ext uri="{BB962C8B-B14F-4D97-AF65-F5344CB8AC3E}">
        <p14:creationId xmlns:p14="http://schemas.microsoft.com/office/powerpoint/2010/main" val="374968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a:t>Welcome back! Please take 3 minutes and share with the person sitting closest to you </a:t>
            </a:r>
            <a:r>
              <a:rPr lang="en-US" altLang="en-US" sz="1200" i="0" baseline="0" dirty="0"/>
              <a:t>who is </a:t>
            </a:r>
            <a:r>
              <a:rPr lang="en-US" altLang="en-US" sz="1200" i="0" u="sng" dirty="0"/>
              <a:t>not</a:t>
            </a:r>
            <a:r>
              <a:rPr lang="en-US" altLang="en-US" sz="1200" i="0" dirty="0"/>
              <a:t> your</a:t>
            </a:r>
            <a:r>
              <a:rPr lang="en-US" altLang="en-US" sz="1200" i="0" baseline="0" dirty="0"/>
              <a:t> negotiation partner.</a:t>
            </a:r>
            <a:r>
              <a:rPr lang="en-US" altLang="en-US" sz="1200" i="0" dirty="0"/>
              <a:t> One thing that your</a:t>
            </a:r>
            <a:r>
              <a:rPr lang="en-US" altLang="en-US" sz="1200" i="0" baseline="0" dirty="0"/>
              <a:t> counterpart did well, and one thing you could have done better, in the Jubilee case. We do this because we often learn the most from our peers, from sharing experiences. [</a:t>
            </a:r>
            <a:r>
              <a:rPr lang="en-US" altLang="en-US" sz="1200" i="1" baseline="0" dirty="0"/>
              <a:t>Students discuss with the person sitting next to them for 3 minutes</a:t>
            </a:r>
            <a:r>
              <a:rPr lang="en-US" altLang="en-US" sz="1200" i="0" baseline="0" dirty="0"/>
              <a:t>]. </a:t>
            </a:r>
            <a:r>
              <a:rPr lang="en-US" sz="1200" dirty="0">
                <a:solidFill>
                  <a:srgbClr val="FF0000"/>
                </a:solidFill>
              </a:rPr>
              <a:t>Ok, please wrap up your conversations!</a:t>
            </a:r>
            <a:r>
              <a:rPr lang="en-US" sz="1200" baseline="0" dirty="0">
                <a:solidFill>
                  <a:srgbClr val="FF0000"/>
                </a:solidFill>
              </a:rPr>
              <a:t> Let’s discuss the case as a class. </a:t>
            </a:r>
            <a:endParaRPr lang="en-US"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dirty="0"/>
              <a:t>Source of photo:</a:t>
            </a:r>
          </a:p>
          <a:p>
            <a:r>
              <a:rPr lang="en-GB" dirty="0">
                <a:hlinkClick r:id="rId3"/>
              </a:rPr>
              <a:t>https://pixabay.com/photos/canal-river-bridge-bike-tree-2643627/</a:t>
            </a:r>
            <a:endParaRPr lang="en-GB" dirty="0"/>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7</a:t>
            </a:fld>
            <a:endParaRPr lang="en-US" altLang="en-US"/>
          </a:p>
        </p:txBody>
      </p:sp>
    </p:spTree>
    <p:extLst>
      <p:ext uri="{BB962C8B-B14F-4D97-AF65-F5344CB8AC3E}">
        <p14:creationId xmlns:p14="http://schemas.microsoft.com/office/powerpoint/2010/main" val="265418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negotiation, your reservation price is your bottom line, your worst acceptable price for instance. At the outset of the Jubilee case, this is 200k for the School Head and 150k for the Jubilee Organizer. In addition, the School Head has the BATNA, or Best Alternative to a Negotiated Agreement, of renting the building for a science fair for 200k. This means there is a negative bargaining zone or ZOPA, in other words “zone of possible agreement.” The School Head wants more in rent than the Jubilee Organizer is willing to pay. </a:t>
            </a:r>
          </a:p>
        </p:txBody>
      </p:sp>
      <p:sp>
        <p:nvSpPr>
          <p:cNvPr id="4" name="Slide Number Placeholder 3"/>
          <p:cNvSpPr>
            <a:spLocks noGrp="1"/>
          </p:cNvSpPr>
          <p:nvPr>
            <p:ph type="sldNum" sz="quarter" idx="5"/>
          </p:nvPr>
        </p:nvSpPr>
        <p:spPr/>
        <p:txBody>
          <a:bodyPr/>
          <a:lstStyle/>
          <a:p>
            <a:fld id="{F698B64D-8ADA-4BC6-A82E-81F45D6A7E47}" type="slidenum">
              <a:rPr lang="en-GB" smtClean="0"/>
              <a:t>8</a:t>
            </a:fld>
            <a:endParaRPr lang="en-GB"/>
          </a:p>
        </p:txBody>
      </p:sp>
    </p:spTree>
    <p:extLst>
      <p:ext uri="{BB962C8B-B14F-4D97-AF65-F5344CB8AC3E}">
        <p14:creationId xmlns:p14="http://schemas.microsoft.com/office/powerpoint/2010/main" val="197856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are sources of hidden value in the Jubilee case. The Jubilee Organizer is planning to build, and then remove, a restaurant with full kitchen for the festivities. If the two sides agree to leave the restaurant in place for use in the school’s vocational trainings, this is worth 50k to the School Head. </a:t>
            </a:r>
          </a:p>
        </p:txBody>
      </p:sp>
      <p:sp>
        <p:nvSpPr>
          <p:cNvPr id="4" name="Slide Number Placeholder 3"/>
          <p:cNvSpPr>
            <a:spLocks noGrp="1"/>
          </p:cNvSpPr>
          <p:nvPr>
            <p:ph type="sldNum" sz="quarter" idx="5"/>
          </p:nvPr>
        </p:nvSpPr>
        <p:spPr/>
        <p:txBody>
          <a:bodyPr/>
          <a:lstStyle/>
          <a:p>
            <a:fld id="{F698B64D-8ADA-4BC6-A82E-81F45D6A7E47}" type="slidenum">
              <a:rPr lang="en-GB" smtClean="0"/>
              <a:t>9</a:t>
            </a:fld>
            <a:endParaRPr lang="en-GB"/>
          </a:p>
        </p:txBody>
      </p:sp>
    </p:spTree>
    <p:extLst>
      <p:ext uri="{BB962C8B-B14F-4D97-AF65-F5344CB8AC3E}">
        <p14:creationId xmlns:p14="http://schemas.microsoft.com/office/powerpoint/2010/main" val="188312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1DE3-3070-44F8-8110-39AB909AAA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B3E5F9-8121-40FF-ACE1-6E8BFC43F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0F05DC-318E-41E0-AE83-CCBA07FF7E3C}"/>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5" name="Footer Placeholder 4">
            <a:extLst>
              <a:ext uri="{FF2B5EF4-FFF2-40B4-BE49-F238E27FC236}">
                <a16:creationId xmlns:a16="http://schemas.microsoft.com/office/drawing/2014/main" id="{49C8F07D-C5DE-4AA3-8C8E-3C2FC83E4D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83CB3-356B-4D59-BA6B-6615D3746CBB}"/>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27776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56D9-940D-4A04-90C6-409CACF185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03A5CC-BB62-48A0-BAE0-46F924A88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733AFC-080B-4825-A717-CC2C4886D7E1}"/>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5" name="Footer Placeholder 4">
            <a:extLst>
              <a:ext uri="{FF2B5EF4-FFF2-40B4-BE49-F238E27FC236}">
                <a16:creationId xmlns:a16="http://schemas.microsoft.com/office/drawing/2014/main" id="{44E9A5D8-616B-48D9-96E7-2A2C5643EC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C0F6DB-4663-4023-9994-CD7EF115AB35}"/>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389482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42D26-FF11-4AB8-8E29-4825B47710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7643B6-6A2D-4899-8E09-8C8C0A9763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6F7BCD-4E60-4EAF-B2E2-D7658E94730A}"/>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5" name="Footer Placeholder 4">
            <a:extLst>
              <a:ext uri="{FF2B5EF4-FFF2-40B4-BE49-F238E27FC236}">
                <a16:creationId xmlns:a16="http://schemas.microsoft.com/office/drawing/2014/main" id="{358697D3-172F-4416-8CB6-07AD3D8DF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91C543-A809-429F-97A2-92970AE4D74B}"/>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363243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477728" y="2376000"/>
            <a:ext cx="6120000" cy="1226037"/>
          </a:xfrm>
        </p:spPr>
        <p:txBody>
          <a:bodyPr anchor="t" anchorCtr="0"/>
          <a:lstStyle>
            <a:lvl1pPr algn="l">
              <a:defRPr sz="4000">
                <a:solidFill>
                  <a:srgbClr val="00684B"/>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477728" y="4104000"/>
            <a:ext cx="6120000" cy="407113"/>
          </a:xfrm>
        </p:spPr>
        <p:txBody>
          <a:bodyPr anchor="t" anchorCtr="0"/>
          <a:lstStyle>
            <a:lvl1pPr marL="0" indent="0" algn="l">
              <a:buNone/>
              <a:defRPr sz="2000">
                <a:solidFill>
                  <a:srgbClr val="0068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 of presenter/author</a:t>
            </a:r>
            <a:endParaRPr lang="en-GB" dirty="0"/>
          </a:p>
        </p:txBody>
      </p:sp>
      <p:sp>
        <p:nvSpPr>
          <p:cNvPr id="11" name="Text Placeholder 10">
            <a:extLst>
              <a:ext uri="{FF2B5EF4-FFF2-40B4-BE49-F238E27FC236}">
                <a16:creationId xmlns:a16="http://schemas.microsoft.com/office/drawing/2014/main" id="{57E90FE8-F7B8-417C-9B01-B523EE968558}"/>
              </a:ext>
            </a:extLst>
          </p:cNvPr>
          <p:cNvSpPr>
            <a:spLocks noGrp="1"/>
          </p:cNvSpPr>
          <p:nvPr>
            <p:ph type="body" sz="quarter" idx="13" hasCustomPrompt="1"/>
          </p:nvPr>
        </p:nvSpPr>
        <p:spPr>
          <a:xfrm>
            <a:off x="477728" y="4572000"/>
            <a:ext cx="4114800" cy="262647"/>
          </a:xfrm>
        </p:spPr>
        <p:txBody>
          <a:bodyPr/>
          <a:lstStyle>
            <a:lvl1pPr marL="0" indent="0">
              <a:buFont typeface="Arial" panose="020B0604020202020204" pitchFamily="34" charset="0"/>
              <a:buNone/>
              <a:defRPr sz="1400">
                <a:solidFill>
                  <a:srgbClr val="019F6E"/>
                </a:solidFill>
              </a:defRPr>
            </a:lvl1pPr>
            <a:lvl2pPr marL="0" indent="0">
              <a:buNone/>
              <a:defRPr sz="1400">
                <a:solidFill>
                  <a:srgbClr val="019F6E"/>
                </a:solidFill>
              </a:defRPr>
            </a:lvl2pPr>
            <a:lvl3pPr marL="0" indent="0">
              <a:buNone/>
              <a:defRPr sz="1400">
                <a:solidFill>
                  <a:srgbClr val="A8D4B3"/>
                </a:solidFill>
              </a:defRPr>
            </a:lvl3pPr>
            <a:lvl4pPr marL="0" indent="0">
              <a:buNone/>
              <a:defRPr sz="1400">
                <a:solidFill>
                  <a:srgbClr val="A8D4B3"/>
                </a:solidFill>
              </a:defRPr>
            </a:lvl4pPr>
            <a:lvl5pPr marL="0" indent="0">
              <a:buNone/>
              <a:defRPr sz="1400">
                <a:solidFill>
                  <a:srgbClr val="A8D4B3"/>
                </a:solidFill>
              </a:defRPr>
            </a:lvl5pPr>
          </a:lstStyle>
          <a:p>
            <a:pPr lvl="0"/>
            <a:r>
              <a:rPr lang="en-US" dirty="0"/>
              <a:t>Click to add date</a:t>
            </a:r>
          </a:p>
          <a:p>
            <a:pPr lvl="1"/>
            <a:endParaRPr lang="en-GB" dirty="0"/>
          </a:p>
        </p:txBody>
      </p:sp>
      <p:sp>
        <p:nvSpPr>
          <p:cNvPr id="5" name="Content Placeholder 4">
            <a:extLst>
              <a:ext uri="{FF2B5EF4-FFF2-40B4-BE49-F238E27FC236}">
                <a16:creationId xmlns:a16="http://schemas.microsoft.com/office/drawing/2014/main" id="{FC85E1B6-1F6E-4B9C-A46C-6AA04E73CB02}"/>
              </a:ext>
            </a:extLst>
          </p:cNvPr>
          <p:cNvSpPr>
            <a:spLocks noGrp="1"/>
          </p:cNvSpPr>
          <p:nvPr>
            <p:ph sz="quarter" idx="15" hasCustomPrompt="1"/>
          </p:nvPr>
        </p:nvSpPr>
        <p:spPr>
          <a:xfrm>
            <a:off x="460800" y="5264709"/>
            <a:ext cx="2664000" cy="1152000"/>
          </a:xfrm>
        </p:spPr>
        <p:txBody>
          <a:bodyPr/>
          <a:lstStyle>
            <a:lvl1pPr>
              <a:defRPr sz="1400"/>
            </a:lvl1pPr>
          </a:lstStyle>
          <a:p>
            <a:pPr lvl="0"/>
            <a:r>
              <a:rPr lang="en-US" dirty="0"/>
              <a:t>Click insert image icon to add partner logo</a:t>
            </a:r>
            <a:endParaRPr lang="en-GB" dirty="0"/>
          </a:p>
        </p:txBody>
      </p:sp>
    </p:spTree>
    <p:extLst>
      <p:ext uri="{BB962C8B-B14F-4D97-AF65-F5344CB8AC3E}">
        <p14:creationId xmlns:p14="http://schemas.microsoft.com/office/powerpoint/2010/main" val="172749637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EF1812-5BD6-4963-9B40-06EA6BC0B8BC}"/>
              </a:ext>
            </a:extLst>
          </p:cNvPr>
          <p:cNvSpPr/>
          <p:nvPr userDrawn="1"/>
        </p:nvSpPr>
        <p:spPr>
          <a:xfrm>
            <a:off x="6072000" y="0"/>
            <a:ext cx="6120000" cy="2916000"/>
          </a:xfrm>
          <a:prstGeom prst="rect">
            <a:avLst/>
          </a:prstGeom>
          <a:solidFill>
            <a:srgbClr val="006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6620400" y="432000"/>
            <a:ext cx="4912788" cy="1226037"/>
          </a:xfrm>
        </p:spPr>
        <p:txBody>
          <a:bodyPr anchor="t" anchorCtr="0"/>
          <a:lstStyle>
            <a:lvl1pPr algn="l">
              <a:defRPr sz="32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6620400" y="1944000"/>
            <a:ext cx="4912787" cy="407113"/>
          </a:xfrm>
        </p:spPr>
        <p:txBody>
          <a:bodyPr anchor="t" anchorCtr="0"/>
          <a:lstStyle>
            <a:lvl1pPr marL="0" indent="0" algn="l">
              <a:buNone/>
              <a:defRPr sz="2000">
                <a:solidFill>
                  <a:srgbClr val="A8D4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 title</a:t>
            </a:r>
            <a:endParaRPr lang="en-GB" dirty="0"/>
          </a:p>
        </p:txBody>
      </p:sp>
    </p:spTree>
    <p:extLst>
      <p:ext uri="{BB962C8B-B14F-4D97-AF65-F5344CB8AC3E}">
        <p14:creationId xmlns:p14="http://schemas.microsoft.com/office/powerpoint/2010/main" val="423491737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ne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6381" y="1461333"/>
            <a:ext cx="10735277"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57F5C3-24BF-419F-8AAA-628CD808986A}"/>
              </a:ext>
            </a:extLst>
          </p:cNvPr>
          <p:cNvSpPr>
            <a:spLocks noGrp="1"/>
          </p:cNvSpPr>
          <p:nvPr>
            <p:ph type="dt" sz="half" idx="10"/>
          </p:nvPr>
        </p:nvSpPr>
        <p:spPr/>
        <p:txBody>
          <a:bodyPr/>
          <a:lstStyle/>
          <a:p>
            <a:fld id="{066B1DB4-43E5-4472-B48C-42F238EDF0EC}" type="datetimeFigureOut">
              <a:rPr lang="en-GB" smtClean="0"/>
              <a:t>18/06/2024</a:t>
            </a:fld>
            <a:endParaRPr lang="en-GB"/>
          </a:p>
        </p:txBody>
      </p:sp>
      <p:sp>
        <p:nvSpPr>
          <p:cNvPr id="5" name="Footer Placeholder 4">
            <a:extLst>
              <a:ext uri="{FF2B5EF4-FFF2-40B4-BE49-F238E27FC236}">
                <a16:creationId xmlns:a16="http://schemas.microsoft.com/office/drawing/2014/main" id="{B3B833B1-4B3C-48B5-BF2B-6DA541261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62303-D2F5-436B-8027-AB2D97CF74DA}"/>
              </a:ext>
            </a:extLst>
          </p:cNvPr>
          <p:cNvSpPr>
            <a:spLocks noGrp="1"/>
          </p:cNvSpPr>
          <p:nvPr>
            <p:ph type="sldNum" sz="quarter" idx="12"/>
          </p:nvPr>
        </p:nvSpPr>
        <p:spPr/>
        <p:txBody>
          <a:bodyPr/>
          <a:lstStyle/>
          <a:p>
            <a:fld id="{4DE9A501-B793-4482-A040-76DBD3DA97E7}" type="slidenum">
              <a:rPr lang="en-GB" smtClean="0"/>
              <a:t>‹#›</a:t>
            </a:fld>
            <a:endParaRPr lang="en-GB"/>
          </a:p>
        </p:txBody>
      </p:sp>
    </p:spTree>
    <p:extLst>
      <p:ext uri="{BB962C8B-B14F-4D97-AF65-F5344CB8AC3E}">
        <p14:creationId xmlns:p14="http://schemas.microsoft.com/office/powerpoint/2010/main" val="1471742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6381" y="1461333"/>
            <a:ext cx="5220000"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957F5C3-24BF-419F-8AAA-628CD808986A}"/>
              </a:ext>
            </a:extLst>
          </p:cNvPr>
          <p:cNvSpPr>
            <a:spLocks noGrp="1"/>
          </p:cNvSpPr>
          <p:nvPr>
            <p:ph type="dt" sz="half" idx="10"/>
          </p:nvPr>
        </p:nvSpPr>
        <p:spPr/>
        <p:txBody>
          <a:bodyPr/>
          <a:lstStyle/>
          <a:p>
            <a:fld id="{066B1DB4-43E5-4472-B48C-42F238EDF0EC}" type="datetimeFigureOut">
              <a:rPr lang="en-GB" smtClean="0"/>
              <a:t>18/06/2024</a:t>
            </a:fld>
            <a:endParaRPr lang="en-GB"/>
          </a:p>
        </p:txBody>
      </p:sp>
      <p:sp>
        <p:nvSpPr>
          <p:cNvPr id="5" name="Footer Placeholder 4">
            <a:extLst>
              <a:ext uri="{FF2B5EF4-FFF2-40B4-BE49-F238E27FC236}">
                <a16:creationId xmlns:a16="http://schemas.microsoft.com/office/drawing/2014/main" id="{B3B833B1-4B3C-48B5-BF2B-6DA541261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62303-D2F5-436B-8027-AB2D97CF74DA}"/>
              </a:ext>
            </a:extLst>
          </p:cNvPr>
          <p:cNvSpPr>
            <a:spLocks noGrp="1"/>
          </p:cNvSpPr>
          <p:nvPr>
            <p:ph type="sldNum" sz="quarter" idx="12"/>
          </p:nvPr>
        </p:nvSpPr>
        <p:spPr/>
        <p:txBody>
          <a:bodyPr/>
          <a:lstStyle/>
          <a:p>
            <a:fld id="{4DE9A501-B793-4482-A040-76DBD3DA97E7}" type="slidenum">
              <a:rPr lang="en-GB" smtClean="0"/>
              <a:t>‹#›</a:t>
            </a:fld>
            <a:endParaRPr lang="en-GB"/>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6313188" y="1449388"/>
            <a:ext cx="5220000"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2754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B32-147F-436F-9421-ED91D65EA4DD}"/>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DEEA3C-92A4-459B-8781-C57B2AB5AC7F}"/>
              </a:ext>
            </a:extLst>
          </p:cNvPr>
          <p:cNvSpPr>
            <a:spLocks noGrp="1"/>
          </p:cNvSpPr>
          <p:nvPr>
            <p:ph sz="half" idx="1"/>
          </p:nvPr>
        </p:nvSpPr>
        <p:spPr>
          <a:xfrm>
            <a:off x="784412" y="1449387"/>
            <a:ext cx="5184000" cy="49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D78CCE-A118-4326-A3B2-DFFC0430E2C5}"/>
              </a:ext>
            </a:extLst>
          </p:cNvPr>
          <p:cNvSpPr>
            <a:spLocks noGrp="1"/>
          </p:cNvSpPr>
          <p:nvPr>
            <p:ph type="dt" sz="half" idx="10"/>
          </p:nvPr>
        </p:nvSpPr>
        <p:spPr/>
        <p:txBody>
          <a:bodyPr/>
          <a:lstStyle/>
          <a:p>
            <a:fld id="{066B1DB4-43E5-4472-B48C-42F238EDF0EC}" type="datetimeFigureOut">
              <a:rPr lang="en-GB" smtClean="0"/>
              <a:t>18/06/2024</a:t>
            </a:fld>
            <a:endParaRPr lang="en-GB"/>
          </a:p>
        </p:txBody>
      </p:sp>
      <p:sp>
        <p:nvSpPr>
          <p:cNvPr id="6" name="Footer Placeholder 5">
            <a:extLst>
              <a:ext uri="{FF2B5EF4-FFF2-40B4-BE49-F238E27FC236}">
                <a16:creationId xmlns:a16="http://schemas.microsoft.com/office/drawing/2014/main" id="{CC947D7E-314E-4CE3-AEDD-1C330935B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4CDFA8-4D97-40AC-B45D-1E05CEDD2DE0}"/>
              </a:ext>
            </a:extLst>
          </p:cNvPr>
          <p:cNvSpPr>
            <a:spLocks noGrp="1"/>
          </p:cNvSpPr>
          <p:nvPr>
            <p:ph type="sldNum" sz="quarter" idx="12"/>
          </p:nvPr>
        </p:nvSpPr>
        <p:spPr/>
        <p:txBody>
          <a:bodyPr/>
          <a:lstStyle/>
          <a:p>
            <a:fld id="{4DE9A501-B793-4482-A040-76DBD3DA97E7}" type="slidenum">
              <a:rPr lang="en-GB" smtClean="0"/>
              <a:t>‹#›</a:t>
            </a:fld>
            <a:endParaRPr lang="en-GB"/>
          </a:p>
        </p:txBody>
      </p:sp>
      <p:sp>
        <p:nvSpPr>
          <p:cNvPr id="10" name="Picture Placeholder 9">
            <a:extLst>
              <a:ext uri="{FF2B5EF4-FFF2-40B4-BE49-F238E27FC236}">
                <a16:creationId xmlns:a16="http://schemas.microsoft.com/office/drawing/2014/main" id="{5CAA749D-0BF2-4D9C-AA00-55347A94D382}"/>
              </a:ext>
            </a:extLst>
          </p:cNvPr>
          <p:cNvSpPr>
            <a:spLocks noGrp="1"/>
          </p:cNvSpPr>
          <p:nvPr>
            <p:ph type="pic" sz="quarter" idx="13"/>
          </p:nvPr>
        </p:nvSpPr>
        <p:spPr>
          <a:xfrm>
            <a:off x="6353515" y="1450100"/>
            <a:ext cx="5184000" cy="4967287"/>
          </a:xfrm>
        </p:spPr>
        <p:txBody>
          <a:bodyPr/>
          <a:lstStyle/>
          <a:p>
            <a:r>
              <a:rPr lang="en-US"/>
              <a:t>Click icon to add picture</a:t>
            </a:r>
            <a:endParaRPr lang="en-GB"/>
          </a:p>
        </p:txBody>
      </p:sp>
    </p:spTree>
    <p:extLst>
      <p:ext uri="{BB962C8B-B14F-4D97-AF65-F5344CB8AC3E}">
        <p14:creationId xmlns:p14="http://schemas.microsoft.com/office/powerpoint/2010/main" val="108566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6381" y="1461334"/>
            <a:ext cx="5220000" cy="24660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6313188" y="1461334"/>
            <a:ext cx="5220000" cy="24660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3B38CAF5-14FD-422A-AFCA-9DF40C4AFD13}"/>
              </a:ext>
            </a:extLst>
          </p:cNvPr>
          <p:cNvSpPr>
            <a:spLocks noGrp="1"/>
          </p:cNvSpPr>
          <p:nvPr>
            <p:ph type="pic" sz="quarter" idx="14"/>
          </p:nvPr>
        </p:nvSpPr>
        <p:spPr>
          <a:xfrm>
            <a:off x="803275" y="4186899"/>
            <a:ext cx="10729913" cy="2232000"/>
          </a:xfrm>
        </p:spPr>
        <p:txBody>
          <a:bodyPr/>
          <a:lstStyle/>
          <a:p>
            <a:r>
              <a:rPr lang="en-US"/>
              <a:t>Click icon to add picture</a:t>
            </a:r>
            <a:endParaRPr lang="en-GB"/>
          </a:p>
        </p:txBody>
      </p:sp>
    </p:spTree>
    <p:extLst>
      <p:ext uri="{BB962C8B-B14F-4D97-AF65-F5344CB8AC3E}">
        <p14:creationId xmlns:p14="http://schemas.microsoft.com/office/powerpoint/2010/main" val="1936698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5745" y="3332995"/>
            <a:ext cx="3384000" cy="308368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4482026" y="3332995"/>
            <a:ext cx="3384000" cy="308368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70EF7A9E-72DA-482F-86B5-42277E49061A}"/>
              </a:ext>
            </a:extLst>
          </p:cNvPr>
          <p:cNvSpPr>
            <a:spLocks noGrp="1"/>
          </p:cNvSpPr>
          <p:nvPr>
            <p:ph idx="14"/>
          </p:nvPr>
        </p:nvSpPr>
        <p:spPr>
          <a:xfrm>
            <a:off x="8147965" y="3332995"/>
            <a:ext cx="3384000" cy="308368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DDFABD25-8427-4311-BB52-DB2FF1EB9ACD}"/>
              </a:ext>
            </a:extLst>
          </p:cNvPr>
          <p:cNvSpPr>
            <a:spLocks noGrp="1"/>
          </p:cNvSpPr>
          <p:nvPr>
            <p:ph type="body" sz="quarter" idx="15"/>
          </p:nvPr>
        </p:nvSpPr>
        <p:spPr>
          <a:xfrm>
            <a:off x="762934" y="2900008"/>
            <a:ext cx="3384000" cy="287338"/>
          </a:xfrm>
        </p:spPr>
        <p:txBody>
          <a:bodyPr/>
          <a:lstStyle>
            <a:lvl1pPr>
              <a:defRPr sz="1500">
                <a:solidFill>
                  <a:srgbClr val="019F6E"/>
                </a:solidFill>
              </a:defRPr>
            </a:lvl1pPr>
            <a:lvl2pPr>
              <a:defRPr sz="1500">
                <a:solidFill>
                  <a:srgbClr val="019F6E"/>
                </a:solidFill>
              </a:defRPr>
            </a:lvl2pPr>
            <a:lvl3pPr>
              <a:defRPr sz="1500">
                <a:solidFill>
                  <a:srgbClr val="019F6E"/>
                </a:solidFill>
              </a:defRPr>
            </a:lvl3pPr>
            <a:lvl4pPr>
              <a:defRPr sz="1500">
                <a:solidFill>
                  <a:srgbClr val="019F6E"/>
                </a:solidFill>
              </a:defRPr>
            </a:lvl4pPr>
            <a:lvl5pPr>
              <a:defRPr sz="1500">
                <a:solidFill>
                  <a:srgbClr val="019F6E"/>
                </a:solidFill>
              </a:defRPr>
            </a:lvl5pPr>
          </a:lstStyle>
          <a:p>
            <a:pPr lvl="0"/>
            <a:r>
              <a:rPr lang="en-US"/>
              <a:t>Edit Master text styles</a:t>
            </a:r>
          </a:p>
        </p:txBody>
      </p:sp>
      <p:sp>
        <p:nvSpPr>
          <p:cNvPr id="11" name="Text Placeholder 9">
            <a:extLst>
              <a:ext uri="{FF2B5EF4-FFF2-40B4-BE49-F238E27FC236}">
                <a16:creationId xmlns:a16="http://schemas.microsoft.com/office/drawing/2014/main" id="{017E3D16-B4F2-4D56-9826-A8932FCF4C47}"/>
              </a:ext>
            </a:extLst>
          </p:cNvPr>
          <p:cNvSpPr>
            <a:spLocks noGrp="1"/>
          </p:cNvSpPr>
          <p:nvPr>
            <p:ph type="body" sz="quarter" idx="16"/>
          </p:nvPr>
        </p:nvSpPr>
        <p:spPr>
          <a:xfrm>
            <a:off x="4478818" y="2900008"/>
            <a:ext cx="3384000" cy="287338"/>
          </a:xfrm>
        </p:spPr>
        <p:txBody>
          <a:bodyPr/>
          <a:lstStyle>
            <a:lvl1pPr>
              <a:defRPr sz="1500">
                <a:solidFill>
                  <a:srgbClr val="019F6E"/>
                </a:solidFill>
              </a:defRPr>
            </a:lvl1pPr>
            <a:lvl2pPr>
              <a:defRPr sz="1500">
                <a:solidFill>
                  <a:srgbClr val="019F6E"/>
                </a:solidFill>
              </a:defRPr>
            </a:lvl2pPr>
            <a:lvl3pPr>
              <a:defRPr sz="1500">
                <a:solidFill>
                  <a:srgbClr val="019F6E"/>
                </a:solidFill>
              </a:defRPr>
            </a:lvl3pPr>
            <a:lvl4pPr>
              <a:defRPr sz="1500">
                <a:solidFill>
                  <a:srgbClr val="019F6E"/>
                </a:solidFill>
              </a:defRPr>
            </a:lvl4pPr>
            <a:lvl5pPr>
              <a:defRPr sz="1500">
                <a:solidFill>
                  <a:srgbClr val="019F6E"/>
                </a:solidFill>
              </a:defRPr>
            </a:lvl5pPr>
          </a:lstStyle>
          <a:p>
            <a:pPr lvl="0"/>
            <a:r>
              <a:rPr lang="en-US"/>
              <a:t>Edit Master text styles</a:t>
            </a:r>
          </a:p>
        </p:txBody>
      </p:sp>
      <p:sp>
        <p:nvSpPr>
          <p:cNvPr id="12" name="Text Placeholder 9">
            <a:extLst>
              <a:ext uri="{FF2B5EF4-FFF2-40B4-BE49-F238E27FC236}">
                <a16:creationId xmlns:a16="http://schemas.microsoft.com/office/drawing/2014/main" id="{D2546D16-C4BA-4034-973B-53F5E19439FB}"/>
              </a:ext>
            </a:extLst>
          </p:cNvPr>
          <p:cNvSpPr>
            <a:spLocks noGrp="1"/>
          </p:cNvSpPr>
          <p:nvPr>
            <p:ph type="body" sz="quarter" idx="17"/>
          </p:nvPr>
        </p:nvSpPr>
        <p:spPr>
          <a:xfrm>
            <a:off x="8154362" y="2900008"/>
            <a:ext cx="3384000" cy="287338"/>
          </a:xfrm>
        </p:spPr>
        <p:txBody>
          <a:bodyPr/>
          <a:lstStyle>
            <a:lvl1pPr>
              <a:defRPr sz="1500">
                <a:solidFill>
                  <a:srgbClr val="019F6E"/>
                </a:solidFill>
              </a:defRPr>
            </a:lvl1pPr>
            <a:lvl2pPr>
              <a:defRPr sz="1500">
                <a:solidFill>
                  <a:srgbClr val="019F6E"/>
                </a:solidFill>
              </a:defRPr>
            </a:lvl2pPr>
            <a:lvl3pPr>
              <a:defRPr sz="1500">
                <a:solidFill>
                  <a:srgbClr val="019F6E"/>
                </a:solidFill>
              </a:defRPr>
            </a:lvl3pPr>
            <a:lvl4pPr>
              <a:defRPr sz="1500">
                <a:solidFill>
                  <a:srgbClr val="019F6E"/>
                </a:solidFill>
              </a:defRPr>
            </a:lvl4pPr>
            <a:lvl5pPr>
              <a:defRPr sz="1500">
                <a:solidFill>
                  <a:srgbClr val="019F6E"/>
                </a:solidFill>
              </a:defRPr>
            </a:lvl5pPr>
          </a:lstStyle>
          <a:p>
            <a:pPr lvl="0"/>
            <a:r>
              <a:rPr lang="en-US"/>
              <a:t>Edit Master text styles</a:t>
            </a:r>
          </a:p>
        </p:txBody>
      </p:sp>
      <p:sp>
        <p:nvSpPr>
          <p:cNvPr id="13" name="Text Placeholder 9">
            <a:extLst>
              <a:ext uri="{FF2B5EF4-FFF2-40B4-BE49-F238E27FC236}">
                <a16:creationId xmlns:a16="http://schemas.microsoft.com/office/drawing/2014/main" id="{CEEC44E5-0089-431F-AB3B-BB8C32F10D22}"/>
              </a:ext>
            </a:extLst>
          </p:cNvPr>
          <p:cNvSpPr>
            <a:spLocks noGrp="1"/>
          </p:cNvSpPr>
          <p:nvPr>
            <p:ph type="body" sz="quarter" idx="18"/>
          </p:nvPr>
        </p:nvSpPr>
        <p:spPr>
          <a:xfrm>
            <a:off x="762934" y="2241550"/>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4" name="Text Placeholder 9">
            <a:extLst>
              <a:ext uri="{FF2B5EF4-FFF2-40B4-BE49-F238E27FC236}">
                <a16:creationId xmlns:a16="http://schemas.microsoft.com/office/drawing/2014/main" id="{B3B83A00-5DEC-433E-8BDA-CD4528048B22}"/>
              </a:ext>
            </a:extLst>
          </p:cNvPr>
          <p:cNvSpPr>
            <a:spLocks noGrp="1"/>
          </p:cNvSpPr>
          <p:nvPr>
            <p:ph type="body" sz="quarter" idx="19"/>
          </p:nvPr>
        </p:nvSpPr>
        <p:spPr>
          <a:xfrm>
            <a:off x="4478818" y="2241550"/>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5" name="Text Placeholder 9">
            <a:extLst>
              <a:ext uri="{FF2B5EF4-FFF2-40B4-BE49-F238E27FC236}">
                <a16:creationId xmlns:a16="http://schemas.microsoft.com/office/drawing/2014/main" id="{FDC62C96-2944-40A8-95EB-480BF3A001BE}"/>
              </a:ext>
            </a:extLst>
          </p:cNvPr>
          <p:cNvSpPr>
            <a:spLocks noGrp="1"/>
          </p:cNvSpPr>
          <p:nvPr>
            <p:ph type="body" sz="quarter" idx="20"/>
          </p:nvPr>
        </p:nvSpPr>
        <p:spPr>
          <a:xfrm>
            <a:off x="8154362" y="2241550"/>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Tree>
    <p:extLst>
      <p:ext uri="{BB962C8B-B14F-4D97-AF65-F5344CB8AC3E}">
        <p14:creationId xmlns:p14="http://schemas.microsoft.com/office/powerpoint/2010/main" val="342671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5745" y="3986315"/>
            <a:ext cx="3384000" cy="243036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4482025" y="3974370"/>
            <a:ext cx="3384000" cy="243036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70EF7A9E-72DA-482F-86B5-42277E49061A}"/>
              </a:ext>
            </a:extLst>
          </p:cNvPr>
          <p:cNvSpPr>
            <a:spLocks noGrp="1"/>
          </p:cNvSpPr>
          <p:nvPr>
            <p:ph idx="14"/>
          </p:nvPr>
        </p:nvSpPr>
        <p:spPr>
          <a:xfrm>
            <a:off x="8147965" y="3974370"/>
            <a:ext cx="3384000" cy="243036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9">
            <a:extLst>
              <a:ext uri="{FF2B5EF4-FFF2-40B4-BE49-F238E27FC236}">
                <a16:creationId xmlns:a16="http://schemas.microsoft.com/office/drawing/2014/main" id="{CEEC44E5-0089-431F-AB3B-BB8C32F10D22}"/>
              </a:ext>
            </a:extLst>
          </p:cNvPr>
          <p:cNvSpPr>
            <a:spLocks noGrp="1"/>
          </p:cNvSpPr>
          <p:nvPr>
            <p:ph type="body" sz="quarter" idx="18"/>
          </p:nvPr>
        </p:nvSpPr>
        <p:spPr>
          <a:xfrm>
            <a:off x="775745" y="3559467"/>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4" name="Text Placeholder 9">
            <a:extLst>
              <a:ext uri="{FF2B5EF4-FFF2-40B4-BE49-F238E27FC236}">
                <a16:creationId xmlns:a16="http://schemas.microsoft.com/office/drawing/2014/main" id="{B3B83A00-5DEC-433E-8BDA-CD4528048B22}"/>
              </a:ext>
            </a:extLst>
          </p:cNvPr>
          <p:cNvSpPr>
            <a:spLocks noGrp="1"/>
          </p:cNvSpPr>
          <p:nvPr>
            <p:ph type="body" sz="quarter" idx="19"/>
          </p:nvPr>
        </p:nvSpPr>
        <p:spPr>
          <a:xfrm>
            <a:off x="4482025" y="3559467"/>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5" name="Text Placeholder 9">
            <a:extLst>
              <a:ext uri="{FF2B5EF4-FFF2-40B4-BE49-F238E27FC236}">
                <a16:creationId xmlns:a16="http://schemas.microsoft.com/office/drawing/2014/main" id="{FDC62C96-2944-40A8-95EB-480BF3A001BE}"/>
              </a:ext>
            </a:extLst>
          </p:cNvPr>
          <p:cNvSpPr>
            <a:spLocks noGrp="1"/>
          </p:cNvSpPr>
          <p:nvPr>
            <p:ph type="body" sz="quarter" idx="20"/>
          </p:nvPr>
        </p:nvSpPr>
        <p:spPr>
          <a:xfrm>
            <a:off x="8147965" y="3559467"/>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8" name="Content Placeholder 17">
            <a:extLst>
              <a:ext uri="{FF2B5EF4-FFF2-40B4-BE49-F238E27FC236}">
                <a16:creationId xmlns:a16="http://schemas.microsoft.com/office/drawing/2014/main" id="{7F8B0A64-3840-4BE2-94B1-151F8C36797E}"/>
              </a:ext>
            </a:extLst>
          </p:cNvPr>
          <p:cNvSpPr>
            <a:spLocks noGrp="1"/>
          </p:cNvSpPr>
          <p:nvPr>
            <p:ph sz="quarter" idx="21" hasCustomPrompt="1"/>
          </p:nvPr>
        </p:nvSpPr>
        <p:spPr>
          <a:xfrm>
            <a:off x="775634" y="1845050"/>
            <a:ext cx="1476000" cy="1476000"/>
          </a:xfrm>
        </p:spPr>
        <p:txBody>
          <a:bodyPr/>
          <a:lstStyle>
            <a:lvl1pPr>
              <a:defRPr/>
            </a:lvl1pPr>
          </a:lstStyle>
          <a:p>
            <a:pPr lvl="0"/>
            <a:r>
              <a:rPr lang="en-US" dirty="0"/>
              <a:t>Click image icon to add graphic</a:t>
            </a:r>
            <a:endParaRPr lang="en-GB" dirty="0"/>
          </a:p>
        </p:txBody>
      </p:sp>
      <p:sp>
        <p:nvSpPr>
          <p:cNvPr id="19" name="Content Placeholder 17">
            <a:extLst>
              <a:ext uri="{FF2B5EF4-FFF2-40B4-BE49-F238E27FC236}">
                <a16:creationId xmlns:a16="http://schemas.microsoft.com/office/drawing/2014/main" id="{9657CC1D-CB94-407E-8F48-E20F55FB8472}"/>
              </a:ext>
            </a:extLst>
          </p:cNvPr>
          <p:cNvSpPr>
            <a:spLocks noGrp="1"/>
          </p:cNvSpPr>
          <p:nvPr>
            <p:ph sz="quarter" idx="22" hasCustomPrompt="1"/>
          </p:nvPr>
        </p:nvSpPr>
        <p:spPr>
          <a:xfrm>
            <a:off x="4485876" y="1846178"/>
            <a:ext cx="1476000" cy="1476000"/>
          </a:xfrm>
        </p:spPr>
        <p:txBody>
          <a:bodyPr/>
          <a:lstStyle>
            <a:lvl1pPr>
              <a:defRPr/>
            </a:lvl1pPr>
          </a:lstStyle>
          <a:p>
            <a:pPr lvl="0"/>
            <a:r>
              <a:rPr lang="en-US" dirty="0"/>
              <a:t>Click image icon to add graphic</a:t>
            </a:r>
            <a:endParaRPr lang="en-GB" dirty="0"/>
          </a:p>
        </p:txBody>
      </p:sp>
      <p:sp>
        <p:nvSpPr>
          <p:cNvPr id="20" name="Content Placeholder 17">
            <a:extLst>
              <a:ext uri="{FF2B5EF4-FFF2-40B4-BE49-F238E27FC236}">
                <a16:creationId xmlns:a16="http://schemas.microsoft.com/office/drawing/2014/main" id="{54D5BE04-C477-46CD-A058-9CF83E549818}"/>
              </a:ext>
            </a:extLst>
          </p:cNvPr>
          <p:cNvSpPr>
            <a:spLocks noGrp="1"/>
          </p:cNvSpPr>
          <p:nvPr>
            <p:ph sz="quarter" idx="23" hasCustomPrompt="1"/>
          </p:nvPr>
        </p:nvSpPr>
        <p:spPr>
          <a:xfrm>
            <a:off x="8147965" y="1871096"/>
            <a:ext cx="1476000" cy="1476000"/>
          </a:xfrm>
        </p:spPr>
        <p:txBody>
          <a:bodyPr/>
          <a:lstStyle>
            <a:lvl1pPr>
              <a:defRPr/>
            </a:lvl1pPr>
          </a:lstStyle>
          <a:p>
            <a:pPr lvl="0"/>
            <a:r>
              <a:rPr lang="en-US" dirty="0"/>
              <a:t>Click image icon to add graphic</a:t>
            </a:r>
            <a:endParaRPr lang="en-GB" dirty="0"/>
          </a:p>
        </p:txBody>
      </p:sp>
    </p:spTree>
    <p:extLst>
      <p:ext uri="{BB962C8B-B14F-4D97-AF65-F5344CB8AC3E}">
        <p14:creationId xmlns:p14="http://schemas.microsoft.com/office/powerpoint/2010/main" val="232435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8221-AA70-43DE-B3C2-A43D6C3DC6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2251C9-C658-4DB8-AA29-753FC58F23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00224-6E37-4F4E-8ECF-5DE12EBD693C}"/>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5" name="Footer Placeholder 4">
            <a:extLst>
              <a:ext uri="{FF2B5EF4-FFF2-40B4-BE49-F238E27FC236}">
                <a16:creationId xmlns:a16="http://schemas.microsoft.com/office/drawing/2014/main" id="{2CE6B75A-3E5A-4C7B-B641-6A1F71A79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641185-38BB-45F8-A3FC-84F7E173BFF8}"/>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2869643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Divi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EF1812-5BD6-4963-9B40-06EA6BC0B8BC}"/>
              </a:ext>
            </a:extLst>
          </p:cNvPr>
          <p:cNvSpPr/>
          <p:nvPr userDrawn="1"/>
        </p:nvSpPr>
        <p:spPr>
          <a:xfrm>
            <a:off x="0" y="4212000"/>
            <a:ext cx="6516000" cy="2016000"/>
          </a:xfrm>
          <a:prstGeom prst="rect">
            <a:avLst/>
          </a:prstGeom>
          <a:solidFill>
            <a:srgbClr val="006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a:p>
        </p:txBody>
      </p:sp>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467999" y="4756899"/>
            <a:ext cx="5513075" cy="926203"/>
          </a:xfrm>
        </p:spPr>
        <p:txBody>
          <a:bodyPr anchor="ctr" anchorCtr="0"/>
          <a:lstStyle>
            <a:lvl1pPr algn="l">
              <a:defRPr sz="2200" b="1">
                <a:solidFill>
                  <a:schemeClr val="bg1"/>
                </a:solidFill>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D22327F1-4BD8-4374-BD04-2A18D651E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76000" y="180739"/>
            <a:ext cx="900000" cy="900000"/>
          </a:xfrm>
          <a:prstGeom prst="rect">
            <a:avLst/>
          </a:prstGeom>
        </p:spPr>
      </p:pic>
    </p:spTree>
    <p:extLst>
      <p:ext uri="{BB962C8B-B14F-4D97-AF65-F5344CB8AC3E}">
        <p14:creationId xmlns:p14="http://schemas.microsoft.com/office/powerpoint/2010/main" val="191706836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file page">
    <p:bg>
      <p:bgPr>
        <a:solidFill>
          <a:srgbClr val="D7EA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5040000" y="2700000"/>
            <a:ext cx="6493188" cy="634871"/>
          </a:xfrm>
        </p:spPr>
        <p:txBody>
          <a:bodyPr anchor="t" anchorCtr="0"/>
          <a:lstStyle>
            <a:lvl1pPr algn="l">
              <a:defRPr sz="3200">
                <a:solidFill>
                  <a:srgbClr val="00684B"/>
                </a:solidFill>
              </a:defRPr>
            </a:lvl1pPr>
          </a:lstStyle>
          <a:p>
            <a:r>
              <a:rPr lang="en-US" dirty="0"/>
              <a:t>Click to add name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5040000" y="3420000"/>
            <a:ext cx="6493187" cy="407113"/>
          </a:xfrm>
        </p:spPr>
        <p:txBody>
          <a:bodyPr anchor="t" anchorCtr="0"/>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job title / position / department</a:t>
            </a:r>
            <a:endParaRPr lang="en-GB" dirty="0"/>
          </a:p>
        </p:txBody>
      </p:sp>
      <p:sp>
        <p:nvSpPr>
          <p:cNvPr id="5" name="Picture Placeholder 4">
            <a:extLst>
              <a:ext uri="{FF2B5EF4-FFF2-40B4-BE49-F238E27FC236}">
                <a16:creationId xmlns:a16="http://schemas.microsoft.com/office/drawing/2014/main" id="{5849714A-D265-4796-A514-DD60718A8AF2}"/>
              </a:ext>
            </a:extLst>
          </p:cNvPr>
          <p:cNvSpPr>
            <a:spLocks noGrp="1"/>
          </p:cNvSpPr>
          <p:nvPr>
            <p:ph type="pic" sz="quarter" idx="10" hasCustomPrompt="1"/>
          </p:nvPr>
        </p:nvSpPr>
        <p:spPr>
          <a:xfrm>
            <a:off x="1584000" y="1764000"/>
            <a:ext cx="3168000" cy="3168000"/>
          </a:xfrm>
          <a:prstGeom prst="flowChartConnector">
            <a:avLst/>
          </a:prstGeom>
        </p:spPr>
        <p:txBody>
          <a:bodyPr/>
          <a:lstStyle>
            <a:lvl1pPr>
              <a:defRPr/>
            </a:lvl1pPr>
          </a:lstStyle>
          <a:p>
            <a:r>
              <a:rPr lang="en-GB" dirty="0"/>
              <a:t>Click to add profile picture</a:t>
            </a:r>
          </a:p>
        </p:txBody>
      </p:sp>
      <p:pic>
        <p:nvPicPr>
          <p:cNvPr id="6" name="Picture 5">
            <a:extLst>
              <a:ext uri="{FF2B5EF4-FFF2-40B4-BE49-F238E27FC236}">
                <a16:creationId xmlns:a16="http://schemas.microsoft.com/office/drawing/2014/main" id="{21FF0B4E-2BBA-4B67-B83A-9399E80538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6000" y="180739"/>
            <a:ext cx="900000" cy="900000"/>
          </a:xfrm>
          <a:prstGeom prst="rect">
            <a:avLst/>
          </a:prstGeom>
        </p:spPr>
      </p:pic>
    </p:spTree>
    <p:extLst>
      <p:ext uri="{BB962C8B-B14F-4D97-AF65-F5344CB8AC3E}">
        <p14:creationId xmlns:p14="http://schemas.microsoft.com/office/powerpoint/2010/main" val="90169463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E9C4-41BE-42C2-9C65-E3477D84B9C9}"/>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Tree>
    <p:extLst>
      <p:ext uri="{BB962C8B-B14F-4D97-AF65-F5344CB8AC3E}">
        <p14:creationId xmlns:p14="http://schemas.microsoft.com/office/powerpoint/2010/main" val="4057408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ssion Statement">
    <p:bg>
      <p:bgPr>
        <a:gradFill>
          <a:gsLst>
            <a:gs pos="100000">
              <a:schemeClr val="bg1"/>
            </a:gs>
            <a:gs pos="0">
              <a:srgbClr val="D7EAD9"/>
            </a:gs>
          </a:gsLst>
          <a:lin ang="5400000" scaled="1"/>
        </a:gra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4F91CC2-DF87-4901-862B-01A5DF927BAB}"/>
              </a:ext>
            </a:extLst>
          </p:cNvPr>
          <p:cNvSpPr txBox="1">
            <a:spLocks/>
          </p:cNvSpPr>
          <p:nvPr userDrawn="1"/>
        </p:nvSpPr>
        <p:spPr>
          <a:xfrm>
            <a:off x="779694" y="307504"/>
            <a:ext cx="8476912" cy="9396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rgbClr val="00684B"/>
                </a:solidFill>
                <a:latin typeface="+mj-lt"/>
                <a:ea typeface="+mj-ea"/>
                <a:cs typeface="+mj-cs"/>
              </a:defRPr>
            </a:lvl1pPr>
          </a:lstStyle>
          <a:p>
            <a:r>
              <a:rPr lang="en-US"/>
              <a:t>Our mission</a:t>
            </a:r>
          </a:p>
        </p:txBody>
      </p:sp>
      <p:pic>
        <p:nvPicPr>
          <p:cNvPr id="2" name="Picture 1">
            <a:extLst>
              <a:ext uri="{FF2B5EF4-FFF2-40B4-BE49-F238E27FC236}">
                <a16:creationId xmlns:a16="http://schemas.microsoft.com/office/drawing/2014/main" id="{A14901D9-CDB2-4DC3-B43C-507DE033B50B}"/>
              </a:ext>
            </a:extLst>
          </p:cNvPr>
          <p:cNvPicPr>
            <a:picLocks noChangeAspect="1"/>
          </p:cNvPicPr>
          <p:nvPr userDrawn="1"/>
        </p:nvPicPr>
        <p:blipFill>
          <a:blip r:embed="rId2"/>
          <a:stretch>
            <a:fillRect/>
          </a:stretch>
        </p:blipFill>
        <p:spPr>
          <a:xfrm>
            <a:off x="420965" y="1302052"/>
            <a:ext cx="9711770" cy="4749196"/>
          </a:xfrm>
          <a:prstGeom prst="rect">
            <a:avLst/>
          </a:prstGeom>
        </p:spPr>
      </p:pic>
    </p:spTree>
    <p:extLst>
      <p:ext uri="{BB962C8B-B14F-4D97-AF65-F5344CB8AC3E}">
        <p14:creationId xmlns:p14="http://schemas.microsoft.com/office/powerpoint/2010/main" val="2082927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A9C1F-B0E1-4E14-B806-3A09374DE618}"/>
              </a:ext>
            </a:extLst>
          </p:cNvPr>
          <p:cNvSpPr>
            <a:spLocks noGrp="1"/>
          </p:cNvSpPr>
          <p:nvPr>
            <p:ph type="dt" sz="half" idx="10"/>
          </p:nvPr>
        </p:nvSpPr>
        <p:spPr/>
        <p:txBody>
          <a:bodyPr/>
          <a:lstStyle/>
          <a:p>
            <a:fld id="{066B1DB4-43E5-4472-B48C-42F238EDF0EC}" type="datetimeFigureOut">
              <a:rPr lang="en-GB" smtClean="0"/>
              <a:t>18/06/2024</a:t>
            </a:fld>
            <a:endParaRPr lang="en-GB"/>
          </a:p>
        </p:txBody>
      </p:sp>
      <p:sp>
        <p:nvSpPr>
          <p:cNvPr id="3" name="Footer Placeholder 2">
            <a:extLst>
              <a:ext uri="{FF2B5EF4-FFF2-40B4-BE49-F238E27FC236}">
                <a16:creationId xmlns:a16="http://schemas.microsoft.com/office/drawing/2014/main" id="{2511DB0A-ADCD-4646-8411-A124A9FDDE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C2DF5-468A-4BCC-A129-C7EA5398B260}"/>
              </a:ext>
            </a:extLst>
          </p:cNvPr>
          <p:cNvSpPr>
            <a:spLocks noGrp="1"/>
          </p:cNvSpPr>
          <p:nvPr>
            <p:ph type="sldNum" sz="quarter" idx="12"/>
          </p:nvPr>
        </p:nvSpPr>
        <p:spPr/>
        <p:txBody>
          <a:bodyPr/>
          <a:lstStyle/>
          <a:p>
            <a:fld id="{4DE9A501-B793-4482-A040-76DBD3DA97E7}" type="slidenum">
              <a:rPr lang="en-GB" smtClean="0"/>
              <a:t>‹#›</a:t>
            </a:fld>
            <a:endParaRPr lang="en-GB"/>
          </a:p>
        </p:txBody>
      </p:sp>
    </p:spTree>
    <p:extLst>
      <p:ext uri="{BB962C8B-B14F-4D97-AF65-F5344CB8AC3E}">
        <p14:creationId xmlns:p14="http://schemas.microsoft.com/office/powerpoint/2010/main" val="3088811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1">
    <p:bg>
      <p:bgPr>
        <a:solidFill>
          <a:srgbClr val="0068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5760000" y="4464000"/>
            <a:ext cx="5773188" cy="1952675"/>
          </a:xfrm>
        </p:spPr>
        <p:txBody>
          <a:bodyPr anchor="t" anchorCtr="0"/>
          <a:lstStyle>
            <a:lvl1pPr algn="l">
              <a:defRPr sz="3400">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6000" y="175309"/>
            <a:ext cx="900000" cy="900000"/>
          </a:xfrm>
          <a:prstGeom prst="rect">
            <a:avLst/>
          </a:prstGeom>
        </p:spPr>
      </p:pic>
    </p:spTree>
    <p:extLst>
      <p:ext uri="{BB962C8B-B14F-4D97-AF65-F5344CB8AC3E}">
        <p14:creationId xmlns:p14="http://schemas.microsoft.com/office/powerpoint/2010/main" val="427825134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rgbClr val="019F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5760000" y="4464000"/>
            <a:ext cx="5773188" cy="1952675"/>
          </a:xfrm>
        </p:spPr>
        <p:txBody>
          <a:bodyPr anchor="t" anchorCtr="0"/>
          <a:lstStyle>
            <a:lvl1pPr algn="l">
              <a:defRPr sz="3400">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6000" y="175309"/>
            <a:ext cx="900000" cy="900000"/>
          </a:xfrm>
          <a:prstGeom prst="rect">
            <a:avLst/>
          </a:prstGeom>
        </p:spPr>
      </p:pic>
    </p:spTree>
    <p:extLst>
      <p:ext uri="{BB962C8B-B14F-4D97-AF65-F5344CB8AC3E}">
        <p14:creationId xmlns:p14="http://schemas.microsoft.com/office/powerpoint/2010/main" val="131238595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82C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5760000" y="4464000"/>
            <a:ext cx="5773188" cy="1952675"/>
          </a:xfrm>
        </p:spPr>
        <p:txBody>
          <a:bodyPr anchor="t" anchorCtr="0"/>
          <a:lstStyle>
            <a:lvl1pPr algn="l">
              <a:defRPr sz="3400">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6000" y="175309"/>
            <a:ext cx="900000" cy="900000"/>
          </a:xfrm>
          <a:prstGeom prst="rect">
            <a:avLst/>
          </a:prstGeom>
        </p:spPr>
      </p:pic>
    </p:spTree>
    <p:extLst>
      <p:ext uri="{BB962C8B-B14F-4D97-AF65-F5344CB8AC3E}">
        <p14:creationId xmlns:p14="http://schemas.microsoft.com/office/powerpoint/2010/main" val="94129905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page">
    <p:bg>
      <p:bgPr>
        <a:solidFill>
          <a:srgbClr val="00885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ADEED6-E212-4E54-B8BA-B37A60C88F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0" y="1710000"/>
            <a:ext cx="4913280" cy="2304000"/>
          </a:xfrm>
          <a:prstGeom prst="rect">
            <a:avLst/>
          </a:prstGeom>
        </p:spPr>
      </p:pic>
      <p:grpSp>
        <p:nvGrpSpPr>
          <p:cNvPr id="2" name="Group 1">
            <a:extLst>
              <a:ext uri="{FF2B5EF4-FFF2-40B4-BE49-F238E27FC236}">
                <a16:creationId xmlns:a16="http://schemas.microsoft.com/office/drawing/2014/main" id="{F667C42E-C85E-46EB-9ADD-E238CB060956}"/>
              </a:ext>
            </a:extLst>
          </p:cNvPr>
          <p:cNvGrpSpPr/>
          <p:nvPr userDrawn="1"/>
        </p:nvGrpSpPr>
        <p:grpSpPr>
          <a:xfrm>
            <a:off x="2949858" y="5667494"/>
            <a:ext cx="6374581" cy="369332"/>
            <a:chOff x="2341913" y="5583536"/>
            <a:chExt cx="6374581" cy="369332"/>
          </a:xfrm>
        </p:grpSpPr>
        <p:sp>
          <p:nvSpPr>
            <p:cNvPr id="7" name="Rectangle 6">
              <a:extLst>
                <a:ext uri="{FF2B5EF4-FFF2-40B4-BE49-F238E27FC236}">
                  <a16:creationId xmlns:a16="http://schemas.microsoft.com/office/drawing/2014/main" id="{E15E2FCA-8276-48DE-A923-1058F3DB8D20}"/>
                </a:ext>
              </a:extLst>
            </p:cNvPr>
            <p:cNvSpPr/>
            <p:nvPr userDrawn="1"/>
          </p:nvSpPr>
          <p:spPr>
            <a:xfrm>
              <a:off x="4947953" y="5583536"/>
              <a:ext cx="703039" cy="369332"/>
            </a:xfrm>
            <a:prstGeom prst="rect">
              <a:avLst/>
            </a:prstGeom>
          </p:spPr>
          <p:txBody>
            <a:bodyPr wrap="square">
              <a:spAutoFit/>
            </a:bodyPr>
            <a:lstStyle/>
            <a:p>
              <a:pPr defTabSz="987425">
                <a:tabLst/>
              </a:pPr>
              <a:r>
                <a:rPr lang="en-GB" sz="1800" b="0" i="0" u="none" strike="noStrike" baseline="0">
                  <a:solidFill>
                    <a:srgbClr val="83C494"/>
                  </a:solidFill>
                  <a:latin typeface="+mj-lt"/>
                </a:rPr>
                <a:t>Asia</a:t>
              </a:r>
              <a:endParaRPr lang="en-GB" dirty="0">
                <a:latin typeface="+mj-lt"/>
              </a:endParaRPr>
            </a:p>
          </p:txBody>
        </p:sp>
        <p:sp>
          <p:nvSpPr>
            <p:cNvPr id="4" name="Rectangle 3">
              <a:extLst>
                <a:ext uri="{FF2B5EF4-FFF2-40B4-BE49-F238E27FC236}">
                  <a16:creationId xmlns:a16="http://schemas.microsoft.com/office/drawing/2014/main" id="{0788485C-9A9D-471D-8135-2376FCF7D684}"/>
                </a:ext>
              </a:extLst>
            </p:cNvPr>
            <p:cNvSpPr/>
            <p:nvPr userDrawn="1"/>
          </p:nvSpPr>
          <p:spPr>
            <a:xfrm>
              <a:off x="2341913" y="5583536"/>
              <a:ext cx="1160239" cy="369332"/>
            </a:xfrm>
            <a:prstGeom prst="rect">
              <a:avLst/>
            </a:prstGeom>
          </p:spPr>
          <p:txBody>
            <a:bodyPr wrap="square">
              <a:spAutoFit/>
            </a:bodyPr>
            <a:lstStyle/>
            <a:p>
              <a:pPr defTabSz="987425">
                <a:tabLst/>
              </a:pPr>
              <a:r>
                <a:rPr lang="en-GB" sz="1800" b="0" i="0" u="none" strike="noStrike" baseline="0">
                  <a:solidFill>
                    <a:srgbClr val="83C494"/>
                  </a:solidFill>
                  <a:latin typeface="+mj-lt"/>
                </a:rPr>
                <a:t>Europe</a:t>
              </a:r>
              <a:endParaRPr lang="en-GB" dirty="0">
                <a:latin typeface="+mj-lt"/>
              </a:endParaRPr>
            </a:p>
          </p:txBody>
        </p:sp>
        <p:sp>
          <p:nvSpPr>
            <p:cNvPr id="5" name="Rectangle 4">
              <a:extLst>
                <a:ext uri="{FF2B5EF4-FFF2-40B4-BE49-F238E27FC236}">
                  <a16:creationId xmlns:a16="http://schemas.microsoft.com/office/drawing/2014/main" id="{3F43B963-2B8F-47AB-93C9-353451D5E4D4}"/>
                </a:ext>
              </a:extLst>
            </p:cNvPr>
            <p:cNvSpPr/>
            <p:nvPr userDrawn="1"/>
          </p:nvSpPr>
          <p:spPr>
            <a:xfrm>
              <a:off x="7179089" y="5583536"/>
              <a:ext cx="1537405" cy="369332"/>
            </a:xfrm>
            <a:prstGeom prst="rect">
              <a:avLst/>
            </a:prstGeom>
          </p:spPr>
          <p:txBody>
            <a:bodyPr wrap="square">
              <a:spAutoFit/>
            </a:bodyPr>
            <a:lstStyle/>
            <a:p>
              <a:pPr defTabSz="987425">
                <a:tabLst/>
              </a:pPr>
              <a:r>
                <a:rPr lang="en-GB" sz="1800" b="0" i="0" u="none" strike="noStrike" baseline="0">
                  <a:solidFill>
                    <a:srgbClr val="83C494"/>
                  </a:solidFill>
                  <a:latin typeface="+mj-lt"/>
                </a:rPr>
                <a:t>Middle East</a:t>
              </a:r>
              <a:endParaRPr lang="en-GB" dirty="0">
                <a:latin typeface="+mj-lt"/>
              </a:endParaRPr>
            </a:p>
          </p:txBody>
        </p:sp>
        <p:sp>
          <p:nvSpPr>
            <p:cNvPr id="9" name="Rectangle 8">
              <a:extLst>
                <a:ext uri="{FF2B5EF4-FFF2-40B4-BE49-F238E27FC236}">
                  <a16:creationId xmlns:a16="http://schemas.microsoft.com/office/drawing/2014/main" id="{854F022B-E432-402A-BBCA-52C830EAFCFB}"/>
                </a:ext>
              </a:extLst>
            </p:cNvPr>
            <p:cNvSpPr/>
            <p:nvPr userDrawn="1"/>
          </p:nvSpPr>
          <p:spPr>
            <a:xfrm>
              <a:off x="4024409" y="5583536"/>
              <a:ext cx="273271" cy="369332"/>
            </a:xfrm>
            <a:prstGeom prst="rect">
              <a:avLst/>
            </a:prstGeom>
          </p:spPr>
          <p:txBody>
            <a:bodyPr wrap="square">
              <a:spAutoFit/>
            </a:bodyPr>
            <a:lstStyle/>
            <a:p>
              <a:pPr defTabSz="987425">
                <a:tabLst/>
              </a:pPr>
              <a:r>
                <a:rPr lang="en-GB" sz="1800" b="0" i="0" u="none" strike="noStrike" baseline="0">
                  <a:solidFill>
                    <a:srgbClr val="83C494"/>
                  </a:solidFill>
                  <a:latin typeface="+mj-lt"/>
                </a:rPr>
                <a:t>|</a:t>
              </a:r>
              <a:endParaRPr lang="en-GB" dirty="0">
                <a:latin typeface="+mj-lt"/>
              </a:endParaRPr>
            </a:p>
          </p:txBody>
        </p:sp>
        <p:sp>
          <p:nvSpPr>
            <p:cNvPr id="10" name="Rectangle 9">
              <a:extLst>
                <a:ext uri="{FF2B5EF4-FFF2-40B4-BE49-F238E27FC236}">
                  <a16:creationId xmlns:a16="http://schemas.microsoft.com/office/drawing/2014/main" id="{A1E20F32-AF15-4341-9ED1-A3DC3AEDC23E}"/>
                </a:ext>
              </a:extLst>
            </p:cNvPr>
            <p:cNvSpPr/>
            <p:nvPr userDrawn="1"/>
          </p:nvSpPr>
          <p:spPr>
            <a:xfrm>
              <a:off x="6292121" y="5583536"/>
              <a:ext cx="273271" cy="369332"/>
            </a:xfrm>
            <a:prstGeom prst="rect">
              <a:avLst/>
            </a:prstGeom>
          </p:spPr>
          <p:txBody>
            <a:bodyPr wrap="square">
              <a:spAutoFit/>
            </a:bodyPr>
            <a:lstStyle/>
            <a:p>
              <a:pPr defTabSz="987425">
                <a:tabLst/>
              </a:pPr>
              <a:r>
                <a:rPr lang="en-GB" sz="1800" b="0" i="0" u="none" strike="noStrike" baseline="0">
                  <a:solidFill>
                    <a:srgbClr val="83C494"/>
                  </a:solidFill>
                  <a:latin typeface="+mj-lt"/>
                </a:rPr>
                <a:t>|</a:t>
              </a:r>
              <a:endParaRPr lang="en-GB" dirty="0">
                <a:latin typeface="+mj-lt"/>
              </a:endParaRPr>
            </a:p>
          </p:txBody>
        </p:sp>
      </p:grpSp>
    </p:spTree>
    <p:extLst>
      <p:ext uri="{BB962C8B-B14F-4D97-AF65-F5344CB8AC3E}">
        <p14:creationId xmlns:p14="http://schemas.microsoft.com/office/powerpoint/2010/main" val="33506438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349725" y="2516452"/>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7217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135A-ECA2-42CD-8217-2361E4374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3F1D83-8335-424A-AEC0-D86CADCAE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C1D3F5-186B-4AC4-9483-BA72C47A4C69}"/>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5" name="Footer Placeholder 4">
            <a:extLst>
              <a:ext uri="{FF2B5EF4-FFF2-40B4-BE49-F238E27FC236}">
                <a16:creationId xmlns:a16="http://schemas.microsoft.com/office/drawing/2014/main" id="{4CAE4A89-7938-4ED4-94ED-1CB4886569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B2F1C-EAD5-48AB-8276-2F443A65E1F2}"/>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229279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1D5F-C948-4F60-8201-7DFBDE0E9C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AD45D5-E1B2-4BB2-AD70-54CAF8F7A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1E1EDC-44D7-453A-94B1-21A9F4339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C7A2CF-4170-458D-A683-253DC8EC7738}"/>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6" name="Footer Placeholder 5">
            <a:extLst>
              <a:ext uri="{FF2B5EF4-FFF2-40B4-BE49-F238E27FC236}">
                <a16:creationId xmlns:a16="http://schemas.microsoft.com/office/drawing/2014/main" id="{41ED6DCB-38C5-4350-9A25-17D7529E7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5C115-40D8-4BE0-B611-CBC625243EFB}"/>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152802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C566-BBAF-402E-82CB-5A07DC0883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1942B5-F29F-49EF-9689-F243A72D3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A32AC-C700-43B3-8C32-0EFD04427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E8FD95-D41A-4C99-95B8-67CC01DBA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6BD908-E96F-4D7C-92DA-9B042600F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465EB5-4E1B-4B01-93C5-D30A2A28C801}"/>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8" name="Footer Placeholder 7">
            <a:extLst>
              <a:ext uri="{FF2B5EF4-FFF2-40B4-BE49-F238E27FC236}">
                <a16:creationId xmlns:a16="http://schemas.microsoft.com/office/drawing/2014/main" id="{406350A8-03F5-4E85-9D59-A19A96E7D8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FEB87A-969E-4D07-8D72-E4990A4D391E}"/>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12367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4C3A-240E-4BCB-B1F4-AA50C339B8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06CDBA-A964-495C-B947-48E20A304D7F}"/>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4" name="Footer Placeholder 3">
            <a:extLst>
              <a:ext uri="{FF2B5EF4-FFF2-40B4-BE49-F238E27FC236}">
                <a16:creationId xmlns:a16="http://schemas.microsoft.com/office/drawing/2014/main" id="{1C940A48-9EED-45DE-B8C6-B15B88B71A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6E2488-83B9-434F-9AE1-08C4EACB561B}"/>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199553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BA4E2-360A-4659-B87B-378BC7A79558}"/>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3" name="Footer Placeholder 2">
            <a:extLst>
              <a:ext uri="{FF2B5EF4-FFF2-40B4-BE49-F238E27FC236}">
                <a16:creationId xmlns:a16="http://schemas.microsoft.com/office/drawing/2014/main" id="{9D52B908-F4A4-47C1-A379-08517F643F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4A9088-4590-45E9-A3FE-0E39BE374902}"/>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404053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C440-44AF-42CA-98C5-F0640D48E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387F77-59E5-49E5-B447-8AE974511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71CF7A-D1EF-4FE6-A8D4-A4CF741C2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2A338-D3ED-4580-A3E9-CE68115667E3}"/>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6" name="Footer Placeholder 5">
            <a:extLst>
              <a:ext uri="{FF2B5EF4-FFF2-40B4-BE49-F238E27FC236}">
                <a16:creationId xmlns:a16="http://schemas.microsoft.com/office/drawing/2014/main" id="{BC629547-052A-4E86-ACE4-1B10AAD979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412348-C7AC-49B8-ADC3-E857E961AC05}"/>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91230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708F-5217-402C-A7DC-11B9C03A3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80DBB3-6A84-4E76-9473-8BC509B54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008095-CB42-47A0-9AF7-44FD37B03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5AC25-C518-49F2-9261-5E5611B725DD}"/>
              </a:ext>
            </a:extLst>
          </p:cNvPr>
          <p:cNvSpPr>
            <a:spLocks noGrp="1"/>
          </p:cNvSpPr>
          <p:nvPr>
            <p:ph type="dt" sz="half" idx="10"/>
          </p:nvPr>
        </p:nvSpPr>
        <p:spPr/>
        <p:txBody>
          <a:bodyPr/>
          <a:lstStyle/>
          <a:p>
            <a:fld id="{7C30D534-04FE-4C40-8256-1EFAB62C68FA}" type="datetimeFigureOut">
              <a:rPr lang="en-GB" smtClean="0"/>
              <a:t>18/06/2024</a:t>
            </a:fld>
            <a:endParaRPr lang="en-GB"/>
          </a:p>
        </p:txBody>
      </p:sp>
      <p:sp>
        <p:nvSpPr>
          <p:cNvPr id="6" name="Footer Placeholder 5">
            <a:extLst>
              <a:ext uri="{FF2B5EF4-FFF2-40B4-BE49-F238E27FC236}">
                <a16:creationId xmlns:a16="http://schemas.microsoft.com/office/drawing/2014/main" id="{387FFA32-6F90-49C8-AE88-4B7A869B04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752258-51AD-471A-8913-058103A9A8FF}"/>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321183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6714C-14AF-41EA-A804-96233E4322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F8CC9C-A7AF-4507-9468-6B5B87798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916AB7-8E70-4782-B91B-17FC315DF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0D534-04FE-4C40-8256-1EFAB62C68FA}" type="datetimeFigureOut">
              <a:rPr lang="en-GB" smtClean="0"/>
              <a:t>18/06/2024</a:t>
            </a:fld>
            <a:endParaRPr lang="en-GB"/>
          </a:p>
        </p:txBody>
      </p:sp>
      <p:sp>
        <p:nvSpPr>
          <p:cNvPr id="5" name="Footer Placeholder 4">
            <a:extLst>
              <a:ext uri="{FF2B5EF4-FFF2-40B4-BE49-F238E27FC236}">
                <a16:creationId xmlns:a16="http://schemas.microsoft.com/office/drawing/2014/main" id="{B9FBC777-A3DF-47F7-9C47-BA35B1698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60755D-5425-4F09-A978-C58D62869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7F3E2-E52D-4879-95C7-E62B5D2E2BBB}" type="slidenum">
              <a:rPr lang="en-GB" smtClean="0"/>
              <a:t>‹#›</a:t>
            </a:fld>
            <a:endParaRPr lang="en-GB"/>
          </a:p>
        </p:txBody>
      </p:sp>
    </p:spTree>
    <p:extLst>
      <p:ext uri="{BB962C8B-B14F-4D97-AF65-F5344CB8AC3E}">
        <p14:creationId xmlns:p14="http://schemas.microsoft.com/office/powerpoint/2010/main" val="343530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D166C7-6146-4983-8651-0FDDFBD78686}"/>
              </a:ext>
            </a:extLst>
          </p:cNvPr>
          <p:cNvSpPr>
            <a:spLocks noGrp="1"/>
          </p:cNvSpPr>
          <p:nvPr>
            <p:ph type="title"/>
          </p:nvPr>
        </p:nvSpPr>
        <p:spPr>
          <a:xfrm>
            <a:off x="803275" y="304191"/>
            <a:ext cx="8476912" cy="939632"/>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A84AEFF-53C3-4314-8AFB-AD0D8EA03CBD}"/>
              </a:ext>
            </a:extLst>
          </p:cNvPr>
          <p:cNvSpPr>
            <a:spLocks noGrp="1"/>
          </p:cNvSpPr>
          <p:nvPr>
            <p:ph type="body" idx="1"/>
          </p:nvPr>
        </p:nvSpPr>
        <p:spPr>
          <a:xfrm>
            <a:off x="803275" y="1461333"/>
            <a:ext cx="10735277"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Six</a:t>
            </a:r>
          </a:p>
          <a:p>
            <a:pPr lvl="4"/>
            <a:r>
              <a:rPr lang="en-US" dirty="0"/>
              <a:t>Seven </a:t>
            </a:r>
          </a:p>
          <a:p>
            <a:pPr lvl="4"/>
            <a:r>
              <a:rPr lang="en-US" dirty="0"/>
              <a:t>Eight</a:t>
            </a:r>
          </a:p>
          <a:p>
            <a:pPr lvl="4"/>
            <a:r>
              <a:rPr lang="en-US" dirty="0"/>
              <a:t>nine</a:t>
            </a:r>
            <a:endParaRPr lang="en-GB" dirty="0"/>
          </a:p>
        </p:txBody>
      </p:sp>
      <p:sp>
        <p:nvSpPr>
          <p:cNvPr id="4" name="Date Placeholder 3">
            <a:extLst>
              <a:ext uri="{FF2B5EF4-FFF2-40B4-BE49-F238E27FC236}">
                <a16:creationId xmlns:a16="http://schemas.microsoft.com/office/drawing/2014/main" id="{1BBEDCD4-4FD2-44F4-BBB7-CBA78F00F2D2}"/>
              </a:ext>
            </a:extLst>
          </p:cNvPr>
          <p:cNvSpPr>
            <a:spLocks noGrp="1"/>
          </p:cNvSpPr>
          <p:nvPr>
            <p:ph type="dt" sz="half" idx="2"/>
          </p:nvPr>
        </p:nvSpPr>
        <p:spPr>
          <a:xfrm>
            <a:off x="816086" y="6557897"/>
            <a:ext cx="2743200" cy="288000"/>
          </a:xfrm>
          <a:prstGeom prst="rect">
            <a:avLst/>
          </a:prstGeom>
        </p:spPr>
        <p:txBody>
          <a:bodyPr vert="horz" lIns="0" tIns="0" rIns="0" bIns="0" rtlCol="0" anchor="t" anchorCtr="0"/>
          <a:lstStyle>
            <a:lvl1pPr algn="l">
              <a:defRPr sz="1200">
                <a:solidFill>
                  <a:schemeClr val="tx1">
                    <a:tint val="75000"/>
                  </a:schemeClr>
                </a:solidFill>
              </a:defRPr>
            </a:lvl1pPr>
          </a:lstStyle>
          <a:p>
            <a:fld id="{066B1DB4-43E5-4472-B48C-42F238EDF0EC}" type="datetimeFigureOut">
              <a:rPr lang="en-GB" smtClean="0"/>
              <a:t>18/06/2024</a:t>
            </a:fld>
            <a:endParaRPr lang="en-GB"/>
          </a:p>
        </p:txBody>
      </p:sp>
      <p:sp>
        <p:nvSpPr>
          <p:cNvPr id="5" name="Footer Placeholder 4">
            <a:extLst>
              <a:ext uri="{FF2B5EF4-FFF2-40B4-BE49-F238E27FC236}">
                <a16:creationId xmlns:a16="http://schemas.microsoft.com/office/drawing/2014/main" id="{14B761E8-91E0-409F-AD94-8B9834DAC890}"/>
              </a:ext>
            </a:extLst>
          </p:cNvPr>
          <p:cNvSpPr>
            <a:spLocks noGrp="1"/>
          </p:cNvSpPr>
          <p:nvPr>
            <p:ph type="ftr" sz="quarter" idx="3"/>
          </p:nvPr>
        </p:nvSpPr>
        <p:spPr>
          <a:xfrm>
            <a:off x="4033165" y="6557897"/>
            <a:ext cx="4114800" cy="2880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4C94E7-48FF-43D7-AAAD-B9495BC822E5}"/>
              </a:ext>
            </a:extLst>
          </p:cNvPr>
          <p:cNvSpPr>
            <a:spLocks noGrp="1"/>
          </p:cNvSpPr>
          <p:nvPr>
            <p:ph type="sldNum" sz="quarter" idx="4"/>
          </p:nvPr>
        </p:nvSpPr>
        <p:spPr>
          <a:xfrm>
            <a:off x="8789988" y="6577352"/>
            <a:ext cx="2743200" cy="288000"/>
          </a:xfrm>
          <a:prstGeom prst="rect">
            <a:avLst/>
          </a:prstGeom>
        </p:spPr>
        <p:txBody>
          <a:bodyPr vert="horz" lIns="0" tIns="0" rIns="0" bIns="0" rtlCol="0" anchor="t" anchorCtr="0"/>
          <a:lstStyle>
            <a:lvl1pPr algn="r">
              <a:defRPr sz="1200">
                <a:solidFill>
                  <a:schemeClr val="tx1">
                    <a:tint val="75000"/>
                  </a:schemeClr>
                </a:solidFill>
              </a:defRPr>
            </a:lvl1pPr>
          </a:lstStyle>
          <a:p>
            <a:fld id="{4DE9A501-B793-4482-A040-76DBD3DA97E7}" type="slidenum">
              <a:rPr lang="en-GB" smtClean="0"/>
              <a:t>‹#›</a:t>
            </a:fld>
            <a:endParaRPr lang="en-GB"/>
          </a:p>
        </p:txBody>
      </p:sp>
    </p:spTree>
    <p:extLst>
      <p:ext uri="{BB962C8B-B14F-4D97-AF65-F5344CB8AC3E}">
        <p14:creationId xmlns:p14="http://schemas.microsoft.com/office/powerpoint/2010/main" val="4091665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200" kern="1200">
          <a:solidFill>
            <a:srgbClr val="00684B"/>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4625"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0363" indent="-1857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534988"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534988"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483">
          <p15:clr>
            <a:srgbClr val="F26B43"/>
          </p15:clr>
        </p15:guide>
        <p15:guide id="3" orient="horz" pos="4042">
          <p15:clr>
            <a:srgbClr val="F26B43"/>
          </p15:clr>
        </p15:guide>
        <p15:guide id="4" pos="7265">
          <p15:clr>
            <a:srgbClr val="F26B43"/>
          </p15:clr>
        </p15:guide>
        <p15:guide id="5" orient="horz" pos="1412">
          <p15:clr>
            <a:srgbClr val="F26B43"/>
          </p15:clr>
        </p15:guide>
        <p15:guide id="6" orient="horz" pos="913">
          <p15:clr>
            <a:srgbClr val="F26B43"/>
          </p15:clr>
        </p15:guide>
        <p15:guide id="7" orient="horz" pos="2092">
          <p15:clr>
            <a:srgbClr val="F26B43"/>
          </p15:clr>
        </p15:guide>
        <p15:guide id="8" orient="horz" pos="18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9672000" y="1618875"/>
            <a:ext cx="252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349725" y="2516452"/>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3" name="Picture 2" descr="A black background with green text&#10;&#10;Description automatically generated">
            <a:extLst>
              <a:ext uri="{FF2B5EF4-FFF2-40B4-BE49-F238E27FC236}">
                <a16:creationId xmlns:a16="http://schemas.microsoft.com/office/drawing/2014/main" id="{49F1B78A-A46A-2806-E287-B00E13810F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9314" y="683222"/>
            <a:ext cx="3986758" cy="935653"/>
          </a:xfrm>
          <a:prstGeom prst="rect">
            <a:avLst/>
          </a:prstGeom>
          <a:noFill/>
          <a:ln>
            <a:noFill/>
          </a:ln>
        </p:spPr>
      </p:pic>
    </p:spTree>
    <p:extLst>
      <p:ext uri="{BB962C8B-B14F-4D97-AF65-F5344CB8AC3E}">
        <p14:creationId xmlns:p14="http://schemas.microsoft.com/office/powerpoint/2010/main" val="4201312426"/>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3.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14.xml"/><Relationship Id="rId7" Type="http://schemas.openxmlformats.org/officeDocument/2006/relationships/image" Target="../media/image1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4.xml"/><Relationship Id="rId7" Type="http://schemas.openxmlformats.org/officeDocument/2006/relationships/image" Target="../media/image16.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17.xml"/><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1858091" y="3029819"/>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fr-FR" sz="2100" b="1" dirty="0">
              <a:latin typeface="Roboto Slab" pitchFamily="2" charset="0"/>
              <a:ea typeface="Roboto Slab" pitchFamily="2" charset="0"/>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1882296" y="4576708"/>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450"/>
              </a:spcAft>
              <a:buNone/>
              <a:defRPr/>
            </a:pPr>
            <a:endParaRPr lang="en-US" sz="750" dirty="0">
              <a:solidFill>
                <a:prstClr val="black"/>
              </a:solidFill>
              <a:latin typeface="Roboto" panose="02000000000000000000" pitchFamily="2" charset="0"/>
              <a:ea typeface="Roboto" panose="02000000000000000000" pitchFamily="2" charset="0"/>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758417" y="2744391"/>
            <a:ext cx="8914221" cy="994172"/>
          </a:xfrm>
          <a:prstGeom prst="rect">
            <a:avLst/>
          </a:prstGeom>
        </p:spPr>
        <p:txBody>
          <a:bodyPr vert="horz" lIns="68580" tIns="34290" rIns="68580" bIns="34290" rtlCol="0" anchor="ctr">
            <a:normAutofit/>
          </a:bodyPr>
          <a:lstStyle/>
          <a:p>
            <a:r>
              <a:rPr lang="en-US" dirty="0"/>
              <a:t>Jubilee</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758417" y="4482439"/>
            <a:ext cx="10569983"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450"/>
              </a:spcAft>
              <a:buNone/>
              <a:defRPr/>
            </a:pPr>
            <a:r>
              <a:rPr lang="en-US" sz="750" dirty="0">
                <a:solidFill>
                  <a:prstClr val="black"/>
                </a:solidFill>
                <a:latin typeface="Roboto" panose="02000000000000000000" pitchFamily="2" charset="0"/>
                <a:ea typeface="Roboto" panose="02000000000000000000" pitchFamily="2" charset="0"/>
              </a:rPr>
              <a:t>06/2024-6912</a:t>
            </a:r>
          </a:p>
          <a:p>
            <a:pPr marL="0" indent="0" algn="just">
              <a:lnSpc>
                <a:spcPct val="100000"/>
              </a:lnSpc>
              <a:spcBef>
                <a:spcPts val="300"/>
              </a:spcBef>
              <a:spcAft>
                <a:spcPts val="450"/>
              </a:spcAft>
              <a:buNone/>
              <a:defRPr/>
            </a:pPr>
            <a:r>
              <a:rPr lang="en-US" sz="750" dirty="0">
                <a:solidFill>
                  <a:prstClr val="black"/>
                </a:solidFill>
                <a:latin typeface="Roboto" panose="02000000000000000000" pitchFamily="2" charset="0"/>
                <a:ea typeface="Roboto" panose="02000000000000000000" pitchFamily="2" charset="0"/>
              </a:rPr>
              <a:t>This slide deck was prepared </a:t>
            </a:r>
            <a:r>
              <a:rPr lang="en-GB" sz="750" dirty="0">
                <a:solidFill>
                  <a:prstClr val="black"/>
                </a:solidFill>
                <a:latin typeface="Roboto" panose="02000000000000000000" pitchFamily="2" charset="0"/>
                <a:ea typeface="Roboto" panose="02000000000000000000" pitchFamily="2" charset="0"/>
              </a:rPr>
              <a:t>by Matthijs De </a:t>
            </a:r>
            <a:r>
              <a:rPr lang="en-GB" sz="750" dirty="0" err="1">
                <a:solidFill>
                  <a:prstClr val="black"/>
                </a:solidFill>
                <a:latin typeface="Roboto" panose="02000000000000000000" pitchFamily="2" charset="0"/>
                <a:ea typeface="Roboto" panose="02000000000000000000" pitchFamily="2" charset="0"/>
              </a:rPr>
              <a:t>Kempenaer</a:t>
            </a:r>
            <a:r>
              <a:rPr lang="en-GB" sz="750" dirty="0">
                <a:solidFill>
                  <a:prstClr val="black"/>
                </a:solidFill>
                <a:latin typeface="Roboto" panose="02000000000000000000" pitchFamily="2" charset="0"/>
                <a:ea typeface="Roboto" panose="02000000000000000000" pitchFamily="2" charset="0"/>
              </a:rPr>
              <a:t>, Umair Chishti, Jakub </a:t>
            </a:r>
            <a:r>
              <a:rPr lang="en-GB" sz="750" dirty="0" err="1">
                <a:solidFill>
                  <a:prstClr val="black"/>
                </a:solidFill>
                <a:latin typeface="Roboto" panose="02000000000000000000" pitchFamily="2" charset="0"/>
                <a:ea typeface="Roboto" panose="02000000000000000000" pitchFamily="2" charset="0"/>
              </a:rPr>
              <a:t>Kasperczyk</a:t>
            </a:r>
            <a:r>
              <a:rPr lang="en-GB" sz="750" dirty="0">
                <a:solidFill>
                  <a:prstClr val="black"/>
                </a:solidFill>
                <a:latin typeface="Roboto" panose="02000000000000000000" pitchFamily="2" charset="0"/>
                <a:ea typeface="Roboto" panose="02000000000000000000" pitchFamily="2" charset="0"/>
              </a:rPr>
              <a:t>, Shantanu Jain, and Rodolfo </a:t>
            </a:r>
            <a:r>
              <a:rPr lang="en-GB" sz="750" dirty="0" err="1">
                <a:solidFill>
                  <a:prstClr val="black"/>
                </a:solidFill>
                <a:latin typeface="Roboto" panose="02000000000000000000" pitchFamily="2" charset="0"/>
                <a:ea typeface="Roboto" panose="02000000000000000000" pitchFamily="2" charset="0"/>
              </a:rPr>
              <a:t>Pelitz</a:t>
            </a:r>
            <a:r>
              <a:rPr lang="en-GB" sz="750" dirty="0">
                <a:solidFill>
                  <a:prstClr val="black"/>
                </a:solidFill>
                <a:latin typeface="Roboto" panose="02000000000000000000" pitchFamily="2" charset="0"/>
                <a:ea typeface="Roboto" panose="02000000000000000000" pitchFamily="2" charset="0"/>
              </a:rPr>
              <a:t>, INSEAD MBA Alumni, and Warren Tierney, Postdoctoral Research Associate at INSEAD, under the supervision of Martin Schweinsberg, Associate Professor </a:t>
            </a:r>
            <a:r>
              <a:rPr lang="en-GB" sz="750">
                <a:solidFill>
                  <a:prstClr val="black"/>
                </a:solidFill>
                <a:latin typeface="Roboto" panose="02000000000000000000" pitchFamily="2" charset="0"/>
                <a:ea typeface="Roboto" panose="02000000000000000000" pitchFamily="2" charset="0"/>
              </a:rPr>
              <a:t>of Organisational </a:t>
            </a:r>
            <a:r>
              <a:rPr lang="en-GB" sz="750" dirty="0">
                <a:solidFill>
                  <a:prstClr val="black"/>
                </a:solidFill>
                <a:latin typeface="Roboto" panose="02000000000000000000" pitchFamily="2" charset="0"/>
                <a:ea typeface="Roboto" panose="02000000000000000000" pitchFamily="2" charset="0"/>
              </a:rPr>
              <a:t>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lang="en-US" sz="750" dirty="0">
                <a:solidFill>
                  <a:prstClr val="black"/>
                </a:solidFill>
                <a:latin typeface="Roboto" panose="02000000000000000000" pitchFamily="2" charset="0"/>
                <a:ea typeface="Roboto" panose="02000000000000000000" pitchFamily="2" charset="0"/>
              </a:rPr>
              <a:t>additional material to the role play “</a:t>
            </a:r>
            <a:r>
              <a:rPr lang="en-US" sz="750" i="1" dirty="0">
                <a:solidFill>
                  <a:prstClr val="black"/>
                </a:solidFill>
                <a:latin typeface="Roboto" panose="02000000000000000000" pitchFamily="2" charset="0"/>
                <a:ea typeface="Roboto" panose="02000000000000000000" pitchFamily="2" charset="0"/>
              </a:rPr>
              <a:t>Jubilee</a:t>
            </a:r>
            <a:r>
              <a:rPr lang="en-US" sz="750" dirty="0">
                <a:solidFill>
                  <a:prstClr val="black"/>
                </a:solidFill>
                <a:latin typeface="Roboto" panose="02000000000000000000" pitchFamily="2" charset="0"/>
                <a:ea typeface="Roboto" panose="02000000000000000000" pitchFamily="2" charset="0"/>
              </a:rPr>
              <a:t>”.</a:t>
            </a:r>
          </a:p>
          <a:p>
            <a:pPr marL="0" indent="0">
              <a:lnSpc>
                <a:spcPct val="100000"/>
              </a:lnSpc>
              <a:spcBef>
                <a:spcPts val="300"/>
              </a:spcBef>
              <a:spcAft>
                <a:spcPts val="450"/>
              </a:spcAft>
              <a:buNone/>
              <a:defRPr/>
            </a:pPr>
            <a:r>
              <a:rPr lang="en-US" sz="750" dirty="0">
                <a:solidFill>
                  <a:prstClr val="black"/>
                </a:solidFill>
                <a:latin typeface="Roboto" panose="02000000000000000000" pitchFamily="2" charset="0"/>
                <a:ea typeface="Roboto" panose="02000000000000000000" pitchFamily="2" charset="0"/>
              </a:rPr>
              <a:t>To access INSEAD teaching materials, go to </a:t>
            </a:r>
            <a:r>
              <a:rPr lang="en-US" sz="750" dirty="0">
                <a:solidFill>
                  <a:prstClr val="black"/>
                </a:solidFill>
                <a:latin typeface="Roboto" panose="02000000000000000000" pitchFamily="2" charset="0"/>
                <a:ea typeface="Roboto" panose="02000000000000000000" pitchFamily="2" charset="0"/>
                <a:hlinkClick r:id="rId3"/>
              </a:rPr>
              <a:t>https://publishing.insead.edu/</a:t>
            </a:r>
            <a:r>
              <a:rPr lang="en-US" sz="750" dirty="0">
                <a:solidFill>
                  <a:prstClr val="black"/>
                </a:solidFill>
                <a:latin typeface="Roboto" panose="02000000000000000000" pitchFamily="2" charset="0"/>
                <a:ea typeface="Roboto" panose="02000000000000000000" pitchFamily="2" charset="0"/>
              </a:rPr>
              <a:t>. </a:t>
            </a:r>
          </a:p>
          <a:p>
            <a:pPr marL="0" indent="0">
              <a:lnSpc>
                <a:spcPct val="100000"/>
              </a:lnSpc>
              <a:spcBef>
                <a:spcPts val="300"/>
              </a:spcBef>
              <a:spcAft>
                <a:spcPts val="450"/>
              </a:spcAft>
              <a:buNone/>
              <a:defRPr/>
            </a:pPr>
            <a:r>
              <a:rPr lang="en-US" sz="750" dirty="0">
                <a:solidFill>
                  <a:prstClr val="black"/>
                </a:solidFill>
                <a:latin typeface="Roboto" panose="02000000000000000000" pitchFamily="2" charset="0"/>
                <a:ea typeface="Roboto" panose="02000000000000000000" pitchFamily="2" charset="0"/>
              </a:rPr>
              <a:t>Copyright © 2024 </a:t>
            </a:r>
            <a:r>
              <a:rPr lang="en-GB" sz="750" dirty="0">
                <a:solidFill>
                  <a:prstClr val="black"/>
                </a:solidFill>
                <a:latin typeface="Roboto" panose="02000000000000000000" pitchFamily="2" charset="0"/>
                <a:ea typeface="Roboto" panose="02000000000000000000" pitchFamily="2" charset="0"/>
              </a:rPr>
              <a:t>Martin Schweinsberg,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Eric Uhlmann.</a:t>
            </a:r>
            <a:endParaRPr lang="en-US" sz="750" dirty="0">
              <a:solidFill>
                <a:prstClr val="black"/>
              </a:solidFill>
              <a:latin typeface="Roboto" panose="02000000000000000000" pitchFamily="2" charset="0"/>
              <a:ea typeface="Roboto" panose="02000000000000000000" pitchFamily="2" charset="0"/>
            </a:endParaRPr>
          </a:p>
          <a:p>
            <a:pPr marL="0" indent="0">
              <a:lnSpc>
                <a:spcPct val="100000"/>
              </a:lnSpc>
              <a:spcBef>
                <a:spcPts val="300"/>
              </a:spcBef>
              <a:spcAft>
                <a:spcPts val="450"/>
              </a:spcAft>
              <a:buNone/>
              <a:defRPr/>
            </a:pPr>
            <a:r>
              <a:rPr lang="en-US" sz="750" dirty="0">
                <a:solidFill>
                  <a:prstClr val="black"/>
                </a:solidFill>
                <a:latin typeface="Roboto" panose="02000000000000000000" pitchFamily="2" charset="0"/>
                <a:ea typeface="Roboto" panose="02000000000000000000" pitchFamily="2" charset="0"/>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5012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2460170" y="1600199"/>
            <a:ext cx="2202543" cy="118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rPr>
              <a:t>School</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Head</a:t>
            </a:r>
            <a:endPar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341A2FB9-B9E9-45C0-B809-117D33F69557}"/>
              </a:ext>
            </a:extLst>
          </p:cNvPr>
          <p:cNvCxnSpPr>
            <a:cxnSpLocks/>
          </p:cNvCxnSpPr>
          <p:nvPr/>
        </p:nvCxnSpPr>
        <p:spPr>
          <a:xfrm>
            <a:off x="1654629" y="4735286"/>
            <a:ext cx="9002485"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5859B6BC-FF4E-437D-8A9B-8FABF55206A2}"/>
              </a:ext>
            </a:extLst>
          </p:cNvPr>
          <p:cNvSpPr txBox="1"/>
          <p:nvPr/>
        </p:nvSpPr>
        <p:spPr>
          <a:xfrm>
            <a:off x="5720443"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150k</a:t>
            </a:r>
          </a:p>
        </p:txBody>
      </p:sp>
      <p:sp>
        <p:nvSpPr>
          <p:cNvPr id="22" name="TextBox 21">
            <a:extLst>
              <a:ext uri="{FF2B5EF4-FFF2-40B4-BE49-F238E27FC236}">
                <a16:creationId xmlns:a16="http://schemas.microsoft.com/office/drawing/2014/main" id="{3DB0E73C-FF7A-4D21-B5AB-6BFD22CB3300}"/>
              </a:ext>
            </a:extLst>
          </p:cNvPr>
          <p:cNvSpPr txBox="1"/>
          <p:nvPr/>
        </p:nvSpPr>
        <p:spPr>
          <a:xfrm>
            <a:off x="10281557" y="4929036"/>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200k</a:t>
            </a:r>
          </a:p>
        </p:txBody>
      </p:sp>
      <p:sp>
        <p:nvSpPr>
          <p:cNvPr id="26" name="TextBox 25">
            <a:extLst>
              <a:ext uri="{FF2B5EF4-FFF2-40B4-BE49-F238E27FC236}">
                <a16:creationId xmlns:a16="http://schemas.microsoft.com/office/drawing/2014/main" id="{4A2C3A88-2BD4-4EA8-B2D1-309CE110A7B2}"/>
              </a:ext>
            </a:extLst>
          </p:cNvPr>
          <p:cNvSpPr txBox="1"/>
          <p:nvPr/>
        </p:nvSpPr>
        <p:spPr>
          <a:xfrm>
            <a:off x="1303234"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100k</a:t>
            </a:r>
          </a:p>
        </p:txBody>
      </p:sp>
      <p:cxnSp>
        <p:nvCxnSpPr>
          <p:cNvPr id="14" name="Straight Connector 13">
            <a:extLst>
              <a:ext uri="{FF2B5EF4-FFF2-40B4-BE49-F238E27FC236}">
                <a16:creationId xmlns:a16="http://schemas.microsoft.com/office/drawing/2014/main" id="{F5D251CC-3953-4677-AE6C-DD7E60D4C0E4}"/>
              </a:ext>
            </a:extLst>
          </p:cNvPr>
          <p:cNvCxnSpPr>
            <a:cxnSpLocks/>
          </p:cNvCxnSpPr>
          <p:nvPr/>
        </p:nvCxnSpPr>
        <p:spPr>
          <a:xfrm>
            <a:off x="6096000" y="5492117"/>
            <a:ext cx="4561114" cy="5169"/>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6" name="Oval 15">
            <a:extLst>
              <a:ext uri="{FF2B5EF4-FFF2-40B4-BE49-F238E27FC236}">
                <a16:creationId xmlns:a16="http://schemas.microsoft.com/office/drawing/2014/main" id="{8EC18C2F-6F94-4D88-AEFC-69339A383223}"/>
              </a:ext>
            </a:extLst>
          </p:cNvPr>
          <p:cNvSpPr/>
          <p:nvPr/>
        </p:nvSpPr>
        <p:spPr>
          <a:xfrm>
            <a:off x="6700161" y="5094799"/>
            <a:ext cx="3581396"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Restaurant: 50k</a:t>
            </a:r>
          </a:p>
        </p:txBody>
      </p:sp>
      <p:cxnSp>
        <p:nvCxnSpPr>
          <p:cNvPr id="24" name="Connector: Elbow 23">
            <a:extLst>
              <a:ext uri="{FF2B5EF4-FFF2-40B4-BE49-F238E27FC236}">
                <a16:creationId xmlns:a16="http://schemas.microsoft.com/office/drawing/2014/main" id="{7A6760AB-68D7-4193-880B-55468E614A33}"/>
              </a:ext>
            </a:extLst>
          </p:cNvPr>
          <p:cNvCxnSpPr>
            <a:cxnSpLocks/>
          </p:cNvCxnSpPr>
          <p:nvPr/>
        </p:nvCxnSpPr>
        <p:spPr>
          <a:xfrm rot="16200000" flipH="1">
            <a:off x="3043069" y="3539522"/>
            <a:ext cx="1583507" cy="5467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rostokąt 3">
            <a:extLst>
              <a:ext uri="{FF2B5EF4-FFF2-40B4-BE49-F238E27FC236}">
                <a16:creationId xmlns:a16="http://schemas.microsoft.com/office/drawing/2014/main" id="{43E1D10C-7C13-4F02-B49C-21B479A30F5B}"/>
              </a:ext>
            </a:extLst>
          </p:cNvPr>
          <p:cNvSpPr/>
          <p:nvPr/>
        </p:nvSpPr>
        <p:spPr>
          <a:xfrm>
            <a:off x="4913747" y="1600199"/>
            <a:ext cx="2316182" cy="118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err="1">
                <a:ln>
                  <a:noFill/>
                </a:ln>
                <a:solidFill>
                  <a:prstClr val="white"/>
                </a:solidFill>
                <a:effectLst/>
                <a:uLnTx/>
                <a:uFillTx/>
                <a:latin typeface="Arial" panose="020B0604020202020204"/>
                <a:ea typeface="+mn-ea"/>
                <a:cs typeface="+mn-cs"/>
              </a:rPr>
              <a:t>Jubilee</a:t>
            </a:r>
            <a:r>
              <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pl-PL" sz="2800" b="1" i="0" u="none" strike="noStrike" kern="1200" cap="none" spc="0" normalizeH="0" baseline="0" noProof="0" dirty="0" err="1">
                <a:ln>
                  <a:noFill/>
                </a:ln>
                <a:solidFill>
                  <a:prstClr val="white"/>
                </a:solidFill>
                <a:effectLst/>
                <a:uLnTx/>
                <a:uFillTx/>
                <a:latin typeface="Arial" panose="020B0604020202020204"/>
                <a:ea typeface="+mn-ea"/>
                <a:cs typeface="+mn-cs"/>
              </a:rPr>
              <a:t>Organizer</a:t>
            </a:r>
            <a:endPar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7" name="Straight Arrow Connector 16">
            <a:extLst>
              <a:ext uri="{FF2B5EF4-FFF2-40B4-BE49-F238E27FC236}">
                <a16:creationId xmlns:a16="http://schemas.microsoft.com/office/drawing/2014/main" id="{E7CBC84C-18E7-4693-BBA5-13E7980F2D4B}"/>
              </a:ext>
            </a:extLst>
          </p:cNvPr>
          <p:cNvCxnSpPr/>
          <p:nvPr/>
        </p:nvCxnSpPr>
        <p:spPr>
          <a:xfrm>
            <a:off x="6071838"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836278-4C8A-4142-A6DF-C83E6C472820}"/>
              </a:ext>
            </a:extLst>
          </p:cNvPr>
          <p:cNvSpPr txBox="1"/>
          <p:nvPr/>
        </p:nvSpPr>
        <p:spPr>
          <a:xfrm>
            <a:off x="3780983"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130k</a:t>
            </a:r>
          </a:p>
        </p:txBody>
      </p:sp>
      <p:cxnSp>
        <p:nvCxnSpPr>
          <p:cNvPr id="19" name="Straight Connector 18">
            <a:extLst>
              <a:ext uri="{FF2B5EF4-FFF2-40B4-BE49-F238E27FC236}">
                <a16:creationId xmlns:a16="http://schemas.microsoft.com/office/drawing/2014/main" id="{3EA7AD41-20D5-4CAC-8751-61DF6F23655B}"/>
              </a:ext>
            </a:extLst>
          </p:cNvPr>
          <p:cNvCxnSpPr>
            <a:cxnSpLocks/>
          </p:cNvCxnSpPr>
          <p:nvPr/>
        </p:nvCxnSpPr>
        <p:spPr>
          <a:xfrm>
            <a:off x="4117524" y="5497286"/>
            <a:ext cx="1979393"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20" name="Oval 19">
            <a:extLst>
              <a:ext uri="{FF2B5EF4-FFF2-40B4-BE49-F238E27FC236}">
                <a16:creationId xmlns:a16="http://schemas.microsoft.com/office/drawing/2014/main" id="{09E33DAC-824F-4085-99A5-CA33C675D813}"/>
              </a:ext>
            </a:extLst>
          </p:cNvPr>
          <p:cNvSpPr/>
          <p:nvPr/>
        </p:nvSpPr>
        <p:spPr>
          <a:xfrm>
            <a:off x="4304510" y="5094799"/>
            <a:ext cx="1641935"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Auditorium: 20k</a:t>
            </a:r>
          </a:p>
        </p:txBody>
      </p:sp>
      <p:cxnSp>
        <p:nvCxnSpPr>
          <p:cNvPr id="23" name="Straight Arrow Connector 22">
            <a:extLst>
              <a:ext uri="{FF2B5EF4-FFF2-40B4-BE49-F238E27FC236}">
                <a16:creationId xmlns:a16="http://schemas.microsoft.com/office/drawing/2014/main" id="{AFBE1B64-3BCA-41E4-9586-5ABA335CDBBC}"/>
              </a:ext>
            </a:extLst>
          </p:cNvPr>
          <p:cNvCxnSpPr>
            <a:cxnSpLocks/>
          </p:cNvCxnSpPr>
          <p:nvPr/>
        </p:nvCxnSpPr>
        <p:spPr>
          <a:xfrm>
            <a:off x="3677573" y="3401785"/>
            <a:ext cx="22688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FAD5E0E-4ABF-4ED1-8453-F798C5A10468}"/>
              </a:ext>
            </a:extLst>
          </p:cNvPr>
          <p:cNvSpPr/>
          <p:nvPr/>
        </p:nvSpPr>
        <p:spPr>
          <a:xfrm>
            <a:off x="3877190" y="2890521"/>
            <a:ext cx="1869638" cy="10530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Positive bargaining zone : 20k</a:t>
            </a:r>
          </a:p>
        </p:txBody>
      </p:sp>
      <p:sp>
        <p:nvSpPr>
          <p:cNvPr id="21" name="Title 1">
            <a:extLst>
              <a:ext uri="{FF2B5EF4-FFF2-40B4-BE49-F238E27FC236}">
                <a16:creationId xmlns:a16="http://schemas.microsoft.com/office/drawing/2014/main" id="{00FA149D-9B1F-4A95-AE90-973311D551BA}"/>
              </a:ext>
            </a:extLst>
          </p:cNvPr>
          <p:cNvSpPr>
            <a:spLocks noGrp="1"/>
          </p:cNvSpPr>
          <p:nvPr>
            <p:ph type="title"/>
          </p:nvPr>
        </p:nvSpPr>
        <p:spPr>
          <a:xfrm>
            <a:off x="381680" y="269931"/>
            <a:ext cx="10677525" cy="939632"/>
          </a:xfrm>
        </p:spPr>
        <p:txBody>
          <a:bodyPr vert="horz" lIns="0" tIns="0" rIns="0" bIns="0" rtlCol="0" anchor="t" anchorCtr="0">
            <a:noAutofit/>
          </a:bodyPr>
          <a:lstStyle/>
          <a:p>
            <a:r>
              <a:rPr lang="en-US" sz="3800" b="1" dirty="0"/>
              <a:t>What was the reservation price for the respective sides?</a:t>
            </a:r>
          </a:p>
        </p:txBody>
      </p:sp>
    </p:spTree>
    <p:extLst>
      <p:ext uri="{BB962C8B-B14F-4D97-AF65-F5344CB8AC3E}">
        <p14:creationId xmlns:p14="http://schemas.microsoft.com/office/powerpoint/2010/main" val="149400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729341" y="1600199"/>
            <a:ext cx="2202543" cy="118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rPr>
              <a:t>School</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Head</a:t>
            </a:r>
            <a:endPar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341A2FB9-B9E9-45C0-B809-117D33F69557}"/>
              </a:ext>
            </a:extLst>
          </p:cNvPr>
          <p:cNvCxnSpPr>
            <a:cxnSpLocks/>
          </p:cNvCxnSpPr>
          <p:nvPr/>
        </p:nvCxnSpPr>
        <p:spPr>
          <a:xfrm>
            <a:off x="1654629" y="4735286"/>
            <a:ext cx="9002485"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5859B6BC-FF4E-437D-8A9B-8FABF55206A2}"/>
              </a:ext>
            </a:extLst>
          </p:cNvPr>
          <p:cNvSpPr txBox="1"/>
          <p:nvPr/>
        </p:nvSpPr>
        <p:spPr>
          <a:xfrm>
            <a:off x="5720443"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150k</a:t>
            </a:r>
          </a:p>
        </p:txBody>
      </p:sp>
      <p:sp>
        <p:nvSpPr>
          <p:cNvPr id="22" name="TextBox 21">
            <a:extLst>
              <a:ext uri="{FF2B5EF4-FFF2-40B4-BE49-F238E27FC236}">
                <a16:creationId xmlns:a16="http://schemas.microsoft.com/office/drawing/2014/main" id="{3DB0E73C-FF7A-4D21-B5AB-6BFD22CB3300}"/>
              </a:ext>
            </a:extLst>
          </p:cNvPr>
          <p:cNvSpPr txBox="1"/>
          <p:nvPr/>
        </p:nvSpPr>
        <p:spPr>
          <a:xfrm>
            <a:off x="10281557" y="4929036"/>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200k</a:t>
            </a:r>
          </a:p>
        </p:txBody>
      </p:sp>
      <p:sp>
        <p:nvSpPr>
          <p:cNvPr id="26" name="TextBox 25">
            <a:extLst>
              <a:ext uri="{FF2B5EF4-FFF2-40B4-BE49-F238E27FC236}">
                <a16:creationId xmlns:a16="http://schemas.microsoft.com/office/drawing/2014/main" id="{4A2C3A88-2BD4-4EA8-B2D1-309CE110A7B2}"/>
              </a:ext>
            </a:extLst>
          </p:cNvPr>
          <p:cNvSpPr txBox="1"/>
          <p:nvPr/>
        </p:nvSpPr>
        <p:spPr>
          <a:xfrm>
            <a:off x="1303234"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100k</a:t>
            </a:r>
          </a:p>
        </p:txBody>
      </p:sp>
      <p:cxnSp>
        <p:nvCxnSpPr>
          <p:cNvPr id="14" name="Straight Connector 13">
            <a:extLst>
              <a:ext uri="{FF2B5EF4-FFF2-40B4-BE49-F238E27FC236}">
                <a16:creationId xmlns:a16="http://schemas.microsoft.com/office/drawing/2014/main" id="{F5D251CC-3953-4677-AE6C-DD7E60D4C0E4}"/>
              </a:ext>
            </a:extLst>
          </p:cNvPr>
          <p:cNvCxnSpPr>
            <a:cxnSpLocks/>
          </p:cNvCxnSpPr>
          <p:nvPr/>
        </p:nvCxnSpPr>
        <p:spPr>
          <a:xfrm>
            <a:off x="6096000" y="5492117"/>
            <a:ext cx="4561114" cy="5169"/>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6" name="Oval 15">
            <a:extLst>
              <a:ext uri="{FF2B5EF4-FFF2-40B4-BE49-F238E27FC236}">
                <a16:creationId xmlns:a16="http://schemas.microsoft.com/office/drawing/2014/main" id="{8EC18C2F-6F94-4D88-AEFC-69339A383223}"/>
              </a:ext>
            </a:extLst>
          </p:cNvPr>
          <p:cNvSpPr/>
          <p:nvPr/>
        </p:nvSpPr>
        <p:spPr>
          <a:xfrm>
            <a:off x="6700161" y="5094799"/>
            <a:ext cx="3581396"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Restaurant: 50k</a:t>
            </a:r>
          </a:p>
        </p:txBody>
      </p:sp>
      <p:sp>
        <p:nvSpPr>
          <p:cNvPr id="15" name="Prostokąt 3">
            <a:extLst>
              <a:ext uri="{FF2B5EF4-FFF2-40B4-BE49-F238E27FC236}">
                <a16:creationId xmlns:a16="http://schemas.microsoft.com/office/drawing/2014/main" id="{43E1D10C-7C13-4F02-B49C-21B479A30F5B}"/>
              </a:ext>
            </a:extLst>
          </p:cNvPr>
          <p:cNvSpPr/>
          <p:nvPr/>
        </p:nvSpPr>
        <p:spPr>
          <a:xfrm>
            <a:off x="4913747" y="1600199"/>
            <a:ext cx="2316182" cy="118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err="1">
                <a:ln>
                  <a:noFill/>
                </a:ln>
                <a:solidFill>
                  <a:prstClr val="white"/>
                </a:solidFill>
                <a:effectLst/>
                <a:uLnTx/>
                <a:uFillTx/>
                <a:latin typeface="Arial" panose="020B0604020202020204"/>
                <a:ea typeface="+mn-ea"/>
                <a:cs typeface="+mn-cs"/>
              </a:rPr>
              <a:t>Jubilee</a:t>
            </a:r>
            <a:r>
              <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pl-PL" sz="2800" b="1" i="0" u="none" strike="noStrike" kern="1200" cap="none" spc="0" normalizeH="0" baseline="0" noProof="0" dirty="0" err="1">
                <a:ln>
                  <a:noFill/>
                </a:ln>
                <a:solidFill>
                  <a:prstClr val="white"/>
                </a:solidFill>
                <a:effectLst/>
                <a:uLnTx/>
                <a:uFillTx/>
                <a:latin typeface="Arial" panose="020B0604020202020204"/>
                <a:ea typeface="+mn-ea"/>
                <a:cs typeface="+mn-cs"/>
              </a:rPr>
              <a:t>Organizer</a:t>
            </a:r>
            <a:endPar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7" name="Straight Arrow Connector 16">
            <a:extLst>
              <a:ext uri="{FF2B5EF4-FFF2-40B4-BE49-F238E27FC236}">
                <a16:creationId xmlns:a16="http://schemas.microsoft.com/office/drawing/2014/main" id="{E7CBC84C-18E7-4693-BBA5-13E7980F2D4B}"/>
              </a:ext>
            </a:extLst>
          </p:cNvPr>
          <p:cNvCxnSpPr/>
          <p:nvPr/>
        </p:nvCxnSpPr>
        <p:spPr>
          <a:xfrm>
            <a:off x="6071838"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836278-4C8A-4142-A6DF-C83E6C472820}"/>
              </a:ext>
            </a:extLst>
          </p:cNvPr>
          <p:cNvSpPr txBox="1"/>
          <p:nvPr/>
        </p:nvSpPr>
        <p:spPr>
          <a:xfrm>
            <a:off x="3780983"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130k</a:t>
            </a:r>
          </a:p>
        </p:txBody>
      </p:sp>
      <p:cxnSp>
        <p:nvCxnSpPr>
          <p:cNvPr id="19" name="Straight Connector 18">
            <a:extLst>
              <a:ext uri="{FF2B5EF4-FFF2-40B4-BE49-F238E27FC236}">
                <a16:creationId xmlns:a16="http://schemas.microsoft.com/office/drawing/2014/main" id="{3EA7AD41-20D5-4CAC-8751-61DF6F23655B}"/>
              </a:ext>
            </a:extLst>
          </p:cNvPr>
          <p:cNvCxnSpPr>
            <a:cxnSpLocks/>
          </p:cNvCxnSpPr>
          <p:nvPr/>
        </p:nvCxnSpPr>
        <p:spPr>
          <a:xfrm>
            <a:off x="4117524" y="5497286"/>
            <a:ext cx="1979393"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20" name="Oval 19">
            <a:extLst>
              <a:ext uri="{FF2B5EF4-FFF2-40B4-BE49-F238E27FC236}">
                <a16:creationId xmlns:a16="http://schemas.microsoft.com/office/drawing/2014/main" id="{09E33DAC-824F-4085-99A5-CA33C675D813}"/>
              </a:ext>
            </a:extLst>
          </p:cNvPr>
          <p:cNvSpPr/>
          <p:nvPr/>
        </p:nvSpPr>
        <p:spPr>
          <a:xfrm>
            <a:off x="4304510" y="5094799"/>
            <a:ext cx="1641935"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Auditorium: 20k</a:t>
            </a:r>
          </a:p>
        </p:txBody>
      </p:sp>
      <p:cxnSp>
        <p:nvCxnSpPr>
          <p:cNvPr id="23" name="Straight Arrow Connector 22">
            <a:extLst>
              <a:ext uri="{FF2B5EF4-FFF2-40B4-BE49-F238E27FC236}">
                <a16:creationId xmlns:a16="http://schemas.microsoft.com/office/drawing/2014/main" id="{8D83B7D5-04B3-4D11-81EC-15ECD806A15D}"/>
              </a:ext>
            </a:extLst>
          </p:cNvPr>
          <p:cNvCxnSpPr/>
          <p:nvPr/>
        </p:nvCxnSpPr>
        <p:spPr>
          <a:xfrm>
            <a:off x="1654629"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CC6C9C5-4DE1-4228-AA06-7D1B41314423}"/>
              </a:ext>
            </a:extLst>
          </p:cNvPr>
          <p:cNvCxnSpPr>
            <a:cxnSpLocks/>
          </p:cNvCxnSpPr>
          <p:nvPr/>
        </p:nvCxnSpPr>
        <p:spPr>
          <a:xfrm>
            <a:off x="1654629" y="5497286"/>
            <a:ext cx="2455190"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27" name="Oval 26">
            <a:extLst>
              <a:ext uri="{FF2B5EF4-FFF2-40B4-BE49-F238E27FC236}">
                <a16:creationId xmlns:a16="http://schemas.microsoft.com/office/drawing/2014/main" id="{C54C62CF-E132-4ECC-AC67-2A144CB7843A}"/>
              </a:ext>
            </a:extLst>
          </p:cNvPr>
          <p:cNvSpPr/>
          <p:nvPr/>
        </p:nvSpPr>
        <p:spPr>
          <a:xfrm>
            <a:off x="2038849" y="5094799"/>
            <a:ext cx="1776762"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Internships:30k</a:t>
            </a:r>
          </a:p>
        </p:txBody>
      </p:sp>
      <p:cxnSp>
        <p:nvCxnSpPr>
          <p:cNvPr id="28" name="Straight Arrow Connector 27">
            <a:extLst>
              <a:ext uri="{FF2B5EF4-FFF2-40B4-BE49-F238E27FC236}">
                <a16:creationId xmlns:a16="http://schemas.microsoft.com/office/drawing/2014/main" id="{B55BA7D4-3F52-40DD-9AF7-AE399BB8C890}"/>
              </a:ext>
            </a:extLst>
          </p:cNvPr>
          <p:cNvCxnSpPr>
            <a:cxnSpLocks/>
          </p:cNvCxnSpPr>
          <p:nvPr/>
        </p:nvCxnSpPr>
        <p:spPr>
          <a:xfrm>
            <a:off x="1796143" y="3401785"/>
            <a:ext cx="415030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F0707D4-BD53-4730-8667-BD62BF8456B4}"/>
              </a:ext>
            </a:extLst>
          </p:cNvPr>
          <p:cNvSpPr/>
          <p:nvPr/>
        </p:nvSpPr>
        <p:spPr>
          <a:xfrm>
            <a:off x="2316106" y="2994402"/>
            <a:ext cx="2999009" cy="794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Positive bargaining zone : 50k</a:t>
            </a:r>
          </a:p>
        </p:txBody>
      </p:sp>
      <p:sp>
        <p:nvSpPr>
          <p:cNvPr id="24" name="Title 1">
            <a:extLst>
              <a:ext uri="{FF2B5EF4-FFF2-40B4-BE49-F238E27FC236}">
                <a16:creationId xmlns:a16="http://schemas.microsoft.com/office/drawing/2014/main" id="{D1BAB152-DEA5-4564-9BF3-CFFC05EB6F3F}"/>
              </a:ext>
            </a:extLst>
          </p:cNvPr>
          <p:cNvSpPr>
            <a:spLocks noGrp="1"/>
          </p:cNvSpPr>
          <p:nvPr>
            <p:ph type="title"/>
          </p:nvPr>
        </p:nvSpPr>
        <p:spPr>
          <a:xfrm>
            <a:off x="381680" y="269931"/>
            <a:ext cx="10677525" cy="939632"/>
          </a:xfrm>
        </p:spPr>
        <p:txBody>
          <a:bodyPr vert="horz" lIns="0" tIns="0" rIns="0" bIns="0" rtlCol="0" anchor="t" anchorCtr="0">
            <a:noAutofit/>
          </a:bodyPr>
          <a:lstStyle/>
          <a:p>
            <a:r>
              <a:rPr lang="en-US" sz="3800" b="1" dirty="0"/>
              <a:t>What was the reservation price for the respective sides?</a:t>
            </a:r>
          </a:p>
        </p:txBody>
      </p:sp>
    </p:spTree>
    <p:extLst>
      <p:ext uri="{BB962C8B-B14F-4D97-AF65-F5344CB8AC3E}">
        <p14:creationId xmlns:p14="http://schemas.microsoft.com/office/powerpoint/2010/main" val="420631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4C76-0F86-4C61-BB7A-9D91C95DB641}"/>
              </a:ext>
            </a:extLst>
          </p:cNvPr>
          <p:cNvSpPr>
            <a:spLocks noGrp="1"/>
          </p:cNvSpPr>
          <p:nvPr>
            <p:ph type="title"/>
          </p:nvPr>
        </p:nvSpPr>
        <p:spPr>
          <a:xfrm>
            <a:off x="439289" y="361341"/>
            <a:ext cx="11072720" cy="939632"/>
          </a:xfrm>
        </p:spPr>
        <p:txBody>
          <a:bodyPr vert="horz" lIns="0" tIns="0" rIns="0" bIns="0" rtlCol="0" anchor="t" anchorCtr="0">
            <a:noAutofit/>
          </a:bodyPr>
          <a:lstStyle/>
          <a:p>
            <a:r>
              <a:rPr lang="en-US" sz="3800" b="1" dirty="0"/>
              <a:t>To succeed, you often need to move away from positions to underlying interests</a:t>
            </a:r>
          </a:p>
        </p:txBody>
      </p:sp>
      <p:graphicFrame>
        <p:nvGraphicFramePr>
          <p:cNvPr id="6" name="Table 5">
            <a:extLst>
              <a:ext uri="{FF2B5EF4-FFF2-40B4-BE49-F238E27FC236}">
                <a16:creationId xmlns:a16="http://schemas.microsoft.com/office/drawing/2014/main" id="{7CF98035-C5CD-40C9-9462-82E5714D9552}"/>
              </a:ext>
            </a:extLst>
          </p:cNvPr>
          <p:cNvGraphicFramePr>
            <a:graphicFrameLocks noGrp="1"/>
          </p:cNvGraphicFramePr>
          <p:nvPr>
            <p:extLst>
              <p:ext uri="{D42A27DB-BD31-4B8C-83A1-F6EECF244321}">
                <p14:modId xmlns:p14="http://schemas.microsoft.com/office/powerpoint/2010/main" val="3339535613"/>
              </p:ext>
            </p:extLst>
          </p:nvPr>
        </p:nvGraphicFramePr>
        <p:xfrm>
          <a:off x="382139" y="1702841"/>
          <a:ext cx="11368584" cy="4636590"/>
        </p:xfrm>
        <a:graphic>
          <a:graphicData uri="http://schemas.openxmlformats.org/drawingml/2006/table">
            <a:tbl>
              <a:tblPr firstRow="1" bandRow="1">
                <a:tableStyleId>{5A111915-BE36-4E01-A7E5-04B1672EAD32}</a:tableStyleId>
              </a:tblPr>
              <a:tblGrid>
                <a:gridCol w="3789528">
                  <a:extLst>
                    <a:ext uri="{9D8B030D-6E8A-4147-A177-3AD203B41FA5}">
                      <a16:colId xmlns:a16="http://schemas.microsoft.com/office/drawing/2014/main" val="3533605291"/>
                    </a:ext>
                  </a:extLst>
                </a:gridCol>
                <a:gridCol w="3789528">
                  <a:extLst>
                    <a:ext uri="{9D8B030D-6E8A-4147-A177-3AD203B41FA5}">
                      <a16:colId xmlns:a16="http://schemas.microsoft.com/office/drawing/2014/main" val="1586464015"/>
                    </a:ext>
                  </a:extLst>
                </a:gridCol>
                <a:gridCol w="3789528">
                  <a:extLst>
                    <a:ext uri="{9D8B030D-6E8A-4147-A177-3AD203B41FA5}">
                      <a16:colId xmlns:a16="http://schemas.microsoft.com/office/drawing/2014/main" val="1961799466"/>
                    </a:ext>
                  </a:extLst>
                </a:gridCol>
              </a:tblGrid>
              <a:tr h="521510">
                <a:tc>
                  <a:txBody>
                    <a:bodyPr/>
                    <a:lstStyle/>
                    <a:p>
                      <a:endParaRPr lang="en-US" sz="2200" b="1" dirty="0"/>
                    </a:p>
                  </a:txBody>
                  <a:tcPr/>
                </a:tc>
                <a:tc>
                  <a:txBody>
                    <a:bodyPr/>
                    <a:lstStyle/>
                    <a:p>
                      <a:r>
                        <a:rPr lang="en-US" sz="2200" dirty="0"/>
                        <a:t>Jubilee Organizer</a:t>
                      </a:r>
                    </a:p>
                  </a:txBody>
                  <a:tcPr/>
                </a:tc>
                <a:tc>
                  <a:txBody>
                    <a:bodyPr/>
                    <a:lstStyle/>
                    <a:p>
                      <a:r>
                        <a:rPr lang="en-US" sz="2200" dirty="0"/>
                        <a:t>School Head</a:t>
                      </a:r>
                    </a:p>
                  </a:txBody>
                  <a:tcPr/>
                </a:tc>
                <a:extLst>
                  <a:ext uri="{0D108BD9-81ED-4DB2-BD59-A6C34878D82A}">
                    <a16:rowId xmlns:a16="http://schemas.microsoft.com/office/drawing/2014/main" val="1473636293"/>
                  </a:ext>
                </a:extLst>
              </a:tr>
              <a:tr h="1352433">
                <a:tc>
                  <a:txBody>
                    <a:bodyPr/>
                    <a:lstStyle/>
                    <a:p>
                      <a:r>
                        <a:rPr lang="en-US" sz="2200" b="1" dirty="0"/>
                        <a:t>BATNA (Best Alternative to a Negotiated Agreement)</a:t>
                      </a:r>
                    </a:p>
                  </a:txBody>
                  <a:tcPr/>
                </a:tc>
                <a:tc>
                  <a:txBody>
                    <a:bodyPr/>
                    <a:lstStyle/>
                    <a:p>
                      <a:pPr marL="171450" indent="-171450" algn="l" defTabSz="914400" rtl="0" eaLnBrk="1" latinLnBrk="0" hangingPunct="1">
                        <a:buFont typeface="Arial" panose="020B0604020202020204" pitchFamily="34" charset="0"/>
                        <a:buChar char="•"/>
                      </a:pPr>
                      <a:r>
                        <a:rPr lang="en-US" sz="1800" kern="1200" dirty="0"/>
                        <a:t>Holding the Jubilee in the University Library</a:t>
                      </a:r>
                    </a:p>
                    <a:p>
                      <a:pPr marL="171450" indent="-171450" algn="l" defTabSz="914400" rtl="0" eaLnBrk="1" latinLnBrk="0" hangingPunct="1">
                        <a:buFont typeface="Arial" panose="020B0604020202020204" pitchFamily="34" charset="0"/>
                        <a:buChar char="•"/>
                      </a:pPr>
                      <a:r>
                        <a:rPr lang="en-US" sz="1800" kern="1200" dirty="0"/>
                        <a:t>Lost scholarship</a:t>
                      </a:r>
                    </a:p>
                    <a:p>
                      <a:pPr marL="171450" indent="-171450" algn="l" defTabSz="914400" rtl="0" eaLnBrk="1" latinLnBrk="0" hangingPunct="1">
                        <a:buFont typeface="Arial" panose="020B0604020202020204" pitchFamily="34" charset="0"/>
                        <a:buChar char="•"/>
                      </a:pPr>
                      <a:r>
                        <a:rPr lang="en-US" sz="1800" kern="1200" dirty="0"/>
                        <a:t>Shame amongst peers + alumni </a:t>
                      </a:r>
                    </a:p>
                    <a:p>
                      <a:pPr marL="171450" indent="-171450" algn="l" defTabSz="914400" rtl="0" eaLnBrk="1" latinLnBrk="0" hangingPunct="1">
                        <a:buFont typeface="Arial" panose="020B0604020202020204" pitchFamily="34" charset="0"/>
                        <a:buChar char="•"/>
                      </a:pPr>
                      <a:r>
                        <a:rPr lang="en-US" sz="1800" kern="1200" dirty="0"/>
                        <a:t>Missed growth opportunity</a:t>
                      </a:r>
                      <a:endParaRPr lang="en-US" sz="1800" kern="1200" dirty="0">
                        <a:solidFill>
                          <a:schemeClr val="dk1"/>
                        </a:solidFill>
                        <a:latin typeface="+mn-l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US" sz="1800" kern="1200" dirty="0"/>
                        <a:t>200k offer for science fair</a:t>
                      </a:r>
                    </a:p>
                    <a:p>
                      <a:pPr marL="171450" indent="-171450" algn="l" defTabSz="914400" rtl="0" eaLnBrk="1" latinLnBrk="0" hangingPunct="1">
                        <a:buFont typeface="Arial" panose="020B0604020202020204" pitchFamily="34" charset="0"/>
                        <a:buChar char="•"/>
                      </a:pPr>
                      <a:r>
                        <a:rPr lang="en-US" sz="1800" kern="1200" dirty="0"/>
                        <a:t>Troubled relationship with the municipality</a:t>
                      </a:r>
                    </a:p>
                    <a:p>
                      <a:pPr marL="171450" indent="-171450" algn="l" defTabSz="914400" rtl="0" eaLnBrk="1" latinLnBrk="0" hangingPunct="1">
                        <a:buFont typeface="Arial" panose="020B0604020202020204" pitchFamily="34" charset="0"/>
                        <a:buChar cha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738259024"/>
                  </a:ext>
                </a:extLst>
              </a:tr>
              <a:tr h="640360">
                <a:tc>
                  <a:txBody>
                    <a:bodyPr/>
                    <a:lstStyle/>
                    <a:p>
                      <a:r>
                        <a:rPr lang="en-US" sz="2200" b="1" dirty="0"/>
                        <a:t>POSITIONS</a:t>
                      </a:r>
                    </a:p>
                  </a:txBody>
                  <a:tcPr/>
                </a:tc>
                <a:tc>
                  <a:txBody>
                    <a:bodyPr/>
                    <a:lstStyle/>
                    <a:p>
                      <a:pPr marL="171450" indent="-171450" algn="l" defTabSz="914400" rtl="0" eaLnBrk="1" latinLnBrk="0" hangingPunct="1">
                        <a:buFont typeface="Arial" panose="020B0604020202020204" pitchFamily="34" charset="0"/>
                        <a:buChar char="•"/>
                      </a:pPr>
                      <a:r>
                        <a:rPr lang="en-US" sz="1800" kern="1200" dirty="0"/>
                        <a:t>150k</a:t>
                      </a:r>
                      <a:endParaRPr lang="en-US" sz="1800" kern="1200" dirty="0">
                        <a:solidFill>
                          <a:schemeClr val="dk1"/>
                        </a:solidFill>
                        <a:latin typeface="+mn-l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US" sz="1800" kern="1200" dirty="0"/>
                        <a:t>200k</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819167628"/>
                  </a:ext>
                </a:extLst>
              </a:tr>
              <a:tr h="521510">
                <a:tc>
                  <a:txBody>
                    <a:bodyPr/>
                    <a:lstStyle/>
                    <a:p>
                      <a:r>
                        <a:rPr lang="en-US" sz="2200" b="1" dirty="0"/>
                        <a:t>INTERESTS</a:t>
                      </a:r>
                    </a:p>
                  </a:txBody>
                  <a:tcPr/>
                </a:tc>
                <a:tc>
                  <a:txBody>
                    <a:bodyPr/>
                    <a:lstStyle/>
                    <a:p>
                      <a:pPr marL="171450" indent="-171450" algn="l" defTabSz="914400" rtl="0" eaLnBrk="1" latinLnBrk="0" hangingPunct="1">
                        <a:buFont typeface="Arial" panose="020B0604020202020204" pitchFamily="34" charset="0"/>
                        <a:buChar char="•"/>
                      </a:pPr>
                      <a:r>
                        <a:rPr lang="en-US" sz="1800" kern="1200" dirty="0"/>
                        <a:t>Free extra labor</a:t>
                      </a:r>
                    </a:p>
                    <a:p>
                      <a:pPr marL="171450" indent="-1714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Having a great Jubilee and keeping up the tradition</a:t>
                      </a:r>
                    </a:p>
                    <a:p>
                      <a:pPr marL="171450" indent="-1714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Using savings on rent to hire better musical acts </a:t>
                      </a:r>
                    </a:p>
                  </a:txBody>
                  <a:tcPr/>
                </a:tc>
                <a:tc>
                  <a:txBody>
                    <a:bodyPr/>
                    <a:lstStyle/>
                    <a:p>
                      <a:pPr marL="171450" indent="-171450" algn="l" defTabSz="914400" rtl="0" eaLnBrk="1" latinLnBrk="0" hangingPunct="1">
                        <a:buFont typeface="Arial" panose="020B0604020202020204" pitchFamily="34" charset="0"/>
                        <a:buChar char="•"/>
                      </a:pPr>
                      <a:r>
                        <a:rPr lang="en-US" sz="1800" kern="1200" dirty="0"/>
                        <a:t>New restaurant (50k!)</a:t>
                      </a:r>
                    </a:p>
                    <a:p>
                      <a:pPr marL="171450" indent="-171450" algn="l" defTabSz="914400" rtl="0" eaLnBrk="1" latinLnBrk="0" hangingPunct="1">
                        <a:buFont typeface="Arial" panose="020B0604020202020204" pitchFamily="34" charset="0"/>
                        <a:buChar char="•"/>
                      </a:pPr>
                      <a:r>
                        <a:rPr lang="en-US" sz="1800" kern="1200" dirty="0"/>
                        <a:t>New location for the auditorium (and possible energy savings) (20k!)</a:t>
                      </a:r>
                    </a:p>
                    <a:p>
                      <a:pPr marL="171450" indent="-171450" algn="l" defTabSz="914400" rtl="0" eaLnBrk="1" latinLnBrk="0" hangingPunct="1">
                        <a:buFont typeface="Arial" panose="020B0604020202020204" pitchFamily="34" charset="0"/>
                        <a:buChar char="•"/>
                      </a:pPr>
                      <a:r>
                        <a:rPr lang="en-US" sz="1800" kern="1200" dirty="0"/>
                        <a:t>Internships for students (30k!)</a:t>
                      </a:r>
                    </a:p>
                    <a:p>
                      <a:pPr marL="171450" indent="-171450" algn="l" defTabSz="914400" rtl="0" eaLnBrk="1" latinLnBrk="0" hangingPunct="1">
                        <a:buFont typeface="Arial" panose="020B0604020202020204" pitchFamily="34" charset="0"/>
                        <a:buChar char="•"/>
                      </a:pPr>
                      <a:r>
                        <a:rPr lang="en-US" sz="1800" kern="1200" dirty="0"/>
                        <a:t>Strengthened ties with the municipality</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914283380"/>
                  </a:ext>
                </a:extLst>
              </a:tr>
            </a:tbl>
          </a:graphicData>
        </a:graphic>
      </p:graphicFrame>
    </p:spTree>
    <p:extLst>
      <p:ext uri="{BB962C8B-B14F-4D97-AF65-F5344CB8AC3E}">
        <p14:creationId xmlns:p14="http://schemas.microsoft.com/office/powerpoint/2010/main" val="225696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4608C-F125-462C-9797-EB841EB4E1FA}"/>
              </a:ext>
            </a:extLst>
          </p:cNvPr>
          <p:cNvSpPr>
            <a:spLocks noGrp="1"/>
          </p:cNvSpPr>
          <p:nvPr>
            <p:ph type="title"/>
          </p:nvPr>
        </p:nvSpPr>
        <p:spPr>
          <a:xfrm>
            <a:off x="635305" y="346716"/>
            <a:ext cx="8476912" cy="939632"/>
          </a:xfrm>
        </p:spPr>
        <p:txBody>
          <a:bodyPr/>
          <a:lstStyle/>
          <a:p>
            <a:r>
              <a:rPr lang="en-US" sz="3800" b="1" dirty="0"/>
              <a:t>Your deals: Jubilee</a:t>
            </a:r>
          </a:p>
        </p:txBody>
      </p:sp>
      <p:pic>
        <p:nvPicPr>
          <p:cNvPr id="3" name="Picture 2">
            <a:extLst>
              <a:ext uri="{FF2B5EF4-FFF2-40B4-BE49-F238E27FC236}">
                <a16:creationId xmlns:a16="http://schemas.microsoft.com/office/drawing/2014/main" id="{FD0D9654-9E63-43D0-87E7-7A32B192C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740" y="1254903"/>
            <a:ext cx="7849669" cy="5224936"/>
          </a:xfrm>
          <a:prstGeom prst="rect">
            <a:avLst/>
          </a:prstGeom>
        </p:spPr>
      </p:pic>
    </p:spTree>
    <p:extLst>
      <p:ext uri="{BB962C8B-B14F-4D97-AF65-F5344CB8AC3E}">
        <p14:creationId xmlns:p14="http://schemas.microsoft.com/office/powerpoint/2010/main" val="26129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54C263-DE57-402B-8F91-656291994F97}"/>
              </a:ext>
            </a:extLst>
          </p:cNvPr>
          <p:cNvGraphicFramePr>
            <a:graphicFrameLocks noChangeAspect="1"/>
          </p:cNvGraphicFramePr>
          <p:nvPr>
            <p:custDataLst>
              <p:tags r:id="rId1"/>
            </p:custDataLst>
            <p:extLst>
              <p:ext uri="{D42A27DB-BD31-4B8C-83A1-F6EECF244321}">
                <p14:modId xmlns:p14="http://schemas.microsoft.com/office/powerpoint/2010/main" val="4018331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D354C263-DE57-402B-8F91-656291994F9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D681AA-9630-4325-BAF0-9BF83A555C10}"/>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38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4B234C76-0F86-4C61-BB7A-9D91C95DB641}"/>
              </a:ext>
            </a:extLst>
          </p:cNvPr>
          <p:cNvSpPr>
            <a:spLocks noGrp="1"/>
          </p:cNvSpPr>
          <p:nvPr>
            <p:ph type="title"/>
          </p:nvPr>
        </p:nvSpPr>
        <p:spPr>
          <a:xfrm>
            <a:off x="639176" y="418491"/>
            <a:ext cx="10958420" cy="939632"/>
          </a:xfrm>
        </p:spPr>
        <p:txBody>
          <a:bodyPr vert="horz" lIns="0" tIns="0" rIns="0" bIns="0" rtlCol="0" anchor="t" anchorCtr="0">
            <a:noAutofit/>
          </a:bodyPr>
          <a:lstStyle/>
          <a:p>
            <a:r>
              <a:rPr lang="en-US" sz="3800" b="1" dirty="0"/>
              <a:t>The true story behind the Jubilee</a:t>
            </a:r>
          </a:p>
        </p:txBody>
      </p:sp>
      <p:sp>
        <p:nvSpPr>
          <p:cNvPr id="5" name="TextBox 4">
            <a:extLst>
              <a:ext uri="{FF2B5EF4-FFF2-40B4-BE49-F238E27FC236}">
                <a16:creationId xmlns:a16="http://schemas.microsoft.com/office/drawing/2014/main" id="{88048186-6D99-4EB6-963D-6DA92CF4D2C8}"/>
              </a:ext>
            </a:extLst>
          </p:cNvPr>
          <p:cNvSpPr txBox="1"/>
          <p:nvPr/>
        </p:nvSpPr>
        <p:spPr>
          <a:xfrm>
            <a:off x="580158" y="1702981"/>
            <a:ext cx="5515841"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This is a real story of an INSEAD student when he was asked by his university to organize the Jubilee in return for a scholarship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He did manage to convince the School Head to allow the Jubilee, but it was difficult and in multiple rounds of negotiation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 name="Content Placeholder 3">
            <a:extLst>
              <a:ext uri="{FF2B5EF4-FFF2-40B4-BE49-F238E27FC236}">
                <a16:creationId xmlns:a16="http://schemas.microsoft.com/office/drawing/2014/main" id="{D23ECF2C-FAC5-4FFD-B498-459D53824C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3174" y="1690062"/>
            <a:ext cx="5527748" cy="3477875"/>
          </a:xfrm>
          <a:prstGeom prst="rect">
            <a:avLst/>
          </a:prstGeom>
        </p:spPr>
      </p:pic>
    </p:spTree>
    <p:extLst>
      <p:ext uri="{BB962C8B-B14F-4D97-AF65-F5344CB8AC3E}">
        <p14:creationId xmlns:p14="http://schemas.microsoft.com/office/powerpoint/2010/main" val="408500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ACEFB1-0BF0-4156-BD02-86082582D8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26ACEFB1-0BF0-4156-BD02-86082582D88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C755D18-7DBD-4665-A832-7F1A2F42B693}"/>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3" name="Content Placeholder 2">
            <a:extLst>
              <a:ext uri="{FF2B5EF4-FFF2-40B4-BE49-F238E27FC236}">
                <a16:creationId xmlns:a16="http://schemas.microsoft.com/office/drawing/2014/main" id="{3189879C-8524-4BEC-947A-0F3C5A744CAC}"/>
              </a:ext>
            </a:extLst>
          </p:cNvPr>
          <p:cNvSpPr>
            <a:spLocks noGrp="1"/>
          </p:cNvSpPr>
          <p:nvPr>
            <p:ph idx="1"/>
          </p:nvPr>
        </p:nvSpPr>
        <p:spPr>
          <a:xfrm>
            <a:off x="776381" y="1477539"/>
            <a:ext cx="10735277" cy="4955342"/>
          </a:xfrm>
        </p:spPr>
        <p:txBody>
          <a:bodyPr/>
          <a:lstStyle/>
          <a:p>
            <a:pPr marL="342900" indent="-342900">
              <a:buFont typeface="Arial" panose="020B0604020202020204" pitchFamily="34" charset="0"/>
              <a:buChar char="•"/>
            </a:pPr>
            <a:r>
              <a:rPr lang="en-GB" sz="2800" dirty="0"/>
              <a:t>The Jubilee did take place in the school, with negotiations lasting until mid-June (3 weeks before the Jubilee began)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US" sz="2800" dirty="0"/>
              <a:t>They were able to discover value with regard to the auditorium and restaurant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2800" dirty="0"/>
              <a:t>The internships did </a:t>
            </a:r>
            <a:r>
              <a:rPr lang="en-GB" sz="2800" u="sng" dirty="0"/>
              <a:t>not</a:t>
            </a:r>
            <a:r>
              <a:rPr lang="en-GB" sz="2800" dirty="0"/>
              <a:t> take place, this was something the counterparts only thought of afterwards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2800" dirty="0"/>
              <a:t>The school does not exist anymore, as a new building has been built on the site</a:t>
            </a:r>
          </a:p>
          <a:p>
            <a:pPr marL="342900" indent="-342900">
              <a:buFont typeface="Arial" panose="020B0604020202020204" pitchFamily="34" charset="0"/>
              <a:buChar char="•"/>
            </a:pPr>
            <a:endParaRPr lang="en-GB" sz="2800" dirty="0"/>
          </a:p>
          <a:p>
            <a:endParaRPr lang="en-GB" sz="2800" dirty="0"/>
          </a:p>
          <a:p>
            <a:endParaRPr lang="en-GB" sz="2800" dirty="0"/>
          </a:p>
        </p:txBody>
      </p:sp>
      <p:sp>
        <p:nvSpPr>
          <p:cNvPr id="8" name="Title 1">
            <a:extLst>
              <a:ext uri="{FF2B5EF4-FFF2-40B4-BE49-F238E27FC236}">
                <a16:creationId xmlns:a16="http://schemas.microsoft.com/office/drawing/2014/main" id="{8B76092C-ECCD-481F-B120-4358503F237B}"/>
              </a:ext>
            </a:extLst>
          </p:cNvPr>
          <p:cNvSpPr>
            <a:spLocks noGrp="1"/>
          </p:cNvSpPr>
          <p:nvPr>
            <p:ph type="title"/>
          </p:nvPr>
        </p:nvSpPr>
        <p:spPr>
          <a:xfrm>
            <a:off x="639176" y="418491"/>
            <a:ext cx="10958420" cy="939632"/>
          </a:xfrm>
        </p:spPr>
        <p:txBody>
          <a:bodyPr vert="horz" lIns="0" tIns="0" rIns="0" bIns="0" rtlCol="0" anchor="t" anchorCtr="0">
            <a:noAutofit/>
          </a:bodyPr>
          <a:lstStyle/>
          <a:p>
            <a:r>
              <a:rPr lang="en-US" sz="3800" b="1" dirty="0"/>
              <a:t>The true story behind the Jubilee</a:t>
            </a:r>
          </a:p>
        </p:txBody>
      </p:sp>
    </p:spTree>
    <p:extLst>
      <p:ext uri="{BB962C8B-B14F-4D97-AF65-F5344CB8AC3E}">
        <p14:creationId xmlns:p14="http://schemas.microsoft.com/office/powerpoint/2010/main" val="188240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55F074A-A50F-4AF5-AAA6-E79C0075FC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A55F074A-A50F-4AF5-AAA6-E79C0075FC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D266910-CEC3-4409-B203-879FCF0E966B}"/>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pic>
        <p:nvPicPr>
          <p:cNvPr id="8" name="Picture 7">
            <a:extLst>
              <a:ext uri="{FF2B5EF4-FFF2-40B4-BE49-F238E27FC236}">
                <a16:creationId xmlns:a16="http://schemas.microsoft.com/office/drawing/2014/main" id="{045A5AE6-3550-4538-BF7C-B0F6F4EA8E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485" y="1132263"/>
            <a:ext cx="5272116" cy="3954087"/>
          </a:xfrm>
          <a:prstGeom prst="rect">
            <a:avLst/>
          </a:prstGeom>
        </p:spPr>
      </p:pic>
      <p:pic>
        <p:nvPicPr>
          <p:cNvPr id="14" name="Picture 13">
            <a:extLst>
              <a:ext uri="{FF2B5EF4-FFF2-40B4-BE49-F238E27FC236}">
                <a16:creationId xmlns:a16="http://schemas.microsoft.com/office/drawing/2014/main" id="{EB9B4FB0-D688-4D67-9519-E1E2A71165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1132263"/>
            <a:ext cx="5294176" cy="3954087"/>
          </a:xfrm>
          <a:prstGeom prst="rect">
            <a:avLst/>
          </a:prstGeom>
        </p:spPr>
      </p:pic>
      <p:sp>
        <p:nvSpPr>
          <p:cNvPr id="2" name="TextBox 1">
            <a:extLst>
              <a:ext uri="{FF2B5EF4-FFF2-40B4-BE49-F238E27FC236}">
                <a16:creationId xmlns:a16="http://schemas.microsoft.com/office/drawing/2014/main" id="{E40971A0-6A9D-4114-84B3-132B542C9987}"/>
              </a:ext>
            </a:extLst>
          </p:cNvPr>
          <p:cNvSpPr txBox="1"/>
          <p:nvPr/>
        </p:nvSpPr>
        <p:spPr>
          <a:xfrm>
            <a:off x="954512" y="5282437"/>
            <a:ext cx="39962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19F6E"/>
                </a:solidFill>
                <a:effectLst/>
                <a:uLnTx/>
                <a:uFillTx/>
                <a:latin typeface="Arial" panose="020B0604020202020204"/>
                <a:ea typeface="+mn-ea"/>
                <a:cs typeface="+mn-cs"/>
              </a:rPr>
              <a:t>Mural at the new Auditorium</a:t>
            </a:r>
          </a:p>
        </p:txBody>
      </p:sp>
      <p:sp>
        <p:nvSpPr>
          <p:cNvPr id="11" name="TextBox 10">
            <a:extLst>
              <a:ext uri="{FF2B5EF4-FFF2-40B4-BE49-F238E27FC236}">
                <a16:creationId xmlns:a16="http://schemas.microsoft.com/office/drawing/2014/main" id="{5A00D182-760D-4B95-87CD-9B4671D46833}"/>
              </a:ext>
            </a:extLst>
          </p:cNvPr>
          <p:cNvSpPr txBox="1"/>
          <p:nvPr/>
        </p:nvSpPr>
        <p:spPr>
          <a:xfrm>
            <a:off x="6578222" y="5282437"/>
            <a:ext cx="46183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19F6E"/>
                </a:solidFill>
                <a:effectLst/>
                <a:uLnTx/>
                <a:uFillTx/>
                <a:latin typeface="Arial" panose="020B0604020202020204"/>
                <a:ea typeface="+mn-ea"/>
                <a:cs typeface="+mn-cs"/>
              </a:rPr>
              <a:t>Construction works (this used to be a classroom)</a:t>
            </a:r>
          </a:p>
        </p:txBody>
      </p:sp>
    </p:spTree>
    <p:extLst>
      <p:ext uri="{BB962C8B-B14F-4D97-AF65-F5344CB8AC3E}">
        <p14:creationId xmlns:p14="http://schemas.microsoft.com/office/powerpoint/2010/main" val="401593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55F074A-A50F-4AF5-AAA6-E79C0075FC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A55F074A-A50F-4AF5-AAA6-E79C0075FC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D266910-CEC3-4409-B203-879FCF0E966B}"/>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pic>
        <p:nvPicPr>
          <p:cNvPr id="10" name="Picture 9">
            <a:extLst>
              <a:ext uri="{FF2B5EF4-FFF2-40B4-BE49-F238E27FC236}">
                <a16:creationId xmlns:a16="http://schemas.microsoft.com/office/drawing/2014/main" id="{B8949B3A-6180-4F9C-82B4-BB395969C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52" y="1087714"/>
            <a:ext cx="4252998" cy="2361068"/>
          </a:xfrm>
          <a:prstGeom prst="rect">
            <a:avLst/>
          </a:prstGeom>
        </p:spPr>
      </p:pic>
      <p:pic>
        <p:nvPicPr>
          <p:cNvPr id="12" name="Picture 11">
            <a:extLst>
              <a:ext uri="{FF2B5EF4-FFF2-40B4-BE49-F238E27FC236}">
                <a16:creationId xmlns:a16="http://schemas.microsoft.com/office/drawing/2014/main" id="{201A13F9-1E85-4E16-B3F4-8C54C993823C}"/>
              </a:ext>
            </a:extLst>
          </p:cNvPr>
          <p:cNvPicPr>
            <a:picLocks noChangeAspect="1"/>
          </p:cNvPicPr>
          <p:nvPr/>
        </p:nvPicPr>
        <p:blipFill rotWithShape="1">
          <a:blip r:embed="rId8">
            <a:extLst>
              <a:ext uri="{28A0092B-C50C-407E-A947-70E740481C1C}">
                <a14:useLocalDpi xmlns:a14="http://schemas.microsoft.com/office/drawing/2010/main" val="0"/>
              </a:ext>
            </a:extLst>
          </a:blip>
          <a:srcRect t="25980"/>
          <a:stretch/>
        </p:blipFill>
        <p:spPr>
          <a:xfrm>
            <a:off x="3309853" y="4093267"/>
            <a:ext cx="4252997" cy="2361069"/>
          </a:xfrm>
          <a:prstGeom prst="rect">
            <a:avLst/>
          </a:prstGeom>
        </p:spPr>
      </p:pic>
      <p:pic>
        <p:nvPicPr>
          <p:cNvPr id="16" name="Picture 15">
            <a:extLst>
              <a:ext uri="{FF2B5EF4-FFF2-40B4-BE49-F238E27FC236}">
                <a16:creationId xmlns:a16="http://schemas.microsoft.com/office/drawing/2014/main" id="{15908B62-C0B2-4AFA-AFB8-E436C7DDD9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63367" y="427023"/>
            <a:ext cx="3134288" cy="4719868"/>
          </a:xfrm>
          <a:prstGeom prst="rect">
            <a:avLst/>
          </a:prstGeom>
        </p:spPr>
      </p:pic>
      <p:sp>
        <p:nvSpPr>
          <p:cNvPr id="13" name="TextBox 12">
            <a:extLst>
              <a:ext uri="{FF2B5EF4-FFF2-40B4-BE49-F238E27FC236}">
                <a16:creationId xmlns:a16="http://schemas.microsoft.com/office/drawing/2014/main" id="{8024B9C0-D1C7-412E-AA95-12B3773A4D06}"/>
              </a:ext>
            </a:extLst>
          </p:cNvPr>
          <p:cNvSpPr txBox="1"/>
          <p:nvPr/>
        </p:nvSpPr>
        <p:spPr>
          <a:xfrm>
            <a:off x="8352714" y="5349543"/>
            <a:ext cx="3437481" cy="1200329"/>
          </a:xfrm>
          <a:prstGeom prst="rect">
            <a:avLst/>
          </a:prstGeom>
          <a:noFill/>
        </p:spPr>
        <p:txBody>
          <a:bodyPr wrap="square" rtlCol="0">
            <a:spAutoFit/>
          </a:bodyPr>
          <a:lstStyle/>
          <a:p>
            <a:pPr lvl="0">
              <a:defRPr/>
            </a:pPr>
            <a:r>
              <a:rPr lang="en-GB" sz="2400" i="1" dirty="0">
                <a:solidFill>
                  <a:srgbClr val="019F6E"/>
                </a:solidFill>
              </a:rPr>
              <a:t>Trains being lifted into place, at the entrance to the grounds </a:t>
            </a:r>
          </a:p>
        </p:txBody>
      </p:sp>
      <p:sp>
        <p:nvSpPr>
          <p:cNvPr id="15" name="TextBox 14">
            <a:extLst>
              <a:ext uri="{FF2B5EF4-FFF2-40B4-BE49-F238E27FC236}">
                <a16:creationId xmlns:a16="http://schemas.microsoft.com/office/drawing/2014/main" id="{60150FC0-6BD1-445F-A263-E7804AE3B26F}"/>
              </a:ext>
            </a:extLst>
          </p:cNvPr>
          <p:cNvSpPr txBox="1"/>
          <p:nvPr/>
        </p:nvSpPr>
        <p:spPr>
          <a:xfrm>
            <a:off x="803211" y="4414133"/>
            <a:ext cx="24384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19F6E"/>
                </a:solidFill>
                <a:effectLst/>
                <a:uLnTx/>
                <a:uFillTx/>
                <a:latin typeface="Arial" panose="020B0604020202020204"/>
                <a:ea typeface="+mn-ea"/>
                <a:cs typeface="+mn-cs"/>
              </a:rPr>
              <a:t>Opening of Jubilee, with case author on top of a train</a:t>
            </a:r>
          </a:p>
        </p:txBody>
      </p:sp>
      <p:sp>
        <p:nvSpPr>
          <p:cNvPr id="17" name="TextBox 16">
            <a:extLst>
              <a:ext uri="{FF2B5EF4-FFF2-40B4-BE49-F238E27FC236}">
                <a16:creationId xmlns:a16="http://schemas.microsoft.com/office/drawing/2014/main" id="{88C2AE60-1E8C-4A2B-B9C6-502E14DB29A1}"/>
              </a:ext>
            </a:extLst>
          </p:cNvPr>
          <p:cNvSpPr txBox="1"/>
          <p:nvPr/>
        </p:nvSpPr>
        <p:spPr>
          <a:xfrm>
            <a:off x="5392982" y="1298752"/>
            <a:ext cx="212892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19F6E"/>
                </a:solidFill>
                <a:effectLst/>
                <a:uLnTx/>
                <a:uFillTx/>
                <a:latin typeface="Arial" panose="020B0604020202020204"/>
                <a:ea typeface="+mn-ea"/>
                <a:cs typeface="+mn-cs"/>
              </a:rPr>
              <a:t>Parade of Alumni, at the official opening of the Jubilee </a:t>
            </a:r>
          </a:p>
        </p:txBody>
      </p:sp>
    </p:spTree>
    <p:extLst>
      <p:ext uri="{BB962C8B-B14F-4D97-AF65-F5344CB8AC3E}">
        <p14:creationId xmlns:p14="http://schemas.microsoft.com/office/powerpoint/2010/main" val="302199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261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F2950-944D-4197-BFCB-B6A399CAAADA}"/>
              </a:ext>
            </a:extLst>
          </p:cNvPr>
          <p:cNvGraphicFramePr>
            <a:graphicFrameLocks noChangeAspect="1"/>
          </p:cNvGraphicFramePr>
          <p:nvPr>
            <p:custDataLst>
              <p:tags r:id="rId1"/>
            </p:custDataLst>
            <p:extLst>
              <p:ext uri="{D42A27DB-BD31-4B8C-83A1-F6EECF244321}">
                <p14:modId xmlns:p14="http://schemas.microsoft.com/office/powerpoint/2010/main" val="3436037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01" imgH="501" progId="TCLayout.ActiveDocument.1">
                  <p:embed/>
                </p:oleObj>
              </mc:Choice>
              <mc:Fallback>
                <p:oleObj name="think-cell Slide" r:id="rId5" imgW="501" imgH="501" progId="TCLayout.ActiveDocument.1">
                  <p:embed/>
                  <p:pic>
                    <p:nvPicPr>
                      <p:cNvPr id="6" name="Object 5" hidden="1">
                        <a:extLst>
                          <a:ext uri="{FF2B5EF4-FFF2-40B4-BE49-F238E27FC236}">
                            <a16:creationId xmlns:a16="http://schemas.microsoft.com/office/drawing/2014/main" id="{53EF2950-944D-4197-BFCB-B6A399CAAA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CAF3ED0-B915-43CA-8B10-262755412DA8}"/>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kumimoji="0" lang="en-US" sz="4800" b="1" u="none" strike="noStrike" kern="1200" cap="none" spc="0" normalizeH="0" noProof="0" dirty="0">
              <a:ln>
                <a:noFill/>
              </a:ln>
              <a:solidFill>
                <a:prstClr val="white"/>
              </a:solidFill>
              <a:effectLst/>
              <a:uLnTx/>
              <a:uFillTx/>
              <a:latin typeface="Arial" panose="020B0604020202020204" pitchFamily="34" charset="0"/>
              <a:ea typeface="+mj-ea"/>
              <a:cs typeface="+mj-cs"/>
              <a:sym typeface="Arial" panose="020B0604020202020204" pitchFamily="34" charset="0"/>
            </a:endParaRPr>
          </a:p>
        </p:txBody>
      </p:sp>
      <p:pic>
        <p:nvPicPr>
          <p:cNvPr id="4" name="Picture 3">
            <a:extLst>
              <a:ext uri="{FF2B5EF4-FFF2-40B4-BE49-F238E27FC236}">
                <a16:creationId xmlns:a16="http://schemas.microsoft.com/office/drawing/2014/main" id="{9EF2B1BD-7643-4782-B811-F4D5FA3559E6}"/>
              </a:ext>
            </a:extLst>
          </p:cNvPr>
          <p:cNvPicPr>
            <a:picLocks noChangeAspect="1"/>
          </p:cNvPicPr>
          <p:nvPr/>
        </p:nvPicPr>
        <p:blipFill rotWithShape="1">
          <a:blip r:embed="rId7">
            <a:alphaModFix amt="35000"/>
          </a:blip>
          <a:srcRect t="15493"/>
          <a:stretch/>
        </p:blipFill>
        <p:spPr>
          <a:xfrm>
            <a:off x="0" y="0"/>
            <a:ext cx="12192000" cy="6858000"/>
          </a:xfrm>
          <a:prstGeom prst="rect">
            <a:avLst/>
          </a:prstGeom>
        </p:spPr>
      </p:pic>
      <p:sp>
        <p:nvSpPr>
          <p:cNvPr id="2" name="Title 1">
            <a:extLst>
              <a:ext uri="{FF2B5EF4-FFF2-40B4-BE49-F238E27FC236}">
                <a16:creationId xmlns:a16="http://schemas.microsoft.com/office/drawing/2014/main" id="{98A52BEE-D45D-4425-B50D-1BBC784C90F5}"/>
              </a:ext>
            </a:extLst>
          </p:cNvPr>
          <p:cNvSpPr>
            <a:spLocks noGrp="1"/>
          </p:cNvSpPr>
          <p:nvPr>
            <p:ph type="ctrTitle"/>
          </p:nvPr>
        </p:nvSpPr>
        <p:spPr>
          <a:xfrm>
            <a:off x="477727" y="2376000"/>
            <a:ext cx="7541807" cy="1226037"/>
          </a:xfrm>
        </p:spPr>
        <p:txBody>
          <a:bodyPr/>
          <a:lstStyle/>
          <a:p>
            <a:r>
              <a:rPr lang="en-US" sz="4800" b="1" dirty="0">
                <a:solidFill>
                  <a:schemeClr val="accent4"/>
                </a:solidFill>
              </a:rPr>
              <a:t>THE JUBILEE</a:t>
            </a:r>
          </a:p>
        </p:txBody>
      </p:sp>
    </p:spTree>
    <p:extLst>
      <p:ext uri="{BB962C8B-B14F-4D97-AF65-F5344CB8AC3E}">
        <p14:creationId xmlns:p14="http://schemas.microsoft.com/office/powerpoint/2010/main" val="140980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4C76-0F86-4C61-BB7A-9D91C95DB641}"/>
              </a:ext>
            </a:extLst>
          </p:cNvPr>
          <p:cNvSpPr>
            <a:spLocks noGrp="1"/>
          </p:cNvSpPr>
          <p:nvPr>
            <p:ph type="title"/>
          </p:nvPr>
        </p:nvSpPr>
        <p:spPr>
          <a:xfrm>
            <a:off x="635305" y="318141"/>
            <a:ext cx="8476912" cy="939632"/>
          </a:xfrm>
        </p:spPr>
        <p:txBody>
          <a:bodyPr/>
          <a:lstStyle/>
          <a:p>
            <a:r>
              <a:rPr lang="en-US" sz="3800" b="1" dirty="0"/>
              <a:t>Negotiation role play: Jubilee</a:t>
            </a:r>
          </a:p>
        </p:txBody>
      </p:sp>
      <p:sp>
        <p:nvSpPr>
          <p:cNvPr id="5" name="TextBox 4">
            <a:extLst>
              <a:ext uri="{FF2B5EF4-FFF2-40B4-BE49-F238E27FC236}">
                <a16:creationId xmlns:a16="http://schemas.microsoft.com/office/drawing/2014/main" id="{88048186-6D99-4EB6-963D-6DA92CF4D2C8}"/>
              </a:ext>
            </a:extLst>
          </p:cNvPr>
          <p:cNvSpPr txBox="1"/>
          <p:nvPr/>
        </p:nvSpPr>
        <p:spPr>
          <a:xfrm>
            <a:off x="926066" y="1195583"/>
            <a:ext cx="11586775" cy="6227410"/>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This is a 1 on 1 negotiation exercise based on a true story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Timeline:</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Read your case (Max – 15 minutes)</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Negotiate (45 Minutes)</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Complete the outcome form in the School Head’s role and give it to the instructor</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Feedback – 10 minutes (5 minutes each)</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Rules: </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You cannot show each other your role materials</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Stick to the information in your role (no outrageous lies!)</a:t>
            </a: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298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288842"/>
              </p:ext>
            </p:extLst>
          </p:nvPr>
        </p:nvGraphicFramePr>
        <p:xfrm>
          <a:off x="371475" y="200025"/>
          <a:ext cx="11601451" cy="6481765"/>
        </p:xfrm>
        <a:graphic>
          <a:graphicData uri="http://schemas.openxmlformats.org/drawingml/2006/table">
            <a:tbl>
              <a:tblPr/>
              <a:tblGrid>
                <a:gridCol w="4157187">
                  <a:extLst>
                    <a:ext uri="{9D8B030D-6E8A-4147-A177-3AD203B41FA5}">
                      <a16:colId xmlns:a16="http://schemas.microsoft.com/office/drawing/2014/main" val="20000"/>
                    </a:ext>
                  </a:extLst>
                </a:gridCol>
                <a:gridCol w="1450182">
                  <a:extLst>
                    <a:ext uri="{9D8B030D-6E8A-4147-A177-3AD203B41FA5}">
                      <a16:colId xmlns:a16="http://schemas.microsoft.com/office/drawing/2014/main" val="20001"/>
                    </a:ext>
                  </a:extLst>
                </a:gridCol>
                <a:gridCol w="4814274">
                  <a:extLst>
                    <a:ext uri="{9D8B030D-6E8A-4147-A177-3AD203B41FA5}">
                      <a16:colId xmlns:a16="http://schemas.microsoft.com/office/drawing/2014/main" val="20002"/>
                    </a:ext>
                  </a:extLst>
                </a:gridCol>
                <a:gridCol w="1179808">
                  <a:extLst>
                    <a:ext uri="{9D8B030D-6E8A-4147-A177-3AD203B41FA5}">
                      <a16:colId xmlns:a16="http://schemas.microsoft.com/office/drawing/2014/main" val="20003"/>
                    </a:ext>
                  </a:extLst>
                </a:gridCol>
              </a:tblGrid>
              <a:tr h="742149">
                <a:tc>
                  <a:txBody>
                    <a:bodyPr/>
                    <a:lstStyle/>
                    <a:p>
                      <a:pPr algn="ctr" rtl="0" fontAlgn="ctr"/>
                      <a:r>
                        <a:rPr lang="en-SG" sz="2400" b="1" i="0" u="none" strike="noStrike" dirty="0">
                          <a:solidFill>
                            <a:srgbClr val="000000"/>
                          </a:solidFill>
                          <a:effectLst/>
                          <a:latin typeface="Cambria"/>
                        </a:rPr>
                        <a:t>Jubilee Organizer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SG" sz="2400" b="1" i="0" u="none" strike="noStrike" dirty="0">
                          <a:solidFill>
                            <a:srgbClr val="000000"/>
                          </a:solidFill>
                          <a:effectLst/>
                          <a:latin typeface="Cambria"/>
                        </a:rPr>
                        <a:t>PAIR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SG" sz="2400" b="1" i="0" u="none" strike="noStrike" dirty="0">
                          <a:solidFill>
                            <a:srgbClr val="000000"/>
                          </a:solidFill>
                          <a:effectLst/>
                          <a:latin typeface="Cambria"/>
                        </a:rPr>
                        <a:t>School Head</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1" i="0" u="none" strike="noStrike" dirty="0">
                          <a:solidFill>
                            <a:srgbClr val="000000"/>
                          </a:solidFill>
                          <a:effectLst/>
                          <a:latin typeface="Cambria"/>
                        </a:rPr>
                        <a:t>BOR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75437">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it-IT" sz="2400" b="0" i="0" u="none" strike="noStrike" dirty="0">
                          <a:solidFill>
                            <a:srgbClr val="000000"/>
                          </a:solidFill>
                          <a:effectLst/>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9147">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7543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7847">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75437">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75437">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75437">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75437">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3354780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4608C-F125-462C-9797-EB841EB4E1FA}"/>
              </a:ext>
            </a:extLst>
          </p:cNvPr>
          <p:cNvSpPr>
            <a:spLocks noGrp="1"/>
          </p:cNvSpPr>
          <p:nvPr>
            <p:ph type="title"/>
          </p:nvPr>
        </p:nvSpPr>
        <p:spPr>
          <a:xfrm>
            <a:off x="635304" y="346716"/>
            <a:ext cx="11023295" cy="939632"/>
          </a:xfrm>
        </p:spPr>
        <p:txBody>
          <a:bodyPr/>
          <a:lstStyle/>
          <a:p>
            <a:r>
              <a:rPr lang="en-US" sz="3800" b="1" dirty="0"/>
              <a:t>Please turn in your outcome forms for Jubilee</a:t>
            </a:r>
          </a:p>
        </p:txBody>
      </p:sp>
      <p:pic>
        <p:nvPicPr>
          <p:cNvPr id="3" name="Picture 2">
            <a:extLst>
              <a:ext uri="{FF2B5EF4-FFF2-40B4-BE49-F238E27FC236}">
                <a16:creationId xmlns:a16="http://schemas.microsoft.com/office/drawing/2014/main" id="{FD0D9654-9E63-43D0-87E7-7A32B192C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740" y="1254903"/>
            <a:ext cx="7849669" cy="5224936"/>
          </a:xfrm>
          <a:prstGeom prst="rect">
            <a:avLst/>
          </a:prstGeom>
        </p:spPr>
      </p:pic>
    </p:spTree>
    <p:extLst>
      <p:ext uri="{BB962C8B-B14F-4D97-AF65-F5344CB8AC3E}">
        <p14:creationId xmlns:p14="http://schemas.microsoft.com/office/powerpoint/2010/main" val="55115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21055" y="5086349"/>
            <a:ext cx="10947095" cy="4668837"/>
          </a:xfrm>
        </p:spPr>
        <p:txBody>
          <a:bodyPr/>
          <a:lstStyle/>
          <a:p>
            <a:pPr>
              <a:defRPr/>
            </a:pPr>
            <a:r>
              <a:rPr lang="en-US" altLang="en-US" sz="2800" dirty="0"/>
              <a:t>Take 3 minutes and share with the person next to you: </a:t>
            </a:r>
          </a:p>
          <a:p>
            <a:pPr marL="342900" indent="-342900" eaLnBrk="1" hangingPunct="1">
              <a:buFont typeface="Arial" panose="020B0604020202020204" pitchFamily="34" charset="0"/>
              <a:buChar char="•"/>
              <a:defRPr/>
            </a:pPr>
            <a:r>
              <a:rPr lang="en-US" altLang="en-US" sz="2800" dirty="0"/>
              <a:t>One thing your counterpart did well in the Jubilee negotiation</a:t>
            </a:r>
          </a:p>
          <a:p>
            <a:pPr marL="342900" indent="-342900" eaLnBrk="1" hangingPunct="1">
              <a:buFont typeface="Arial" panose="020B0604020202020204" pitchFamily="34" charset="0"/>
              <a:buChar char="•"/>
              <a:defRPr/>
            </a:pPr>
            <a:r>
              <a:rPr lang="en-US" altLang="en-US" sz="2800" dirty="0"/>
              <a:t>One thing you could have done differently</a:t>
            </a:r>
          </a:p>
          <a:p>
            <a:pPr algn="ctr" eaLnBrk="1" hangingPunct="1">
              <a:defRPr/>
            </a:pPr>
            <a:endParaRPr lang="en-US" altLang="en-US" sz="2800" dirty="0"/>
          </a:p>
          <a:p>
            <a:pPr algn="ctr" eaLnBrk="1" hangingPunct="1">
              <a:defRPr/>
            </a:pPr>
            <a:endParaRPr lang="en-US" altLang="en-US" sz="2800" dirty="0"/>
          </a:p>
          <a:p>
            <a:pPr lvl="1" algn="ctr" eaLnBrk="1" hangingPunct="1">
              <a:defRPr/>
            </a:pPr>
            <a:endParaRPr lang="en-US" altLang="en-US" sz="2800" dirty="0">
              <a:solidFill>
                <a:srgbClr val="003399"/>
              </a:solidFill>
            </a:endParaRPr>
          </a:p>
          <a:p>
            <a:pPr lvl="1" algn="ctr" eaLnBrk="1" hangingPunct="1">
              <a:defRPr/>
            </a:pPr>
            <a:endParaRPr lang="en-US" altLang="en-US" sz="2800" dirty="0">
              <a:solidFill>
                <a:srgbClr val="003399"/>
              </a:solidFill>
            </a:endParaRPr>
          </a:p>
          <a:p>
            <a:pPr lvl="1" algn="ctr" eaLnBrk="1" hangingPunct="1">
              <a:defRPr/>
            </a:pPr>
            <a:endParaRPr lang="en-US" altLang="en-US" sz="2800" dirty="0">
              <a:solidFill>
                <a:srgbClr val="003399"/>
              </a:solidFill>
            </a:endParaRPr>
          </a:p>
          <a:p>
            <a:pPr lvl="1" algn="ctr" eaLnBrk="1" hangingPunct="1">
              <a:defRPr/>
            </a:pPr>
            <a:endParaRPr lang="en-US" altLang="en-US" sz="2800" dirty="0">
              <a:solidFill>
                <a:srgbClr val="003399"/>
              </a:solidFill>
            </a:endParaRPr>
          </a:p>
          <a:p>
            <a:pPr algn="ctr" eaLnBrk="1" hangingPunct="1">
              <a:defRPr/>
            </a:pPr>
            <a:endParaRPr lang="en-US" altLang="en-US" sz="2800" dirty="0">
              <a:solidFill>
                <a:srgbClr val="003399"/>
              </a:solidFill>
            </a:endParaRPr>
          </a:p>
          <a:p>
            <a:pPr algn="ctr" eaLnBrk="1" hangingPunct="1">
              <a:defRPr/>
            </a:pPr>
            <a:endParaRPr lang="en-US" altLang="en-US" sz="2800" dirty="0"/>
          </a:p>
        </p:txBody>
      </p:sp>
      <p:sp>
        <p:nvSpPr>
          <p:cNvPr id="7" name="Title 1">
            <a:extLst>
              <a:ext uri="{FF2B5EF4-FFF2-40B4-BE49-F238E27FC236}">
                <a16:creationId xmlns:a16="http://schemas.microsoft.com/office/drawing/2014/main" id="{9584608C-F125-462C-9797-EB841EB4E1FA}"/>
              </a:ext>
            </a:extLst>
          </p:cNvPr>
          <p:cNvSpPr>
            <a:spLocks noGrp="1"/>
          </p:cNvSpPr>
          <p:nvPr>
            <p:ph type="title"/>
          </p:nvPr>
        </p:nvSpPr>
        <p:spPr>
          <a:xfrm>
            <a:off x="635305" y="346716"/>
            <a:ext cx="8476912" cy="939632"/>
          </a:xfrm>
        </p:spPr>
        <p:txBody>
          <a:bodyPr/>
          <a:lstStyle/>
          <a:p>
            <a:r>
              <a:rPr lang="en-US" sz="3800" b="1" dirty="0"/>
              <a:t>Debrief: Jubilee</a:t>
            </a:r>
          </a:p>
        </p:txBody>
      </p:sp>
      <p:pic>
        <p:nvPicPr>
          <p:cNvPr id="9" name="Picture 8">
            <a:extLst>
              <a:ext uri="{FF2B5EF4-FFF2-40B4-BE49-F238E27FC236}">
                <a16:creationId xmlns:a16="http://schemas.microsoft.com/office/drawing/2014/main" id="{96D05C70-6936-4328-AB17-50D33E5D3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902" y="1200624"/>
            <a:ext cx="5370195" cy="3574536"/>
          </a:xfrm>
          <a:prstGeom prst="rect">
            <a:avLst/>
          </a:prstGeom>
        </p:spPr>
      </p:pic>
    </p:spTree>
    <p:extLst>
      <p:ext uri="{BB962C8B-B14F-4D97-AF65-F5344CB8AC3E}">
        <p14:creationId xmlns:p14="http://schemas.microsoft.com/office/powerpoint/2010/main" val="60712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913747" y="1600199"/>
            <a:ext cx="2316182" cy="118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err="1">
                <a:ln>
                  <a:noFill/>
                </a:ln>
                <a:solidFill>
                  <a:prstClr val="white"/>
                </a:solidFill>
                <a:effectLst/>
                <a:uLnTx/>
                <a:uFillTx/>
                <a:latin typeface="Arial" panose="020B0604020202020204"/>
                <a:ea typeface="+mn-ea"/>
                <a:cs typeface="+mn-cs"/>
              </a:rPr>
              <a:t>Jubilee</a:t>
            </a:r>
            <a:r>
              <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pl-PL" sz="2800" b="1" i="0" u="none" strike="noStrike" kern="1200" cap="none" spc="0" normalizeH="0" baseline="0" noProof="0" dirty="0" err="1">
                <a:ln>
                  <a:noFill/>
                </a:ln>
                <a:solidFill>
                  <a:prstClr val="white"/>
                </a:solidFill>
                <a:effectLst/>
                <a:uLnTx/>
                <a:uFillTx/>
                <a:latin typeface="Arial" panose="020B0604020202020204"/>
                <a:ea typeface="+mn-ea"/>
                <a:cs typeface="+mn-cs"/>
              </a:rPr>
              <a:t>Organizer</a:t>
            </a:r>
            <a:endPar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Prostokąt 11"/>
          <p:cNvSpPr/>
          <p:nvPr/>
        </p:nvSpPr>
        <p:spPr>
          <a:xfrm>
            <a:off x="9252856" y="1600199"/>
            <a:ext cx="2202543" cy="118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rPr>
              <a:t>School</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Head</a:t>
            </a:r>
            <a:endPar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Rectangle 2">
            <a:extLst>
              <a:ext uri="{FF2B5EF4-FFF2-40B4-BE49-F238E27FC236}">
                <a16:creationId xmlns:a16="http://schemas.microsoft.com/office/drawing/2014/main" id="{DD7B5BF3-6F41-4635-8A41-640701A2CC0B}"/>
              </a:ext>
            </a:extLst>
          </p:cNvPr>
          <p:cNvSpPr/>
          <p:nvPr/>
        </p:nvSpPr>
        <p:spPr>
          <a:xfrm>
            <a:off x="770020" y="5719977"/>
            <a:ext cx="10487239" cy="8388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The School Head can also rent the building for a science fair for 200K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euros but this would strain her relationship with the municipality</a:t>
            </a:r>
          </a:p>
        </p:txBody>
      </p:sp>
      <p:cxnSp>
        <p:nvCxnSpPr>
          <p:cNvPr id="6" name="Straight Connector 5">
            <a:extLst>
              <a:ext uri="{FF2B5EF4-FFF2-40B4-BE49-F238E27FC236}">
                <a16:creationId xmlns:a16="http://schemas.microsoft.com/office/drawing/2014/main" id="{341A2FB9-B9E9-45C0-B809-117D33F69557}"/>
              </a:ext>
            </a:extLst>
          </p:cNvPr>
          <p:cNvCxnSpPr>
            <a:cxnSpLocks/>
          </p:cNvCxnSpPr>
          <p:nvPr/>
        </p:nvCxnSpPr>
        <p:spPr>
          <a:xfrm>
            <a:off x="1654629" y="4735286"/>
            <a:ext cx="9002485"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8" name="Straight Arrow Connector 7">
            <a:extLst>
              <a:ext uri="{FF2B5EF4-FFF2-40B4-BE49-F238E27FC236}">
                <a16:creationId xmlns:a16="http://schemas.microsoft.com/office/drawing/2014/main" id="{75BA8A6D-CD25-4453-8A36-71B4459D1372}"/>
              </a:ext>
            </a:extLst>
          </p:cNvPr>
          <p:cNvCxnSpPr/>
          <p:nvPr/>
        </p:nvCxnSpPr>
        <p:spPr>
          <a:xfrm>
            <a:off x="6071838"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404041A-EB13-46A8-B8B5-0356037178FE}"/>
              </a:ext>
            </a:extLst>
          </p:cNvPr>
          <p:cNvCxnSpPr/>
          <p:nvPr/>
        </p:nvCxnSpPr>
        <p:spPr>
          <a:xfrm>
            <a:off x="10657114"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59B6BC-FF4E-437D-8A9B-8FABF55206A2}"/>
              </a:ext>
            </a:extLst>
          </p:cNvPr>
          <p:cNvSpPr txBox="1"/>
          <p:nvPr/>
        </p:nvSpPr>
        <p:spPr>
          <a:xfrm>
            <a:off x="5720443"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150k</a:t>
            </a:r>
          </a:p>
        </p:txBody>
      </p:sp>
      <p:sp>
        <p:nvSpPr>
          <p:cNvPr id="22" name="TextBox 21">
            <a:extLst>
              <a:ext uri="{FF2B5EF4-FFF2-40B4-BE49-F238E27FC236}">
                <a16:creationId xmlns:a16="http://schemas.microsoft.com/office/drawing/2014/main" id="{3DB0E73C-FF7A-4D21-B5AB-6BFD22CB3300}"/>
              </a:ext>
            </a:extLst>
          </p:cNvPr>
          <p:cNvSpPr txBox="1"/>
          <p:nvPr/>
        </p:nvSpPr>
        <p:spPr>
          <a:xfrm>
            <a:off x="10281557" y="4929036"/>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200k</a:t>
            </a:r>
          </a:p>
        </p:txBody>
      </p:sp>
      <p:cxnSp>
        <p:nvCxnSpPr>
          <p:cNvPr id="15" name="Straight Arrow Connector 14">
            <a:extLst>
              <a:ext uri="{FF2B5EF4-FFF2-40B4-BE49-F238E27FC236}">
                <a16:creationId xmlns:a16="http://schemas.microsoft.com/office/drawing/2014/main" id="{72053F68-D226-4319-8076-2FF023D75C77}"/>
              </a:ext>
            </a:extLst>
          </p:cNvPr>
          <p:cNvCxnSpPr>
            <a:cxnSpLocks/>
          </p:cNvCxnSpPr>
          <p:nvPr/>
        </p:nvCxnSpPr>
        <p:spPr>
          <a:xfrm>
            <a:off x="6324604" y="3837214"/>
            <a:ext cx="422184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BE93398-69C6-46A2-A6CA-EC92F5DEF643}"/>
              </a:ext>
            </a:extLst>
          </p:cNvPr>
          <p:cNvSpPr/>
          <p:nvPr/>
        </p:nvSpPr>
        <p:spPr>
          <a:xfrm>
            <a:off x="6700161" y="3429000"/>
            <a:ext cx="3581396" cy="794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Negative bargaining zone : -50k</a:t>
            </a:r>
          </a:p>
        </p:txBody>
      </p:sp>
      <p:sp>
        <p:nvSpPr>
          <p:cNvPr id="26" name="TextBox 25">
            <a:extLst>
              <a:ext uri="{FF2B5EF4-FFF2-40B4-BE49-F238E27FC236}">
                <a16:creationId xmlns:a16="http://schemas.microsoft.com/office/drawing/2014/main" id="{4A2C3A88-2BD4-4EA8-B2D1-309CE110A7B2}"/>
              </a:ext>
            </a:extLst>
          </p:cNvPr>
          <p:cNvSpPr txBox="1"/>
          <p:nvPr/>
        </p:nvSpPr>
        <p:spPr>
          <a:xfrm>
            <a:off x="1303234"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100k</a:t>
            </a:r>
          </a:p>
        </p:txBody>
      </p:sp>
      <p:sp>
        <p:nvSpPr>
          <p:cNvPr id="16" name="Title 1">
            <a:extLst>
              <a:ext uri="{FF2B5EF4-FFF2-40B4-BE49-F238E27FC236}">
                <a16:creationId xmlns:a16="http://schemas.microsoft.com/office/drawing/2014/main" id="{025FF60E-4B59-405A-9EC1-BBC20AEF3A8C}"/>
              </a:ext>
            </a:extLst>
          </p:cNvPr>
          <p:cNvSpPr>
            <a:spLocks noGrp="1"/>
          </p:cNvSpPr>
          <p:nvPr>
            <p:ph type="title"/>
          </p:nvPr>
        </p:nvSpPr>
        <p:spPr>
          <a:xfrm>
            <a:off x="381680" y="269931"/>
            <a:ext cx="10677525" cy="939632"/>
          </a:xfrm>
        </p:spPr>
        <p:txBody>
          <a:bodyPr vert="horz" lIns="0" tIns="0" rIns="0" bIns="0" rtlCol="0" anchor="t" anchorCtr="0">
            <a:noAutofit/>
          </a:bodyPr>
          <a:lstStyle/>
          <a:p>
            <a:r>
              <a:rPr lang="en-US" sz="3800" b="1" dirty="0"/>
              <a:t>What was the reservation price for the respective sides?</a:t>
            </a:r>
          </a:p>
        </p:txBody>
      </p:sp>
    </p:spTree>
    <p:extLst>
      <p:ext uri="{BB962C8B-B14F-4D97-AF65-F5344CB8AC3E}">
        <p14:creationId xmlns:p14="http://schemas.microsoft.com/office/powerpoint/2010/main" val="196519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171707" y="1600199"/>
            <a:ext cx="2316182" cy="118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err="1">
                <a:ln>
                  <a:noFill/>
                </a:ln>
                <a:solidFill>
                  <a:prstClr val="white"/>
                </a:solidFill>
                <a:effectLst/>
                <a:uLnTx/>
                <a:uFillTx/>
                <a:latin typeface="Arial" panose="020B0604020202020204"/>
                <a:ea typeface="+mn-ea"/>
                <a:cs typeface="+mn-cs"/>
              </a:rPr>
              <a:t>Jubilee</a:t>
            </a:r>
            <a:r>
              <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pl-PL" sz="2800" b="1" i="0" u="none" strike="noStrike" kern="1200" cap="none" spc="0" normalizeH="0" baseline="0" noProof="0" dirty="0" err="1">
                <a:ln>
                  <a:noFill/>
                </a:ln>
                <a:solidFill>
                  <a:prstClr val="white"/>
                </a:solidFill>
                <a:effectLst/>
                <a:uLnTx/>
                <a:uFillTx/>
                <a:latin typeface="Arial" panose="020B0604020202020204"/>
                <a:ea typeface="+mn-ea"/>
                <a:cs typeface="+mn-cs"/>
              </a:rPr>
              <a:t>Organizer</a:t>
            </a:r>
            <a:endPar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Prostokąt 11"/>
          <p:cNvSpPr/>
          <p:nvPr/>
        </p:nvSpPr>
        <p:spPr>
          <a:xfrm>
            <a:off x="6803570" y="1600199"/>
            <a:ext cx="2202543" cy="118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rPr>
              <a:t>School</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Head</a:t>
            </a:r>
            <a:endParaRPr kumimoji="0" lang="pl-PL"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341A2FB9-B9E9-45C0-B809-117D33F69557}"/>
              </a:ext>
            </a:extLst>
          </p:cNvPr>
          <p:cNvCxnSpPr>
            <a:cxnSpLocks/>
          </p:cNvCxnSpPr>
          <p:nvPr/>
        </p:nvCxnSpPr>
        <p:spPr>
          <a:xfrm>
            <a:off x="1654629" y="4735286"/>
            <a:ext cx="9002485"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5859B6BC-FF4E-437D-8A9B-8FABF55206A2}"/>
              </a:ext>
            </a:extLst>
          </p:cNvPr>
          <p:cNvSpPr txBox="1"/>
          <p:nvPr/>
        </p:nvSpPr>
        <p:spPr>
          <a:xfrm>
            <a:off x="5720443"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150k</a:t>
            </a:r>
          </a:p>
        </p:txBody>
      </p:sp>
      <p:sp>
        <p:nvSpPr>
          <p:cNvPr id="22" name="TextBox 21">
            <a:extLst>
              <a:ext uri="{FF2B5EF4-FFF2-40B4-BE49-F238E27FC236}">
                <a16:creationId xmlns:a16="http://schemas.microsoft.com/office/drawing/2014/main" id="{3DB0E73C-FF7A-4D21-B5AB-6BFD22CB3300}"/>
              </a:ext>
            </a:extLst>
          </p:cNvPr>
          <p:cNvSpPr txBox="1"/>
          <p:nvPr/>
        </p:nvSpPr>
        <p:spPr>
          <a:xfrm>
            <a:off x="10281557" y="4929036"/>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200k</a:t>
            </a:r>
          </a:p>
        </p:txBody>
      </p:sp>
      <p:sp>
        <p:nvSpPr>
          <p:cNvPr id="21" name="Oval 20">
            <a:extLst>
              <a:ext uri="{FF2B5EF4-FFF2-40B4-BE49-F238E27FC236}">
                <a16:creationId xmlns:a16="http://schemas.microsoft.com/office/drawing/2014/main" id="{BBE93398-69C6-46A2-A6CA-EC92F5DEF643}"/>
              </a:ext>
            </a:extLst>
          </p:cNvPr>
          <p:cNvSpPr/>
          <p:nvPr/>
        </p:nvSpPr>
        <p:spPr>
          <a:xfrm>
            <a:off x="2021113" y="3352998"/>
            <a:ext cx="2999009" cy="794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Neutral bargaining zone : 0k</a:t>
            </a:r>
          </a:p>
        </p:txBody>
      </p:sp>
      <p:sp>
        <p:nvSpPr>
          <p:cNvPr id="26" name="TextBox 25">
            <a:extLst>
              <a:ext uri="{FF2B5EF4-FFF2-40B4-BE49-F238E27FC236}">
                <a16:creationId xmlns:a16="http://schemas.microsoft.com/office/drawing/2014/main" id="{4A2C3A88-2BD4-4EA8-B2D1-309CE110A7B2}"/>
              </a:ext>
            </a:extLst>
          </p:cNvPr>
          <p:cNvSpPr txBox="1"/>
          <p:nvPr/>
        </p:nvSpPr>
        <p:spPr>
          <a:xfrm>
            <a:off x="1303234" y="4972230"/>
            <a:ext cx="751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100k</a:t>
            </a:r>
          </a:p>
        </p:txBody>
      </p:sp>
      <p:cxnSp>
        <p:nvCxnSpPr>
          <p:cNvPr id="14" name="Straight Connector 13">
            <a:extLst>
              <a:ext uri="{FF2B5EF4-FFF2-40B4-BE49-F238E27FC236}">
                <a16:creationId xmlns:a16="http://schemas.microsoft.com/office/drawing/2014/main" id="{F5D251CC-3953-4677-AE6C-DD7E60D4C0E4}"/>
              </a:ext>
            </a:extLst>
          </p:cNvPr>
          <p:cNvCxnSpPr>
            <a:cxnSpLocks/>
          </p:cNvCxnSpPr>
          <p:nvPr/>
        </p:nvCxnSpPr>
        <p:spPr>
          <a:xfrm>
            <a:off x="6096000" y="5492117"/>
            <a:ext cx="4561114" cy="5169"/>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6" name="Oval 15">
            <a:extLst>
              <a:ext uri="{FF2B5EF4-FFF2-40B4-BE49-F238E27FC236}">
                <a16:creationId xmlns:a16="http://schemas.microsoft.com/office/drawing/2014/main" id="{8EC18C2F-6F94-4D88-AEFC-69339A383223}"/>
              </a:ext>
            </a:extLst>
          </p:cNvPr>
          <p:cNvSpPr/>
          <p:nvPr/>
        </p:nvSpPr>
        <p:spPr>
          <a:xfrm>
            <a:off x="6700161" y="5094799"/>
            <a:ext cx="3581396"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Restaurant: 50k</a:t>
            </a:r>
          </a:p>
        </p:txBody>
      </p:sp>
      <p:cxnSp>
        <p:nvCxnSpPr>
          <p:cNvPr id="9" name="Connector: Elbow 8">
            <a:extLst>
              <a:ext uri="{FF2B5EF4-FFF2-40B4-BE49-F238E27FC236}">
                <a16:creationId xmlns:a16="http://schemas.microsoft.com/office/drawing/2014/main" id="{0A698BED-D309-44F8-A739-6D4086833CF1}"/>
              </a:ext>
            </a:extLst>
          </p:cNvPr>
          <p:cNvCxnSpPr/>
          <p:nvPr/>
        </p:nvCxnSpPr>
        <p:spPr>
          <a:xfrm rot="16200000" flipH="1">
            <a:off x="4931228" y="3352799"/>
            <a:ext cx="1371600" cy="8055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7A6760AB-68D7-4193-880B-55468E614A33}"/>
              </a:ext>
            </a:extLst>
          </p:cNvPr>
          <p:cNvCxnSpPr>
            <a:cxnSpLocks/>
          </p:cNvCxnSpPr>
          <p:nvPr/>
        </p:nvCxnSpPr>
        <p:spPr>
          <a:xfrm rot="5400000">
            <a:off x="5930906" y="3347545"/>
            <a:ext cx="1371600" cy="8055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9616E6B-12E9-45B9-B3B1-891D563DA594}"/>
              </a:ext>
            </a:extLst>
          </p:cNvPr>
          <p:cNvSpPr>
            <a:spLocks noGrp="1"/>
          </p:cNvSpPr>
          <p:nvPr>
            <p:ph type="title"/>
          </p:nvPr>
        </p:nvSpPr>
        <p:spPr>
          <a:xfrm>
            <a:off x="381680" y="269931"/>
            <a:ext cx="10677525" cy="939632"/>
          </a:xfrm>
        </p:spPr>
        <p:txBody>
          <a:bodyPr vert="horz" lIns="0" tIns="0" rIns="0" bIns="0" rtlCol="0" anchor="t" anchorCtr="0">
            <a:noAutofit/>
          </a:bodyPr>
          <a:lstStyle/>
          <a:p>
            <a:r>
              <a:rPr lang="en-US" sz="3800" b="1" dirty="0"/>
              <a:t>What was the reservation price for the respective sides?</a:t>
            </a:r>
          </a:p>
        </p:txBody>
      </p:sp>
    </p:spTree>
    <p:extLst>
      <p:ext uri="{BB962C8B-B14F-4D97-AF65-F5344CB8AC3E}">
        <p14:creationId xmlns:p14="http://schemas.microsoft.com/office/powerpoint/2010/main" val="2953390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JOYDCX1SiGwivOyEkEU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UZ3_ko_QoOk1eyRluCQ0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PjblNUnQiadRyffdSd48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Tdc7QkjTYOs0eHjFy6N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JOYDCX1SiGwivOyEkEU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NSEAD">
      <a:dk1>
        <a:srgbClr val="000000"/>
      </a:dk1>
      <a:lt1>
        <a:sysClr val="window" lastClr="FFFFFF"/>
      </a:lt1>
      <a:dk2>
        <a:srgbClr val="005548"/>
      </a:dk2>
      <a:lt2>
        <a:srgbClr val="E7E6E6"/>
      </a:lt2>
      <a:accent1>
        <a:srgbClr val="F38B32"/>
      </a:accent1>
      <a:accent2>
        <a:srgbClr val="019F6E"/>
      </a:accent2>
      <a:accent3>
        <a:srgbClr val="4F306B"/>
      </a:accent3>
      <a:accent4>
        <a:srgbClr val="00684B"/>
      </a:accent4>
      <a:accent5>
        <a:srgbClr val="8883BD"/>
      </a:accent5>
      <a:accent6>
        <a:srgbClr val="91172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SEAD template v1.potx" id="{6E9D0361-4F02-480F-98B7-A222CCE8B3AF}" vid="{639721E0-FFF1-4914-97EF-3AB9662389D1}"/>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3828</Words>
  <Application>Microsoft Office PowerPoint</Application>
  <PresentationFormat>Widescreen</PresentationFormat>
  <Paragraphs>252</Paragraphs>
  <Slides>17</Slides>
  <Notes>17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Calibri Light</vt:lpstr>
      <vt:lpstr>Cambria</vt:lpstr>
      <vt:lpstr>Roboto</vt:lpstr>
      <vt:lpstr>Roboto Slab</vt:lpstr>
      <vt:lpstr>Office Theme</vt:lpstr>
      <vt:lpstr>1_Office Theme</vt:lpstr>
      <vt:lpstr>Conception personnalisée</vt:lpstr>
      <vt:lpstr>think-cell Slide</vt:lpstr>
      <vt:lpstr>Jubilee</vt:lpstr>
      <vt:lpstr>PowerPoint Presentation</vt:lpstr>
      <vt:lpstr>THE JUBILEE</vt:lpstr>
      <vt:lpstr>Negotiation role play: Jubilee</vt:lpstr>
      <vt:lpstr>PowerPoint Presentation</vt:lpstr>
      <vt:lpstr>Please turn in your outcome forms for Jubilee</vt:lpstr>
      <vt:lpstr>Debrief: Jubilee</vt:lpstr>
      <vt:lpstr>What was the reservation price for the respective sides?</vt:lpstr>
      <vt:lpstr>What was the reservation price for the respective sides?</vt:lpstr>
      <vt:lpstr>What was the reservation price for the respective sides?</vt:lpstr>
      <vt:lpstr>What was the reservation price for the respective sides?</vt:lpstr>
      <vt:lpstr>To succeed, you often need to move away from positions to underlying interests</vt:lpstr>
      <vt:lpstr>Your deals: Jubilee</vt:lpstr>
      <vt:lpstr>The true story behind the Jubilee</vt:lpstr>
      <vt:lpstr>The true story behind the Jubilee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JUBILEE</dc:title>
  <dc:creator>Matthijs de Kempenaer</dc:creator>
  <cp:lastModifiedBy>Horacio Falcao</cp:lastModifiedBy>
  <cp:revision>42</cp:revision>
  <dcterms:created xsi:type="dcterms:W3CDTF">2019-04-01T09:49:49Z</dcterms:created>
  <dcterms:modified xsi:type="dcterms:W3CDTF">2024-06-18T09:55:14Z</dcterms:modified>
</cp:coreProperties>
</file>