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386" r:id="rId3"/>
    <p:sldId id="577" r:id="rId4"/>
    <p:sldId id="584" r:id="rId5"/>
    <p:sldId id="580" r:id="rId6"/>
    <p:sldId id="581" r:id="rId7"/>
    <p:sldId id="582" r:id="rId8"/>
    <p:sldId id="585" r:id="rId9"/>
    <p:sldId id="586" r:id="rId10"/>
    <p:sldId id="643" r:id="rId11"/>
    <p:sldId id="589" r:id="rId12"/>
    <p:sldId id="590" r:id="rId13"/>
    <p:sldId id="591" r:id="rId14"/>
    <p:sldId id="623" r:id="rId15"/>
    <p:sldId id="622" r:id="rId16"/>
    <p:sldId id="621" r:id="rId17"/>
    <p:sldId id="611" r:id="rId18"/>
    <p:sldId id="616" r:id="rId19"/>
    <p:sldId id="417" r:id="rId20"/>
    <p:sldId id="644" r:id="rId21"/>
    <p:sldId id="516" r:id="rId22"/>
    <p:sldId id="265" r:id="rId23"/>
    <p:sldId id="295" r:id="rId24"/>
    <p:sldId id="359" r:id="rId25"/>
    <p:sldId id="352" r:id="rId26"/>
    <p:sldId id="356" r:id="rId27"/>
    <p:sldId id="357" r:id="rId28"/>
    <p:sldId id="266" r:id="rId29"/>
    <p:sldId id="576" r:id="rId30"/>
    <p:sldId id="365" r:id="rId31"/>
    <p:sldId id="395" r:id="rId32"/>
    <p:sldId id="570" r:id="rId33"/>
    <p:sldId id="567" r:id="rId34"/>
    <p:sldId id="522" r:id="rId35"/>
    <p:sldId id="526" r:id="rId36"/>
    <p:sldId id="568" r:id="rId37"/>
    <p:sldId id="569" r:id="rId38"/>
    <p:sldId id="528" r:id="rId39"/>
    <p:sldId id="557" r:id="rId40"/>
    <p:sldId id="645" r:id="rId41"/>
    <p:sldId id="640" r:id="rId42"/>
    <p:sldId id="563" r:id="rId43"/>
    <p:sldId id="574" r:id="rId44"/>
    <p:sldId id="61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72553-0FA0-49A6-9EB2-99911FAB8D24}" v="1" dt="2024-06-07T14:51:46.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6" autoAdjust="0"/>
    <p:restoredTop sz="94118" autoAdjust="0"/>
  </p:normalViewPr>
  <p:slideViewPr>
    <p:cSldViewPr>
      <p:cViewPr>
        <p:scale>
          <a:sx n="88" d="100"/>
          <a:sy n="88" d="100"/>
        </p:scale>
        <p:origin x="72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B1D72553-0FA0-49A6-9EB2-99911FAB8D24}"/>
    <pc:docChg chg="addSld delSld modSld sldOrd">
      <pc:chgData name="LESCALLIER TRAQUET Emilie" userId="ab01feba-5c92-4a33-8ccf-08c553084b8f" providerId="ADAL" clId="{B1D72553-0FA0-49A6-9EB2-99911FAB8D24}" dt="2024-06-07T14:53:21.411" v="65" actId="20577"/>
      <pc:docMkLst>
        <pc:docMk/>
      </pc:docMkLst>
      <pc:sldChg chg="modSp add mod ord">
        <pc:chgData name="LESCALLIER TRAQUET Emilie" userId="ab01feba-5c92-4a33-8ccf-08c553084b8f" providerId="ADAL" clId="{B1D72553-0FA0-49A6-9EB2-99911FAB8D24}" dt="2024-06-07T14:53:21.411" v="65" actId="20577"/>
        <pc:sldMkLst>
          <pc:docMk/>
          <pc:sldMk cId="1409809371" sldId="386"/>
        </pc:sldMkLst>
        <pc:spChg chg="mod">
          <ac:chgData name="LESCALLIER TRAQUET Emilie" userId="ab01feba-5c92-4a33-8ccf-08c553084b8f" providerId="ADAL" clId="{B1D72553-0FA0-49A6-9EB2-99911FAB8D24}" dt="2024-06-07T14:52:57.006" v="64" actId="20577"/>
          <ac:spMkLst>
            <pc:docMk/>
            <pc:sldMk cId="1409809371" sldId="386"/>
            <ac:spMk id="5" creationId="{95B59985-71BB-39B0-A25D-A79F4455D554}"/>
          </ac:spMkLst>
        </pc:spChg>
        <pc:spChg chg="mod">
          <ac:chgData name="LESCALLIER TRAQUET Emilie" userId="ab01feba-5c92-4a33-8ccf-08c553084b8f" providerId="ADAL" clId="{B1D72553-0FA0-49A6-9EB2-99911FAB8D24}" dt="2024-06-07T14:53:21.411" v="65" actId="20577"/>
          <ac:spMkLst>
            <pc:docMk/>
            <pc:sldMk cId="1409809371" sldId="386"/>
            <ac:spMk id="7" creationId="{A8F4ADC1-E06A-AFED-D132-7A0D134CB25A}"/>
          </ac:spMkLst>
        </pc:spChg>
      </pc:sldChg>
      <pc:sldChg chg="new del">
        <pc:chgData name="LESCALLIER TRAQUET Emilie" userId="ab01feba-5c92-4a33-8ccf-08c553084b8f" providerId="ADAL" clId="{B1D72553-0FA0-49A6-9EB2-99911FAB8D24}" dt="2024-06-07T14:51:48.969" v="2" actId="47"/>
        <pc:sldMkLst>
          <pc:docMk/>
          <pc:sldMk cId="2158909207" sldId="646"/>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00.NEGOTIATIONS\M2.Fundamentals%20of%20Value%20Negotiation\Cooperative%20negotiators%20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800" b="1" i="0" u="none" strike="noStrike" baseline="0">
                <a:solidFill>
                  <a:srgbClr val="000000"/>
                </a:solidFill>
                <a:latin typeface="Arial"/>
                <a:ea typeface="Arial"/>
                <a:cs typeface="Arial"/>
              </a:defRPr>
            </a:pPr>
            <a:r>
              <a:rPr lang="en-US" sz="2400" b="1" i="0" baseline="0">
                <a:effectLst/>
              </a:rPr>
              <a:t>Ratings of Negotiator Effectiveness </a:t>
            </a:r>
          </a:p>
          <a:p>
            <a:pPr algn="ctr">
              <a:defRPr sz="2800" b="1" i="0" u="none" strike="noStrike" baseline="0">
                <a:solidFill>
                  <a:srgbClr val="000000"/>
                </a:solidFill>
                <a:latin typeface="Arial"/>
                <a:ea typeface="Arial"/>
                <a:cs typeface="Arial"/>
              </a:defRPr>
            </a:pPr>
            <a:r>
              <a:rPr lang="en-US" sz="2400" b="1" i="0" baseline="0">
                <a:effectLst/>
              </a:rPr>
              <a:t>by Their Colleagues (Williams, 1983)</a:t>
            </a:r>
            <a:endParaRPr lang="en-US" sz="2400">
              <a:effectLst/>
            </a:endParaRPr>
          </a:p>
        </c:rich>
      </c:tx>
      <c:layout>
        <c:manualLayout>
          <c:xMode val="edge"/>
          <c:yMode val="edge"/>
          <c:x val="0.18539575449850124"/>
          <c:y val="5.2218040444781275E-2"/>
        </c:manualLayout>
      </c:layout>
      <c:overlay val="0"/>
      <c:spPr>
        <a:noFill/>
        <a:ln w="25400">
          <a:noFill/>
        </a:ln>
      </c:spPr>
    </c:title>
    <c:autoTitleDeleted val="0"/>
    <c:plotArea>
      <c:layout>
        <c:manualLayout>
          <c:layoutTarget val="inner"/>
          <c:xMode val="edge"/>
          <c:yMode val="edge"/>
          <c:x val="0.146503884572697"/>
          <c:y val="0.24796084828711257"/>
          <c:w val="0.77580466148723637"/>
          <c:h val="0.6052202283849919"/>
        </c:manualLayout>
      </c:layout>
      <c:barChart>
        <c:barDir val="col"/>
        <c:grouping val="clustered"/>
        <c:varyColors val="0"/>
        <c:ser>
          <c:idx val="0"/>
          <c:order val="0"/>
          <c:tx>
            <c:strRef>
              <c:f>Sheet1!$B$6</c:f>
              <c:strCache>
                <c:ptCount val="1"/>
                <c:pt idx="0">
                  <c:v>Effective </c:v>
                </c:pt>
              </c:strCache>
            </c:strRef>
          </c:tx>
          <c:spPr>
            <a:solidFill>
              <a:schemeClr val="bg1"/>
            </a:solidFill>
            <a:ln w="12700">
              <a:solidFill>
                <a:srgbClr val="000000"/>
              </a:solidFill>
              <a:prstDash val="solid"/>
            </a:ln>
          </c:spPr>
          <c:invertIfNegative val="0"/>
          <c:val>
            <c:numRef>
              <c:f>Sheet1!$B$7:$B$8</c:f>
              <c:numCache>
                <c:formatCode>General</c:formatCode>
                <c:ptCount val="2"/>
                <c:pt idx="0">
                  <c:v>59</c:v>
                </c:pt>
                <c:pt idx="1">
                  <c:v>25</c:v>
                </c:pt>
              </c:numCache>
            </c:numRef>
          </c:val>
          <c:extLst>
            <c:ext xmlns:c16="http://schemas.microsoft.com/office/drawing/2014/chart" uri="{C3380CC4-5D6E-409C-BE32-E72D297353CC}">
              <c16:uniqueId val="{00000000-1B93-4C8C-AD57-D7546B7F38D6}"/>
            </c:ext>
          </c:extLst>
        </c:ser>
        <c:ser>
          <c:idx val="1"/>
          <c:order val="1"/>
          <c:tx>
            <c:strRef>
              <c:f>Sheet1!$C$6</c:f>
              <c:strCache>
                <c:ptCount val="1"/>
                <c:pt idx="0">
                  <c:v>Ineffective </c:v>
                </c:pt>
              </c:strCache>
            </c:strRef>
          </c:tx>
          <c:spPr>
            <a:solidFill>
              <a:schemeClr val="tx1"/>
            </a:solidFill>
            <a:ln w="12700">
              <a:solidFill>
                <a:srgbClr val="000000"/>
              </a:solidFill>
              <a:prstDash val="solid"/>
            </a:ln>
          </c:spPr>
          <c:invertIfNegative val="0"/>
          <c:val>
            <c:numRef>
              <c:f>Sheet1!$C$7:$C$8</c:f>
              <c:numCache>
                <c:formatCode>General</c:formatCode>
                <c:ptCount val="2"/>
                <c:pt idx="0">
                  <c:v>3</c:v>
                </c:pt>
                <c:pt idx="1">
                  <c:v>33</c:v>
                </c:pt>
              </c:numCache>
            </c:numRef>
          </c:val>
          <c:extLst>
            <c:ext xmlns:c16="http://schemas.microsoft.com/office/drawing/2014/chart" uri="{C3380CC4-5D6E-409C-BE32-E72D297353CC}">
              <c16:uniqueId val="{00000001-1B93-4C8C-AD57-D7546B7F38D6}"/>
            </c:ext>
          </c:extLst>
        </c:ser>
        <c:dLbls>
          <c:showLegendKey val="0"/>
          <c:showVal val="0"/>
          <c:showCatName val="0"/>
          <c:showSerName val="0"/>
          <c:showPercent val="0"/>
          <c:showBubbleSize val="0"/>
        </c:dLbls>
        <c:gapWidth val="150"/>
        <c:axId val="185903360"/>
        <c:axId val="153993216"/>
      </c:barChart>
      <c:catAx>
        <c:axId val="18590336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FFFFFF"/>
                </a:solidFill>
                <a:latin typeface="Arial"/>
                <a:ea typeface="Arial"/>
                <a:cs typeface="Arial"/>
              </a:defRPr>
            </a:pPr>
            <a:endParaRPr lang="en-US"/>
          </a:p>
        </c:txPr>
        <c:crossAx val="153993216"/>
        <c:crosses val="autoZero"/>
        <c:auto val="1"/>
        <c:lblAlgn val="ctr"/>
        <c:lblOffset val="100"/>
        <c:tickLblSkip val="1"/>
        <c:tickMarkSkip val="1"/>
        <c:noMultiLvlLbl val="0"/>
      </c:catAx>
      <c:valAx>
        <c:axId val="153993216"/>
        <c:scaling>
          <c:orientation val="minMax"/>
          <c:max val="100"/>
          <c:min val="0"/>
        </c:scaling>
        <c:delete val="0"/>
        <c:axPos val="l"/>
        <c:title>
          <c:tx>
            <c:rich>
              <a:bodyPr/>
              <a:lstStyle/>
              <a:p>
                <a:pPr>
                  <a:defRPr sz="2000" b="1" i="0" u="none" strike="noStrike" baseline="0">
                    <a:solidFill>
                      <a:srgbClr val="000000"/>
                    </a:solidFill>
                    <a:latin typeface="Arial"/>
                    <a:ea typeface="Arial"/>
                    <a:cs typeface="Arial"/>
                  </a:defRPr>
                </a:pPr>
                <a:r>
                  <a:rPr lang="en-US" sz="2000"/>
                  <a:t>Percent </a:t>
                </a:r>
                <a:r>
                  <a:rPr lang="en-US" sz="2000" baseline="0"/>
                  <a:t> in Category</a:t>
                </a:r>
                <a:endParaRPr lang="en-US" sz="2000"/>
              </a:p>
            </c:rich>
          </c:tx>
          <c:layout>
            <c:manualLayout>
              <c:xMode val="edge"/>
              <c:yMode val="edge"/>
              <c:x val="4.7723352006082478E-2"/>
              <c:y val="0.3370822040393400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725" b="0" i="0" u="none" strike="noStrike" baseline="0">
                <a:solidFill>
                  <a:srgbClr val="000000"/>
                </a:solidFill>
                <a:latin typeface="Arial"/>
                <a:ea typeface="Arial"/>
                <a:cs typeface="Arial"/>
              </a:defRPr>
            </a:pPr>
            <a:endParaRPr lang="en-US"/>
          </a:p>
        </c:txPr>
        <c:crossAx val="185903360"/>
        <c:crosses val="autoZero"/>
        <c:crossBetween val="between"/>
        <c:majorUnit val="10"/>
        <c:minorUnit val="1"/>
      </c:valAx>
      <c:spPr>
        <a:noFill/>
        <a:ln w="25400">
          <a:noFill/>
        </a:ln>
      </c:spPr>
    </c:plotArea>
    <c:legend>
      <c:legendPos val="r"/>
      <c:layout>
        <c:manualLayout>
          <c:xMode val="edge"/>
          <c:yMode val="edge"/>
          <c:x val="0.50089972937622529"/>
          <c:y val="0.3023103107217634"/>
          <c:w val="0.25934147243803179"/>
          <c:h val="0.20667411679575942"/>
        </c:manualLayout>
      </c:layout>
      <c:overlay val="0"/>
      <c:spPr>
        <a:solidFill>
          <a:srgbClr val="FFFFFF"/>
        </a:solidFill>
        <a:ln w="3175">
          <a:solidFill>
            <a:srgbClr val="000000"/>
          </a:solidFill>
          <a:prstDash val="solid"/>
        </a:ln>
      </c:spPr>
      <c:txPr>
        <a:bodyPr/>
        <a:lstStyle/>
        <a:p>
          <a:pPr>
            <a:defRPr sz="24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0.12007</cdr:x>
      <cdr:y>0.8655</cdr:y>
    </cdr:from>
    <cdr:to>
      <cdr:x>0.94882</cdr:x>
      <cdr:y>0.97625</cdr:y>
    </cdr:to>
    <cdr:sp macro="" textlink="">
      <cdr:nvSpPr>
        <cdr:cNvPr id="3078" name="Text Box 6"/>
        <cdr:cNvSpPr txBox="1">
          <a:spLocks xmlns:a="http://schemas.openxmlformats.org/drawingml/2006/main" noChangeArrowheads="1"/>
        </cdr:cNvSpPr>
      </cdr:nvSpPr>
      <cdr:spPr bwMode="auto">
        <a:xfrm xmlns:a="http://schemas.openxmlformats.org/drawingml/2006/main">
          <a:off x="1030431" y="5053503"/>
          <a:ext cx="7112353" cy="6466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l" rtl="0">
            <a:defRPr sz="1000"/>
          </a:pPr>
          <a:r>
            <a:rPr lang="en-US" sz="1925" b="0" i="0" u="none" strike="noStrike" baseline="0">
              <a:solidFill>
                <a:srgbClr val="000000"/>
              </a:solidFill>
              <a:latin typeface="Arial"/>
              <a:cs typeface="Arial"/>
            </a:rPr>
            <a:t>       </a:t>
          </a:r>
          <a:r>
            <a:rPr lang="en-US" sz="2200" b="0" i="0" u="none" strike="noStrike" baseline="0">
              <a:solidFill>
                <a:srgbClr val="000000"/>
              </a:solidFill>
              <a:latin typeface="Arial"/>
              <a:cs typeface="Arial"/>
            </a:rPr>
            <a:t>Cooperative Negotiator      Competitive Negotiator     </a:t>
          </a:r>
        </a:p>
      </cdr:txBody>
    </cdr:sp>
  </cdr:relSizeAnchor>
  <cdr:relSizeAnchor xmlns:cdr="http://schemas.openxmlformats.org/drawingml/2006/chartDrawing">
    <cdr:from>
      <cdr:x>0.24639</cdr:x>
      <cdr:y>0.39478</cdr:y>
    </cdr:from>
    <cdr:to>
      <cdr:x>0.36736</cdr:x>
      <cdr:y>0.50897</cdr:y>
    </cdr:to>
    <cdr:sp macro="" textlink="">
      <cdr:nvSpPr>
        <cdr:cNvPr id="2" name="TextBox 1"/>
        <cdr:cNvSpPr txBox="1"/>
      </cdr:nvSpPr>
      <cdr:spPr>
        <a:xfrm xmlns:a="http://schemas.openxmlformats.org/drawingml/2006/main">
          <a:off x="2114565" y="2305066"/>
          <a:ext cx="1038167" cy="6667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a:t>59%</a:t>
          </a:r>
        </a:p>
      </cdr:txBody>
    </cdr:sp>
  </cdr:relSizeAnchor>
  <cdr:relSizeAnchor xmlns:cdr="http://schemas.openxmlformats.org/drawingml/2006/chartDrawing">
    <cdr:from>
      <cdr:x>0.36885</cdr:x>
      <cdr:y>0.72322</cdr:y>
    </cdr:from>
    <cdr:to>
      <cdr:x>0.48982</cdr:x>
      <cdr:y>0.83741</cdr:y>
    </cdr:to>
    <cdr:sp macro="" textlink="">
      <cdr:nvSpPr>
        <cdr:cNvPr id="5" name="TextBox 1"/>
        <cdr:cNvSpPr txBox="1"/>
      </cdr:nvSpPr>
      <cdr:spPr>
        <a:xfrm xmlns:a="http://schemas.openxmlformats.org/drawingml/2006/main">
          <a:off x="3165475" y="4222750"/>
          <a:ext cx="1038167"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a:t>3%</a:t>
          </a:r>
        </a:p>
      </cdr:txBody>
    </cdr:sp>
  </cdr:relSizeAnchor>
  <cdr:relSizeAnchor xmlns:cdr="http://schemas.openxmlformats.org/drawingml/2006/chartDrawing">
    <cdr:from>
      <cdr:x>0.75065</cdr:x>
      <cdr:y>0.54214</cdr:y>
    </cdr:from>
    <cdr:to>
      <cdr:x>0.87162</cdr:x>
      <cdr:y>0.65633</cdr:y>
    </cdr:to>
    <cdr:sp macro="" textlink="">
      <cdr:nvSpPr>
        <cdr:cNvPr id="8" name="TextBox 1"/>
        <cdr:cNvSpPr txBox="1"/>
      </cdr:nvSpPr>
      <cdr:spPr>
        <a:xfrm xmlns:a="http://schemas.openxmlformats.org/drawingml/2006/main">
          <a:off x="6442075" y="3165475"/>
          <a:ext cx="1038167"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a:t>33%</a:t>
          </a:r>
        </a:p>
      </cdr:txBody>
    </cdr:sp>
  </cdr:relSizeAnchor>
  <cdr:relSizeAnchor xmlns:cdr="http://schemas.openxmlformats.org/drawingml/2006/chartDrawing">
    <cdr:from>
      <cdr:x>0.12007</cdr:x>
      <cdr:y>0.8655</cdr:y>
    </cdr:from>
    <cdr:to>
      <cdr:x>0.94882</cdr:x>
      <cdr:y>0.97625</cdr:y>
    </cdr:to>
    <cdr:sp macro="" textlink="">
      <cdr:nvSpPr>
        <cdr:cNvPr id="3" name="Text Box 6"/>
        <cdr:cNvSpPr txBox="1">
          <a:spLocks xmlns:a="http://schemas.openxmlformats.org/drawingml/2006/main" noChangeArrowheads="1"/>
        </cdr:cNvSpPr>
      </cdr:nvSpPr>
      <cdr:spPr bwMode="auto">
        <a:xfrm xmlns:a="http://schemas.openxmlformats.org/drawingml/2006/main">
          <a:off x="1082481" y="5296697"/>
          <a:ext cx="7471523" cy="6777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l" rtl="0">
            <a:defRPr sz="1000"/>
          </a:pPr>
          <a:r>
            <a:rPr lang="en-US" sz="1925" b="0" i="0" u="none" strike="noStrike" baseline="0" dirty="0">
              <a:solidFill>
                <a:srgbClr val="000000"/>
              </a:solidFill>
              <a:latin typeface="Arial"/>
              <a:cs typeface="Arial"/>
            </a:rPr>
            <a:t>       </a:t>
          </a:r>
          <a:r>
            <a:rPr lang="en-US" sz="2200" b="0" i="0" u="none" strike="noStrike" baseline="0" dirty="0">
              <a:solidFill>
                <a:srgbClr val="000000"/>
              </a:solidFill>
              <a:latin typeface="Arial"/>
              <a:cs typeface="Arial"/>
            </a:rPr>
            <a:t>Cooperative Negotiator</a:t>
          </a:r>
        </a:p>
      </cdr:txBody>
    </cdr:sp>
  </cdr:relSizeAnchor>
  <cdr:relSizeAnchor xmlns:cdr="http://schemas.openxmlformats.org/drawingml/2006/chartDrawing">
    <cdr:from>
      <cdr:x>0.24639</cdr:x>
      <cdr:y>0.39478</cdr:y>
    </cdr:from>
    <cdr:to>
      <cdr:x>0.36736</cdr:x>
      <cdr:y>0.50897</cdr:y>
    </cdr:to>
    <cdr:sp macro="" textlink="">
      <cdr:nvSpPr>
        <cdr:cNvPr id="4" name="TextBox 1"/>
        <cdr:cNvSpPr txBox="1"/>
      </cdr:nvSpPr>
      <cdr:spPr>
        <a:xfrm xmlns:a="http://schemas.openxmlformats.org/drawingml/2006/main">
          <a:off x="2114525" y="2305051"/>
          <a:ext cx="1038168" cy="6667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a:t>59%</a:t>
          </a:r>
        </a:p>
      </cdr:txBody>
    </cdr:sp>
  </cdr:relSizeAnchor>
  <cdr:relSizeAnchor xmlns:cdr="http://schemas.openxmlformats.org/drawingml/2006/chartDrawing">
    <cdr:from>
      <cdr:x>0.36885</cdr:x>
      <cdr:y>0.72322</cdr:y>
    </cdr:from>
    <cdr:to>
      <cdr:x>0.48982</cdr:x>
      <cdr:y>0.83741</cdr:y>
    </cdr:to>
    <cdr:sp macro="" textlink="">
      <cdr:nvSpPr>
        <cdr:cNvPr id="11" name="TextBox 1"/>
        <cdr:cNvSpPr txBox="1"/>
      </cdr:nvSpPr>
      <cdr:spPr>
        <a:xfrm xmlns:a="http://schemas.openxmlformats.org/drawingml/2006/main">
          <a:off x="3165480" y="4222755"/>
          <a:ext cx="1038167"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a:t>3%</a:t>
          </a:r>
        </a:p>
      </cdr:txBody>
    </cdr:sp>
  </cdr:relSizeAnchor>
  <cdr:relSizeAnchor xmlns:cdr="http://schemas.openxmlformats.org/drawingml/2006/chartDrawing">
    <cdr:from>
      <cdr:x>0.75065</cdr:x>
      <cdr:y>0.54214</cdr:y>
    </cdr:from>
    <cdr:to>
      <cdr:x>0.87162</cdr:x>
      <cdr:y>0.65633</cdr:y>
    </cdr:to>
    <cdr:sp macro="" textlink="">
      <cdr:nvSpPr>
        <cdr:cNvPr id="13" name="TextBox 1"/>
        <cdr:cNvSpPr txBox="1"/>
      </cdr:nvSpPr>
      <cdr:spPr>
        <a:xfrm xmlns:a="http://schemas.openxmlformats.org/drawingml/2006/main">
          <a:off x="6442097" y="3165461"/>
          <a:ext cx="1038168"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a:t>33%</a:t>
          </a:r>
        </a:p>
      </cdr:txBody>
    </cdr:sp>
  </cdr:relSizeAnchor>
  <cdr:relSizeAnchor xmlns:cdr="http://schemas.openxmlformats.org/drawingml/2006/chartDrawing">
    <cdr:from>
      <cdr:x>0.62967</cdr:x>
      <cdr:y>0.6025</cdr:y>
    </cdr:from>
    <cdr:to>
      <cdr:x>0.75064</cdr:x>
      <cdr:y>0.71669</cdr:y>
    </cdr:to>
    <cdr:sp macro="" textlink="">
      <cdr:nvSpPr>
        <cdr:cNvPr id="14" name="TextBox 1"/>
        <cdr:cNvSpPr txBox="1"/>
      </cdr:nvSpPr>
      <cdr:spPr>
        <a:xfrm xmlns:a="http://schemas.openxmlformats.org/drawingml/2006/main">
          <a:off x="5403856" y="3517898"/>
          <a:ext cx="1038167"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m/pubmed/1524268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eaLnBrk="1" hangingPunct="1">
              <a:buFont typeface="Arial" pitchFamily="34" charset="0"/>
              <a:buNone/>
            </a:pPr>
            <a:r>
              <a:rPr lang="en-US" altLang="en-US" b="0" dirty="0">
                <a:solidFill>
                  <a:srgbClr val="FF0000"/>
                </a:solidFill>
              </a:rPr>
              <a:t>Who has heard of rejection therapy?</a:t>
            </a:r>
            <a:r>
              <a:rPr lang="en-US" altLang="en-US" b="0" baseline="0" dirty="0">
                <a:solidFill>
                  <a:srgbClr val="FF0000"/>
                </a:solidFill>
              </a:rPr>
              <a:t> </a:t>
            </a:r>
            <a:r>
              <a:rPr lang="en-US" altLang="en-US" b="0" dirty="0">
                <a:solidFill>
                  <a:srgbClr val="FF0000"/>
                </a:solidFill>
              </a:rPr>
              <a:t>Has anyone tried it? [</a:t>
            </a:r>
            <a:r>
              <a:rPr lang="en-US" altLang="en-US" b="0" i="1" dirty="0">
                <a:solidFill>
                  <a:srgbClr val="FF0000"/>
                </a:solidFill>
              </a:rPr>
              <a:t>Students answer, usually no one has tried this therapy or admits it if they have</a:t>
            </a:r>
            <a:r>
              <a:rPr lang="en-US" altLang="en-US" b="0" dirty="0">
                <a:solidFill>
                  <a:srgbClr val="FF0000"/>
                </a:solidFill>
              </a:rPr>
              <a:t>].</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2721457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0" dirty="0"/>
              <a:t>In </a:t>
            </a:r>
            <a:r>
              <a:rPr lang="en-US" altLang="en-US" sz="1200" b="0" dirty="0"/>
              <a:t>Rejection Therapy, you go out and actively seek rejection. The goal is to desensitize yourself to the pain of rejection. It</a:t>
            </a:r>
            <a:r>
              <a:rPr lang="en-US" altLang="en-US" sz="1200" b="0" baseline="0" dirty="0"/>
              <a:t> is a very real pain. Research shows that when we feel rejected, the same parts of the brain are activated as when we feel physical pain. The pain of rejection is real and deep and it can take a lot of effort to overcome it. </a:t>
            </a:r>
            <a:endParaRPr lang="en-US" altLang="en-US" sz="1200" b="0" dirty="0"/>
          </a:p>
          <a:p>
            <a:pPr eaLnBrk="1" hangingPunct="1">
              <a:spcBef>
                <a:spcPct val="0"/>
              </a:spcBef>
            </a:pPr>
            <a:endParaRPr lang="en-US" altLang="en-US" dirty="0"/>
          </a:p>
          <a:p>
            <a:pPr rtl="0" fontAlgn="t"/>
            <a:r>
              <a:rPr lang="en-US" sz="1200" kern="1200" dirty="0">
                <a:solidFill>
                  <a:schemeClr val="tx1"/>
                </a:solidFill>
                <a:effectLst/>
                <a:latin typeface="+mn-lt"/>
                <a:ea typeface="+mn-ea"/>
                <a:cs typeface="+mn-cs"/>
              </a:rPr>
              <a:t>Reference for the research on rejection mentioned in the script: </a:t>
            </a:r>
          </a:p>
          <a:p>
            <a:pPr rtl="0" fontAlgn="t"/>
            <a:r>
              <a:rPr lang="en-US" sz="1200" kern="1200" dirty="0">
                <a:solidFill>
                  <a:schemeClr val="tx1"/>
                </a:solidFill>
                <a:effectLst/>
                <a:latin typeface="+mn-lt"/>
                <a:ea typeface="+mn-ea"/>
                <a:cs typeface="+mn-cs"/>
              </a:rPr>
              <a:t>Why rejection hurts: a common neural alarm mechanism for physical and social pain</a:t>
            </a:r>
          </a:p>
          <a:p>
            <a:pPr fontAlgn="t"/>
            <a:r>
              <a:rPr lang="en-US" sz="1200" kern="1200" dirty="0">
                <a:solidFill>
                  <a:schemeClr val="tx1"/>
                </a:solidFill>
                <a:effectLst/>
                <a:latin typeface="+mn-lt"/>
                <a:ea typeface="+mn-ea"/>
                <a:cs typeface="+mn-cs"/>
                <a:hlinkClick r:id="rId3"/>
              </a:rPr>
              <a:t>https://www.ncbi.nlm.nih.gov/m/pubmed/15242688/</a:t>
            </a:r>
            <a:endParaRPr lang="en-US" sz="1200" kern="1200" dirty="0">
              <a:solidFill>
                <a:schemeClr val="tx1"/>
              </a:solidFill>
              <a:effectLst/>
              <a:latin typeface="+mn-lt"/>
              <a:ea typeface="+mn-ea"/>
              <a:cs typeface="+mn-cs"/>
            </a:endParaRPr>
          </a:p>
          <a:p>
            <a:pPr fontAlgn="t"/>
            <a:endParaRPr lang="en-US" altLang="en-US" dirty="0"/>
          </a:p>
          <a:p>
            <a:pPr eaLnBrk="1" hangingPunct="1">
              <a:spcBef>
                <a:spcPct val="0"/>
              </a:spcBef>
            </a:pPr>
            <a:r>
              <a:rPr lang="en-US" altLang="en-US" dirty="0"/>
              <a:t>Source of photo</a:t>
            </a:r>
          </a:p>
          <a:p>
            <a:pPr eaLnBrk="1" hangingPunct="1">
              <a:spcBef>
                <a:spcPct val="0"/>
              </a:spcBef>
            </a:pPr>
            <a:r>
              <a:rPr lang="en-US" altLang="en-US" dirty="0"/>
              <a:t>https://pixabay.com/en/worthlessness-insignificance-927079/</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305973D-E46A-40B7-9F3F-DAE4D4DC8E84}" type="slidenum">
              <a:rPr lang="en-GB" altLang="en-US" smtClean="0"/>
              <a:pPr>
                <a:spcBef>
                  <a:spcPct val="0"/>
                </a:spcBef>
              </a:pPr>
              <a:t>11</a:t>
            </a:fld>
            <a:endParaRPr lang="en-GB" altLang="en-US"/>
          </a:p>
        </p:txBody>
      </p:sp>
    </p:spTree>
    <p:extLst>
      <p:ext uri="{BB962C8B-B14F-4D97-AF65-F5344CB8AC3E}">
        <p14:creationId xmlns:p14="http://schemas.microsoft.com/office/powerpoint/2010/main" val="346942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400" dirty="0"/>
              <a:t>The goal of the “No Journal” is to make you more comfortable asking for things, to overcome that fear of rejection</a:t>
            </a:r>
            <a:r>
              <a:rPr lang="en-US" altLang="en-US" sz="2400" baseline="0" dirty="0"/>
              <a:t>. </a:t>
            </a:r>
            <a:r>
              <a:rPr lang="en-US" altLang="en-US" sz="2400" dirty="0"/>
              <a:t>Claiming value is a very important aspect of negotiation, and you cannot claim what you do not ask for.</a:t>
            </a:r>
            <a:r>
              <a:rPr lang="en-US" altLang="en-US" sz="2400" baseline="0" dirty="0"/>
              <a:t> </a:t>
            </a:r>
            <a:r>
              <a:rPr lang="en-US" altLang="en-US" sz="2400" dirty="0"/>
              <a:t>Most students are surprised by how many “Yes” answers they get. The</a:t>
            </a:r>
            <a:r>
              <a:rPr lang="en-US" altLang="en-US" sz="2400" baseline="0" dirty="0"/>
              <a:t> assignment will also help desensitize you to the pain of getting “No” answers, the world doesn’t end. Getting rejected along the way is a part of success. </a:t>
            </a:r>
          </a:p>
          <a:p>
            <a:endParaRPr lang="en-US" dirty="0"/>
          </a:p>
          <a:p>
            <a:r>
              <a:rPr lang="en-US" dirty="0"/>
              <a:t>Source of photo:</a:t>
            </a:r>
          </a:p>
          <a:p>
            <a:r>
              <a:rPr lang="en-US" dirty="0"/>
              <a:t>https://pixabay.com/en/no-negative-whiteboard-presentation-1532783/</a:t>
            </a:r>
          </a:p>
        </p:txBody>
      </p:sp>
      <p:sp>
        <p:nvSpPr>
          <p:cNvPr id="4" name="Slide Number Placeholder 3"/>
          <p:cNvSpPr>
            <a:spLocks noGrp="1"/>
          </p:cNvSpPr>
          <p:nvPr>
            <p:ph type="sldNum" sz="quarter" idx="10"/>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373927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Here</a:t>
            </a:r>
            <a:r>
              <a:rPr lang="en-US" altLang="en-US" b="0" baseline="0" dirty="0"/>
              <a:t> are some </a:t>
            </a:r>
            <a:r>
              <a:rPr lang="en-US" altLang="en-US" sz="1200" b="0" dirty="0"/>
              <a:t>examples from past “No Journals” by negotiation students. </a:t>
            </a:r>
            <a:r>
              <a:rPr lang="en-US" altLang="en-US" sz="1200" dirty="0"/>
              <a:t>One student asked to rent a tie from a store that sells ties, and they said yes. </a:t>
            </a:r>
          </a:p>
          <a:p>
            <a:endParaRPr lang="en-US" altLang="en-US" b="0"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6E73A0F-88D3-4E24-A8E3-A1AED2F64047}" type="slidenum">
              <a:rPr lang="en-US" altLang="en-US" smtClean="0"/>
              <a:pPr/>
              <a:t>13</a:t>
            </a:fld>
            <a:endParaRPr lang="en-US" altLang="en-US"/>
          </a:p>
        </p:txBody>
      </p:sp>
    </p:spTree>
    <p:extLst>
      <p:ext uri="{BB962C8B-B14F-4D97-AF65-F5344CB8AC3E}">
        <p14:creationId xmlns:p14="http://schemas.microsoft.com/office/powerpoint/2010/main" val="311631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Another student</a:t>
            </a:r>
            <a:r>
              <a:rPr lang="en-US" altLang="en-US" sz="1200" baseline="0" dirty="0"/>
              <a:t> </a:t>
            </a:r>
            <a:r>
              <a:rPr lang="en-US" altLang="en-US" sz="1200" dirty="0"/>
              <a:t>asked the boss for a raise, and the boss said yes. </a:t>
            </a:r>
          </a:p>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6E73A0F-88D3-4E24-A8E3-A1AED2F64047}" type="slidenum">
              <a:rPr lang="en-US" altLang="en-US" smtClean="0"/>
              <a:pPr/>
              <a:t>14</a:t>
            </a:fld>
            <a:endParaRPr lang="en-US" altLang="en-US"/>
          </a:p>
        </p:txBody>
      </p:sp>
    </p:spTree>
    <p:extLst>
      <p:ext uri="{BB962C8B-B14F-4D97-AF65-F5344CB8AC3E}">
        <p14:creationId xmlns:p14="http://schemas.microsoft.com/office/powerpoint/2010/main" val="190198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Another student</a:t>
            </a:r>
            <a:r>
              <a:rPr lang="en-US" altLang="en-US" sz="1200" baseline="0" dirty="0"/>
              <a:t> a</a:t>
            </a:r>
            <a:r>
              <a:rPr lang="en-US" altLang="en-US" sz="1200" dirty="0"/>
              <a:t>sked to enter a nightclub in shorts and flip-flops, and they said no. That would threaten their coolness. </a:t>
            </a:r>
          </a:p>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6E73A0F-88D3-4E24-A8E3-A1AED2F64047}" type="slidenum">
              <a:rPr lang="en-US" altLang="en-US" smtClean="0"/>
              <a:pPr/>
              <a:t>15</a:t>
            </a:fld>
            <a:endParaRPr lang="en-US" altLang="en-US"/>
          </a:p>
        </p:txBody>
      </p:sp>
    </p:spTree>
    <p:extLst>
      <p:ext uri="{BB962C8B-B14F-4D97-AF65-F5344CB8AC3E}">
        <p14:creationId xmlns:p14="http://schemas.microsoft.com/office/powerpoint/2010/main" val="3458693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my favorite one. One student </a:t>
            </a:r>
            <a:r>
              <a:rPr lang="en-US" altLang="en-US" sz="1200" dirty="0"/>
              <a:t>asked a girl he was really interested in since high school out on a date, and she said yes. I hope</a:t>
            </a:r>
            <a:r>
              <a:rPr lang="en-US" altLang="en-US" sz="1200" baseline="0" dirty="0"/>
              <a:t> these examples give you some ideas for your own No Journals, but we also want you to be creative and come up with your own requests. </a:t>
            </a:r>
            <a:endParaRPr lang="en-US" altLang="en-US" sz="1200" dirty="0"/>
          </a:p>
          <a:p>
            <a:endParaRPr lang="en-US" altLang="en-US" dirty="0"/>
          </a:p>
          <a:p>
            <a:r>
              <a:rPr lang="en-US" altLang="en-US" dirty="0"/>
              <a:t>Note: This last bullet</a:t>
            </a:r>
            <a:r>
              <a:rPr lang="en-US" altLang="en-US" baseline="0" dirty="0"/>
              <a:t> point would not be appropriate in some countries, and should be dropped in those cases. </a:t>
            </a:r>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6E73A0F-88D3-4E24-A8E3-A1AED2F64047}" type="slidenum">
              <a:rPr lang="en-US" altLang="en-US" smtClean="0"/>
              <a:pPr/>
              <a:t>16</a:t>
            </a:fld>
            <a:endParaRPr lang="en-US" altLang="en-US"/>
          </a:p>
        </p:txBody>
      </p:sp>
    </p:spTree>
    <p:extLst>
      <p:ext uri="{BB962C8B-B14F-4D97-AF65-F5344CB8AC3E}">
        <p14:creationId xmlns:p14="http://schemas.microsoft.com/office/powerpoint/2010/main" val="355772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brings us to our very first negotiation role play. [</a:t>
            </a:r>
            <a:r>
              <a:rPr lang="en-US" i="1" dirty="0"/>
              <a:t>The instructor holds up the</a:t>
            </a:r>
            <a:r>
              <a:rPr lang="en-US" i="1" baseline="0" dirty="0"/>
              <a:t> hard copies of the two roles for The Joint Bid exercise</a:t>
            </a:r>
            <a:r>
              <a:rPr lang="en-US" baseline="0" dirty="0"/>
              <a:t>]. </a:t>
            </a:r>
            <a:r>
              <a:rPr lang="en-US" dirty="0"/>
              <a:t>Y</a:t>
            </a:r>
            <a:r>
              <a:rPr lang="en-US" baseline="0" dirty="0"/>
              <a:t>ou will play the roles of two negotiators meeting about a potential business deal. There are a few rules. </a:t>
            </a:r>
            <a:r>
              <a:rPr lang="en-US" altLang="en-US" sz="1200" dirty="0"/>
              <a:t>You are not allowed to show your role materials to your counterpart. You are also not allowed to change or invent facts. </a:t>
            </a:r>
          </a:p>
          <a:p>
            <a:endParaRPr lang="en-US" dirty="0"/>
          </a:p>
          <a:p>
            <a:r>
              <a:rPr lang="en-US" dirty="0"/>
              <a:t>Source for photo:</a:t>
            </a:r>
          </a:p>
          <a:p>
            <a:r>
              <a:rPr lang="en-US" dirty="0"/>
              <a:t>https://pixabay.com/en/law-justice-court-judge-legal-1063249/</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22199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this exercise, you need form pairs. What I would like you to do is to pair up with someone who you don’t like, or at least don’t the look of. [</a:t>
            </a:r>
            <a:r>
              <a:rPr lang="en-US" i="1" baseline="0" dirty="0"/>
              <a:t>Students laugh</a:t>
            </a:r>
            <a:r>
              <a:rPr lang="en-US" baseline="0" dirty="0"/>
              <a:t>]. I’m just kidding, you should pair up with someone who isn’t one of your close friends, ideally someone you don’t know that well. That will make the negotiation exercise work better. You have thirty minutes to read your materials, plan your strategy, and negotiate with your partner. </a:t>
            </a:r>
            <a:r>
              <a:rPr lang="en-US" dirty="0"/>
              <a:t>[</a:t>
            </a:r>
            <a:r>
              <a:rPr lang="en-US" i="1" dirty="0"/>
              <a:t>The students</a:t>
            </a:r>
            <a:r>
              <a:rPr lang="en-US" i="1" baseline="0" dirty="0"/>
              <a:t> pair up. The </a:t>
            </a:r>
            <a:r>
              <a:rPr lang="en-US" i="1" dirty="0"/>
              <a:t>instructor hands out the</a:t>
            </a:r>
            <a:r>
              <a:rPr lang="en-US" i="1" baseline="0" dirty="0"/>
              <a:t> two different roles to each pair of students, who then go negotiate for 30 minutes</a:t>
            </a:r>
            <a:r>
              <a:rPr lang="en-US" baseline="0" dirty="0"/>
              <a:t>]</a:t>
            </a:r>
          </a:p>
          <a:p>
            <a:endParaRPr lang="en-US" baseline="0" dirty="0"/>
          </a:p>
          <a:p>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students are asked to share their experiences or when key teaching points are made. So for instance if a particular student moved the discussion from positions to interests during the negotiation this can be highlighted later]. </a:t>
            </a:r>
            <a:endParaRPr lang="en-US" baseline="0" dirty="0"/>
          </a:p>
          <a:p>
            <a:endParaRPr lang="en-US" baseline="0" dirty="0"/>
          </a:p>
          <a:p>
            <a:r>
              <a:rPr lang="en-US" u="sng" baseline="0" dirty="0"/>
              <a:t>Note</a:t>
            </a:r>
            <a:r>
              <a:rPr lang="en-US" baseline="0" dirty="0"/>
              <a:t>: Alternative approaches including assigning pairs of students to each other beforehand, or the instructor creating pairs on the spot. </a:t>
            </a:r>
            <a:endParaRPr lang="en-US" dirty="0"/>
          </a:p>
          <a:p>
            <a:endParaRPr lang="en-US" baseline="0" dirty="0"/>
          </a:p>
          <a:p>
            <a:r>
              <a:rPr lang="en-US" baseline="0" dirty="0"/>
              <a:t>Source for photo:</a:t>
            </a:r>
          </a:p>
          <a:p>
            <a:r>
              <a:rPr lang="en-US" baseline="0" dirty="0"/>
              <a:t>https://pixabay.com/en/alpine-edelwei%C3%9F-ordinary-edelweiss-181720/</a:t>
            </a:r>
          </a:p>
        </p:txBody>
      </p:sp>
      <p:sp>
        <p:nvSpPr>
          <p:cNvPr id="4" name="Slide Number Placeholder 3"/>
          <p:cNvSpPr>
            <a:spLocks noGrp="1"/>
          </p:cNvSpPr>
          <p:nvPr>
            <p:ph type="sldNum" sz="quarter" idx="10"/>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408437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 pairings slide is for if the</a:t>
            </a:r>
            <a:r>
              <a:rPr lang="en-US" altLang="en-US" u="none" baseline="0" dirty="0"/>
              <a:t> instructor sorts students into negotiating teams beforehand. Student names are added in the respective columns beneath </a:t>
            </a:r>
            <a:r>
              <a:rPr lang="en-US" altLang="en-US" b="0" u="none" baseline="0" dirty="0"/>
              <a:t>“</a:t>
            </a:r>
            <a:r>
              <a:rPr lang="en-SG" sz="1200" b="0" i="0" u="none" strike="noStrike" dirty="0" err="1">
                <a:solidFill>
                  <a:srgbClr val="000000"/>
                </a:solidFill>
                <a:effectLst/>
                <a:latin typeface="Cambria"/>
              </a:rPr>
              <a:t>Kunjur</a:t>
            </a:r>
            <a:r>
              <a:rPr lang="en-SG" sz="1200" b="0" i="0" u="none" strike="noStrike" baseline="0" dirty="0">
                <a:solidFill>
                  <a:srgbClr val="000000"/>
                </a:solidFill>
                <a:effectLst/>
                <a:latin typeface="Cambria"/>
              </a:rPr>
              <a:t> </a:t>
            </a:r>
            <a:r>
              <a:rPr lang="en-SG" sz="1200" b="0" i="0" u="none" strike="noStrike" dirty="0">
                <a:solidFill>
                  <a:srgbClr val="000000"/>
                </a:solidFill>
                <a:effectLst/>
                <a:latin typeface="Cambria"/>
              </a:rPr>
              <a:t>Cosmetics” and “</a:t>
            </a:r>
            <a:r>
              <a:rPr lang="en-SG" sz="1200" b="0" i="0" u="none" strike="noStrike" dirty="0" err="1">
                <a:solidFill>
                  <a:srgbClr val="000000"/>
                </a:solidFill>
                <a:effectLst/>
                <a:latin typeface="Cambria"/>
              </a:rPr>
              <a:t>Minavar</a:t>
            </a:r>
            <a:r>
              <a:rPr lang="en-SG" sz="1200" b="0" i="0" u="none" strike="noStrike" baseline="0" dirty="0">
                <a:solidFill>
                  <a:srgbClr val="000000"/>
                </a:solidFill>
                <a:effectLst/>
                <a:latin typeface="Cambria"/>
              </a:rPr>
              <a:t> </a:t>
            </a:r>
            <a:r>
              <a:rPr lang="en-SG" sz="1200" b="0" i="0" u="none" strike="noStrike" dirty="0">
                <a:solidFill>
                  <a:srgbClr val="000000"/>
                </a:solidFill>
                <a:effectLst/>
                <a:latin typeface="Cambria"/>
              </a:rPr>
              <a:t>Pharmaceuticals.”</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questionnaires that are handed out to students (white for </a:t>
            </a:r>
            <a:r>
              <a:rPr lang="en-US" altLang="en-US" baseline="0" dirty="0" err="1"/>
              <a:t>Kunjur</a:t>
            </a:r>
            <a:r>
              <a:rPr lang="en-US" altLang="en-US" baseline="0" dirty="0"/>
              <a:t> Cosmetics, pink for </a:t>
            </a:r>
            <a:r>
              <a:rPr lang="en-SG" sz="1200" b="0" i="0" u="none" strike="noStrike" dirty="0" err="1">
                <a:solidFill>
                  <a:srgbClr val="000000"/>
                </a:solidFill>
                <a:effectLst/>
                <a:latin typeface="Cambria"/>
              </a:rPr>
              <a:t>Minavar</a:t>
            </a:r>
            <a:r>
              <a:rPr lang="en-SG" sz="1200" b="0" i="0" u="none" strike="noStrike" baseline="0" dirty="0">
                <a:solidFill>
                  <a:srgbClr val="000000"/>
                </a:solidFill>
                <a:effectLst/>
                <a:latin typeface="Cambria"/>
              </a:rPr>
              <a:t> </a:t>
            </a:r>
            <a:r>
              <a:rPr lang="en-SG" sz="1200" b="0" i="0" u="none" strike="noStrike" dirty="0">
                <a:solidFill>
                  <a:srgbClr val="000000"/>
                </a:solidFill>
                <a:effectLst/>
                <a:latin typeface="Cambria"/>
              </a:rPr>
              <a:t>Pharmaceuticals), to avoid confusion</a:t>
            </a:r>
            <a:r>
              <a:rPr lang="en-US" altLang="en-US" baseline="0" dirty="0"/>
              <a:t>. The “BOR” column refers to “Breakout Room” and only applies if the instructor has special rooms for the students to negotiate in.  “GROUP” refers to negotiation group number, in other words each pair of students. </a:t>
            </a:r>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19</a:t>
            </a:fld>
            <a:endParaRPr lang="en-US" altLang="en-US"/>
          </a:p>
        </p:txBody>
      </p:sp>
    </p:spTree>
    <p:extLst>
      <p:ext uri="{BB962C8B-B14F-4D97-AF65-F5344CB8AC3E}">
        <p14:creationId xmlns:p14="http://schemas.microsoft.com/office/powerpoint/2010/main" val="386170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It’s a pleasure to be here with you today. Our course will cover a perspective on negotiation that we call “Value</a:t>
            </a:r>
            <a:r>
              <a:rPr lang="en-US" baseline="0" dirty="0"/>
              <a:t> Negotiation.” </a:t>
            </a:r>
            <a:endParaRPr lang="en-US" dirty="0"/>
          </a:p>
          <a:p>
            <a:endParaRPr lang="en-US" dirty="0"/>
          </a:p>
          <a:p>
            <a:r>
              <a:rPr lang="en-US" dirty="0"/>
              <a:t>Source</a:t>
            </a:r>
            <a:r>
              <a:rPr lang="en-US" baseline="0" dirty="0"/>
              <a:t> for photo</a:t>
            </a:r>
          </a:p>
          <a:p>
            <a:r>
              <a:rPr lang="en-US" baseline="0" dirty="0"/>
              <a:t>https://pixabay.com/en/hand-hands-shaking-hands-man-hand-861276/</a:t>
            </a:r>
          </a:p>
          <a:p>
            <a:endParaRPr lang="en-US" baseline="0" dirty="0"/>
          </a:p>
          <a:p>
            <a:pPr eaLnBrk="1" hangingPunct="1">
              <a:spcBef>
                <a:spcPct val="0"/>
              </a:spcBef>
            </a:pPr>
            <a:endParaRPr lang="en-US" altLang="en-US" dirty="0">
              <a:latin typeface="Rockwell"/>
            </a:endParaRPr>
          </a:p>
        </p:txBody>
      </p:sp>
    </p:spTree>
    <p:extLst>
      <p:ext uri="{BB962C8B-B14F-4D97-AF65-F5344CB8AC3E}">
        <p14:creationId xmlns:p14="http://schemas.microsoft.com/office/powerpoint/2010/main" val="1535962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I would like to do a little exercise with you right here in the classroom. Please pair up with another student in this class and adopt this position. [</a:t>
            </a:r>
            <a:r>
              <a:rPr lang="en-US" i="1" baseline="0" dirty="0"/>
              <a:t>Instructor gestures toward the image on the slide; the students typically laugh</a:t>
            </a:r>
            <a:r>
              <a:rPr lang="en-US" baseline="0" dirty="0"/>
              <a:t>]. I am serious, this is important for your education! To pair up, you may need to change seats, but make sure to find a partner and adopt this physical position with them. [</a:t>
            </a:r>
            <a:r>
              <a:rPr lang="en-US" i="1" baseline="0" dirty="0"/>
              <a:t>Most students pair up with the person next to them; some students switch seats so they can have a partner</a:t>
            </a:r>
            <a:r>
              <a:rPr lang="en-US" baseline="0" dirty="0"/>
              <a:t>]. </a:t>
            </a:r>
          </a:p>
          <a:p>
            <a:endParaRPr lang="en-US" baseline="0" dirty="0"/>
          </a:p>
          <a:p>
            <a:r>
              <a:rPr lang="en-US" baseline="0" dirty="0"/>
              <a:t>Source for photo:</a:t>
            </a:r>
          </a:p>
          <a:p>
            <a:r>
              <a:rPr lang="en-US" baseline="0" dirty="0"/>
              <a:t>https://pixabay.com/en/bench-press-fight-arm-wrestling-1013857/</a:t>
            </a:r>
          </a:p>
        </p:txBody>
      </p:sp>
      <p:sp>
        <p:nvSpPr>
          <p:cNvPr id="4" name="Slide Number Placeholder 3"/>
          <p:cNvSpPr>
            <a:spLocks noGrp="1"/>
          </p:cNvSpPr>
          <p:nvPr>
            <p:ph type="sldNum" sz="quarter" idx="10"/>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35734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activity is called the Arm Exercise. </a:t>
            </a:r>
            <a:r>
              <a:rPr lang="en-US" sz="2400" dirty="0"/>
              <a:t>Your objective is to claim as much value for yourself as you can. The rules are as follows. Each time the back of the other person’s</a:t>
            </a:r>
            <a:r>
              <a:rPr lang="en-US" sz="2400" baseline="0" dirty="0"/>
              <a:t> </a:t>
            </a:r>
            <a:r>
              <a:rPr lang="en-US" sz="2400" dirty="0"/>
              <a:t>hand hits the table, you get</a:t>
            </a:r>
            <a:r>
              <a:rPr lang="en-US" sz="2400" baseline="0" dirty="0"/>
              <a:t> </a:t>
            </a:r>
            <a:r>
              <a:rPr lang="en-US" sz="2400" dirty="0"/>
              <a:t>one thousand dollars in imaginary money. You have to keep your eyes closed,</a:t>
            </a:r>
            <a:r>
              <a:rPr lang="en-US" sz="2400" baseline="0" dirty="0"/>
              <a:t> so everyone close your eyes. [</a:t>
            </a:r>
            <a:r>
              <a:rPr lang="en-US" sz="2400" i="1" baseline="0" dirty="0"/>
              <a:t>Students close their eyes; they may need to be reminded to do so by the instructor</a:t>
            </a:r>
            <a:r>
              <a:rPr lang="en-US" sz="2400" baseline="0" dirty="0"/>
              <a:t>]. I’m serious, you all need to close your eyes. Eyes closed everyone? [</a:t>
            </a:r>
            <a:r>
              <a:rPr lang="en-US" sz="2400" i="1" baseline="0" dirty="0"/>
              <a:t>All students should have their eyes closed</a:t>
            </a:r>
            <a:r>
              <a:rPr lang="en-US" sz="2400" baseline="0" dirty="0"/>
              <a:t>]. Another rule: you are also not allowed to talk to the other person, so no speaking out loud. There will be a 15-second time limit. Again, the goal is to claim as much value for yourself as you can. On your mark, get, set, GO!!! [</a:t>
            </a:r>
            <a:r>
              <a:rPr lang="en-US" sz="2400" i="1" baseline="0" dirty="0"/>
              <a:t>Most pairs of students will arm wrestle with each other. A few pairs of students will arrive at the solution to the Arm Exercise, which is to rapidly take turns tapping the other person’s hand against the table without resisting each other</a:t>
            </a:r>
            <a:r>
              <a:rPr lang="en-US" sz="2400" baseline="0" dirty="0"/>
              <a:t>]. 1-2-3-4-5-6-7-8-9-10-11-12-13-14-15, stop! You can open your eyes. </a:t>
            </a:r>
            <a:endParaRPr lang="en-US" sz="2400" dirty="0"/>
          </a:p>
          <a:p>
            <a:endParaRPr lang="en-US" baseline="0" dirty="0"/>
          </a:p>
          <a:p>
            <a:r>
              <a:rPr lang="en-US" baseline="0" dirty="0"/>
              <a:t>Source for photo:</a:t>
            </a:r>
          </a:p>
          <a:p>
            <a:r>
              <a:rPr lang="en-US" baseline="0" dirty="0"/>
              <a:t>https://pixabay.com/en/bench-press-fight-arm-wrestling-1013857/</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847201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see how many points everyone got. How many points did each pair of you get? [</a:t>
            </a:r>
            <a:r>
              <a:rPr lang="en-US" i="1" baseline="0" dirty="0"/>
              <a:t>Instructor goes to the chalkboard, whiteboard, or flipchart and writes down each pair of scores, e.g., 3-2, 5-2, 15-16,  20-21, </a:t>
            </a:r>
            <a:r>
              <a:rPr lang="en-US" i="1" baseline="0" dirty="0" err="1"/>
              <a:t>etc</a:t>
            </a:r>
            <a:r>
              <a:rPr lang="en-US" baseline="0" dirty="0"/>
              <a:t>]. So what do you notice about the highest scores? [</a:t>
            </a:r>
            <a:r>
              <a:rPr lang="en-US" i="1" baseline="0" dirty="0"/>
              <a:t>Students answer</a:t>
            </a:r>
            <a:r>
              <a:rPr lang="en-US" baseline="0" dirty="0"/>
              <a:t>]. That’s correct, if one partner got a very high score, the other partner tended to get a very high score too. </a:t>
            </a:r>
          </a:p>
          <a:p>
            <a:endParaRPr lang="en-US" baseline="0" dirty="0"/>
          </a:p>
          <a:p>
            <a:r>
              <a:rPr lang="en-US" baseline="0" dirty="0"/>
              <a:t>Source for photo:</a:t>
            </a:r>
          </a:p>
          <a:p>
            <a:r>
              <a:rPr lang="en-US" baseline="0" dirty="0"/>
              <a:t>https://pixabay.com/en/bench-press-fight-arm-wrestling-1013857/</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787395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Those of you who got the highest scores, how did you do it? [</a:t>
            </a:r>
            <a:r>
              <a:rPr lang="en-US" i="1" baseline="0" dirty="0"/>
              <a:t>High-scoring pairs of students show the class how they </a:t>
            </a:r>
            <a:r>
              <a:rPr lang="en-US" sz="1200" i="1" baseline="0" dirty="0"/>
              <a:t>solved the Arm Exercise, by rapidly taking turns tapping the other person’s hand against the table without resisting each other</a:t>
            </a:r>
            <a:r>
              <a:rPr lang="en-US" sz="1200" i="0" baseline="0" dirty="0"/>
              <a:t>]. </a:t>
            </a:r>
            <a:r>
              <a:rPr lang="en-US" sz="1200" dirty="0"/>
              <a:t>The highest scorers cooperate by taking turns touching the back of each person’s hand to the desk,</a:t>
            </a:r>
            <a:r>
              <a:rPr lang="en-US" sz="1200" baseline="0" dirty="0"/>
              <a:t> without fighting each other. That is the solution to the Arm Exercise.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3292826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What was your goal in the Arm Exercise? [</a:t>
            </a:r>
            <a:r>
              <a:rPr lang="en-US" sz="1200" b="0" i="1" dirty="0">
                <a:solidFill>
                  <a:srgbClr val="FF0000"/>
                </a:solidFill>
              </a:rPr>
              <a:t>Students answer</a:t>
            </a:r>
            <a:r>
              <a:rPr lang="en-US" sz="1200" b="0" dirty="0">
                <a:solidFill>
                  <a:srgbClr val="FF0000"/>
                </a:solidFill>
              </a:rPr>
              <a:t>]. </a:t>
            </a:r>
          </a:p>
          <a:p>
            <a:endParaRPr lang="en-US" sz="1200" b="1" baseline="0" dirty="0">
              <a:solidFill>
                <a:srgbClr val="FF0000"/>
              </a:solidFill>
            </a:endParaRPr>
          </a:p>
          <a:p>
            <a:r>
              <a:rPr lang="en-US" baseline="0" dirty="0"/>
              <a:t>Source for photo:</a:t>
            </a:r>
          </a:p>
          <a:p>
            <a:r>
              <a:rPr lang="en-US" baseline="0" dirty="0"/>
              <a:t>https://pixabay.com/en/bench-press-fight-arm-wrestling-1013857/</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200519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goal is to claim as much value</a:t>
            </a:r>
            <a:r>
              <a:rPr lang="en-US" baseline="0" dirty="0"/>
              <a:t> for yourself as you can, not to get a better score than your partner. So you shouldn’t care about your opponent’s score. </a:t>
            </a:r>
            <a:r>
              <a:rPr lang="en-US" dirty="0"/>
              <a:t>This was not necessarily an arm wrestling exercise.</a:t>
            </a:r>
            <a:r>
              <a:rPr lang="en-US" baseline="0" dirty="0"/>
              <a:t> Most people thought of arm wrestling, why? [</a:t>
            </a:r>
            <a:r>
              <a:rPr lang="en-US" i="1" baseline="0" dirty="0"/>
              <a:t>Students answer– because it seems like an arm wrestling position</a:t>
            </a:r>
            <a:r>
              <a:rPr lang="en-US" baseline="0" dirty="0"/>
              <a:t>]. But it doesn’t have to be that way.  </a:t>
            </a: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3990513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of my favorite quotes,</a:t>
            </a:r>
            <a:r>
              <a:rPr lang="en-US" baseline="0" dirty="0"/>
              <a:t> from</a:t>
            </a:r>
            <a:r>
              <a:rPr lang="en-US" dirty="0"/>
              <a:t> the Buddha. “We are what we think.</a:t>
            </a:r>
            <a:r>
              <a:rPr lang="en-US" baseline="0" dirty="0"/>
              <a:t> All that we are arises with our thoughts. With our thoughts we make the world.” Half a century of research in psychology strongly supports this idea. The assumptions and expectations we bring to a situation drive our thoughts, feelings, and behaviors in that situation. Oftentimes we even elicit from situations what we came in expecting, that is called a self-fulfilling prophecy. </a:t>
            </a:r>
          </a:p>
          <a:p>
            <a:endParaRPr lang="en-US" dirty="0"/>
          </a:p>
          <a:p>
            <a:r>
              <a:rPr lang="en-US" dirty="0"/>
              <a:t>Source for photo:</a:t>
            </a:r>
          </a:p>
          <a:p>
            <a:r>
              <a:rPr lang="en-US" dirty="0"/>
              <a:t>https://pixabay.com/en/buddha-buddhism-chinese-pu-tai-452028/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26</a:t>
            </a:fld>
            <a:endParaRPr lang="en-US"/>
          </a:p>
        </p:txBody>
      </p:sp>
    </p:spTree>
    <p:extLst>
      <p:ext uri="{BB962C8B-B14F-4D97-AF65-F5344CB8AC3E}">
        <p14:creationId xmlns:p14="http://schemas.microsoft.com/office/powerpoint/2010/main" val="3142347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come to negotiations with dangerous assumptions.</a:t>
            </a:r>
            <a:r>
              <a:rPr lang="en-US" baseline="0" dirty="0"/>
              <a:t> That our goals must be totally opposed to theirs, and that their intentions must be hostile. We also show what is called “the fixed pie bias,” the tendency to assume that the obvious value in front of us is all there is. But the truth is we often get the most for ourselves by understanding and working with others. </a:t>
            </a:r>
          </a:p>
          <a:p>
            <a:endParaRPr lang="en-US" dirty="0"/>
          </a:p>
          <a:p>
            <a:r>
              <a:rPr lang="en-US" dirty="0"/>
              <a:t>Source for photo:</a:t>
            </a:r>
          </a:p>
          <a:p>
            <a:r>
              <a:rPr lang="en-US" dirty="0"/>
              <a:t>https://pixabay.com/p-77496/?no_redirect</a:t>
            </a:r>
          </a:p>
        </p:txBody>
      </p:sp>
      <p:sp>
        <p:nvSpPr>
          <p:cNvPr id="4" name="Slide Number Placeholder 3"/>
          <p:cNvSpPr>
            <a:spLocks noGrp="1"/>
          </p:cNvSpPr>
          <p:nvPr>
            <p:ph type="sldNum" sz="quarter" idx="10"/>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279871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a:buFont typeface="Arial" panose="020B0604020202020204" pitchFamily="34" charset="0"/>
              <a:buNone/>
            </a:pPr>
            <a:r>
              <a:rPr lang="en-US" altLang="en-US" sz="1200" b="0" dirty="0"/>
              <a:t>Value claiming, which is the topic of your No Journal, is a core component of negotiation, but so is creating value.</a:t>
            </a:r>
            <a:r>
              <a:rPr lang="en-US" altLang="en-US" sz="1200" b="0" baseline="0" dirty="0"/>
              <a:t> </a:t>
            </a:r>
            <a:r>
              <a:rPr lang="en-US" altLang="en-US" b="0" dirty="0">
                <a:latin typeface="Rockwell"/>
              </a:rPr>
              <a:t>The</a:t>
            </a:r>
            <a:r>
              <a:rPr lang="en-US" altLang="en-US" b="0" baseline="0" dirty="0">
                <a:latin typeface="Rockwell"/>
              </a:rPr>
              <a:t> rest of this </a:t>
            </a:r>
            <a:r>
              <a:rPr lang="en-US" altLang="en-US" b="0" dirty="0">
                <a:latin typeface="Rockwell"/>
              </a:rPr>
              <a:t>lecture will focus on the topic of creating value in negotiations.</a:t>
            </a:r>
          </a:p>
          <a:p>
            <a:pPr eaLnBrk="1" hangingPunct="1">
              <a:spcBef>
                <a:spcPct val="0"/>
              </a:spcBef>
            </a:pPr>
            <a:endParaRPr lang="en-US" altLang="en-US" dirty="0">
              <a:latin typeface="Rockwell"/>
            </a:endParaRPr>
          </a:p>
          <a:p>
            <a:r>
              <a:rPr lang="en-US" dirty="0"/>
              <a:t>Source</a:t>
            </a:r>
            <a:r>
              <a:rPr lang="en-US" baseline="0" dirty="0"/>
              <a:t> for photo</a:t>
            </a:r>
          </a:p>
          <a:p>
            <a:r>
              <a:rPr lang="en-US" baseline="0" dirty="0"/>
              <a:t>https://pixabay.com/en/connect-connection-cooperation-20333/</a:t>
            </a:r>
          </a:p>
          <a:p>
            <a:endParaRPr lang="en-US" baseline="0" dirty="0"/>
          </a:p>
          <a:p>
            <a:pPr eaLnBrk="1" hangingPunct="1">
              <a:spcBef>
                <a:spcPct val="0"/>
              </a:spcBef>
            </a:pPr>
            <a:endParaRPr lang="en-US" altLang="en-US" dirty="0">
              <a:latin typeface="Rockwell"/>
            </a:endParaRPr>
          </a:p>
          <a:p>
            <a:pPr eaLnBrk="1" hangingPunct="1">
              <a:spcBef>
                <a:spcPct val="0"/>
              </a:spcBef>
            </a:pPr>
            <a:endParaRPr lang="en-US" altLang="en-US" dirty="0">
              <a:latin typeface="Rockwell"/>
            </a:endParaRPr>
          </a:p>
          <a:p>
            <a:pPr eaLnBrk="1" hangingPunct="1">
              <a:spcBef>
                <a:spcPct val="0"/>
              </a:spcBef>
            </a:pPr>
            <a:endParaRPr lang="en-US" altLang="en-US" dirty="0">
              <a:latin typeface="Rockwell"/>
            </a:endParaRPr>
          </a:p>
        </p:txBody>
      </p:sp>
    </p:spTree>
    <p:extLst>
      <p:ext uri="{BB962C8B-B14F-4D97-AF65-F5344CB8AC3E}">
        <p14:creationId xmlns:p14="http://schemas.microsoft.com/office/powerpoint/2010/main" val="1535962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a:t>
            </a:r>
            <a:r>
              <a:rPr lang="en-US" baseline="0" dirty="0"/>
              <a:t> create value in</a:t>
            </a:r>
            <a:r>
              <a:rPr lang="en-US" dirty="0"/>
              <a:t> a negotiation, it is critical to distinguish between positions and interests - both yours and the parties' with whom you are negotiating. </a:t>
            </a:r>
            <a:r>
              <a:rPr lang="en-US" sz="2400" i="0" dirty="0"/>
              <a:t>Positions </a:t>
            </a:r>
            <a:r>
              <a:rPr lang="en-US" sz="2400" dirty="0"/>
              <a:t>are the specific options each person wants. So, both Israel and Egypt</a:t>
            </a:r>
            <a:r>
              <a:rPr lang="en-US" sz="2400" baseline="0" dirty="0"/>
              <a:t> initially took the position that they want Sinai entirely for themselves. A deal seems impossible when thought about in terms of these irreconcilable positions. </a:t>
            </a:r>
            <a:r>
              <a:rPr lang="en-US" sz="2400" dirty="0"/>
              <a:t>Interests are </a:t>
            </a:r>
            <a:r>
              <a:rPr lang="en-US" sz="2400" i="1" dirty="0"/>
              <a:t>why</a:t>
            </a:r>
            <a:r>
              <a:rPr lang="en-US" sz="2400" dirty="0"/>
              <a:t> the two counterparts want something,</a:t>
            </a:r>
            <a:r>
              <a:rPr lang="en-US" sz="2400" baseline="0" dirty="0"/>
              <a:t> their </a:t>
            </a:r>
            <a:r>
              <a:rPr lang="en-US" sz="2400" dirty="0"/>
              <a:t>underlying goals and concerns. These can potentially be satisfied by  bringing in new options, in this case a demilitarized zone.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9BE1DD1D-0BD5-4E4F-ABDD-53ED947792F1}" type="slidenum">
              <a:rPr lang="en-US" smtClean="0"/>
              <a:t>29</a:t>
            </a:fld>
            <a:endParaRPr lang="en-US"/>
          </a:p>
        </p:txBody>
      </p:sp>
    </p:spTree>
    <p:extLst>
      <p:ext uri="{BB962C8B-B14F-4D97-AF65-F5344CB8AC3E}">
        <p14:creationId xmlns:p14="http://schemas.microsoft.com/office/powerpoint/2010/main" val="240002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How would you define negotiation?</a:t>
            </a:r>
            <a:r>
              <a:rPr lang="en-US" altLang="en-US" baseline="0" dirty="0"/>
              <a:t> What comes to mind when you think of the word negotiation? [</a:t>
            </a:r>
            <a:r>
              <a:rPr lang="en-US" altLang="en-US" i="1" baseline="0" dirty="0"/>
              <a:t>Students answer, usually coming up with definitions that are win-lose oriented, or thinking of words like competition</a:t>
            </a:r>
            <a:r>
              <a:rPr lang="en-US" altLang="en-US" baseline="0" dirty="0"/>
              <a:t>].</a:t>
            </a: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DE8A59E-DB58-442E-A597-546075E06599}" type="slidenum">
              <a:rPr lang="en-US" altLang="en-US" smtClean="0"/>
              <a:pPr>
                <a:spcBef>
                  <a:spcPct val="0"/>
                </a:spcBef>
              </a:pPr>
              <a:t>3</a:t>
            </a:fld>
            <a:endParaRPr lang="en-US" altLang="en-US"/>
          </a:p>
        </p:txBody>
      </p:sp>
    </p:spTree>
    <p:extLst>
      <p:ext uri="{BB962C8B-B14F-4D97-AF65-F5344CB8AC3E}">
        <p14:creationId xmlns:p14="http://schemas.microsoft.com/office/powerpoint/2010/main" val="1675654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create value in a negotiation, it is also critical </a:t>
            </a:r>
            <a:r>
              <a:rPr lang="en-US" dirty="0"/>
              <a:t>to move</a:t>
            </a:r>
            <a:r>
              <a:rPr lang="en-US" baseline="0" dirty="0"/>
              <a:t> from</a:t>
            </a:r>
            <a:r>
              <a:rPr lang="en-US" dirty="0"/>
              <a:t> a single issue to multiple issues–</a:t>
            </a:r>
            <a:r>
              <a:rPr lang="en-US" baseline="0" dirty="0"/>
              <a:t> for example, talking about more than just price. </a:t>
            </a:r>
            <a:r>
              <a:rPr lang="en-US" sz="1200" dirty="0"/>
              <a:t>Single-issue negotiations on</a:t>
            </a:r>
            <a:r>
              <a:rPr lang="en-US" sz="1200" baseline="0" dirty="0"/>
              <a:t> </a:t>
            </a:r>
            <a:r>
              <a:rPr lang="en-US" sz="1200" dirty="0"/>
              <a:t>price are inherently win-lose. </a:t>
            </a:r>
            <a:r>
              <a:rPr lang="en-US" sz="2400" dirty="0"/>
              <a:t>Bringing in new issues creates opportunities for creative trade offs.</a:t>
            </a:r>
            <a:r>
              <a:rPr lang="en-US" sz="2400" baseline="0" dirty="0"/>
              <a:t> </a:t>
            </a:r>
            <a:r>
              <a:rPr lang="en-US" sz="2400" dirty="0"/>
              <a:t>Each side trades what they want least for what they want most,</a:t>
            </a:r>
            <a:r>
              <a:rPr lang="en-US" sz="2400" baseline="0" dirty="0"/>
              <a:t> and </a:t>
            </a:r>
            <a:r>
              <a:rPr lang="en-US" sz="2400" dirty="0"/>
              <a:t>both side’s interests are satisfied. </a:t>
            </a:r>
          </a:p>
          <a:p>
            <a:endParaRPr lang="en-US" dirty="0"/>
          </a:p>
          <a:p>
            <a:r>
              <a:rPr lang="en-US" dirty="0"/>
              <a:t>Source for photo:</a:t>
            </a:r>
          </a:p>
          <a:p>
            <a:r>
              <a:rPr lang="en-US" dirty="0"/>
              <a:t>https://pixabay.com/en/scales-balance-measure-weigh-blue-309810/</a:t>
            </a:r>
          </a:p>
        </p:txBody>
      </p:sp>
      <p:sp>
        <p:nvSpPr>
          <p:cNvPr id="4" name="Slide Number Placeholder 3"/>
          <p:cNvSpPr>
            <a:spLocks noGrp="1"/>
          </p:cNvSpPr>
          <p:nvPr>
            <p:ph type="sldNum" sz="quarter" idx="10"/>
          </p:nvPr>
        </p:nvSpPr>
        <p:spPr/>
        <p:txBody>
          <a:bodyPr/>
          <a:lstStyle/>
          <a:p>
            <a:fld id="{9BE1DD1D-0BD5-4E4F-ABDD-53ED947792F1}" type="slidenum">
              <a:rPr lang="en-US" smtClean="0"/>
              <a:t>30</a:t>
            </a:fld>
            <a:endParaRPr lang="en-US"/>
          </a:p>
        </p:txBody>
      </p:sp>
    </p:spTree>
    <p:extLst>
      <p:ext uri="{BB962C8B-B14F-4D97-AF65-F5344CB8AC3E}">
        <p14:creationId xmlns:p14="http://schemas.microsoft.com/office/powerpoint/2010/main" val="341311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it is time to debrief the negotiation exercise. </a:t>
            </a:r>
            <a:r>
              <a:rPr lang="en-US" sz="1200" dirty="0">
                <a:solidFill>
                  <a:srgbClr val="FF0000"/>
                </a:solidFill>
              </a:rPr>
              <a:t>What was the situation in the case?</a:t>
            </a:r>
            <a:r>
              <a:rPr lang="en-US" sz="1200" baseline="0" dirty="0">
                <a:solidFill>
                  <a:srgbClr val="FF0000"/>
                </a:solidFill>
              </a:rPr>
              <a:t> (</a:t>
            </a:r>
            <a:r>
              <a:rPr lang="en-US" sz="1200" i="1" baseline="0" dirty="0">
                <a:solidFill>
                  <a:srgbClr val="FF0000"/>
                </a:solidFill>
              </a:rPr>
              <a:t>Students answer</a:t>
            </a:r>
            <a:r>
              <a:rPr lang="en-US" sz="1200" baseline="0" dirty="0">
                <a:solidFill>
                  <a:srgbClr val="FF0000"/>
                </a:solidFill>
              </a:rPr>
              <a:t>).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31</a:t>
            </a:fld>
            <a:endParaRPr lang="en-US"/>
          </a:p>
        </p:txBody>
      </p:sp>
    </p:spTree>
    <p:extLst>
      <p:ext uri="{BB962C8B-B14F-4D97-AF65-F5344CB8AC3E}">
        <p14:creationId xmlns:p14="http://schemas.microsoft.com/office/powerpoint/2010/main" val="3938411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government has agreed to commercialize only 100 of the rare </a:t>
            </a:r>
            <a:r>
              <a:rPr lang="en-US" sz="1200" dirty="0" err="1"/>
              <a:t>Lith</a:t>
            </a:r>
            <a:r>
              <a:rPr lang="en-US" sz="1200" dirty="0"/>
              <a:t> flowers. Both companies want all the flowers</a:t>
            </a:r>
            <a:r>
              <a:rPr lang="en-US" sz="1200" baseline="0" dirty="0"/>
              <a:t> so they can make their respective products, an anti-wrinkle cream and a treatment for </a:t>
            </a:r>
            <a:r>
              <a:rPr lang="en-US" sz="1200" dirty="0"/>
              <a:t>Parkinson’s disease.</a:t>
            </a:r>
            <a:r>
              <a:rPr lang="en-US" sz="1200" baseline="0" dirty="0"/>
              <a:t> . </a:t>
            </a: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32</a:t>
            </a:fld>
            <a:endParaRPr lang="en-US"/>
          </a:p>
        </p:txBody>
      </p:sp>
    </p:spTree>
    <p:extLst>
      <p:ext uri="{BB962C8B-B14F-4D97-AF65-F5344CB8AC3E}">
        <p14:creationId xmlns:p14="http://schemas.microsoft.com/office/powerpoint/2010/main" val="1780142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Raise your hand if you realized you needed different parts of the</a:t>
            </a:r>
            <a:r>
              <a:rPr lang="en-US" sz="1200" baseline="0" dirty="0">
                <a:solidFill>
                  <a:srgbClr val="FF0000"/>
                </a:solidFill>
              </a:rPr>
              <a:t> flower. </a:t>
            </a:r>
            <a:r>
              <a:rPr lang="en-US" sz="1200" dirty="0">
                <a:solidFill>
                  <a:srgbClr val="FF0000"/>
                </a:solidFill>
              </a:rPr>
              <a:t>[</a:t>
            </a:r>
            <a:r>
              <a:rPr lang="en-US" sz="1200" i="1" dirty="0">
                <a:solidFill>
                  <a:srgbClr val="FF0000"/>
                </a:solidFill>
              </a:rPr>
              <a:t>Half</a:t>
            </a:r>
            <a:r>
              <a:rPr lang="en-US" sz="1200" i="1" baseline="0" dirty="0">
                <a:solidFill>
                  <a:srgbClr val="FF0000"/>
                </a:solidFill>
              </a:rPr>
              <a:t> the class raises their hands in triumph, while the other half– who did not get the solution to the case— groan and put their faces in their hands. The whole class laughs</a:t>
            </a:r>
            <a:r>
              <a:rPr lang="en-US" sz="1200" baseline="0" dirty="0">
                <a:solidFill>
                  <a:srgbClr val="FF0000"/>
                </a:solidFill>
              </a:rPr>
              <a:t>]. </a:t>
            </a:r>
            <a:r>
              <a:rPr lang="en-US" sz="1200" dirty="0" err="1">
                <a:solidFill>
                  <a:srgbClr val="FF0000"/>
                </a:solidFill>
              </a:rPr>
              <a:t>Kunjur</a:t>
            </a:r>
            <a:r>
              <a:rPr lang="en-US" sz="1200" dirty="0">
                <a:solidFill>
                  <a:srgbClr val="FF0000"/>
                </a:solidFill>
              </a:rPr>
              <a:t> Cosmetics only needed the petals and </a:t>
            </a:r>
            <a:r>
              <a:rPr lang="en-US" sz="1200" dirty="0" err="1">
                <a:solidFill>
                  <a:srgbClr val="FF0000"/>
                </a:solidFill>
              </a:rPr>
              <a:t>Minavar</a:t>
            </a:r>
            <a:r>
              <a:rPr lang="en-US" sz="1200" dirty="0">
                <a:solidFill>
                  <a:srgbClr val="FF0000"/>
                </a:solidFill>
              </a:rPr>
              <a:t> Pharmaceuticals only needed the stem of the flower.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33</a:t>
            </a:fld>
            <a:endParaRPr lang="en-US"/>
          </a:p>
        </p:txBody>
      </p:sp>
    </p:spTree>
    <p:extLst>
      <p:ext uri="{BB962C8B-B14F-4D97-AF65-F5344CB8AC3E}">
        <p14:creationId xmlns:p14="http://schemas.microsoft.com/office/powerpoint/2010/main" val="2114382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rPr>
              <a:t>What is </a:t>
            </a:r>
            <a:r>
              <a:rPr lang="en-US" sz="2400" dirty="0" err="1">
                <a:solidFill>
                  <a:srgbClr val="FF0000"/>
                </a:solidFill>
              </a:rPr>
              <a:t>Minavar</a:t>
            </a:r>
            <a:r>
              <a:rPr lang="en-US" sz="2400" dirty="0">
                <a:solidFill>
                  <a:srgbClr val="FF0000"/>
                </a:solidFill>
              </a:rPr>
              <a:t> Pharmaceuticals and </a:t>
            </a:r>
            <a:r>
              <a:rPr lang="en-US" sz="2400" dirty="0" err="1">
                <a:solidFill>
                  <a:srgbClr val="FF0000"/>
                </a:solidFill>
              </a:rPr>
              <a:t>Kunjur</a:t>
            </a:r>
            <a:r>
              <a:rPr lang="en-US" sz="2400" dirty="0">
                <a:solidFill>
                  <a:srgbClr val="FF0000"/>
                </a:solidFill>
              </a:rPr>
              <a:t> </a:t>
            </a:r>
            <a:r>
              <a:rPr lang="en-US" sz="2400" dirty="0" err="1">
                <a:solidFill>
                  <a:srgbClr val="FF0000"/>
                </a:solidFill>
              </a:rPr>
              <a:t>Cosmetics’s</a:t>
            </a:r>
            <a:r>
              <a:rPr lang="en-US" sz="2400" dirty="0">
                <a:solidFill>
                  <a:srgbClr val="FF0000"/>
                </a:solidFill>
              </a:rPr>
              <a:t> original position?</a:t>
            </a:r>
            <a:r>
              <a:rPr lang="en-US" sz="2400" baseline="0" dirty="0">
                <a:solidFill>
                  <a:srgbClr val="FF0000"/>
                </a:solidFill>
              </a:rPr>
              <a:t> [</a:t>
            </a:r>
            <a:r>
              <a:rPr lang="en-US" sz="2400" i="1" baseline="0" dirty="0">
                <a:solidFill>
                  <a:srgbClr val="FF0000"/>
                </a:solidFill>
              </a:rPr>
              <a:t>Students answer</a:t>
            </a:r>
            <a:r>
              <a:rPr lang="en-US" sz="2400" baseline="0" dirty="0">
                <a:solidFill>
                  <a:srgbClr val="FF0000"/>
                </a:solidFill>
              </a:rPr>
              <a:t>]. </a:t>
            </a:r>
            <a:r>
              <a:rPr lang="en-US" sz="2400" dirty="0">
                <a:solidFill>
                  <a:srgbClr val="FF0000"/>
                </a:solidFill>
              </a:rPr>
              <a:t>What are their underling interests? </a:t>
            </a:r>
            <a:r>
              <a:rPr lang="en-US" sz="2400" baseline="0" dirty="0">
                <a:solidFill>
                  <a:srgbClr val="FF0000"/>
                </a:solidFill>
              </a:rPr>
              <a:t>[</a:t>
            </a:r>
            <a:r>
              <a:rPr lang="en-US" sz="2400" i="1" baseline="0" dirty="0">
                <a:solidFill>
                  <a:srgbClr val="FF0000"/>
                </a:solidFill>
              </a:rPr>
              <a:t>Students answer</a:t>
            </a:r>
            <a:r>
              <a:rPr lang="en-US" sz="2400" baseline="0" dirty="0">
                <a:solidFill>
                  <a:srgbClr val="FF0000"/>
                </a:solidFill>
              </a:rPr>
              <a:t>]. </a:t>
            </a:r>
            <a:endParaRPr lang="en-US" sz="2400" dirty="0">
              <a:solidFill>
                <a:srgbClr val="FF0000"/>
              </a:solidFill>
            </a:endParaRPr>
          </a:p>
          <a:p>
            <a:endParaRPr lang="en-US" dirty="0"/>
          </a:p>
          <a:p>
            <a:endParaRPr lang="en-US" dirty="0"/>
          </a:p>
          <a:p>
            <a:endParaRPr lang="en-US" sz="120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34</a:t>
            </a:fld>
            <a:endParaRPr lang="en-US"/>
          </a:p>
        </p:txBody>
      </p:sp>
    </p:spTree>
    <p:extLst>
      <p:ext uri="{BB962C8B-B14F-4D97-AF65-F5344CB8AC3E}">
        <p14:creationId xmlns:p14="http://schemas.microsoft.com/office/powerpoint/2010/main" val="2968958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sides</a:t>
            </a:r>
            <a:r>
              <a:rPr lang="en-US" baseline="0" dirty="0"/>
              <a:t> begin by trying to get as many flowers as they can, assuming its at the expense of the other company. If one company wins, the other must lose. But this is a mistaken assumption. They actually want different things, and a win-win solution is possible. One company gets all the petals, and the other all the stems. </a:t>
            </a:r>
            <a:r>
              <a:rPr lang="en-US" sz="1200" dirty="0">
                <a:solidFill>
                  <a:srgbClr val="FF0000"/>
                </a:solidFill>
              </a:rPr>
              <a:t>Why did (or didn’t you) reach the solution? [</a:t>
            </a:r>
            <a:r>
              <a:rPr lang="en-US" sz="1200" i="1" dirty="0">
                <a:solidFill>
                  <a:srgbClr val="FF0000"/>
                </a:solidFill>
              </a:rPr>
              <a:t>Students</a:t>
            </a:r>
            <a:r>
              <a:rPr lang="en-US" sz="1200" i="1" baseline="0" dirty="0">
                <a:solidFill>
                  <a:srgbClr val="FF0000"/>
                </a:solidFill>
              </a:rPr>
              <a:t> answer</a:t>
            </a:r>
            <a:r>
              <a:rPr lang="en-US" sz="1200" baseline="0" dirty="0">
                <a:solidFill>
                  <a:srgbClr val="FF0000"/>
                </a:solidFill>
              </a:rPr>
              <a:t>].</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35</a:t>
            </a:fld>
            <a:endParaRPr lang="en-US"/>
          </a:p>
        </p:txBody>
      </p:sp>
    </p:spTree>
    <p:extLst>
      <p:ext uri="{BB962C8B-B14F-4D97-AF65-F5344CB8AC3E}">
        <p14:creationId xmlns:p14="http://schemas.microsoft.com/office/powerpoint/2010/main" val="3123471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of you</a:t>
            </a:r>
            <a:r>
              <a:rPr lang="en-US" baseline="0" dirty="0"/>
              <a:t> who got the solution, did you talk about any other ways you could collaborate with the other company? [</a:t>
            </a:r>
            <a:r>
              <a:rPr lang="en-US" i="1" baseline="0" dirty="0"/>
              <a:t>Students answer</a:t>
            </a:r>
            <a:r>
              <a:rPr lang="en-US" baseline="0" dirty="0"/>
              <a:t>].</a:t>
            </a: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36</a:t>
            </a:fld>
            <a:endParaRPr lang="en-US"/>
          </a:p>
        </p:txBody>
      </p:sp>
    </p:spTree>
    <p:extLst>
      <p:ext uri="{BB962C8B-B14F-4D97-AF65-F5344CB8AC3E}">
        <p14:creationId xmlns:p14="http://schemas.microsoft.com/office/powerpoint/2010/main" val="729162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you need different</a:t>
            </a:r>
            <a:r>
              <a:rPr lang="en-US" baseline="0" dirty="0"/>
              <a:t> parts of the flower, why not build one factory together to separate the petals and stems? That would save both companies money. Or why not form a partnership to protect the natural habitat of the flowers so there will be more of them for everyone? Or lobby the government together </a:t>
            </a:r>
            <a:r>
              <a:rPr lang="en-US" sz="1200" dirty="0"/>
              <a:t>for more flowers at a low price? Or propose a long term contract with the government to avoid third-party competitors coming in? Or engage in joint research on new</a:t>
            </a:r>
            <a:r>
              <a:rPr lang="en-US" sz="1200" baseline="0" dirty="0"/>
              <a:t> environments </a:t>
            </a:r>
            <a:r>
              <a:rPr lang="en-US" sz="1200" baseline="0" dirty="0" err="1"/>
              <a:t>Lith</a:t>
            </a:r>
            <a:r>
              <a:rPr lang="en-US" sz="1200" baseline="0" dirty="0"/>
              <a:t> flowers could grow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37</a:t>
            </a:fld>
            <a:endParaRPr lang="en-US"/>
          </a:p>
        </p:txBody>
      </p:sp>
    </p:spTree>
    <p:extLst>
      <p:ext uri="{BB962C8B-B14F-4D97-AF65-F5344CB8AC3E}">
        <p14:creationId xmlns:p14="http://schemas.microsoft.com/office/powerpoint/2010/main" val="2582460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Creating more value for yourself means</a:t>
            </a:r>
            <a:r>
              <a:rPr lang="en-US" sz="1200" b="0" baseline="0" dirty="0"/>
              <a:t> </a:t>
            </a:r>
            <a:r>
              <a:rPr lang="en-US" sz="1200" b="0" dirty="0"/>
              <a:t>understanding and working with others. It is unwise to come to a negotiation with the</a:t>
            </a:r>
            <a:r>
              <a:rPr lang="en-US" sz="1200" b="0" baseline="0" dirty="0"/>
              <a:t> strong assumption that one side has to win and the other has to lose. With our thoughts we make the world. If you approach a negotiation as a win-lose situation it will probably turn into a win-lose situation.  You may miss a win-win solution just waiting to be discovered. </a:t>
            </a:r>
            <a:endParaRPr lang="en-US" b="0" dirty="0"/>
          </a:p>
          <a:p>
            <a:pPr algn="l"/>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38</a:t>
            </a:fld>
            <a:endParaRPr lang="en-US"/>
          </a:p>
        </p:txBody>
      </p:sp>
    </p:spTree>
    <p:extLst>
      <p:ext uri="{BB962C8B-B14F-4D97-AF65-F5344CB8AC3E}">
        <p14:creationId xmlns:p14="http://schemas.microsoft.com/office/powerpoint/2010/main" val="2364300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results from a well-known</a:t>
            </a:r>
            <a:r>
              <a:rPr lang="en-US" baseline="0" dirty="0"/>
              <a:t> study of negotiator effectiveness in the context of law firms in the United States. Contrary to the popular stereotype of a great negotiator as competitive or even aggressive, they found that cooperative negotiators were more successful in the long term.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Gerald</a:t>
            </a:r>
            <a:r>
              <a:rPr lang="en-US" baseline="0" dirty="0"/>
              <a:t> Williams (1983), “legal negotiation and settlement”, pp 111-114.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finding was replicated 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Schneider, </a:t>
            </a:r>
            <a:r>
              <a:rPr lang="en-US" i="1" dirty="0">
                <a:effectLst/>
              </a:rPr>
              <a:t>"Shattering Negotiation Myths,"</a:t>
            </a:r>
            <a:r>
              <a:rPr lang="en-US" dirty="0">
                <a:effectLst/>
              </a:rPr>
              <a:t> 7 Harvard Negotiation Law Review 143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39</a:t>
            </a:fld>
            <a:endParaRPr lang="en-US"/>
          </a:p>
        </p:txBody>
      </p:sp>
    </p:spTree>
    <p:extLst>
      <p:ext uri="{BB962C8B-B14F-4D97-AF65-F5344CB8AC3E}">
        <p14:creationId xmlns:p14="http://schemas.microsoft.com/office/powerpoint/2010/main" val="141750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lot of ways to define negotiation. Defined broadly, </a:t>
            </a:r>
            <a:r>
              <a:rPr lang="en-US" sz="1200" dirty="0"/>
              <a:t>n</a:t>
            </a:r>
            <a:r>
              <a:rPr lang="en-US" altLang="en-US" sz="1200" dirty="0"/>
              <a:t>egotiation is any effort to influence or persuade someone else to a particular course of action. When defined this way, it is clear</a:t>
            </a:r>
            <a:r>
              <a:rPr lang="en-US" altLang="en-US" sz="1200" baseline="0" dirty="0"/>
              <a:t> </a:t>
            </a:r>
            <a:r>
              <a:rPr lang="en-US" baseline="0" dirty="0"/>
              <a:t>negotiation is everywhere– we negotiate every day with co-workers, bosses, subordinates, romantic partners, children, service providers, etc. Negotiation isn’t just for people who do sales or business deals as part of their job, its something we all do every day. </a:t>
            </a:r>
            <a:r>
              <a:rPr lang="en-US" altLang="en-US" sz="1200" dirty="0"/>
              <a:t>Negotiation is also a skill that can be improved.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en-US" dirty="0"/>
              <a:t>References</a:t>
            </a:r>
          </a:p>
          <a:p>
            <a:endParaRPr lang="en-US" dirty="0"/>
          </a:p>
          <a:p>
            <a:r>
              <a:rPr lang="en-US" sz="1200" kern="1200" dirty="0">
                <a:solidFill>
                  <a:schemeClr val="tx1"/>
                </a:solidFill>
                <a:effectLst/>
                <a:latin typeface="+mn-lt"/>
                <a:ea typeface="+mn-ea"/>
                <a:cs typeface="+mn-cs"/>
              </a:rPr>
              <a:t>Falcao, H. (2010). Value Negotiation: How to Finally Get the Win-Win Right. Singapore: Prentice Hall. </a:t>
            </a:r>
          </a:p>
          <a:p>
            <a:r>
              <a:rPr lang="en-US" dirty="0"/>
              <a:t>https://www.amazon.com/Value-Negotiation-Finally-Win-win-Right/dp/9810681437</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4</a:t>
            </a:fld>
            <a:endParaRPr lang="en-US"/>
          </a:p>
        </p:txBody>
      </p:sp>
    </p:spTree>
    <p:extLst>
      <p:ext uri="{BB962C8B-B14F-4D97-AF65-F5344CB8AC3E}">
        <p14:creationId xmlns:p14="http://schemas.microsoft.com/office/powerpoint/2010/main" val="3037463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Please take 3 minutes and share with the person sitting next to you,</a:t>
            </a:r>
            <a:r>
              <a:rPr lang="en-US" altLang="en-US" sz="1200" i="0" baseline="0" dirty="0"/>
              <a:t> who is </a:t>
            </a:r>
            <a:r>
              <a:rPr lang="en-US" altLang="en-US" sz="1200" i="0" dirty="0"/>
              <a:t>not necessarily your</a:t>
            </a:r>
            <a:r>
              <a:rPr lang="en-US" altLang="en-US" sz="1200" i="0" baseline="0" dirty="0"/>
              <a:t> negotiation partner.</a:t>
            </a:r>
            <a:r>
              <a:rPr lang="en-US" altLang="en-US" sz="1200" i="0" dirty="0"/>
              <a:t> One thing that your</a:t>
            </a:r>
            <a:r>
              <a:rPr lang="en-US" altLang="en-US" sz="1200" i="0" baseline="0" dirty="0"/>
              <a:t> counterpart did well, and one thing you could have done better. [</a:t>
            </a:r>
            <a:r>
              <a:rPr lang="en-US" altLang="en-US" sz="1200" i="1" baseline="0" dirty="0"/>
              <a:t>Students discuss with the person sitting next to them for 3 minutes</a:t>
            </a:r>
            <a:r>
              <a:rPr lang="en-US" altLang="en-US" sz="1200" i="0" baseline="0" dirty="0"/>
              <a:t>].</a:t>
            </a:r>
            <a:endParaRPr lang="en-US" altLang="en-US" dirty="0"/>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40</a:t>
            </a:fld>
            <a:endParaRPr lang="en-US" altLang="en-US"/>
          </a:p>
        </p:txBody>
      </p:sp>
    </p:spTree>
    <p:extLst>
      <p:ext uri="{BB962C8B-B14F-4D97-AF65-F5344CB8AC3E}">
        <p14:creationId xmlns:p14="http://schemas.microsoft.com/office/powerpoint/2010/main" val="485328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Here are some </a:t>
            </a:r>
            <a:r>
              <a:rPr lang="en-US" sz="1200" b="0" dirty="0"/>
              <a:t>take-aways</a:t>
            </a:r>
            <a:r>
              <a:rPr lang="en-US" sz="1200" b="0" baseline="0" dirty="0"/>
              <a:t> regarding</a:t>
            </a:r>
            <a:r>
              <a:rPr lang="en-US" sz="1200" b="0" dirty="0"/>
              <a:t> creating value. To</a:t>
            </a:r>
            <a:r>
              <a:rPr lang="en-US" sz="1200" b="0" baseline="0" dirty="0"/>
              <a:t> obtain the most value for ourselves, we should </a:t>
            </a:r>
            <a:r>
              <a:rPr lang="en-US" sz="2400" b="0" dirty="0"/>
              <a:t>cooperate constructively with the other person to create more total value. This</a:t>
            </a:r>
            <a:r>
              <a:rPr lang="en-US" sz="2400" b="0" baseline="0" dirty="0"/>
              <a:t> means focusing </a:t>
            </a:r>
            <a:r>
              <a:rPr lang="en-US" sz="2400" b="0" dirty="0"/>
              <a:t>on interests, not positions</a:t>
            </a:r>
            <a:r>
              <a:rPr lang="en-US" sz="2400" b="0" baseline="0" dirty="0"/>
              <a:t> and </a:t>
            </a:r>
            <a:r>
              <a:rPr lang="en-US" sz="2400" b="0" dirty="0"/>
              <a:t>bring in multiple issues to</a:t>
            </a:r>
            <a:r>
              <a:rPr lang="en-US" sz="2400" b="0" baseline="0" dirty="0"/>
              <a:t> expand the pie. At the same time, it is critical to </a:t>
            </a:r>
            <a:r>
              <a:rPr lang="en-US" sz="2400" dirty="0"/>
              <a:t>get the win-win right by being positive, but not naïve. Give people a chance to work with you, but</a:t>
            </a:r>
            <a:r>
              <a:rPr lang="en-US" sz="2400" baseline="0" dirty="0"/>
              <a:t> </a:t>
            </a:r>
            <a:r>
              <a:rPr lang="en-US" sz="2400" dirty="0"/>
              <a:t>do not assume their good faith or put yourself in a position to be taken advantage</a:t>
            </a:r>
            <a:r>
              <a:rPr lang="en-US" sz="2400" baseline="0" dirty="0"/>
              <a:t> of</a:t>
            </a:r>
            <a:r>
              <a:rPr lang="en-US" sz="2400" dirty="0"/>
              <a:t>. </a:t>
            </a:r>
          </a:p>
          <a:p>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41</a:t>
            </a:fld>
            <a:endParaRPr lang="en-US"/>
          </a:p>
        </p:txBody>
      </p:sp>
    </p:spTree>
    <p:extLst>
      <p:ext uri="{BB962C8B-B14F-4D97-AF65-F5344CB8AC3E}">
        <p14:creationId xmlns:p14="http://schemas.microsoft.com/office/powerpoint/2010/main" val="3949114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I also</a:t>
            </a:r>
            <a:r>
              <a:rPr lang="en-US" altLang="en-US" b="0" baseline="0" dirty="0"/>
              <a:t> want to emphasize that there is </a:t>
            </a:r>
            <a:r>
              <a:rPr lang="en-US" altLang="en-US" sz="1200" b="0" dirty="0"/>
              <a:t>no one right way to negotiate. </a:t>
            </a:r>
            <a:r>
              <a:rPr lang="en-US" altLang="en-US" dirty="0"/>
              <a:t>The more cooperative you are, the better your chances of creating value… and the greater the likelihood someone will take advantage of you. </a:t>
            </a:r>
            <a:r>
              <a:rPr lang="en-US" altLang="en-US" sz="1200" b="0" dirty="0">
                <a:sym typeface="Helvetica LT Std"/>
              </a:rPr>
              <a:t>You must always weigh the risk vs. reward of cooperating with</a:t>
            </a:r>
            <a:r>
              <a:rPr lang="en-US" altLang="en-US" sz="1200" b="0" baseline="0" dirty="0">
                <a:sym typeface="Helvetica LT Std"/>
              </a:rPr>
              <a:t> others, based on what you know about them, the situation, and your relationship with each other. </a:t>
            </a:r>
            <a:endParaRPr lang="en-US" altLang="en-US" sz="1200" b="0" dirty="0">
              <a:sym typeface="Helvetica LT Std"/>
            </a:endParaRPr>
          </a:p>
          <a:p>
            <a:r>
              <a:rPr lang="en-US" altLang="en-US" b="0" baseline="0" dirty="0"/>
              <a:t>A question for the class-- s</a:t>
            </a:r>
            <a:r>
              <a:rPr lang="en-US" altLang="en-US" b="0" dirty="0"/>
              <a:t>hould the rat go for the cheese? [</a:t>
            </a:r>
            <a:r>
              <a:rPr lang="en-US" altLang="en-US" b="0" i="1" dirty="0"/>
              <a:t>Students answer, most saying</a:t>
            </a:r>
            <a:r>
              <a:rPr lang="en-US" altLang="en-US" b="0" i="1" baseline="0" dirty="0"/>
              <a:t> no</a:t>
            </a:r>
            <a:r>
              <a:rPr lang="en-US" altLang="en-US" b="0" baseline="0" dirty="0"/>
              <a:t>]. </a:t>
            </a:r>
            <a:r>
              <a:rPr lang="en-US" altLang="en-US" b="0" dirty="0"/>
              <a:t>What if she can disable the mousetrap? What if she is starving? There</a:t>
            </a:r>
            <a:r>
              <a:rPr lang="en-US" altLang="en-US" b="0" baseline="0" dirty="0"/>
              <a:t> is no one right strategy, it always depends on the situation. </a:t>
            </a:r>
            <a:endParaRPr lang="en-US" altLang="en-US" b="0" dirty="0"/>
          </a:p>
          <a:p>
            <a:endParaRPr lang="en-US" altLang="en-US" dirty="0"/>
          </a:p>
          <a:p>
            <a:r>
              <a:rPr lang="en-US" altLang="en-US" dirty="0"/>
              <a:t>Source for photo:</a:t>
            </a:r>
          </a:p>
          <a:p>
            <a:r>
              <a:rPr lang="en-US" altLang="en-US" dirty="0"/>
              <a:t>https://pixabay.com/en/cheese-mouse-trap-1295728/</a:t>
            </a:r>
          </a:p>
        </p:txBody>
      </p:sp>
      <p:sp>
        <p:nvSpPr>
          <p:cNvPr id="4" name="Slide Number Placeholder 3"/>
          <p:cNvSpPr>
            <a:spLocks noGrp="1"/>
          </p:cNvSpPr>
          <p:nvPr>
            <p:ph type="sldNum" sz="quarter" idx="5"/>
          </p:nvPr>
        </p:nvSpPr>
        <p:spPr/>
        <p:txBody>
          <a:bodyPr/>
          <a:lstStyle/>
          <a:p>
            <a:pPr>
              <a:defRPr/>
            </a:pPr>
            <a:fld id="{B8564EFA-E649-49CE-8EA9-7823B6C4A6BB}" type="slidenum">
              <a:rPr lang="en-US" smtClean="0"/>
              <a:pPr>
                <a:defRPr/>
              </a:pPr>
              <a:t>42</a:t>
            </a:fld>
            <a:endParaRPr lang="en-US"/>
          </a:p>
        </p:txBody>
      </p:sp>
    </p:spTree>
    <p:extLst>
      <p:ext uri="{BB962C8B-B14F-4D97-AF65-F5344CB8AC3E}">
        <p14:creationId xmlns:p14="http://schemas.microsoft.com/office/powerpoint/2010/main" val="3908134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One</a:t>
            </a:r>
            <a:r>
              <a:rPr lang="en-US" b="0" baseline="0" dirty="0"/>
              <a:t> last thing I want to discuss with you. T</a:t>
            </a:r>
            <a:r>
              <a:rPr lang="en-US" altLang="en-US" sz="1200" b="0" dirty="0"/>
              <a:t>he #1 rule of this negotiations class is you do not tell anyone about the contents of this class.</a:t>
            </a:r>
            <a:r>
              <a:rPr lang="en-US" altLang="en-US" sz="1200" b="0" baseline="0" dirty="0"/>
              <a:t> </a:t>
            </a:r>
            <a:r>
              <a:rPr lang="en-US" b="0" dirty="0"/>
              <a:t>Especially the</a:t>
            </a:r>
            <a:r>
              <a:rPr lang="en-US" b="0" baseline="0" dirty="0"/>
              <a:t> information from the debriefs of the negotiation exercises. For instance, if other students hear the “secret” of The Joint Bid before they take the class, about the petals and the stem, the exercise will be completely ruined for them. So please keep our secrets safe. Sounds okay? [</a:t>
            </a:r>
            <a:r>
              <a:rPr lang="en-US" b="0" i="1" baseline="0" dirty="0"/>
              <a:t>Students all say yes</a:t>
            </a:r>
            <a:r>
              <a:rPr lang="en-US" b="0" baseline="0" dirty="0"/>
              <a:t>]. Great, so we have a deal then. Ok, let’s take a 15 minute break. [</a:t>
            </a:r>
            <a:r>
              <a:rPr lang="en-US" b="0" i="1" baseline="0" dirty="0"/>
              <a:t>Students take a break before the second part of the lecture</a:t>
            </a:r>
            <a:r>
              <a:rPr lang="en-US" b="0" baseline="0" dirty="0"/>
              <a:t>].</a:t>
            </a:r>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43</a:t>
            </a:fld>
            <a:endParaRPr lang="en-US"/>
          </a:p>
        </p:txBody>
      </p:sp>
    </p:spTree>
    <p:extLst>
      <p:ext uri="{BB962C8B-B14F-4D97-AF65-F5344CB8AC3E}">
        <p14:creationId xmlns:p14="http://schemas.microsoft.com/office/powerpoint/2010/main" val="19736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9375" y="8893175"/>
            <a:ext cx="29686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8" rIns="90754" bIns="45378" anchor="b"/>
          <a:lstStyle>
            <a:lvl1pPr defTabSz="947738">
              <a:spcBef>
                <a:spcPct val="30000"/>
              </a:spcBef>
              <a:defRPr sz="1200">
                <a:solidFill>
                  <a:schemeClr val="tx1"/>
                </a:solidFill>
                <a:latin typeface="Calibri" pitchFamily="34" charset="0"/>
              </a:defRPr>
            </a:lvl1pPr>
            <a:lvl2pPr marL="742950" indent="-285750" defTabSz="947738">
              <a:spcBef>
                <a:spcPct val="30000"/>
              </a:spcBef>
              <a:defRPr sz="1200">
                <a:solidFill>
                  <a:schemeClr val="tx1"/>
                </a:solidFill>
                <a:latin typeface="Calibri" pitchFamily="34" charset="0"/>
              </a:defRPr>
            </a:lvl2pPr>
            <a:lvl3pPr marL="1143000" indent="-228600" defTabSz="947738">
              <a:spcBef>
                <a:spcPct val="30000"/>
              </a:spcBef>
              <a:defRPr sz="1200">
                <a:solidFill>
                  <a:schemeClr val="tx1"/>
                </a:solidFill>
                <a:latin typeface="Calibri" pitchFamily="34" charset="0"/>
              </a:defRPr>
            </a:lvl3pPr>
            <a:lvl4pPr marL="1600200" indent="-228600" defTabSz="947738">
              <a:spcBef>
                <a:spcPct val="30000"/>
              </a:spcBef>
              <a:defRPr sz="1200">
                <a:solidFill>
                  <a:schemeClr val="tx1"/>
                </a:solidFill>
                <a:latin typeface="Calibri" pitchFamily="34" charset="0"/>
              </a:defRPr>
            </a:lvl4pPr>
            <a:lvl5pPr marL="2057400" indent="-228600" defTabSz="947738">
              <a:spcBef>
                <a:spcPct val="30000"/>
              </a:spcBef>
              <a:defRPr sz="1200">
                <a:solidFill>
                  <a:schemeClr val="tx1"/>
                </a:solidFill>
                <a:latin typeface="Calibri" pitchFamily="34" charset="0"/>
              </a:defRPr>
            </a:lvl5pPr>
            <a:lvl6pPr marL="2514600" indent="-228600" defTabSz="947738" eaLnBrk="0" fontAlgn="base" hangingPunct="0">
              <a:spcBef>
                <a:spcPct val="30000"/>
              </a:spcBef>
              <a:spcAft>
                <a:spcPct val="0"/>
              </a:spcAft>
              <a:defRPr sz="1200">
                <a:solidFill>
                  <a:schemeClr val="tx1"/>
                </a:solidFill>
                <a:latin typeface="Calibri" pitchFamily="34" charset="0"/>
              </a:defRPr>
            </a:lvl6pPr>
            <a:lvl7pPr marL="2971800" indent="-228600" defTabSz="947738" eaLnBrk="0" fontAlgn="base" hangingPunct="0">
              <a:spcBef>
                <a:spcPct val="30000"/>
              </a:spcBef>
              <a:spcAft>
                <a:spcPct val="0"/>
              </a:spcAft>
              <a:defRPr sz="1200">
                <a:solidFill>
                  <a:schemeClr val="tx1"/>
                </a:solidFill>
                <a:latin typeface="Calibri" pitchFamily="34" charset="0"/>
              </a:defRPr>
            </a:lvl7pPr>
            <a:lvl8pPr marL="3429000" indent="-228600" defTabSz="947738" eaLnBrk="0" fontAlgn="base" hangingPunct="0">
              <a:spcBef>
                <a:spcPct val="30000"/>
              </a:spcBef>
              <a:spcAft>
                <a:spcPct val="0"/>
              </a:spcAft>
              <a:defRPr sz="1200">
                <a:solidFill>
                  <a:schemeClr val="tx1"/>
                </a:solidFill>
                <a:latin typeface="Calibri" pitchFamily="34" charset="0"/>
              </a:defRPr>
            </a:lvl8pPr>
            <a:lvl9pPr marL="3886200" indent="-228600"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0AFBE60-85D2-4A45-A1AB-403DD83D3162}" type="slidenum">
              <a:rPr lang="en-GB" altLang="en-GB" sz="900">
                <a:latin typeface="TradeGothic"/>
              </a:rPr>
              <a:pPr algn="r" eaLnBrk="1" hangingPunct="1">
                <a:spcBef>
                  <a:spcPct val="0"/>
                </a:spcBef>
              </a:pPr>
              <a:t>5</a:t>
            </a:fld>
            <a:endParaRPr lang="en-GB" altLang="en-GB" sz="900">
              <a:latin typeface="TradeGothic"/>
            </a:endParaRPr>
          </a:p>
        </p:txBody>
      </p:sp>
      <p:sp>
        <p:nvSpPr>
          <p:cNvPr id="97283" name="Rectangle 2"/>
          <p:cNvSpPr>
            <a:spLocks noGrp="1" noRot="1" noChangeAspect="1" noChangeArrowheads="1" noTextEdit="1"/>
          </p:cNvSpPr>
          <p:nvPr>
            <p:ph type="sldImg"/>
          </p:nvPr>
        </p:nvSpPr>
        <p:spPr bwMode="auto">
          <a:xfrm>
            <a:off x="1665288" y="382588"/>
            <a:ext cx="3524250" cy="264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dirty="0">
                <a:latin typeface="TradeGothic"/>
              </a:rPr>
              <a:t>Our </a:t>
            </a:r>
            <a:r>
              <a:rPr lang="en-GB" altLang="en-US" sz="1200" b="0" dirty="0"/>
              <a:t>course goals </a:t>
            </a:r>
            <a:r>
              <a:rPr lang="en-GB" altLang="en-US" sz="1200" b="0" baseline="0" dirty="0"/>
              <a:t>are to p</a:t>
            </a:r>
            <a:r>
              <a:rPr lang="en-GB" altLang="en-US" sz="2400" dirty="0"/>
              <a:t>rovide you with theory and methods that will help you negotiate more effectively.</a:t>
            </a:r>
            <a:r>
              <a:rPr lang="en-GB" altLang="en-US" sz="2400" baseline="0" dirty="0"/>
              <a:t> We will rely on both an </a:t>
            </a:r>
            <a:r>
              <a:rPr lang="en-GB" altLang="en-US" sz="2400" dirty="0"/>
              <a:t>evidence based management</a:t>
            </a:r>
            <a:r>
              <a:rPr lang="en-GB" altLang="en-US" sz="2400" baseline="0" dirty="0"/>
              <a:t> approach based on scientific studies of negotiation, and on wisdom from experienced practitioners of negotiation in business settings.  </a:t>
            </a:r>
            <a:r>
              <a:rPr lang="en-GB" altLang="en-US" sz="1200" b="0" baseline="0" dirty="0">
                <a:latin typeface="TradeGothic"/>
              </a:rPr>
              <a:t>We will p</a:t>
            </a:r>
            <a:r>
              <a:rPr lang="en-GB" altLang="en-US" sz="2400" dirty="0"/>
              <a:t>ractice and apply negotiation skills in class exercises,</a:t>
            </a:r>
            <a:r>
              <a:rPr lang="en-GB" altLang="en-US" sz="2400" baseline="0" dirty="0"/>
              <a:t> and in your take-home course assignment in </a:t>
            </a:r>
            <a:r>
              <a:rPr lang="en-GB" altLang="en-US" sz="2400" dirty="0"/>
              <a:t>real world situations.</a:t>
            </a:r>
            <a:r>
              <a:rPr lang="en-GB" altLang="en-US" sz="2400" baseline="0" dirty="0"/>
              <a:t> The in class exercises are an opportunity to </a:t>
            </a:r>
            <a:r>
              <a:rPr lang="en-GB" altLang="en-US" sz="2400" dirty="0"/>
              <a:t>try new approaches and leave your</a:t>
            </a:r>
            <a:r>
              <a:rPr lang="en-GB" altLang="en-US" sz="2400" baseline="0" dirty="0"/>
              <a:t> </a:t>
            </a:r>
            <a:r>
              <a:rPr lang="en-GB" altLang="en-US" sz="2400" dirty="0"/>
              <a:t>comfort zone in a safe environment. Although classroom simulations have an element of</a:t>
            </a:r>
            <a:r>
              <a:rPr lang="en-GB" altLang="en-US" sz="2400" baseline="0" dirty="0"/>
              <a:t> artificiality or fakery to them, they allow us to compare results with each other and see the universe of alternative possibilities. Other pairs of negotiators with the exact same role materials will obtain very different results from you because of their different approaches, different partners, and the dynamics between them. In real life settings we rarely find out what could have been. Here in class we will. </a:t>
            </a:r>
          </a:p>
          <a:p>
            <a:pPr eaLnBrk="1" hangingPunct="1">
              <a:lnSpc>
                <a:spcPct val="80000"/>
              </a:lnSpc>
              <a:spcBef>
                <a:spcPct val="0"/>
              </a:spcBef>
            </a:pPr>
            <a:endParaRPr lang="en-GB" altLang="en-US" sz="2400" dirty="0"/>
          </a:p>
        </p:txBody>
      </p:sp>
    </p:spTree>
    <p:extLst>
      <p:ext uri="{BB962C8B-B14F-4D97-AF65-F5344CB8AC3E}">
        <p14:creationId xmlns:p14="http://schemas.microsoft.com/office/powerpoint/2010/main" val="133742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9375" y="8893175"/>
            <a:ext cx="29686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8" rIns="90754" bIns="45378" anchor="b"/>
          <a:lstStyle>
            <a:lvl1pPr defTabSz="947738">
              <a:spcBef>
                <a:spcPct val="30000"/>
              </a:spcBef>
              <a:defRPr sz="1200">
                <a:solidFill>
                  <a:schemeClr val="tx1"/>
                </a:solidFill>
                <a:latin typeface="Calibri" pitchFamily="34" charset="0"/>
              </a:defRPr>
            </a:lvl1pPr>
            <a:lvl2pPr marL="742950" indent="-285750" defTabSz="947738">
              <a:spcBef>
                <a:spcPct val="30000"/>
              </a:spcBef>
              <a:defRPr sz="1200">
                <a:solidFill>
                  <a:schemeClr val="tx1"/>
                </a:solidFill>
                <a:latin typeface="Calibri" pitchFamily="34" charset="0"/>
              </a:defRPr>
            </a:lvl2pPr>
            <a:lvl3pPr marL="1143000" indent="-228600" defTabSz="947738">
              <a:spcBef>
                <a:spcPct val="30000"/>
              </a:spcBef>
              <a:defRPr sz="1200">
                <a:solidFill>
                  <a:schemeClr val="tx1"/>
                </a:solidFill>
                <a:latin typeface="Calibri" pitchFamily="34" charset="0"/>
              </a:defRPr>
            </a:lvl3pPr>
            <a:lvl4pPr marL="1600200" indent="-228600" defTabSz="947738">
              <a:spcBef>
                <a:spcPct val="30000"/>
              </a:spcBef>
              <a:defRPr sz="1200">
                <a:solidFill>
                  <a:schemeClr val="tx1"/>
                </a:solidFill>
                <a:latin typeface="Calibri" pitchFamily="34" charset="0"/>
              </a:defRPr>
            </a:lvl4pPr>
            <a:lvl5pPr marL="2057400" indent="-228600" defTabSz="947738">
              <a:spcBef>
                <a:spcPct val="30000"/>
              </a:spcBef>
              <a:defRPr sz="1200">
                <a:solidFill>
                  <a:schemeClr val="tx1"/>
                </a:solidFill>
                <a:latin typeface="Calibri" pitchFamily="34" charset="0"/>
              </a:defRPr>
            </a:lvl5pPr>
            <a:lvl6pPr marL="2514600" indent="-228600" defTabSz="947738" eaLnBrk="0" fontAlgn="base" hangingPunct="0">
              <a:spcBef>
                <a:spcPct val="30000"/>
              </a:spcBef>
              <a:spcAft>
                <a:spcPct val="0"/>
              </a:spcAft>
              <a:defRPr sz="1200">
                <a:solidFill>
                  <a:schemeClr val="tx1"/>
                </a:solidFill>
                <a:latin typeface="Calibri" pitchFamily="34" charset="0"/>
              </a:defRPr>
            </a:lvl6pPr>
            <a:lvl7pPr marL="2971800" indent="-228600" defTabSz="947738" eaLnBrk="0" fontAlgn="base" hangingPunct="0">
              <a:spcBef>
                <a:spcPct val="30000"/>
              </a:spcBef>
              <a:spcAft>
                <a:spcPct val="0"/>
              </a:spcAft>
              <a:defRPr sz="1200">
                <a:solidFill>
                  <a:schemeClr val="tx1"/>
                </a:solidFill>
                <a:latin typeface="Calibri" pitchFamily="34" charset="0"/>
              </a:defRPr>
            </a:lvl7pPr>
            <a:lvl8pPr marL="3429000" indent="-228600" defTabSz="947738" eaLnBrk="0" fontAlgn="base" hangingPunct="0">
              <a:spcBef>
                <a:spcPct val="30000"/>
              </a:spcBef>
              <a:spcAft>
                <a:spcPct val="0"/>
              </a:spcAft>
              <a:defRPr sz="1200">
                <a:solidFill>
                  <a:schemeClr val="tx1"/>
                </a:solidFill>
                <a:latin typeface="Calibri" pitchFamily="34" charset="0"/>
              </a:defRPr>
            </a:lvl8pPr>
            <a:lvl9pPr marL="3886200" indent="-228600"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6A7CF07-E45F-4BBD-B57F-BFB8086D7BAD}" type="slidenum">
              <a:rPr lang="en-GB" altLang="en-GB" sz="900">
                <a:latin typeface="TradeGothic"/>
              </a:rPr>
              <a:pPr algn="r" eaLnBrk="1" hangingPunct="1">
                <a:spcBef>
                  <a:spcPct val="0"/>
                </a:spcBef>
              </a:pPr>
              <a:t>6</a:t>
            </a:fld>
            <a:endParaRPr lang="en-GB" altLang="en-GB" sz="900">
              <a:latin typeface="TradeGothic"/>
            </a:endParaRPr>
          </a:p>
        </p:txBody>
      </p:sp>
      <p:sp>
        <p:nvSpPr>
          <p:cNvPr id="98307" name="Rectangle 2"/>
          <p:cNvSpPr>
            <a:spLocks noGrp="1" noRot="1" noChangeAspect="1" noChangeArrowheads="1" noTextEdit="1"/>
          </p:cNvSpPr>
          <p:nvPr>
            <p:ph type="sldImg"/>
          </p:nvPr>
        </p:nvSpPr>
        <p:spPr bwMode="auto">
          <a:xfrm>
            <a:off x="1665288" y="382588"/>
            <a:ext cx="3524250" cy="264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class</a:t>
            </a:r>
            <a:r>
              <a:rPr lang="en-US" baseline="0" dirty="0"/>
              <a:t> will introduce the topic of negotiations and the move on to topics like jobs, communication channels, negotiating in teams, negotiations involving more than two sides, and cross cultural negotiations. </a:t>
            </a:r>
            <a:endParaRPr lang="en-US" dirty="0"/>
          </a:p>
          <a:p>
            <a:endParaRPr lang="en-US" dirty="0"/>
          </a:p>
          <a:p>
            <a:r>
              <a:rPr lang="en-US" u="sng" dirty="0"/>
              <a:t>*Note</a:t>
            </a:r>
            <a:r>
              <a:rPr lang="en-US" dirty="0"/>
              <a:t>:</a:t>
            </a:r>
            <a:r>
              <a:rPr lang="en-US" baseline="0" dirty="0"/>
              <a:t> Later iterations of the class will add more lectures</a:t>
            </a:r>
            <a:endParaRPr lang="en-US" dirty="0"/>
          </a:p>
          <a:p>
            <a:endParaRPr lang="en-US" dirty="0"/>
          </a:p>
          <a:p>
            <a:r>
              <a:rPr lang="en-US" dirty="0"/>
              <a:t>Source</a:t>
            </a:r>
            <a:r>
              <a:rPr lang="en-US" baseline="0" dirty="0"/>
              <a:t> for photo</a:t>
            </a:r>
          </a:p>
          <a:p>
            <a:r>
              <a:rPr lang="en-US" baseline="0" dirty="0"/>
              <a:t>https://pixabay.com/en/hand-hands-shaking-hands-man-hand-861276/</a:t>
            </a:r>
          </a:p>
          <a:p>
            <a:endParaRPr lang="en-US" baseline="0" dirty="0"/>
          </a:p>
          <a:p>
            <a:pPr eaLnBrk="1" hangingPunct="1">
              <a:lnSpc>
                <a:spcPct val="80000"/>
              </a:lnSpc>
              <a:spcBef>
                <a:spcPct val="0"/>
              </a:spcBef>
            </a:pPr>
            <a:endParaRPr lang="en-GB" altLang="en-US" i="1" dirty="0">
              <a:latin typeface="TradeGothic"/>
            </a:endParaRPr>
          </a:p>
        </p:txBody>
      </p:sp>
    </p:spTree>
    <p:extLst>
      <p:ext uri="{BB962C8B-B14F-4D97-AF65-F5344CB8AC3E}">
        <p14:creationId xmlns:p14="http://schemas.microsoft.com/office/powerpoint/2010/main" val="164123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latin typeface="TradeGothic"/>
              </a:rPr>
              <a:t>Grading</a:t>
            </a:r>
            <a:r>
              <a:rPr lang="en-GB" altLang="en-US" baseline="0" dirty="0">
                <a:latin typeface="TradeGothic"/>
              </a:rPr>
              <a:t> will be </a:t>
            </a:r>
            <a:r>
              <a:rPr lang="en-GB" altLang="en-US" sz="1200" dirty="0"/>
              <a:t>based on attendance and class participation, your “No” journal</a:t>
            </a:r>
            <a:r>
              <a:rPr lang="en-GB" altLang="en-US" sz="1200" baseline="0" dirty="0"/>
              <a:t> individual assignment, and your Seven elements preparation sheet group assignment. I will tell you more about the 7 elements assignment during our next meeting.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aseline="0" dirty="0"/>
              <a:t>The course readings are all optional and designed to supplement the lectures. You don’t need to read them before class, they are for if you’d like to read more about a particular topic. I hope you get something out of the readings, but I also won’t test you on them. In this class we will learn by doing and applying frameworks to cases, not by memorizing. Sounds good? [</a:t>
            </a:r>
            <a:r>
              <a:rPr lang="en-GB" altLang="en-US" sz="1200" i="1" baseline="0" dirty="0"/>
              <a:t>Students say: Yes!</a:t>
            </a:r>
            <a:r>
              <a:rPr lang="en-GB" altLang="en-US" sz="1200" baseline="0" dirty="0"/>
              <a:t>]</a:t>
            </a:r>
            <a:endParaRPr lang="en-GB" altLang="en-US" sz="1200" dirty="0"/>
          </a:p>
          <a:p>
            <a:pPr eaLnBrk="1" hangingPunct="1">
              <a:spcBef>
                <a:spcPct val="0"/>
              </a:spcBef>
            </a:pPr>
            <a:endParaRPr lang="en-GB" altLang="en-US" baseline="0" dirty="0">
              <a:latin typeface="TradeGothic"/>
            </a:endParaRPr>
          </a:p>
          <a:p>
            <a:pPr eaLnBrk="1" hangingPunct="1">
              <a:spcBef>
                <a:spcPct val="0"/>
              </a:spcBef>
            </a:pPr>
            <a:r>
              <a:rPr lang="en-GB" altLang="en-US" dirty="0">
                <a:latin typeface="TradeGothic"/>
              </a:rPr>
              <a:t>Source</a:t>
            </a:r>
            <a:r>
              <a:rPr lang="en-GB" altLang="en-US" baseline="0" dirty="0">
                <a:latin typeface="TradeGothic"/>
              </a:rPr>
              <a:t> for photo:</a:t>
            </a:r>
          </a:p>
          <a:p>
            <a:pPr eaLnBrk="1" hangingPunct="1">
              <a:spcBef>
                <a:spcPct val="0"/>
              </a:spcBef>
            </a:pPr>
            <a:r>
              <a:rPr lang="en-GB" altLang="en-US" dirty="0">
                <a:latin typeface="TradeGothic"/>
              </a:rPr>
              <a:t>https://pixabay.com/en/pen-school-notes-grade-memo-162124/</a:t>
            </a:r>
          </a:p>
        </p:txBody>
      </p:sp>
    </p:spTree>
    <p:extLst>
      <p:ext uri="{BB962C8B-B14F-4D97-AF65-F5344CB8AC3E}">
        <p14:creationId xmlns:p14="http://schemas.microsoft.com/office/powerpoint/2010/main" val="294035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Your “No” Journal assignment </a:t>
            </a:r>
            <a:r>
              <a:rPr lang="en-US" altLang="en-US" dirty="0">
                <a:latin typeface="Rockwell" pitchFamily="18" charset="0"/>
                <a:ea typeface="MS PGothic" pitchFamily="34" charset="-128"/>
              </a:rPr>
              <a:t>requires you to get 10 “NO!” as answers to requests you make. The journal then will be the description of these experiences and the challenges you faced. Each request should be realistic and serious while trying to push the limits. Please also include all the</a:t>
            </a:r>
            <a:r>
              <a:rPr lang="ru-RU" altLang="en-US" dirty="0">
                <a:latin typeface="Rockwell" pitchFamily="18" charset="0"/>
                <a:ea typeface="MS PGothic" pitchFamily="34" charset="-128"/>
              </a:rPr>
              <a:t> “YES” </a:t>
            </a:r>
            <a:r>
              <a:rPr lang="en-US" altLang="en-US" dirty="0">
                <a:latin typeface="Rockwell" pitchFamily="18" charset="0"/>
                <a:ea typeface="MS PGothic" pitchFamily="34" charset="-128"/>
              </a:rPr>
              <a:t>answers </a:t>
            </a:r>
            <a:r>
              <a:rPr lang="ru-RU" altLang="en-US" dirty="0">
                <a:latin typeface="Rockwell" pitchFamily="18" charset="0"/>
                <a:ea typeface="MS PGothic" pitchFamily="34" charset="-128"/>
              </a:rPr>
              <a:t>you get</a:t>
            </a:r>
            <a:r>
              <a:rPr lang="en-US" altLang="en-US" dirty="0">
                <a:latin typeface="Rockwell" pitchFamily="18" charset="0"/>
                <a:ea typeface="MS PGothic" pitchFamily="34" charset="-128"/>
              </a:rPr>
              <a:t> on the way to receiving ten “NO” answers. </a:t>
            </a:r>
            <a:r>
              <a:rPr lang="en-US" altLang="en-US" dirty="0" err="1">
                <a:latin typeface="Rockwell" pitchFamily="18" charset="0"/>
                <a:ea typeface="MS PGothic" pitchFamily="34" charset="-128"/>
              </a:rPr>
              <a:t>Yo</a:t>
            </a:r>
            <a:r>
              <a:rPr lang="ru-RU" altLang="en-US" dirty="0">
                <a:latin typeface="Rockwell" pitchFamily="18" charset="0"/>
                <a:ea typeface="MS PGothic" pitchFamily="34" charset="-128"/>
              </a:rPr>
              <a:t>u should approach the negotiations with the true intention of getting a “YES,” not just looking for another “NO” to complete the assignment. </a:t>
            </a:r>
            <a:r>
              <a:rPr lang="en-US" altLang="en-US" dirty="0">
                <a:latin typeface="Rockwell" pitchFamily="18" charset="0"/>
                <a:ea typeface="MS PGothic" pitchFamily="34" charset="-128"/>
              </a:rPr>
              <a:t>An important rule--</a:t>
            </a:r>
            <a:r>
              <a:rPr lang="en-US" altLang="en-US" baseline="0" dirty="0">
                <a:latin typeface="Rockwell" pitchFamily="18" charset="0"/>
                <a:ea typeface="MS PGothic" pitchFamily="34" charset="-128"/>
              </a:rPr>
              <a:t> </a:t>
            </a:r>
            <a:r>
              <a:rPr lang="en-US" altLang="en-US" dirty="0">
                <a:latin typeface="Rockwell" pitchFamily="18" charset="0"/>
                <a:ea typeface="MS PGothic" pitchFamily="34" charset="-128"/>
              </a:rPr>
              <a:t>our school as an institution is off limits—you cannot use “NO” responses from the administration, staff, or professors.</a:t>
            </a:r>
            <a:endParaRPr lang="en-US" altLang="en-US" dirty="0"/>
          </a:p>
          <a:p>
            <a:pPr eaLnBrk="1" hangingPunct="1">
              <a:spcBef>
                <a:spcPct val="0"/>
              </a:spcBef>
            </a:pPr>
            <a:endParaRPr lang="en-US" altLang="en-US" dirty="0">
              <a:latin typeface="Rockwell" pitchFamily="18" charset="0"/>
              <a:ea typeface="MS PGothic" pitchFamily="34" charset="-128"/>
            </a:endParaRPr>
          </a:p>
          <a:p>
            <a:pPr eaLnBrk="1" hangingPunct="1">
              <a:spcBef>
                <a:spcPct val="0"/>
              </a:spcBef>
            </a:pPr>
            <a:r>
              <a:rPr lang="en-US" altLang="en-US" dirty="0">
                <a:latin typeface="Rockwell" pitchFamily="18" charset="0"/>
                <a:ea typeface="MS PGothic" pitchFamily="34" charset="-128"/>
              </a:rPr>
              <a:t>Source</a:t>
            </a:r>
            <a:r>
              <a:rPr lang="en-US" altLang="en-US" baseline="0" dirty="0">
                <a:latin typeface="Rockwell" pitchFamily="18" charset="0"/>
                <a:ea typeface="MS PGothic" pitchFamily="34" charset="-128"/>
              </a:rPr>
              <a:t> for photo:</a:t>
            </a:r>
          </a:p>
          <a:p>
            <a:pPr eaLnBrk="1" hangingPunct="1">
              <a:spcBef>
                <a:spcPct val="0"/>
              </a:spcBef>
            </a:pPr>
            <a:r>
              <a:rPr lang="en-US" altLang="en-US" dirty="0">
                <a:latin typeface="Rockwell" pitchFamily="18" charset="0"/>
                <a:ea typeface="MS PGothic" pitchFamily="34" charset="-128"/>
              </a:rPr>
              <a:t>https://pixabay.com/en/no-negative-whiteboard-presentation-1532783/</a:t>
            </a:r>
          </a:p>
          <a:p>
            <a:pPr eaLnBrk="1" hangingPunct="1">
              <a:spcBef>
                <a:spcPct val="0"/>
              </a:spcBef>
            </a:pPr>
            <a:endParaRPr lang="en-US" altLang="en-US" dirty="0">
              <a:latin typeface="Rockwell" pitchFamily="18" charset="0"/>
              <a:ea typeface="MS PGothic" pitchFamily="34" charset="-128"/>
            </a:endParaRPr>
          </a:p>
          <a:p>
            <a:pPr eaLnBrk="1" hangingPunct="1">
              <a:spcBef>
                <a:spcPct val="0"/>
              </a:spcBef>
            </a:pPr>
            <a:r>
              <a:rPr lang="en-US" altLang="en-US" dirty="0">
                <a:latin typeface="Rockwell" pitchFamily="18" charset="0"/>
                <a:ea typeface="MS PGothic" pitchFamily="34" charset="-128"/>
              </a:rPr>
              <a:t> </a:t>
            </a:r>
          </a:p>
          <a:p>
            <a:pPr eaLnBrk="1" hangingPunct="1">
              <a:spcBef>
                <a:spcPct val="0"/>
              </a:spcBef>
            </a:pPr>
            <a:endParaRPr lang="en-US"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A9902F2-7C82-4013-A82D-F32F3A5A7B91}" type="slidenum">
              <a:rPr lang="en-GB" altLang="en-US" smtClean="0"/>
              <a:pPr>
                <a:spcBef>
                  <a:spcPct val="0"/>
                </a:spcBef>
              </a:pPr>
              <a:t>8</a:t>
            </a:fld>
            <a:endParaRPr lang="en-GB" altLang="en-US"/>
          </a:p>
        </p:txBody>
      </p:sp>
    </p:spTree>
    <p:extLst>
      <p:ext uri="{BB962C8B-B14F-4D97-AF65-F5344CB8AC3E}">
        <p14:creationId xmlns:p14="http://schemas.microsoft.com/office/powerpoint/2010/main" val="249541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200" dirty="0"/>
              <a:t>Many of us struggle with a lack of self-confidence regarding our negotiation skills and fear being rejected when we ask for things, so we don’t ask.</a:t>
            </a:r>
            <a:r>
              <a:rPr lang="en-US" altLang="en-US" sz="1200" baseline="0" dirty="0"/>
              <a:t> </a:t>
            </a:r>
            <a:r>
              <a:rPr lang="en-US" altLang="en-US" sz="1200" dirty="0"/>
              <a:t>However, we were all born negotiators. Small children do not fear rejection, it is something society has taught us to fear. </a:t>
            </a:r>
          </a:p>
          <a:p>
            <a:pPr eaLnBrk="1" hangingPunct="1"/>
            <a:endParaRPr lang="en-US" altLang="en-US" sz="1200"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F3D12E8-A449-469D-9E38-505053E291A3}" type="slidenum">
              <a:rPr lang="en-GB" altLang="en-US" smtClean="0"/>
              <a:pPr>
                <a:spcBef>
                  <a:spcPct val="0"/>
                </a:spcBef>
              </a:pPr>
              <a:t>9</a:t>
            </a:fld>
            <a:endParaRPr lang="en-GB" altLang="en-US"/>
          </a:p>
        </p:txBody>
      </p:sp>
    </p:spTree>
    <p:extLst>
      <p:ext uri="{BB962C8B-B14F-4D97-AF65-F5344CB8AC3E}">
        <p14:creationId xmlns:p14="http://schemas.microsoft.com/office/powerpoint/2010/main" val="308462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64563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2D32-A709-47DC-8A50-FC85535ECA5F}" type="datetimeFigureOut">
              <a:rPr lang="en-US" smtClean="0"/>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242765713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The Joint Bid</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06/2024-6911</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by </a:t>
            </a:r>
            <a:r>
              <a:rPr lang="en-GB" sz="750" dirty="0">
                <a:solidFill>
                  <a:prstClr val="black"/>
                </a:solidFill>
                <a:latin typeface="Roboto" panose="02000000000000000000" pitchFamily="2" charset="0"/>
                <a:ea typeface="Roboto" panose="02000000000000000000" pitchFamily="2" charset="0"/>
              </a:rPr>
              <a:t>Warren Tierney, </a:t>
            </a:r>
            <a:r>
              <a:rPr lang="en-US" sz="750" dirty="0">
                <a:solidFill>
                  <a:prstClr val="black"/>
                </a:solidFill>
                <a:latin typeface="Roboto" panose="02000000000000000000" pitchFamily="2" charset="0"/>
                <a:ea typeface="Roboto" panose="02000000000000000000" pitchFamily="2" charset="0"/>
              </a:rPr>
              <a:t>Postdoctoral Research Associate at INSEAD, </a:t>
            </a:r>
            <a:r>
              <a:rPr lang="en-GB" sz="750" dirty="0">
                <a:solidFill>
                  <a:prstClr val="black"/>
                </a:solidFill>
                <a:latin typeface="Roboto" panose="02000000000000000000" pitchFamily="2" charset="0"/>
                <a:ea typeface="Roboto" panose="02000000000000000000" pitchFamily="2" charset="0"/>
              </a:rPr>
              <a:t>under the supervision of Martin Schweinsberg, Associate Professor </a:t>
            </a:r>
            <a:r>
              <a:rPr lang="en-GB" sz="750">
                <a:solidFill>
                  <a:prstClr val="black"/>
                </a:solidFill>
                <a:latin typeface="Roboto" panose="02000000000000000000" pitchFamily="2" charset="0"/>
                <a:ea typeface="Roboto" panose="02000000000000000000" pitchFamily="2" charset="0"/>
              </a:rPr>
              <a:t>of Organisational </a:t>
            </a:r>
            <a:r>
              <a:rPr lang="en-GB" sz="750" dirty="0">
                <a:solidFill>
                  <a:prstClr val="black"/>
                </a:solidFill>
                <a:latin typeface="Roboto" panose="02000000000000000000" pitchFamily="2" charset="0"/>
                <a:ea typeface="Roboto" panose="02000000000000000000" pitchFamily="2" charset="0"/>
              </a:rPr>
              <a:t>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as additional material to the role play “The </a:t>
            </a:r>
            <a:r>
              <a:rPr lang="en-US" sz="750" i="1" dirty="0">
                <a:solidFill>
                  <a:prstClr val="black"/>
                </a:solidFill>
                <a:latin typeface="Roboto" panose="02000000000000000000" pitchFamily="2" charset="0"/>
                <a:ea typeface="Roboto" panose="02000000000000000000" pitchFamily="2" charset="0"/>
              </a:rPr>
              <a:t>Joint Bid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2133600"/>
            <a:ext cx="8229600" cy="3810000"/>
          </a:xfrm>
        </p:spPr>
        <p:txBody>
          <a:bodyPr/>
          <a:lstStyle/>
          <a:p>
            <a:pPr marL="0" indent="0" algn="ctr" eaLnBrk="1" hangingPunct="1">
              <a:buFont typeface="Arial" pitchFamily="34" charset="0"/>
              <a:buNone/>
            </a:pPr>
            <a:r>
              <a:rPr lang="en-US" altLang="en-US" b="1" dirty="0">
                <a:solidFill>
                  <a:srgbClr val="FF0000"/>
                </a:solidFill>
              </a:rPr>
              <a:t>Who has heard of rejection therapy?</a:t>
            </a:r>
          </a:p>
          <a:p>
            <a:pPr marL="0" indent="0" algn="ctr" eaLnBrk="1" hangingPunct="1">
              <a:buFont typeface="Arial" pitchFamily="34" charset="0"/>
              <a:buNone/>
            </a:pPr>
            <a:endParaRPr lang="en-US" altLang="en-US" b="1" dirty="0">
              <a:solidFill>
                <a:srgbClr val="FF0000"/>
              </a:solidFill>
            </a:endParaRPr>
          </a:p>
          <a:p>
            <a:pPr marL="0" indent="0" algn="ctr" eaLnBrk="1" hangingPunct="1">
              <a:buFont typeface="Arial" pitchFamily="34" charset="0"/>
              <a:buNone/>
            </a:pPr>
            <a:r>
              <a:rPr lang="en-US" altLang="en-US" b="1" dirty="0">
                <a:solidFill>
                  <a:srgbClr val="FF0000"/>
                </a:solidFill>
              </a:rPr>
              <a:t>Has anyone tried it?</a:t>
            </a:r>
          </a:p>
        </p:txBody>
      </p:sp>
    </p:spTree>
    <p:extLst>
      <p:ext uri="{BB962C8B-B14F-4D97-AF65-F5344CB8AC3E}">
        <p14:creationId xmlns:p14="http://schemas.microsoft.com/office/powerpoint/2010/main" val="423172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64525" cy="1143000"/>
          </a:xfrm>
        </p:spPr>
        <p:txBody>
          <a:bodyPr/>
          <a:lstStyle/>
          <a:p>
            <a:pPr eaLnBrk="1" hangingPunct="1"/>
            <a:r>
              <a:rPr lang="en-US" altLang="en-US" sz="3600" b="1" dirty="0"/>
              <a:t>Rejection Therapy</a:t>
            </a:r>
          </a:p>
        </p:txBody>
      </p:sp>
      <p:sp>
        <p:nvSpPr>
          <p:cNvPr id="20483" name="Content Placeholder 2"/>
          <p:cNvSpPr>
            <a:spLocks noGrp="1"/>
          </p:cNvSpPr>
          <p:nvPr>
            <p:ph idx="1"/>
          </p:nvPr>
        </p:nvSpPr>
        <p:spPr>
          <a:xfrm>
            <a:off x="457200" y="1600200"/>
            <a:ext cx="8229600" cy="3810000"/>
          </a:xfrm>
        </p:spPr>
        <p:txBody>
          <a:bodyPr/>
          <a:lstStyle/>
          <a:p>
            <a:pPr eaLnBrk="1" hangingPunct="1"/>
            <a:r>
              <a:rPr lang="en-US" altLang="en-US" sz="2400" dirty="0"/>
              <a:t>You go out and actively seek rejection</a:t>
            </a:r>
          </a:p>
          <a:p>
            <a:pPr eaLnBrk="1" hangingPunct="1"/>
            <a:endParaRPr lang="en-US" altLang="en-US" sz="2400" dirty="0"/>
          </a:p>
          <a:p>
            <a:pPr eaLnBrk="1" hangingPunct="1"/>
            <a:r>
              <a:rPr lang="en-US" altLang="en-US" sz="2400" dirty="0"/>
              <a:t>The goal is to desensitize yourself to the pain of rejection</a:t>
            </a:r>
          </a:p>
          <a:p>
            <a:pPr eaLnBrk="1" hangingPunct="1">
              <a:buFont typeface="Arial" pitchFamily="34" charset="0"/>
              <a:buNone/>
            </a:pPr>
            <a:br>
              <a:rPr lang="en-US" altLang="en-US" sz="2400" dirty="0"/>
            </a:br>
            <a:endParaRPr lang="en-US" alt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837" y="3197060"/>
            <a:ext cx="3509963" cy="3356140"/>
          </a:xfrm>
          <a:prstGeom prst="rect">
            <a:avLst/>
          </a:prstGeom>
        </p:spPr>
      </p:pic>
    </p:spTree>
    <p:extLst>
      <p:ext uri="{BB962C8B-B14F-4D97-AF65-F5344CB8AC3E}">
        <p14:creationId xmlns:p14="http://schemas.microsoft.com/office/powerpoint/2010/main" val="26639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64525" cy="1143000"/>
          </a:xfrm>
        </p:spPr>
        <p:txBody>
          <a:bodyPr/>
          <a:lstStyle/>
          <a:p>
            <a:pPr eaLnBrk="1" hangingPunct="1"/>
            <a:r>
              <a:rPr lang="en-US" altLang="en-US" sz="3600" b="1"/>
              <a:t>Goal of the “No Journal”</a:t>
            </a:r>
          </a:p>
        </p:txBody>
      </p:sp>
      <p:sp>
        <p:nvSpPr>
          <p:cNvPr id="21507" name="Content Placeholder 2"/>
          <p:cNvSpPr>
            <a:spLocks noGrp="1"/>
          </p:cNvSpPr>
          <p:nvPr>
            <p:ph idx="1"/>
          </p:nvPr>
        </p:nvSpPr>
        <p:spPr>
          <a:xfrm>
            <a:off x="457200" y="1851025"/>
            <a:ext cx="8229600" cy="3810000"/>
          </a:xfrm>
        </p:spPr>
        <p:txBody>
          <a:bodyPr>
            <a:noAutofit/>
          </a:bodyPr>
          <a:lstStyle/>
          <a:p>
            <a:pPr eaLnBrk="1" hangingPunct="1"/>
            <a:r>
              <a:rPr lang="en-US" altLang="en-US" sz="2400" dirty="0"/>
              <a:t>The goal of the “No Journal” is to make you more comfortable asking for things </a:t>
            </a:r>
          </a:p>
          <a:p>
            <a:pPr lvl="1" eaLnBrk="1" hangingPunct="1"/>
            <a:r>
              <a:rPr lang="en-US" altLang="en-US" sz="2400" dirty="0"/>
              <a:t>Value claiming is a very important aspect of negotiation</a:t>
            </a:r>
          </a:p>
          <a:p>
            <a:pPr lvl="1" eaLnBrk="1" hangingPunct="1"/>
            <a:endParaRPr lang="en-US" altLang="en-US" sz="2400" dirty="0"/>
          </a:p>
          <a:p>
            <a:pPr eaLnBrk="1" hangingPunct="1"/>
            <a:r>
              <a:rPr lang="en-US" altLang="en-US" sz="2400" dirty="0"/>
              <a:t>You cannot claim what you do not ask for!</a:t>
            </a:r>
          </a:p>
          <a:p>
            <a:pPr eaLnBrk="1" hangingPunct="1"/>
            <a:endParaRPr lang="en-US" altLang="en-US" sz="2400" dirty="0"/>
          </a:p>
          <a:p>
            <a:pPr eaLnBrk="1" hangingPunct="1"/>
            <a:r>
              <a:rPr lang="en-US" altLang="en-US" sz="2400" dirty="0"/>
              <a:t>Most students are surprised by how many “Yes” answers they get</a:t>
            </a:r>
          </a:p>
          <a:p>
            <a:pPr eaLnBrk="1" hangingPunct="1">
              <a:buFont typeface="Arial" pitchFamily="34" charset="0"/>
              <a:buNone/>
            </a:pPr>
            <a:br>
              <a:rPr lang="en-US" altLang="en-US" sz="2400" dirty="0"/>
            </a:br>
            <a:endParaRPr lang="en-US" alt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760" y="228600"/>
            <a:ext cx="1615440" cy="1140905"/>
          </a:xfrm>
          <a:prstGeom prst="rect">
            <a:avLst/>
          </a:prstGeom>
        </p:spPr>
      </p:pic>
    </p:spTree>
    <p:extLst>
      <p:ext uri="{BB962C8B-B14F-4D97-AF65-F5344CB8AC3E}">
        <p14:creationId xmlns:p14="http://schemas.microsoft.com/office/powerpoint/2010/main" val="57751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04800"/>
            <a:ext cx="9144000" cy="1143000"/>
          </a:xfrm>
        </p:spPr>
        <p:txBody>
          <a:bodyPr>
            <a:normAutofit fontScale="90000"/>
          </a:bodyPr>
          <a:lstStyle/>
          <a:p>
            <a:pPr eaLnBrk="1" hangingPunct="1"/>
            <a:r>
              <a:rPr lang="en-US" altLang="en-US" sz="3600" b="1" dirty="0"/>
              <a:t>Examples from past “No Journals” </a:t>
            </a:r>
            <a:br>
              <a:rPr lang="en-US" altLang="en-US" sz="3600" b="1" dirty="0"/>
            </a:br>
            <a:r>
              <a:rPr lang="en-US" altLang="en-US" sz="3600" b="1" dirty="0"/>
              <a:t>by students</a:t>
            </a:r>
          </a:p>
        </p:txBody>
      </p:sp>
      <p:sp>
        <p:nvSpPr>
          <p:cNvPr id="41987" name="Content Placeholder 2"/>
          <p:cNvSpPr>
            <a:spLocks noGrp="1"/>
          </p:cNvSpPr>
          <p:nvPr>
            <p:ph idx="1"/>
          </p:nvPr>
        </p:nvSpPr>
        <p:spPr>
          <a:xfrm>
            <a:off x="457200" y="2133600"/>
            <a:ext cx="8229600" cy="3810000"/>
          </a:xfrm>
        </p:spPr>
        <p:txBody>
          <a:bodyPr>
            <a:noAutofit/>
          </a:bodyPr>
          <a:lstStyle/>
          <a:p>
            <a:pPr>
              <a:lnSpc>
                <a:spcPct val="90000"/>
              </a:lnSpc>
            </a:pPr>
            <a:r>
              <a:rPr lang="en-US" altLang="en-US" sz="2400" dirty="0"/>
              <a:t>Asked to rent a tie from a store that sells ties (they said yes)</a:t>
            </a:r>
          </a:p>
          <a:p>
            <a:pPr eaLnBrk="1" hangingPunct="1">
              <a:lnSpc>
                <a:spcPct val="90000"/>
              </a:lnSpc>
            </a:pPr>
            <a:endParaRPr lang="en-US" altLang="en-US" sz="2400" dirty="0">
              <a:solidFill>
                <a:srgbClr val="8064A2"/>
              </a:solidFill>
            </a:endParaRPr>
          </a:p>
        </p:txBody>
      </p:sp>
    </p:spTree>
    <p:extLst>
      <p:ext uri="{BB962C8B-B14F-4D97-AF65-F5344CB8AC3E}">
        <p14:creationId xmlns:p14="http://schemas.microsoft.com/office/powerpoint/2010/main" val="347086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04800"/>
            <a:ext cx="9144000" cy="1143000"/>
          </a:xfrm>
        </p:spPr>
        <p:txBody>
          <a:bodyPr>
            <a:normAutofit fontScale="90000"/>
          </a:bodyPr>
          <a:lstStyle/>
          <a:p>
            <a:pPr eaLnBrk="1" hangingPunct="1"/>
            <a:r>
              <a:rPr lang="en-US" altLang="en-US" sz="3600" b="1"/>
              <a:t>Examples from past “No Journals” </a:t>
            </a:r>
            <a:br>
              <a:rPr lang="en-US" altLang="en-US" sz="3600" b="1"/>
            </a:br>
            <a:r>
              <a:rPr lang="en-US" altLang="en-US" sz="3600" b="1"/>
              <a:t>by students</a:t>
            </a:r>
          </a:p>
        </p:txBody>
      </p:sp>
      <p:sp>
        <p:nvSpPr>
          <p:cNvPr id="41987" name="Content Placeholder 2"/>
          <p:cNvSpPr>
            <a:spLocks noGrp="1"/>
          </p:cNvSpPr>
          <p:nvPr>
            <p:ph idx="1"/>
          </p:nvPr>
        </p:nvSpPr>
        <p:spPr>
          <a:xfrm>
            <a:off x="457200" y="2133600"/>
            <a:ext cx="8229600" cy="3810000"/>
          </a:xfrm>
        </p:spPr>
        <p:txBody>
          <a:bodyPr>
            <a:noAutofit/>
          </a:bodyPr>
          <a:lstStyle/>
          <a:p>
            <a:pPr>
              <a:lnSpc>
                <a:spcPct val="90000"/>
              </a:lnSpc>
            </a:pPr>
            <a:r>
              <a:rPr lang="en-US" altLang="en-US" sz="2400" dirty="0"/>
              <a:t>Asked to rent a tie from a store that sells ties (they said yes)</a:t>
            </a:r>
          </a:p>
          <a:p>
            <a:pPr>
              <a:lnSpc>
                <a:spcPct val="90000"/>
              </a:lnSpc>
            </a:pPr>
            <a:endParaRPr lang="en-US" altLang="en-US" sz="2400" dirty="0"/>
          </a:p>
          <a:p>
            <a:pPr eaLnBrk="1" hangingPunct="1">
              <a:lnSpc>
                <a:spcPct val="90000"/>
              </a:lnSpc>
            </a:pPr>
            <a:r>
              <a:rPr lang="en-US" altLang="en-US" sz="2400" dirty="0"/>
              <a:t>Ask for a raise (the boss said yes)</a:t>
            </a:r>
          </a:p>
          <a:p>
            <a:pPr eaLnBrk="1" hangingPunct="1">
              <a:lnSpc>
                <a:spcPct val="90000"/>
              </a:lnSpc>
            </a:pPr>
            <a:endParaRPr lang="en-US" altLang="en-US" sz="2400" dirty="0">
              <a:solidFill>
                <a:srgbClr val="8064A2"/>
              </a:solidFill>
            </a:endParaRPr>
          </a:p>
        </p:txBody>
      </p:sp>
    </p:spTree>
    <p:extLst>
      <p:ext uri="{BB962C8B-B14F-4D97-AF65-F5344CB8AC3E}">
        <p14:creationId xmlns:p14="http://schemas.microsoft.com/office/powerpoint/2010/main" val="215024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04800"/>
            <a:ext cx="9144000" cy="1143000"/>
          </a:xfrm>
        </p:spPr>
        <p:txBody>
          <a:bodyPr>
            <a:normAutofit fontScale="90000"/>
          </a:bodyPr>
          <a:lstStyle/>
          <a:p>
            <a:pPr eaLnBrk="1" hangingPunct="1"/>
            <a:r>
              <a:rPr lang="en-US" altLang="en-US" sz="3600" b="1"/>
              <a:t>Examples from past “No Journals” </a:t>
            </a:r>
            <a:br>
              <a:rPr lang="en-US" altLang="en-US" sz="3600" b="1"/>
            </a:br>
            <a:r>
              <a:rPr lang="en-US" altLang="en-US" sz="3600" b="1"/>
              <a:t>by students</a:t>
            </a:r>
          </a:p>
        </p:txBody>
      </p:sp>
      <p:sp>
        <p:nvSpPr>
          <p:cNvPr id="41987" name="Content Placeholder 2"/>
          <p:cNvSpPr>
            <a:spLocks noGrp="1"/>
          </p:cNvSpPr>
          <p:nvPr>
            <p:ph idx="1"/>
          </p:nvPr>
        </p:nvSpPr>
        <p:spPr>
          <a:xfrm>
            <a:off x="457200" y="2133600"/>
            <a:ext cx="8229600" cy="3810000"/>
          </a:xfrm>
        </p:spPr>
        <p:txBody>
          <a:bodyPr>
            <a:noAutofit/>
          </a:bodyPr>
          <a:lstStyle/>
          <a:p>
            <a:pPr>
              <a:lnSpc>
                <a:spcPct val="90000"/>
              </a:lnSpc>
            </a:pPr>
            <a:r>
              <a:rPr lang="en-US" altLang="en-US" sz="2400" dirty="0"/>
              <a:t>Asked to rent a tie from a store that sells ties (they said yes)</a:t>
            </a:r>
          </a:p>
          <a:p>
            <a:pPr>
              <a:lnSpc>
                <a:spcPct val="90000"/>
              </a:lnSpc>
            </a:pPr>
            <a:endParaRPr lang="en-US" altLang="en-US" sz="2400" dirty="0"/>
          </a:p>
          <a:p>
            <a:pPr eaLnBrk="1" hangingPunct="1">
              <a:lnSpc>
                <a:spcPct val="90000"/>
              </a:lnSpc>
            </a:pPr>
            <a:r>
              <a:rPr lang="en-US" altLang="en-US" sz="2400" dirty="0"/>
              <a:t>Ask for a raise (the boss said yes)</a:t>
            </a:r>
          </a:p>
          <a:p>
            <a:pPr eaLnBrk="1" hangingPunct="1">
              <a:lnSpc>
                <a:spcPct val="90000"/>
              </a:lnSpc>
            </a:pPr>
            <a:endParaRPr lang="en-US" altLang="en-US" sz="2400" dirty="0"/>
          </a:p>
          <a:p>
            <a:pPr eaLnBrk="1" hangingPunct="1">
              <a:lnSpc>
                <a:spcPct val="90000"/>
              </a:lnSpc>
            </a:pPr>
            <a:r>
              <a:rPr lang="en-US" altLang="en-US" sz="2400" dirty="0"/>
              <a:t>Asked to enter nightclub in shorts and flip-flops (they said no)</a:t>
            </a:r>
          </a:p>
          <a:p>
            <a:pPr eaLnBrk="1" hangingPunct="1">
              <a:lnSpc>
                <a:spcPct val="90000"/>
              </a:lnSpc>
            </a:pPr>
            <a:endParaRPr lang="en-US" altLang="en-US" sz="2400" dirty="0"/>
          </a:p>
          <a:p>
            <a:pPr eaLnBrk="1" hangingPunct="1">
              <a:lnSpc>
                <a:spcPct val="90000"/>
              </a:lnSpc>
            </a:pPr>
            <a:endParaRPr lang="en-US" altLang="en-US" sz="2400" dirty="0">
              <a:solidFill>
                <a:srgbClr val="8064A2"/>
              </a:solidFill>
            </a:endParaRPr>
          </a:p>
        </p:txBody>
      </p:sp>
    </p:spTree>
    <p:extLst>
      <p:ext uri="{BB962C8B-B14F-4D97-AF65-F5344CB8AC3E}">
        <p14:creationId xmlns:p14="http://schemas.microsoft.com/office/powerpoint/2010/main" val="326639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04800"/>
            <a:ext cx="9144000" cy="1143000"/>
          </a:xfrm>
        </p:spPr>
        <p:txBody>
          <a:bodyPr>
            <a:normAutofit fontScale="90000"/>
          </a:bodyPr>
          <a:lstStyle/>
          <a:p>
            <a:pPr eaLnBrk="1" hangingPunct="1"/>
            <a:r>
              <a:rPr lang="en-US" altLang="en-US" sz="3600" b="1"/>
              <a:t>Examples from past “No Journals” </a:t>
            </a:r>
            <a:br>
              <a:rPr lang="en-US" altLang="en-US" sz="3600" b="1"/>
            </a:br>
            <a:r>
              <a:rPr lang="en-US" altLang="en-US" sz="3600" b="1"/>
              <a:t>by students</a:t>
            </a:r>
          </a:p>
        </p:txBody>
      </p:sp>
      <p:sp>
        <p:nvSpPr>
          <p:cNvPr id="41987" name="Content Placeholder 2"/>
          <p:cNvSpPr>
            <a:spLocks noGrp="1"/>
          </p:cNvSpPr>
          <p:nvPr>
            <p:ph idx="1"/>
          </p:nvPr>
        </p:nvSpPr>
        <p:spPr>
          <a:xfrm>
            <a:off x="457200" y="2133600"/>
            <a:ext cx="8229600" cy="3810000"/>
          </a:xfrm>
        </p:spPr>
        <p:txBody>
          <a:bodyPr>
            <a:noAutofit/>
          </a:bodyPr>
          <a:lstStyle/>
          <a:p>
            <a:pPr>
              <a:lnSpc>
                <a:spcPct val="90000"/>
              </a:lnSpc>
            </a:pPr>
            <a:r>
              <a:rPr lang="en-US" altLang="en-US" sz="2400" dirty="0"/>
              <a:t>Asked to rent a tie from a store that sells ties (they said yes)</a:t>
            </a:r>
          </a:p>
          <a:p>
            <a:pPr>
              <a:lnSpc>
                <a:spcPct val="90000"/>
              </a:lnSpc>
            </a:pPr>
            <a:endParaRPr lang="en-US" altLang="en-US" sz="2400" dirty="0"/>
          </a:p>
          <a:p>
            <a:pPr eaLnBrk="1" hangingPunct="1">
              <a:lnSpc>
                <a:spcPct val="90000"/>
              </a:lnSpc>
            </a:pPr>
            <a:r>
              <a:rPr lang="en-US" altLang="en-US" sz="2400" dirty="0"/>
              <a:t>Ask for a raise (the boss said yes)</a:t>
            </a:r>
          </a:p>
          <a:p>
            <a:pPr eaLnBrk="1" hangingPunct="1">
              <a:lnSpc>
                <a:spcPct val="90000"/>
              </a:lnSpc>
            </a:pPr>
            <a:endParaRPr lang="en-US" altLang="en-US" sz="2400" dirty="0"/>
          </a:p>
          <a:p>
            <a:pPr eaLnBrk="1" hangingPunct="1">
              <a:lnSpc>
                <a:spcPct val="90000"/>
              </a:lnSpc>
            </a:pPr>
            <a:r>
              <a:rPr lang="en-US" altLang="en-US" sz="2400" dirty="0"/>
              <a:t>Asked to enter nightclub in shorts and flip-flops (they said no)</a:t>
            </a:r>
          </a:p>
          <a:p>
            <a:pPr eaLnBrk="1" hangingPunct="1">
              <a:lnSpc>
                <a:spcPct val="90000"/>
              </a:lnSpc>
            </a:pPr>
            <a:endParaRPr lang="en-US" altLang="en-US" sz="2400" dirty="0">
              <a:solidFill>
                <a:srgbClr val="8064A2"/>
              </a:solidFill>
            </a:endParaRPr>
          </a:p>
          <a:p>
            <a:pPr eaLnBrk="1" hangingPunct="1">
              <a:lnSpc>
                <a:spcPct val="90000"/>
              </a:lnSpc>
            </a:pPr>
            <a:r>
              <a:rPr lang="en-US" altLang="en-US" sz="2400" dirty="0"/>
              <a:t>Ask girl interested in since high school out on a date (she said yes!)</a:t>
            </a:r>
          </a:p>
          <a:p>
            <a:pPr eaLnBrk="1" hangingPunct="1">
              <a:lnSpc>
                <a:spcPct val="90000"/>
              </a:lnSpc>
            </a:pPr>
            <a:endParaRPr lang="en-US" altLang="en-US" sz="2400" dirty="0"/>
          </a:p>
          <a:p>
            <a:pPr eaLnBrk="1" hangingPunct="1">
              <a:lnSpc>
                <a:spcPct val="90000"/>
              </a:lnSpc>
            </a:pPr>
            <a:endParaRPr lang="en-US" altLang="en-US" sz="2400" dirty="0">
              <a:solidFill>
                <a:srgbClr val="8064A2"/>
              </a:solidFill>
            </a:endParaRPr>
          </a:p>
        </p:txBody>
      </p:sp>
    </p:spTree>
    <p:extLst>
      <p:ext uri="{BB962C8B-B14F-4D97-AF65-F5344CB8AC3E}">
        <p14:creationId xmlns:p14="http://schemas.microsoft.com/office/powerpoint/2010/main" val="216240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52400"/>
            <a:ext cx="8229600" cy="1143000"/>
          </a:xfrm>
        </p:spPr>
        <p:txBody>
          <a:bodyPr/>
          <a:lstStyle/>
          <a:p>
            <a:pPr eaLnBrk="1" hangingPunct="1"/>
            <a:r>
              <a:rPr lang="en-US" altLang="en-US" sz="3600" b="1"/>
              <a:t>Rules for Negotiation Role-Plays</a:t>
            </a:r>
          </a:p>
        </p:txBody>
      </p:sp>
      <p:sp>
        <p:nvSpPr>
          <p:cNvPr id="47107" name="Content Placeholder 2"/>
          <p:cNvSpPr>
            <a:spLocks noGrp="1"/>
          </p:cNvSpPr>
          <p:nvPr>
            <p:ph idx="1"/>
          </p:nvPr>
        </p:nvSpPr>
        <p:spPr>
          <a:xfrm>
            <a:off x="457200" y="1752600"/>
            <a:ext cx="8229600" cy="4525963"/>
          </a:xfrm>
        </p:spPr>
        <p:txBody>
          <a:bodyPr/>
          <a:lstStyle/>
          <a:p>
            <a:pPr marL="342900" lvl="1" indent="-342900" eaLnBrk="1" hangingPunct="1">
              <a:buFont typeface="Arial" pitchFamily="34" charset="0"/>
              <a:buChar char="•"/>
            </a:pPr>
            <a:r>
              <a:rPr lang="en-US" altLang="en-US" sz="2400" dirty="0"/>
              <a:t>You may NOT show your role material to your counterpart</a:t>
            </a:r>
          </a:p>
          <a:p>
            <a:pPr marL="342900" lvl="1" indent="-342900" eaLnBrk="1" hangingPunct="1">
              <a:buFont typeface="Arial" pitchFamily="34" charset="0"/>
              <a:buChar char="•"/>
            </a:pPr>
            <a:endParaRPr lang="en-US" altLang="en-US" sz="2400" dirty="0"/>
          </a:p>
          <a:p>
            <a:pPr marL="342900" lvl="1" indent="-342900" eaLnBrk="1" hangingPunct="1">
              <a:buFont typeface="Arial" pitchFamily="34" charset="0"/>
              <a:buChar char="•"/>
            </a:pPr>
            <a:r>
              <a:rPr lang="en-US" altLang="en-US" sz="2400" dirty="0"/>
              <a:t>You cannot change or invent facts</a:t>
            </a:r>
          </a:p>
          <a:p>
            <a:pPr marL="342900" lvl="1" indent="-342900" eaLnBrk="1" hangingPunct="1">
              <a:buFont typeface="Arial" pitchFamily="34" charset="0"/>
              <a:buChar char="•"/>
            </a:pPr>
            <a:endParaRPr lang="en-US" altLang="en-US" sz="2400" dirty="0">
              <a:solidFill>
                <a:srgbClr val="003399"/>
              </a:solidFill>
            </a:endParaRPr>
          </a:p>
          <a:p>
            <a:pPr eaLnBrk="1" hangingPunct="1"/>
            <a:endParaRPr lang="en-US" alt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429000"/>
            <a:ext cx="4114800" cy="3086100"/>
          </a:xfrm>
          <a:prstGeom prst="rect">
            <a:avLst/>
          </a:prstGeom>
        </p:spPr>
      </p:pic>
    </p:spTree>
    <p:extLst>
      <p:ext uri="{BB962C8B-B14F-4D97-AF65-F5344CB8AC3E}">
        <p14:creationId xmlns:p14="http://schemas.microsoft.com/office/powerpoint/2010/main" val="393867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4876800" cy="4525963"/>
          </a:xfrm>
        </p:spPr>
        <p:txBody>
          <a:bodyPr rtlCol="0">
            <a:normAutofit/>
          </a:bodyPr>
          <a:lstStyle/>
          <a:p>
            <a:pPr eaLnBrk="1" fontAlgn="auto" hangingPunct="1">
              <a:spcAft>
                <a:spcPts val="0"/>
              </a:spcAft>
              <a:defRPr/>
            </a:pPr>
            <a:r>
              <a:rPr lang="en-US" sz="2400" dirty="0"/>
              <a:t>Read your role materials and plan (</a:t>
            </a:r>
            <a:r>
              <a:rPr lang="en-US" sz="2400" b="1" dirty="0"/>
              <a:t>max 15 minutes</a:t>
            </a:r>
            <a:r>
              <a:rPr lang="en-US" sz="2400" dirty="0"/>
              <a:t>)</a:t>
            </a:r>
          </a:p>
          <a:p>
            <a:pPr eaLnBrk="1" fontAlgn="auto" hangingPunct="1">
              <a:spcAft>
                <a:spcPts val="0"/>
              </a:spcAft>
              <a:defRPr/>
            </a:pPr>
            <a:endParaRPr lang="en-US" sz="2400" dirty="0"/>
          </a:p>
          <a:p>
            <a:pPr eaLnBrk="1" fontAlgn="auto" hangingPunct="1">
              <a:spcAft>
                <a:spcPts val="0"/>
              </a:spcAft>
              <a:defRPr/>
            </a:pPr>
            <a:r>
              <a:rPr lang="en-US" sz="2400" dirty="0"/>
              <a:t>Find your partner and negotiate (</a:t>
            </a:r>
            <a:r>
              <a:rPr lang="en-US" sz="2400" b="1" dirty="0"/>
              <a:t>max 15 minutes!</a:t>
            </a:r>
            <a:r>
              <a:rPr lang="en-US" sz="2400" dirty="0"/>
              <a:t>)</a:t>
            </a:r>
          </a:p>
          <a:p>
            <a:pPr eaLnBrk="1" fontAlgn="auto" hangingPunct="1">
              <a:spcAft>
                <a:spcPts val="0"/>
              </a:spcAft>
              <a:defRPr/>
            </a:pPr>
            <a:endParaRPr lang="en-US" sz="2400" dirty="0"/>
          </a:p>
          <a:p>
            <a:pPr eaLnBrk="1" fontAlgn="auto" hangingPunct="1">
              <a:spcAft>
                <a:spcPts val="0"/>
              </a:spcAft>
              <a:defRPr/>
            </a:pPr>
            <a:r>
              <a:rPr lang="en-US" sz="2400" dirty="0"/>
              <a:t>Debrief of the case is in exactly 30 minutes (you don’t need to tell me the results)</a:t>
            </a:r>
          </a:p>
          <a:p>
            <a:pPr eaLnBrk="1" fontAlgn="auto" hangingPunct="1">
              <a:spcAft>
                <a:spcPts val="0"/>
              </a:spcAft>
              <a:defRPr/>
            </a:pPr>
            <a:endParaRPr lang="en-US" sz="2400" dirty="0"/>
          </a:p>
          <a:p>
            <a:pPr eaLnBrk="1" fontAlgn="auto" hangingPunct="1">
              <a:spcAft>
                <a:spcPts val="0"/>
              </a:spcAft>
              <a:defRPr/>
            </a:pPr>
            <a:endParaRPr lang="en-US" dirty="0"/>
          </a:p>
          <a:p>
            <a:pPr lvl="1" eaLnBrk="1" fontAlgn="auto" hangingPunct="1">
              <a:spcAft>
                <a:spcPts val="0"/>
              </a:spcAft>
              <a:defRPr/>
            </a:pPr>
            <a:endParaRPr lang="en-US" sz="2000" dirty="0">
              <a:solidFill>
                <a:srgbClr val="003399"/>
              </a:solidFill>
            </a:endParaRPr>
          </a:p>
          <a:p>
            <a:pPr lvl="1" eaLnBrk="1" fontAlgn="auto" hangingPunct="1">
              <a:spcAft>
                <a:spcPts val="0"/>
              </a:spcAft>
              <a:defRPr/>
            </a:pPr>
            <a:endParaRPr lang="en-US" sz="2000" dirty="0">
              <a:solidFill>
                <a:srgbClr val="003399"/>
              </a:solidFill>
            </a:endParaRPr>
          </a:p>
          <a:p>
            <a:pPr lvl="1" eaLnBrk="1" fontAlgn="auto" hangingPunct="1">
              <a:spcAft>
                <a:spcPts val="0"/>
              </a:spcAft>
              <a:defRPr/>
            </a:pPr>
            <a:endParaRPr lang="en-US" sz="2000" dirty="0">
              <a:solidFill>
                <a:srgbClr val="003399"/>
              </a:solidFill>
            </a:endParaRPr>
          </a:p>
          <a:p>
            <a:pPr lvl="1" eaLnBrk="1" fontAlgn="auto" hangingPunct="1">
              <a:spcAft>
                <a:spcPts val="0"/>
              </a:spcAft>
              <a:defRPr/>
            </a:pPr>
            <a:endParaRPr lang="en-US" sz="2000" dirty="0">
              <a:solidFill>
                <a:srgbClr val="003399"/>
              </a:solidFill>
            </a:endParaRPr>
          </a:p>
          <a:p>
            <a:pPr eaLnBrk="1" fontAlgn="auto" hangingPunct="1">
              <a:spcAft>
                <a:spcPts val="0"/>
              </a:spcAft>
              <a:defRPr/>
            </a:pPr>
            <a:endParaRPr lang="en-US" sz="2000" dirty="0">
              <a:solidFill>
                <a:srgbClr val="003399"/>
              </a:solidFill>
            </a:endParaRPr>
          </a:p>
          <a:p>
            <a:pPr eaLnBrk="1" fontAlgn="auto" hangingPunct="1">
              <a:spcAft>
                <a:spcPts val="0"/>
              </a:spcAft>
              <a:defRPr/>
            </a:pPr>
            <a:endParaRPr lang="en-US" dirty="0"/>
          </a:p>
        </p:txBody>
      </p:sp>
      <p:sp>
        <p:nvSpPr>
          <p:cNvPr id="4" name="Rectangle 41"/>
          <p:cNvSpPr txBox="1">
            <a:spLocks noChangeArrowheads="1"/>
          </p:cNvSpPr>
          <p:nvPr/>
        </p:nvSpPr>
        <p:spPr>
          <a:xfrm>
            <a:off x="533400" y="457200"/>
            <a:ext cx="8229600" cy="1143000"/>
          </a:xfrm>
          <a:prstGeom prst="rect">
            <a:avLst/>
          </a:prstGeom>
          <a:noFill/>
          <a:ln/>
        </p:spPr>
        <p:txBody>
          <a:bodyPr anchor="ctr"/>
          <a:lstStyle/>
          <a:p>
            <a:pPr algn="ctr" fontAlgn="auto">
              <a:spcBef>
                <a:spcPts val="0"/>
              </a:spcBef>
              <a:spcAft>
                <a:spcPts val="0"/>
              </a:spcAft>
              <a:defRPr/>
            </a:pPr>
            <a:r>
              <a:rPr lang="en-US" sz="3600" b="1" dirty="0">
                <a:latin typeface="+mn-lt"/>
                <a:cs typeface="+mn-cs"/>
              </a:rPr>
              <a:t>Negotiation Exercise:</a:t>
            </a:r>
          </a:p>
          <a:p>
            <a:pPr algn="ctr" fontAlgn="auto">
              <a:spcBef>
                <a:spcPts val="0"/>
              </a:spcBef>
              <a:spcAft>
                <a:spcPts val="0"/>
              </a:spcAft>
              <a:defRPr/>
            </a:pPr>
            <a:r>
              <a:rPr lang="en-US" sz="3600" b="1" dirty="0">
                <a:latin typeface="+mn-lt"/>
                <a:cs typeface="+mn-cs"/>
              </a:rPr>
              <a:t>The Joint Bid</a:t>
            </a:r>
            <a:endParaRPr lang="en-US" sz="3600" dirty="0">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312041"/>
            <a:ext cx="3521279" cy="2640959"/>
          </a:xfrm>
          <a:prstGeom prst="rect">
            <a:avLst/>
          </a:prstGeom>
        </p:spPr>
      </p:pic>
    </p:spTree>
    <p:extLst>
      <p:ext uri="{BB962C8B-B14F-4D97-AF65-F5344CB8AC3E}">
        <p14:creationId xmlns:p14="http://schemas.microsoft.com/office/powerpoint/2010/main" val="81567010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pPr eaLnBrk="1" hangingPunct="1"/>
            <a:r>
              <a:rPr lang="en-US" altLang="en-US" sz="3500" b="1" i="1" dirty="0">
                <a:latin typeface="Cambria" panose="02040503050406030204" pitchFamily="18" charset="0"/>
              </a:rPr>
              <a:t>The Joint Bid</a:t>
            </a:r>
          </a:p>
        </p:txBody>
      </p:sp>
      <p:graphicFrame>
        <p:nvGraphicFramePr>
          <p:cNvPr id="3" name="Table 2"/>
          <p:cNvGraphicFramePr>
            <a:graphicFrameLocks noGrp="1"/>
          </p:cNvGraphicFramePr>
          <p:nvPr>
            <p:extLst>
              <p:ext uri="{D42A27DB-BD31-4B8C-83A1-F6EECF244321}">
                <p14:modId xmlns:p14="http://schemas.microsoft.com/office/powerpoint/2010/main" val="1565892831"/>
              </p:ext>
            </p:extLst>
          </p:nvPr>
        </p:nvGraphicFramePr>
        <p:xfrm>
          <a:off x="0" y="762000"/>
          <a:ext cx="9143999" cy="5919790"/>
        </p:xfrm>
        <a:graphic>
          <a:graphicData uri="http://schemas.openxmlformats.org/drawingml/2006/table">
            <a:tbl>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7945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0" fontAlgn="ctr"/>
                      <a:r>
                        <a:rPr lang="en-SG" sz="2400" b="1" i="0" u="none" strike="noStrike" dirty="0" err="1">
                          <a:solidFill>
                            <a:srgbClr val="000000"/>
                          </a:solidFill>
                          <a:effectLst/>
                          <a:latin typeface="Cambria"/>
                        </a:rPr>
                        <a:t>Kunjur</a:t>
                      </a:r>
                      <a:r>
                        <a:rPr lang="en-SG" sz="2400" b="1" i="0" u="none" strike="noStrike" baseline="0" dirty="0">
                          <a:solidFill>
                            <a:srgbClr val="000000"/>
                          </a:solidFill>
                          <a:effectLst/>
                          <a:latin typeface="Cambria"/>
                        </a:rPr>
                        <a:t> </a:t>
                      </a:r>
                      <a:r>
                        <a:rPr lang="en-SG" sz="2400" b="1" i="0" u="none" strike="noStrike" dirty="0">
                          <a:solidFill>
                            <a:srgbClr val="000000"/>
                          </a:solidFill>
                          <a:effectLst/>
                          <a:latin typeface="Cambria"/>
                        </a:rPr>
                        <a:t>Cosmetics</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SG" sz="2400" b="1" i="0" u="none" strike="noStrike" dirty="0">
                          <a:solidFill>
                            <a:srgbClr val="000000"/>
                          </a:solidFill>
                          <a:effectLst/>
                          <a:latin typeface="Cambria"/>
                        </a:rPr>
                        <a:t>GROUP</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SG" sz="2400" b="1" i="0" u="none" strike="noStrike" dirty="0" err="1">
                          <a:solidFill>
                            <a:srgbClr val="000000"/>
                          </a:solidFill>
                          <a:effectLst/>
                          <a:latin typeface="Cambria"/>
                        </a:rPr>
                        <a:t>Minavar</a:t>
                      </a:r>
                      <a:r>
                        <a:rPr lang="en-SG" sz="2400" b="1" i="0" u="none" strike="noStrike" baseline="0" dirty="0">
                          <a:solidFill>
                            <a:srgbClr val="000000"/>
                          </a:solidFill>
                          <a:effectLst/>
                          <a:latin typeface="Cambria"/>
                        </a:rPr>
                        <a:t> </a:t>
                      </a:r>
                      <a:r>
                        <a:rPr lang="en-SG" sz="2400" b="1" i="0" u="none" strike="noStrike" dirty="0">
                          <a:solidFill>
                            <a:srgbClr val="000000"/>
                          </a:solidFill>
                          <a:effectLst/>
                          <a:latin typeface="Cambria"/>
                        </a:rPr>
                        <a:t>Pharmaceuticals</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en-SG" sz="2400" b="1" i="0" u="none" strike="noStrike" dirty="0">
                          <a:solidFill>
                            <a:srgbClr val="000000"/>
                          </a:solidFill>
                          <a:effectLst/>
                          <a:latin typeface="Cambria"/>
                        </a:rPr>
                        <a:t>BOR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0"/>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it-IT"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1"/>
                  </a:ext>
                </a:extLst>
              </a:tr>
              <a:tr h="921653">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3"/>
                  </a:ext>
                </a:extLst>
              </a:tr>
              <a:tr h="619077">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4"/>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5"/>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8872261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202862137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Placeholder 2"/>
          <p:cNvSpPr txBox="1">
            <a:spLocks/>
          </p:cNvSpPr>
          <p:nvPr/>
        </p:nvSpPr>
        <p:spPr bwMode="auto">
          <a:xfrm>
            <a:off x="304800" y="-381000"/>
            <a:ext cx="8610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pPr>
            <a:r>
              <a:rPr lang="en-GB" altLang="en-US" sz="4000" b="1" dirty="0"/>
              <a:t>Introduction to Negotiation</a:t>
            </a:r>
          </a:p>
          <a:p>
            <a:pPr eaLnBrk="1" hangingPunct="1">
              <a:buFont typeface="Arial" pitchFamily="34" charset="0"/>
              <a:buNone/>
            </a:pPr>
            <a:endParaRPr lang="en-US" altLang="en-US" sz="4000" b="1" dirty="0">
              <a:solidFill>
                <a:srgbClr val="898989"/>
              </a:solidFill>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7751205" cy="4876800"/>
          </a:xfrm>
          <a:prstGeom prst="rect">
            <a:avLst/>
          </a:prstGeom>
        </p:spPr>
      </p:pic>
    </p:spTree>
    <p:extLst>
      <p:ext uri="{BB962C8B-B14F-4D97-AF65-F5344CB8AC3E}">
        <p14:creationId xmlns:p14="http://schemas.microsoft.com/office/powerpoint/2010/main" val="266396729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64769" cy="1143000"/>
          </a:xfrm>
        </p:spPr>
        <p:txBody>
          <a:bodyPr>
            <a:normAutofit/>
          </a:bodyPr>
          <a:lstStyle/>
          <a:p>
            <a:r>
              <a:rPr lang="en-US" sz="3600" b="1" dirty="0"/>
              <a:t>The Arm Exercise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219200"/>
            <a:ext cx="5105400" cy="5105400"/>
          </a:xfrm>
          <a:prstGeom prst="rect">
            <a:avLst/>
          </a:prstGeom>
        </p:spPr>
      </p:pic>
    </p:spTree>
    <p:extLst>
      <p:ext uri="{BB962C8B-B14F-4D97-AF65-F5344CB8AC3E}">
        <p14:creationId xmlns:p14="http://schemas.microsoft.com/office/powerpoint/2010/main" val="253932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048000"/>
            <a:ext cx="3276600" cy="3276600"/>
          </a:xfrm>
          <a:prstGeom prst="rect">
            <a:avLst/>
          </a:prstGeom>
        </p:spPr>
      </p:pic>
      <p:sp>
        <p:nvSpPr>
          <p:cNvPr id="3" name="Content Placeholder 2"/>
          <p:cNvSpPr>
            <a:spLocks noGrp="1"/>
          </p:cNvSpPr>
          <p:nvPr>
            <p:ph idx="1"/>
          </p:nvPr>
        </p:nvSpPr>
        <p:spPr>
          <a:xfrm>
            <a:off x="457200" y="1646237"/>
            <a:ext cx="8110124" cy="4983163"/>
          </a:xfrm>
        </p:spPr>
        <p:txBody>
          <a:bodyPr>
            <a:normAutofit fontScale="92500" lnSpcReduction="10000"/>
          </a:bodyPr>
          <a:lstStyle/>
          <a:p>
            <a:r>
              <a:rPr lang="en-US" sz="2400" dirty="0"/>
              <a:t>Pair up with another student and sit next to each other. </a:t>
            </a:r>
          </a:p>
          <a:p>
            <a:r>
              <a:rPr lang="en-US" sz="2400" dirty="0"/>
              <a:t>You cannot communicate with one another until the end of the exercise.</a:t>
            </a:r>
          </a:p>
          <a:p>
            <a:r>
              <a:rPr lang="en-US" sz="2400" dirty="0"/>
              <a:t>Your objective is to score as many points for yourself as you possibly can</a:t>
            </a:r>
          </a:p>
          <a:p>
            <a:endParaRPr lang="en-US" sz="2400" dirty="0"/>
          </a:p>
          <a:p>
            <a:r>
              <a:rPr lang="en-US" sz="2400" dirty="0"/>
              <a:t>Rules:</a:t>
            </a:r>
          </a:p>
          <a:p>
            <a:pPr lvl="1"/>
            <a:r>
              <a:rPr lang="en-US" sz="2400" dirty="0"/>
              <a:t>Each time the back of </a:t>
            </a:r>
            <a:r>
              <a:rPr lang="en-US" sz="2400" b="1" dirty="0"/>
              <a:t>their                                                               </a:t>
            </a:r>
            <a:r>
              <a:rPr lang="en-US" sz="2400" dirty="0"/>
              <a:t>hand hits the table, </a:t>
            </a:r>
            <a:r>
              <a:rPr lang="en-US" sz="2400" b="1" dirty="0"/>
              <a:t>you </a:t>
            </a:r>
            <a:r>
              <a:rPr lang="en-US" sz="2400" dirty="0"/>
              <a:t>get                                                         $1,000 (imaginary money)</a:t>
            </a:r>
          </a:p>
          <a:p>
            <a:pPr lvl="1"/>
            <a:r>
              <a:rPr lang="en-US" sz="2400" dirty="0"/>
              <a:t>Keep your eyes closed</a:t>
            </a:r>
          </a:p>
          <a:p>
            <a:pPr lvl="1"/>
            <a:r>
              <a:rPr lang="en-US" sz="2400" dirty="0"/>
              <a:t>No talking to each other</a:t>
            </a:r>
          </a:p>
          <a:p>
            <a:pPr lvl="1"/>
            <a:r>
              <a:rPr lang="en-US" sz="2400" dirty="0"/>
              <a:t>15 second time limit</a:t>
            </a:r>
          </a:p>
        </p:txBody>
      </p:sp>
      <p:sp>
        <p:nvSpPr>
          <p:cNvPr id="6" name="Title 1"/>
          <p:cNvSpPr>
            <a:spLocks noGrp="1"/>
          </p:cNvSpPr>
          <p:nvPr>
            <p:ph type="title"/>
          </p:nvPr>
        </p:nvSpPr>
        <p:spPr>
          <a:xfrm>
            <a:off x="457200" y="228600"/>
            <a:ext cx="8264769" cy="1143000"/>
          </a:xfrm>
        </p:spPr>
        <p:txBody>
          <a:bodyPr>
            <a:normAutofit/>
          </a:bodyPr>
          <a:lstStyle/>
          <a:p>
            <a:r>
              <a:rPr lang="en-US" sz="3600" b="1" dirty="0"/>
              <a:t>The Arm Exercise</a:t>
            </a:r>
            <a:endParaRPr lang="en-US" sz="3600" b="1" dirty="0">
              <a:solidFill>
                <a:schemeClr val="bg1"/>
              </a:solidFill>
            </a:endParaRPr>
          </a:p>
        </p:txBody>
      </p:sp>
    </p:spTree>
    <p:extLst>
      <p:ext uri="{BB962C8B-B14F-4D97-AF65-F5344CB8AC3E}">
        <p14:creationId xmlns:p14="http://schemas.microsoft.com/office/powerpoint/2010/main" val="205505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600" b="1" dirty="0">
                <a:solidFill>
                  <a:srgbClr val="FF0000"/>
                </a:solidFill>
              </a:rPr>
              <a:t>Who got the most points? </a:t>
            </a:r>
            <a:br>
              <a:rPr lang="en-US" sz="3600" b="1" dirty="0">
                <a:solidFill>
                  <a:srgbClr val="FF0000"/>
                </a:solidFill>
              </a:rPr>
            </a:br>
            <a:endParaRPr lang="en-US" sz="36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24000"/>
            <a:ext cx="4876800" cy="4876800"/>
          </a:xfrm>
          <a:prstGeom prst="rect">
            <a:avLst/>
          </a:prstGeom>
        </p:spPr>
      </p:pic>
    </p:spTree>
    <p:extLst>
      <p:ext uri="{BB962C8B-B14F-4D97-AF65-F5344CB8AC3E}">
        <p14:creationId xmlns:p14="http://schemas.microsoft.com/office/powerpoint/2010/main" val="116497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a:bodyPr>
          <a:lstStyle/>
          <a:p>
            <a:r>
              <a:rPr lang="en-US" sz="2400" dirty="0"/>
              <a:t>The highest scorers cooperate by taking turns touching the back of each person’s hand to the desk</a:t>
            </a:r>
          </a:p>
          <a:p>
            <a:endParaRPr lang="en-US" sz="2400" dirty="0">
              <a:solidFill>
                <a:srgbClr val="FF0000"/>
              </a:solidFill>
            </a:endParaRPr>
          </a:p>
          <a:p>
            <a:r>
              <a:rPr lang="en-US" sz="2400" dirty="0">
                <a:solidFill>
                  <a:srgbClr val="FF0000"/>
                </a:solidFill>
              </a:rPr>
              <a:t>Those of you who did this, how did you arrive at the  win-win solution?</a:t>
            </a:r>
          </a:p>
          <a:p>
            <a:endParaRPr lang="en-US" sz="2400" dirty="0"/>
          </a:p>
        </p:txBody>
      </p:sp>
      <p:sp>
        <p:nvSpPr>
          <p:cNvPr id="4" name="Title 1"/>
          <p:cNvSpPr>
            <a:spLocks noGrp="1"/>
          </p:cNvSpPr>
          <p:nvPr>
            <p:ph type="title"/>
          </p:nvPr>
        </p:nvSpPr>
        <p:spPr/>
        <p:txBody>
          <a:bodyPr>
            <a:normAutofit/>
          </a:bodyPr>
          <a:lstStyle/>
          <a:p>
            <a:r>
              <a:rPr lang="en-US" sz="3600" b="1" dirty="0"/>
              <a:t>The Arm Exercise</a:t>
            </a:r>
            <a:endParaRPr lang="en-US" sz="3600" b="1" dirty="0">
              <a:solidFill>
                <a:schemeClr val="bg1"/>
              </a:solidFill>
            </a:endParaRP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962400"/>
            <a:ext cx="3886200" cy="2590800"/>
          </a:xfrm>
          <a:prstGeom prst="rect">
            <a:avLst/>
          </a:prstGeom>
        </p:spPr>
      </p:pic>
    </p:spTree>
    <p:extLst>
      <p:ext uri="{BB962C8B-B14F-4D97-AF65-F5344CB8AC3E}">
        <p14:creationId xmlns:p14="http://schemas.microsoft.com/office/powerpoint/2010/main" val="301571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64769" cy="1143000"/>
          </a:xfrm>
        </p:spPr>
        <p:txBody>
          <a:bodyPr>
            <a:normAutofit/>
          </a:bodyPr>
          <a:lstStyle/>
          <a:p>
            <a:r>
              <a:rPr lang="en-US" sz="3600" b="1" dirty="0">
                <a:solidFill>
                  <a:srgbClr val="FF0000"/>
                </a:solidFill>
              </a:rPr>
              <a:t>What was your goal in the Arm Exercise?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47800"/>
            <a:ext cx="4876800" cy="4876800"/>
          </a:xfrm>
          <a:prstGeom prst="rect">
            <a:avLst/>
          </a:prstGeom>
        </p:spPr>
      </p:pic>
    </p:spTree>
    <p:extLst>
      <p:ext uri="{BB962C8B-B14F-4D97-AF65-F5344CB8AC3E}">
        <p14:creationId xmlns:p14="http://schemas.microsoft.com/office/powerpoint/2010/main" val="179930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110124" cy="4525963"/>
          </a:xfrm>
        </p:spPr>
        <p:txBody>
          <a:bodyPr>
            <a:normAutofit/>
          </a:bodyPr>
          <a:lstStyle/>
          <a:p>
            <a:r>
              <a:rPr lang="en-US" sz="2400" dirty="0"/>
              <a:t>To claim as much value for yourself as you can</a:t>
            </a:r>
          </a:p>
          <a:p>
            <a:endParaRPr lang="en-US" sz="2400" dirty="0"/>
          </a:p>
          <a:p>
            <a:r>
              <a:rPr lang="en-US" sz="2400" dirty="0"/>
              <a:t>We claim the most value for ourselves by working with others to create the most value possible</a:t>
            </a:r>
          </a:p>
          <a:p>
            <a:endParaRPr lang="en-US" sz="2400" dirty="0"/>
          </a:p>
          <a:p>
            <a:endParaRPr lang="en-US" sz="2400" dirty="0"/>
          </a:p>
        </p:txBody>
      </p:sp>
      <p:sp>
        <p:nvSpPr>
          <p:cNvPr id="4" name="Title 1"/>
          <p:cNvSpPr>
            <a:spLocks noGrp="1"/>
          </p:cNvSpPr>
          <p:nvPr>
            <p:ph type="title"/>
          </p:nvPr>
        </p:nvSpPr>
        <p:spPr>
          <a:xfrm>
            <a:off x="457200" y="152400"/>
            <a:ext cx="8264769" cy="1143000"/>
          </a:xfrm>
        </p:spPr>
        <p:txBody>
          <a:bodyPr>
            <a:normAutofit/>
          </a:bodyPr>
          <a:lstStyle/>
          <a:p>
            <a:r>
              <a:rPr lang="en-US" sz="3600" b="1" dirty="0"/>
              <a:t>What was your goal in the Arm Exercise?</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810000"/>
            <a:ext cx="3886200" cy="2590800"/>
          </a:xfrm>
          <a:prstGeom prst="rect">
            <a:avLst/>
          </a:prstGeom>
        </p:spPr>
      </p:pic>
    </p:spTree>
    <p:extLst>
      <p:ext uri="{BB962C8B-B14F-4D97-AF65-F5344CB8AC3E}">
        <p14:creationId xmlns:p14="http://schemas.microsoft.com/office/powerpoint/2010/main" val="2831143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685800"/>
            <a:ext cx="8724900" cy="5715000"/>
          </a:xfrm>
          <a:prstGeom prst="rect">
            <a:avLst/>
          </a:prstGeom>
        </p:spPr>
      </p:pic>
    </p:spTree>
    <p:extLst>
      <p:ext uri="{BB962C8B-B14F-4D97-AF65-F5344CB8AC3E}">
        <p14:creationId xmlns:p14="http://schemas.microsoft.com/office/powerpoint/2010/main" val="104214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dirty="0"/>
              <a:t>Dangerous assumptions in a negotiation</a:t>
            </a:r>
          </a:p>
        </p:txBody>
      </p:sp>
      <p:sp>
        <p:nvSpPr>
          <p:cNvPr id="3" name="Content Placeholder 2"/>
          <p:cNvSpPr>
            <a:spLocks noGrp="1"/>
          </p:cNvSpPr>
          <p:nvPr>
            <p:ph idx="1"/>
          </p:nvPr>
        </p:nvSpPr>
        <p:spPr>
          <a:xfrm>
            <a:off x="457200" y="1676401"/>
            <a:ext cx="3352800" cy="4800600"/>
          </a:xfrm>
        </p:spPr>
        <p:txBody>
          <a:bodyPr>
            <a:normAutofit fontScale="92500"/>
          </a:bodyPr>
          <a:lstStyle/>
          <a:p>
            <a:r>
              <a:rPr lang="en-US" sz="2400" dirty="0"/>
              <a:t>Our interests are opposed</a:t>
            </a:r>
          </a:p>
          <a:p>
            <a:r>
              <a:rPr lang="en-US" sz="2400" dirty="0"/>
              <a:t>Fixed pie bias: the value is front of us is all that there is</a:t>
            </a:r>
          </a:p>
          <a:p>
            <a:r>
              <a:rPr lang="en-US" sz="2400" dirty="0"/>
              <a:t>You are my enemy</a:t>
            </a:r>
          </a:p>
          <a:p>
            <a:r>
              <a:rPr lang="en-US" sz="2400" dirty="0"/>
              <a:t>Their intentions must be hostile</a:t>
            </a:r>
          </a:p>
          <a:p>
            <a:r>
              <a:rPr lang="en-US" sz="2400" dirty="0"/>
              <a:t>If they are hostile, I need to reciprocate in kind</a:t>
            </a:r>
          </a:p>
          <a:p>
            <a:r>
              <a:rPr lang="en-US" sz="2400" dirty="0"/>
              <a:t>The best way is to start safe and attack before being attacked</a:t>
            </a:r>
          </a:p>
        </p:txBody>
      </p:sp>
      <p:pic>
        <p:nvPicPr>
          <p:cNvPr id="5" name="Picture 4"/>
          <p:cNvPicPr>
            <a:picLocks noChangeAspect="1"/>
          </p:cNvPicPr>
          <p:nvPr/>
        </p:nvPicPr>
        <p:blipFill>
          <a:blip r:embed="rId3"/>
          <a:stretch>
            <a:fillRect/>
          </a:stretch>
        </p:blipFill>
        <p:spPr>
          <a:xfrm>
            <a:off x="3989327" y="2286000"/>
            <a:ext cx="4773673" cy="3306763"/>
          </a:xfrm>
          <a:prstGeom prst="rect">
            <a:avLst/>
          </a:prstGeom>
        </p:spPr>
      </p:pic>
    </p:spTree>
    <p:extLst>
      <p:ext uri="{BB962C8B-B14F-4D97-AF65-F5344CB8AC3E}">
        <p14:creationId xmlns:p14="http://schemas.microsoft.com/office/powerpoint/2010/main" val="419423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Placeholder 2"/>
          <p:cNvSpPr txBox="1">
            <a:spLocks/>
          </p:cNvSpPr>
          <p:nvPr/>
        </p:nvSpPr>
        <p:spPr bwMode="auto">
          <a:xfrm>
            <a:off x="304800" y="152400"/>
            <a:ext cx="8610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pPr>
            <a:r>
              <a:rPr lang="en-GB" altLang="en-US" sz="4000" b="1" dirty="0"/>
              <a:t>Fundamentals of Value Negotiation, Part I: Creating Value</a:t>
            </a:r>
          </a:p>
          <a:p>
            <a:pPr eaLnBrk="1" hangingPunct="1">
              <a:buFont typeface="Arial" pitchFamily="34" charset="0"/>
              <a:buNone/>
            </a:pPr>
            <a:endParaRPr lang="en-US" altLang="en-US" sz="4000" b="1" dirty="0">
              <a:solidFill>
                <a:srgbClr val="898989"/>
              </a:solidFill>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00200"/>
            <a:ext cx="5486399" cy="3657600"/>
          </a:xfrm>
          <a:prstGeom prst="rect">
            <a:avLst/>
          </a:prstGeom>
        </p:spPr>
      </p:pic>
      <p:sp>
        <p:nvSpPr>
          <p:cNvPr id="10" name="Text Placeholder 2"/>
          <p:cNvSpPr>
            <a:spLocks noGrp="1"/>
          </p:cNvSpPr>
          <p:nvPr/>
        </p:nvSpPr>
        <p:spPr>
          <a:xfrm>
            <a:off x="685800" y="4316412"/>
            <a:ext cx="7772400" cy="216058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eaLnBrk="1" hangingPunct="1"/>
            <a:r>
              <a:rPr lang="en-GB" altLang="en-US" sz="2500" b="1" dirty="0">
                <a:solidFill>
                  <a:schemeClr val="tx1"/>
                </a:solidFill>
              </a:rPr>
              <a:t>Martin </a:t>
            </a:r>
            <a:r>
              <a:rPr lang="en-GB" altLang="en-US" sz="2500" b="1" dirty="0" err="1">
                <a:solidFill>
                  <a:schemeClr val="tx1"/>
                </a:solidFill>
              </a:rPr>
              <a:t>Schweinsberg</a:t>
            </a:r>
            <a:r>
              <a:rPr lang="en-GB" altLang="en-US" sz="2500" b="1" dirty="0">
                <a:solidFill>
                  <a:schemeClr val="tx1"/>
                </a:solidFill>
              </a:rPr>
              <a:t>, </a:t>
            </a:r>
            <a:r>
              <a:rPr lang="en-GB" altLang="en-US" sz="2500" b="1" dirty="0" err="1">
                <a:solidFill>
                  <a:schemeClr val="tx1"/>
                </a:solidFill>
              </a:rPr>
              <a:t>Horacio</a:t>
            </a:r>
            <a:r>
              <a:rPr lang="en-GB" altLang="en-US" sz="2500" b="1" dirty="0">
                <a:solidFill>
                  <a:schemeClr val="tx1"/>
                </a:solidFill>
              </a:rPr>
              <a:t> Falcao, </a:t>
            </a:r>
          </a:p>
          <a:p>
            <a:pPr algn="ctr" eaLnBrk="1" hangingPunct="1"/>
            <a:r>
              <a:rPr lang="en-GB" altLang="en-US" sz="2500" b="1" dirty="0">
                <a:solidFill>
                  <a:schemeClr val="tx1"/>
                </a:solidFill>
              </a:rPr>
              <a:t>Warren Tierney, &amp; Eric Luis Uhlmann, </a:t>
            </a:r>
          </a:p>
          <a:p>
            <a:pPr algn="ctr" eaLnBrk="1" hangingPunct="1"/>
            <a:endParaRPr lang="en-US" altLang="en-US" sz="2500" b="1" dirty="0">
              <a:solidFill>
                <a:srgbClr val="898989"/>
              </a:solidFill>
            </a:endParaRPr>
          </a:p>
        </p:txBody>
      </p:sp>
    </p:spTree>
    <p:extLst>
      <p:ext uri="{BB962C8B-B14F-4D97-AF65-F5344CB8AC3E}">
        <p14:creationId xmlns:p14="http://schemas.microsoft.com/office/powerpoint/2010/main" val="12828783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Moving from Positions to Interests</a:t>
            </a:r>
          </a:p>
        </p:txBody>
      </p:sp>
      <p:sp>
        <p:nvSpPr>
          <p:cNvPr id="3" name="Content Placeholder 2"/>
          <p:cNvSpPr>
            <a:spLocks noGrp="1"/>
          </p:cNvSpPr>
          <p:nvPr>
            <p:ph idx="1"/>
          </p:nvPr>
        </p:nvSpPr>
        <p:spPr>
          <a:xfrm>
            <a:off x="457200" y="1981200"/>
            <a:ext cx="8305800" cy="4525963"/>
          </a:xfrm>
        </p:spPr>
        <p:txBody>
          <a:bodyPr>
            <a:normAutofit/>
          </a:bodyPr>
          <a:lstStyle/>
          <a:p>
            <a:r>
              <a:rPr lang="en-US" sz="2400" dirty="0"/>
              <a:t>Positions: The specific options each person wants</a:t>
            </a:r>
            <a:endParaRPr lang="en-US" sz="2000" dirty="0"/>
          </a:p>
          <a:p>
            <a:endParaRPr lang="en-US" sz="2400" dirty="0"/>
          </a:p>
          <a:p>
            <a:r>
              <a:rPr lang="en-US" sz="2400" dirty="0"/>
              <a:t>Interests: </a:t>
            </a:r>
            <a:r>
              <a:rPr lang="en-US" sz="2400" i="1" dirty="0"/>
              <a:t>Why</a:t>
            </a:r>
            <a:r>
              <a:rPr lang="en-US" sz="2400" dirty="0"/>
              <a:t> they want it</a:t>
            </a:r>
          </a:p>
          <a:p>
            <a:pPr lvl="1"/>
            <a:r>
              <a:rPr lang="en-US" sz="2400" dirty="0"/>
              <a:t>Underlying goals and concerns</a:t>
            </a:r>
          </a:p>
          <a:p>
            <a:pPr lvl="1"/>
            <a:r>
              <a:rPr lang="en-US" sz="2400" dirty="0"/>
              <a:t>Can potentially be satisfied by  bringing in new options</a:t>
            </a:r>
          </a:p>
          <a:p>
            <a:endParaRPr lang="en-US" sz="2400" dirty="0"/>
          </a:p>
        </p:txBody>
      </p:sp>
    </p:spTree>
    <p:extLst>
      <p:ext uri="{BB962C8B-B14F-4D97-AF65-F5344CB8AC3E}">
        <p14:creationId xmlns:p14="http://schemas.microsoft.com/office/powerpoint/2010/main" val="190815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7525" y="381000"/>
            <a:ext cx="8264525" cy="1143000"/>
          </a:xfrm>
          <a:prstGeom prst="rect">
            <a:avLst/>
          </a:prstGeom>
        </p:spPr>
        <p:txBody>
          <a:bodyPr/>
          <a:lstStyle>
            <a:lvl1pPr algn="l" rtl="0" eaLnBrk="0" fontAlgn="base" hangingPunct="0">
              <a:spcBef>
                <a:spcPct val="0"/>
              </a:spcBef>
              <a:spcAft>
                <a:spcPct val="0"/>
              </a:spcAft>
              <a:defRPr sz="3800">
                <a:solidFill>
                  <a:srgbClr val="006E51"/>
                </a:solidFill>
                <a:latin typeface="+mj-lt"/>
                <a:ea typeface="MS PGothic" pitchFamily="34" charset="-128"/>
                <a:cs typeface="MS PGothic" charset="0"/>
              </a:defRPr>
            </a:lvl1pPr>
            <a:lvl2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2pPr>
            <a:lvl3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3pPr>
            <a:lvl4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4pPr>
            <a:lvl5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5pPr>
            <a:lvl6pPr marL="457200" algn="l" rtl="0" eaLnBrk="1" fontAlgn="base" hangingPunct="1">
              <a:spcBef>
                <a:spcPct val="0"/>
              </a:spcBef>
              <a:spcAft>
                <a:spcPct val="0"/>
              </a:spcAft>
              <a:defRPr sz="3800">
                <a:solidFill>
                  <a:srgbClr val="006E51"/>
                </a:solidFill>
                <a:latin typeface="Arial" charset="0"/>
              </a:defRPr>
            </a:lvl6pPr>
            <a:lvl7pPr marL="914400" algn="l" rtl="0" eaLnBrk="1" fontAlgn="base" hangingPunct="1">
              <a:spcBef>
                <a:spcPct val="0"/>
              </a:spcBef>
              <a:spcAft>
                <a:spcPct val="0"/>
              </a:spcAft>
              <a:defRPr sz="3800">
                <a:solidFill>
                  <a:srgbClr val="006E51"/>
                </a:solidFill>
                <a:latin typeface="Arial" charset="0"/>
              </a:defRPr>
            </a:lvl7pPr>
            <a:lvl8pPr marL="1371600" algn="l" rtl="0" eaLnBrk="1" fontAlgn="base" hangingPunct="1">
              <a:spcBef>
                <a:spcPct val="0"/>
              </a:spcBef>
              <a:spcAft>
                <a:spcPct val="0"/>
              </a:spcAft>
              <a:defRPr sz="3800">
                <a:solidFill>
                  <a:srgbClr val="006E51"/>
                </a:solidFill>
                <a:latin typeface="Arial" charset="0"/>
              </a:defRPr>
            </a:lvl8pPr>
            <a:lvl9pPr marL="1828800" algn="l" rtl="0" eaLnBrk="1" fontAlgn="base" hangingPunct="1">
              <a:spcBef>
                <a:spcPct val="0"/>
              </a:spcBef>
              <a:spcAft>
                <a:spcPct val="0"/>
              </a:spcAft>
              <a:defRPr sz="3800">
                <a:solidFill>
                  <a:srgbClr val="006E51"/>
                </a:solidFill>
                <a:latin typeface="Arial" charset="0"/>
              </a:defRPr>
            </a:lvl9pPr>
          </a:lstStyle>
          <a:p>
            <a:pPr algn="ctr">
              <a:defRPr/>
            </a:pPr>
            <a:r>
              <a:rPr lang="en-GB" sz="3600" b="1" kern="0" dirty="0">
                <a:solidFill>
                  <a:schemeClr val="tx1"/>
                </a:solidFill>
              </a:rPr>
              <a:t>Defining Negotiation?</a:t>
            </a:r>
          </a:p>
        </p:txBody>
      </p:sp>
    </p:spTree>
    <p:extLst>
      <p:ext uri="{BB962C8B-B14F-4D97-AF65-F5344CB8AC3E}">
        <p14:creationId xmlns:p14="http://schemas.microsoft.com/office/powerpoint/2010/main" val="1689736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b="1" dirty="0"/>
              <a:t>Bringing in More Issues to Expand the Pie</a:t>
            </a:r>
          </a:p>
        </p:txBody>
      </p:sp>
      <p:sp>
        <p:nvSpPr>
          <p:cNvPr id="3" name="Content Placeholder 2"/>
          <p:cNvSpPr>
            <a:spLocks noGrp="1"/>
          </p:cNvSpPr>
          <p:nvPr>
            <p:ph idx="1"/>
          </p:nvPr>
        </p:nvSpPr>
        <p:spPr>
          <a:xfrm>
            <a:off x="457200" y="1798637"/>
            <a:ext cx="5105400" cy="4525963"/>
          </a:xfrm>
        </p:spPr>
        <p:txBody>
          <a:bodyPr>
            <a:normAutofit/>
          </a:bodyPr>
          <a:lstStyle/>
          <a:p>
            <a:r>
              <a:rPr lang="en-US" sz="2400" dirty="0"/>
              <a:t>Single-issue negotiations (price) are inherently about claiming value</a:t>
            </a:r>
          </a:p>
          <a:p>
            <a:endParaRPr lang="en-US" sz="2400" dirty="0"/>
          </a:p>
          <a:p>
            <a:r>
              <a:rPr lang="en-US" sz="2400" dirty="0"/>
              <a:t>Bringing in new issues creates opportunities for creative trade offs</a:t>
            </a:r>
          </a:p>
          <a:p>
            <a:pPr lvl="1"/>
            <a:r>
              <a:rPr lang="en-US" sz="2400" dirty="0"/>
              <a:t>Each side trades what they want least for what they want most</a:t>
            </a:r>
          </a:p>
          <a:p>
            <a:pPr lvl="1"/>
            <a:r>
              <a:rPr lang="en-US" sz="2400" dirty="0"/>
              <a:t>Both side’s interests are satisfied</a:t>
            </a:r>
          </a:p>
          <a:p>
            <a:endParaRPr lang="en-US" sz="2400" dirty="0"/>
          </a:p>
        </p:txBody>
      </p:sp>
      <p:pic>
        <p:nvPicPr>
          <p:cNvPr id="4" name="Picture 2" descr="Scales, Balance, Measure, Weigh, Blue, Black, Li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030411" cy="301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9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Joint Bid Debrief</a:t>
            </a:r>
          </a:p>
        </p:txBody>
      </p:sp>
      <p:sp>
        <p:nvSpPr>
          <p:cNvPr id="3" name="Content Placeholder 2"/>
          <p:cNvSpPr>
            <a:spLocks noGrp="1"/>
          </p:cNvSpPr>
          <p:nvPr>
            <p:ph idx="1"/>
          </p:nvPr>
        </p:nvSpPr>
        <p:spPr>
          <a:xfrm>
            <a:off x="457200" y="1600200"/>
            <a:ext cx="8229600" cy="4953000"/>
          </a:xfrm>
        </p:spPr>
        <p:txBody>
          <a:bodyPr>
            <a:normAutofit/>
          </a:bodyPr>
          <a:lstStyle/>
          <a:p>
            <a:r>
              <a:rPr lang="en-US" sz="2600" dirty="0">
                <a:solidFill>
                  <a:srgbClr val="FF0000"/>
                </a:solidFill>
              </a:rPr>
              <a:t>What was the situation in the case?</a:t>
            </a:r>
          </a:p>
          <a:p>
            <a:endParaRPr lang="en-US" sz="2800" dirty="0"/>
          </a:p>
          <a:p>
            <a:endParaRPr lang="en-US" b="1" dirty="0">
              <a:solidFill>
                <a:srgbClr val="FF0000"/>
              </a:solidFill>
            </a:endParaRPr>
          </a:p>
        </p:txBody>
      </p:sp>
    </p:spTree>
    <p:extLst>
      <p:ext uri="{BB962C8B-B14F-4D97-AF65-F5344CB8AC3E}">
        <p14:creationId xmlns:p14="http://schemas.microsoft.com/office/powerpoint/2010/main" val="23191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Joint Bid Debrief</a:t>
            </a:r>
          </a:p>
        </p:txBody>
      </p:sp>
      <p:sp>
        <p:nvSpPr>
          <p:cNvPr id="3" name="Content Placeholder 2"/>
          <p:cNvSpPr>
            <a:spLocks noGrp="1"/>
          </p:cNvSpPr>
          <p:nvPr>
            <p:ph idx="1"/>
          </p:nvPr>
        </p:nvSpPr>
        <p:spPr>
          <a:xfrm>
            <a:off x="457200" y="1600200"/>
            <a:ext cx="8229600" cy="3352800"/>
          </a:xfrm>
        </p:spPr>
        <p:txBody>
          <a:bodyPr>
            <a:normAutofit lnSpcReduction="10000"/>
          </a:bodyPr>
          <a:lstStyle/>
          <a:p>
            <a:r>
              <a:rPr lang="en-US" sz="2600" dirty="0"/>
              <a:t>The government has agreed to commercialize                          only 100 rare </a:t>
            </a:r>
            <a:r>
              <a:rPr lang="en-US" sz="2600" dirty="0" err="1"/>
              <a:t>Lith</a:t>
            </a:r>
            <a:r>
              <a:rPr lang="en-US" sz="2600" dirty="0"/>
              <a:t> flowers a year</a:t>
            </a:r>
          </a:p>
          <a:p>
            <a:endParaRPr lang="en-US" sz="2600" dirty="0"/>
          </a:p>
          <a:p>
            <a:r>
              <a:rPr lang="en-US" sz="2600" dirty="0" err="1"/>
              <a:t>Kunjur</a:t>
            </a:r>
            <a:r>
              <a:rPr lang="en-US" sz="2600" dirty="0"/>
              <a:t> Cosmetics wants all 100 flowers for an                      anti-wrinkle treatment</a:t>
            </a:r>
          </a:p>
          <a:p>
            <a:pPr marL="0" indent="0">
              <a:buNone/>
            </a:pPr>
            <a:endParaRPr lang="en-US" sz="2600" dirty="0"/>
          </a:p>
          <a:p>
            <a:r>
              <a:rPr lang="en-US" sz="2600" dirty="0" err="1"/>
              <a:t>Minavar</a:t>
            </a:r>
            <a:r>
              <a:rPr lang="en-US" sz="2600" dirty="0"/>
              <a:t> Pharmaceuticals wants all 100 flowers for a Parkinson’s treatment</a:t>
            </a:r>
            <a:endParaRPr lang="en-US" sz="2800" dirty="0"/>
          </a:p>
          <a:p>
            <a:endParaRPr lang="en-US" b="1" dirty="0">
              <a:solidFill>
                <a:srgbClr val="FF0000"/>
              </a:solidFill>
            </a:endParaRPr>
          </a:p>
        </p:txBody>
      </p:sp>
    </p:spTree>
    <p:extLst>
      <p:ext uri="{BB962C8B-B14F-4D97-AF65-F5344CB8AC3E}">
        <p14:creationId xmlns:p14="http://schemas.microsoft.com/office/powerpoint/2010/main" val="633721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Joint Bid Debrief</a:t>
            </a: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600" dirty="0"/>
              <a:t>The government has agreed to commercialize                          only 100 rare </a:t>
            </a:r>
            <a:r>
              <a:rPr lang="en-US" sz="2600" dirty="0" err="1"/>
              <a:t>Lith</a:t>
            </a:r>
            <a:r>
              <a:rPr lang="en-US" sz="2600" dirty="0"/>
              <a:t> flowers a year</a:t>
            </a:r>
          </a:p>
          <a:p>
            <a:endParaRPr lang="en-US" sz="2600" dirty="0"/>
          </a:p>
          <a:p>
            <a:r>
              <a:rPr lang="en-US" sz="2600" dirty="0" err="1"/>
              <a:t>Kunjur</a:t>
            </a:r>
            <a:r>
              <a:rPr lang="en-US" sz="2600" dirty="0"/>
              <a:t> Cosmetics wants all 100 flowers for an                      anti-wrinkle treatment</a:t>
            </a:r>
          </a:p>
          <a:p>
            <a:pPr marL="0" indent="0">
              <a:buNone/>
            </a:pPr>
            <a:endParaRPr lang="en-US" sz="2600" dirty="0"/>
          </a:p>
          <a:p>
            <a:r>
              <a:rPr lang="en-US" sz="2600" dirty="0" err="1"/>
              <a:t>Minavar</a:t>
            </a:r>
            <a:r>
              <a:rPr lang="en-US" sz="2600" dirty="0"/>
              <a:t> Pharmaceuticals wants all 100 flowers for a Parkinson’s treatment</a:t>
            </a:r>
          </a:p>
          <a:p>
            <a:endParaRPr lang="en-US" sz="2600" dirty="0"/>
          </a:p>
          <a:p>
            <a:r>
              <a:rPr lang="en-US" sz="2600" dirty="0">
                <a:solidFill>
                  <a:srgbClr val="FF0000"/>
                </a:solidFill>
              </a:rPr>
              <a:t>Raise your hand if you realized </a:t>
            </a:r>
            <a:r>
              <a:rPr lang="en-US" sz="2600" dirty="0" err="1">
                <a:solidFill>
                  <a:srgbClr val="FF0000"/>
                </a:solidFill>
              </a:rPr>
              <a:t>Kunjur</a:t>
            </a:r>
            <a:r>
              <a:rPr lang="en-US" sz="2600" dirty="0">
                <a:solidFill>
                  <a:srgbClr val="FF0000"/>
                </a:solidFill>
              </a:rPr>
              <a:t> Cosmetics only needed the petals and </a:t>
            </a:r>
            <a:r>
              <a:rPr lang="en-US" sz="2600" dirty="0" err="1">
                <a:solidFill>
                  <a:srgbClr val="FF0000"/>
                </a:solidFill>
              </a:rPr>
              <a:t>Minavar</a:t>
            </a:r>
            <a:r>
              <a:rPr lang="en-US" sz="2600" dirty="0">
                <a:solidFill>
                  <a:srgbClr val="FF0000"/>
                </a:solidFill>
              </a:rPr>
              <a:t> Pharmaceuticals only needed the stem of the flower</a:t>
            </a:r>
          </a:p>
          <a:p>
            <a:endParaRPr lang="en-US" sz="2800" dirty="0"/>
          </a:p>
          <a:p>
            <a:endParaRPr lang="en-US" b="1" dirty="0">
              <a:solidFill>
                <a:srgbClr val="FF0000"/>
              </a:solidFill>
            </a:endParaRPr>
          </a:p>
        </p:txBody>
      </p:sp>
    </p:spTree>
    <p:extLst>
      <p:ext uri="{BB962C8B-B14F-4D97-AF65-F5344CB8AC3E}">
        <p14:creationId xmlns:p14="http://schemas.microsoft.com/office/powerpoint/2010/main" val="1947239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Joint Bid Debrief</a:t>
            </a:r>
          </a:p>
        </p:txBody>
      </p:sp>
      <p:sp>
        <p:nvSpPr>
          <p:cNvPr id="3" name="Content Placeholder 2"/>
          <p:cNvSpPr>
            <a:spLocks noGrp="1"/>
          </p:cNvSpPr>
          <p:nvPr>
            <p:ph idx="1"/>
          </p:nvPr>
        </p:nvSpPr>
        <p:spPr>
          <a:xfrm>
            <a:off x="457200" y="1798637"/>
            <a:ext cx="8229600" cy="4525963"/>
          </a:xfrm>
        </p:spPr>
        <p:txBody>
          <a:bodyPr>
            <a:normAutofit lnSpcReduction="10000"/>
          </a:bodyPr>
          <a:lstStyle/>
          <a:p>
            <a:r>
              <a:rPr lang="en-US" sz="2400" dirty="0">
                <a:solidFill>
                  <a:srgbClr val="FF0000"/>
                </a:solidFill>
              </a:rPr>
              <a:t>What is </a:t>
            </a:r>
            <a:r>
              <a:rPr lang="en-US" sz="2400" dirty="0" err="1">
                <a:solidFill>
                  <a:srgbClr val="FF0000"/>
                </a:solidFill>
              </a:rPr>
              <a:t>Minavar</a:t>
            </a:r>
            <a:r>
              <a:rPr lang="en-US" sz="2400" dirty="0">
                <a:solidFill>
                  <a:srgbClr val="FF0000"/>
                </a:solidFill>
              </a:rPr>
              <a:t> Pharmaceuticals and </a:t>
            </a:r>
            <a:r>
              <a:rPr lang="en-US" sz="2400" dirty="0" err="1">
                <a:solidFill>
                  <a:srgbClr val="FF0000"/>
                </a:solidFill>
              </a:rPr>
              <a:t>Kunjur</a:t>
            </a:r>
            <a:r>
              <a:rPr lang="en-US" sz="2400" dirty="0">
                <a:solidFill>
                  <a:srgbClr val="FF0000"/>
                </a:solidFill>
              </a:rPr>
              <a:t> </a:t>
            </a:r>
            <a:r>
              <a:rPr lang="en-US" sz="2400" dirty="0" err="1">
                <a:solidFill>
                  <a:srgbClr val="FF0000"/>
                </a:solidFill>
              </a:rPr>
              <a:t>Cosmetics’s</a:t>
            </a:r>
            <a:r>
              <a:rPr lang="en-US" sz="2400" dirty="0">
                <a:solidFill>
                  <a:srgbClr val="FF0000"/>
                </a:solidFill>
              </a:rPr>
              <a:t>                        original position?</a:t>
            </a:r>
          </a:p>
          <a:p>
            <a:pPr lvl="1"/>
            <a:r>
              <a:rPr lang="en-US" sz="2400" dirty="0">
                <a:solidFill>
                  <a:schemeClr val="bg1"/>
                </a:solidFill>
              </a:rPr>
              <a:t>Each wants all 100 fruits = distributive negotiation</a:t>
            </a:r>
          </a:p>
          <a:p>
            <a:endParaRPr lang="en-US" sz="2400" dirty="0"/>
          </a:p>
          <a:p>
            <a:r>
              <a:rPr lang="en-US" sz="2400" dirty="0">
                <a:solidFill>
                  <a:srgbClr val="FF0000"/>
                </a:solidFill>
              </a:rPr>
              <a:t>What is their underling interest?</a:t>
            </a:r>
          </a:p>
          <a:p>
            <a:pPr lvl="1"/>
            <a:r>
              <a:rPr lang="en-US" sz="2400" dirty="0">
                <a:solidFill>
                  <a:schemeClr val="bg1"/>
                </a:solidFill>
              </a:rPr>
              <a:t>Developing their respective products</a:t>
            </a:r>
          </a:p>
          <a:p>
            <a:endParaRPr lang="en-US" sz="2400" dirty="0"/>
          </a:p>
          <a:p>
            <a:r>
              <a:rPr lang="en-US" sz="2400" dirty="0">
                <a:solidFill>
                  <a:schemeClr val="bg1"/>
                </a:solidFill>
              </a:rPr>
              <a:t>These interests are not actually opposed, they can reach an integrative solution and both have what they want</a:t>
            </a:r>
          </a:p>
          <a:p>
            <a:endParaRPr lang="en-US" sz="2400" dirty="0">
              <a:solidFill>
                <a:schemeClr val="bg1"/>
              </a:solidFill>
            </a:endParaRPr>
          </a:p>
          <a:p>
            <a:r>
              <a:rPr lang="en-US" sz="2400" dirty="0">
                <a:solidFill>
                  <a:schemeClr val="bg1"/>
                </a:solidFill>
              </a:rPr>
              <a:t>Why did (or didn’t you) reach the solution?</a:t>
            </a:r>
          </a:p>
        </p:txBody>
      </p:sp>
    </p:spTree>
    <p:extLst>
      <p:ext uri="{BB962C8B-B14F-4D97-AF65-F5344CB8AC3E}">
        <p14:creationId xmlns:p14="http://schemas.microsoft.com/office/powerpoint/2010/main" val="2501864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Joint Bid Debrief</a:t>
            </a:r>
          </a:p>
        </p:txBody>
      </p:sp>
      <p:sp>
        <p:nvSpPr>
          <p:cNvPr id="3" name="Content Placeholder 2"/>
          <p:cNvSpPr>
            <a:spLocks noGrp="1"/>
          </p:cNvSpPr>
          <p:nvPr>
            <p:ph idx="1"/>
          </p:nvPr>
        </p:nvSpPr>
        <p:spPr>
          <a:xfrm>
            <a:off x="457200" y="1798637"/>
            <a:ext cx="8229600" cy="4525963"/>
          </a:xfrm>
        </p:spPr>
        <p:txBody>
          <a:bodyPr>
            <a:normAutofit lnSpcReduction="10000"/>
          </a:bodyPr>
          <a:lstStyle/>
          <a:p>
            <a:r>
              <a:rPr lang="en-US" sz="2400" dirty="0"/>
              <a:t>What is </a:t>
            </a:r>
            <a:r>
              <a:rPr lang="en-US" sz="2400" dirty="0" err="1"/>
              <a:t>Minavar</a:t>
            </a:r>
            <a:r>
              <a:rPr lang="en-US" sz="2400" dirty="0"/>
              <a:t> Pharmaceuticals and </a:t>
            </a:r>
            <a:r>
              <a:rPr lang="en-US" sz="2400" dirty="0" err="1"/>
              <a:t>Kunjur</a:t>
            </a:r>
            <a:r>
              <a:rPr lang="en-US" sz="2400" dirty="0"/>
              <a:t> </a:t>
            </a:r>
            <a:r>
              <a:rPr lang="en-US" sz="2400" dirty="0" err="1"/>
              <a:t>Cosmetics’s</a:t>
            </a:r>
            <a:r>
              <a:rPr lang="en-US" sz="2400" dirty="0"/>
              <a:t>                        original position?</a:t>
            </a:r>
          </a:p>
          <a:p>
            <a:pPr lvl="1"/>
            <a:r>
              <a:rPr lang="en-US" sz="2400" dirty="0"/>
              <a:t>Each wants all 100 flowers </a:t>
            </a:r>
          </a:p>
          <a:p>
            <a:endParaRPr lang="en-US" sz="2400" dirty="0"/>
          </a:p>
          <a:p>
            <a:r>
              <a:rPr lang="en-US" sz="2400" dirty="0"/>
              <a:t>What is their underling interest?</a:t>
            </a:r>
          </a:p>
          <a:p>
            <a:pPr lvl="1"/>
            <a:r>
              <a:rPr lang="en-US" sz="2400" dirty="0"/>
              <a:t>Developing their respective products</a:t>
            </a:r>
          </a:p>
          <a:p>
            <a:endParaRPr lang="en-US" sz="2400" dirty="0"/>
          </a:p>
          <a:p>
            <a:r>
              <a:rPr lang="en-US" sz="2400" dirty="0"/>
              <a:t>These interests are not actually opposed, they can reach a creative solution and both have what they want</a:t>
            </a:r>
          </a:p>
          <a:p>
            <a:endParaRPr lang="en-US" sz="2400" dirty="0"/>
          </a:p>
          <a:p>
            <a:r>
              <a:rPr lang="en-US" sz="2400" dirty="0">
                <a:solidFill>
                  <a:srgbClr val="FF0000"/>
                </a:solidFill>
              </a:rPr>
              <a:t>Why did (or didn’t you) reach the solution?</a:t>
            </a:r>
          </a:p>
        </p:txBody>
      </p:sp>
    </p:spTree>
    <p:extLst>
      <p:ext uri="{BB962C8B-B14F-4D97-AF65-F5344CB8AC3E}">
        <p14:creationId xmlns:p14="http://schemas.microsoft.com/office/powerpoint/2010/main" val="719662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b="1" dirty="0">
                <a:solidFill>
                  <a:srgbClr val="FF0000"/>
                </a:solidFill>
              </a:rPr>
              <a:t>What other issues did you </a:t>
            </a:r>
            <a:br>
              <a:rPr lang="en-US" sz="3600" b="1" dirty="0">
                <a:solidFill>
                  <a:srgbClr val="FF0000"/>
                </a:solidFill>
              </a:rPr>
            </a:br>
            <a:r>
              <a:rPr lang="en-US" sz="3600" b="1" dirty="0">
                <a:solidFill>
                  <a:srgbClr val="FF0000"/>
                </a:solidFill>
              </a:rPr>
              <a:t>bring into the negotiation?</a:t>
            </a:r>
          </a:p>
        </p:txBody>
      </p:sp>
    </p:spTree>
    <p:extLst>
      <p:ext uri="{BB962C8B-B14F-4D97-AF65-F5344CB8AC3E}">
        <p14:creationId xmlns:p14="http://schemas.microsoft.com/office/powerpoint/2010/main" val="3839553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b="1" dirty="0"/>
              <a:t>What other issues did you </a:t>
            </a:r>
            <a:br>
              <a:rPr lang="en-US" sz="3600" b="1" dirty="0"/>
            </a:br>
            <a:r>
              <a:rPr lang="en-US" sz="3600" b="1" dirty="0"/>
              <a:t>bring into the negotiation?</a:t>
            </a:r>
          </a:p>
        </p:txBody>
      </p:sp>
      <p:sp>
        <p:nvSpPr>
          <p:cNvPr id="3" name="Content Placeholder 2"/>
          <p:cNvSpPr>
            <a:spLocks noGrp="1"/>
          </p:cNvSpPr>
          <p:nvPr>
            <p:ph idx="1"/>
          </p:nvPr>
        </p:nvSpPr>
        <p:spPr>
          <a:xfrm>
            <a:off x="457200" y="1981200"/>
            <a:ext cx="8229600" cy="4525963"/>
          </a:xfrm>
        </p:spPr>
        <p:txBody>
          <a:bodyPr>
            <a:normAutofit lnSpcReduction="10000"/>
          </a:bodyPr>
          <a:lstStyle/>
          <a:p>
            <a:r>
              <a:rPr lang="en-US" sz="2400" dirty="0"/>
              <a:t>Joint venture for </a:t>
            </a:r>
            <a:r>
              <a:rPr lang="en-US" sz="2400" dirty="0" err="1"/>
              <a:t>Lith</a:t>
            </a:r>
            <a:r>
              <a:rPr lang="en-US" sz="2400" dirty="0"/>
              <a:t> flower processing plus synthetic R&amp;D</a:t>
            </a:r>
          </a:p>
          <a:p>
            <a:endParaRPr lang="en-US" sz="2400" dirty="0"/>
          </a:p>
          <a:p>
            <a:r>
              <a:rPr lang="en-US" sz="2400" dirty="0"/>
              <a:t>Joint lobbying of government for more flowers at a minimum price</a:t>
            </a:r>
          </a:p>
          <a:p>
            <a:endParaRPr lang="en-US" sz="2400" dirty="0"/>
          </a:p>
          <a:p>
            <a:r>
              <a:rPr lang="en-US" sz="2400" dirty="0"/>
              <a:t>Long term contracts with government to avoid entry of third-party competitors</a:t>
            </a:r>
          </a:p>
          <a:p>
            <a:endParaRPr lang="en-US" sz="2400" dirty="0"/>
          </a:p>
          <a:p>
            <a:r>
              <a:rPr lang="en-US" sz="2400" dirty="0"/>
              <a:t>Protection of </a:t>
            </a:r>
            <a:r>
              <a:rPr lang="en-US" sz="2400" dirty="0" err="1"/>
              <a:t>Lith</a:t>
            </a:r>
            <a:r>
              <a:rPr lang="en-US" sz="2400" dirty="0"/>
              <a:t> flowers in their native habitat</a:t>
            </a:r>
          </a:p>
          <a:p>
            <a:endParaRPr lang="en-US" sz="2400" dirty="0"/>
          </a:p>
          <a:p>
            <a:r>
              <a:rPr lang="en-US" sz="2400" dirty="0"/>
              <a:t>Joint research to discover new environments for </a:t>
            </a:r>
            <a:r>
              <a:rPr lang="en-US" sz="2400" dirty="0" err="1"/>
              <a:t>Lith</a:t>
            </a:r>
            <a:r>
              <a:rPr lang="en-US" sz="2400" dirty="0"/>
              <a:t> flowers</a:t>
            </a:r>
          </a:p>
        </p:txBody>
      </p:sp>
    </p:spTree>
    <p:extLst>
      <p:ext uri="{BB962C8B-B14F-4D97-AF65-F5344CB8AC3E}">
        <p14:creationId xmlns:p14="http://schemas.microsoft.com/office/powerpoint/2010/main" val="3714855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684693"/>
            <a:ext cx="9144000" cy="954107"/>
          </a:xfrm>
          <a:prstGeom prst="rect">
            <a:avLst/>
          </a:prstGeom>
          <a:noFill/>
        </p:spPr>
        <p:txBody>
          <a:bodyPr wrap="square" rtlCol="0">
            <a:spAutoFit/>
          </a:bodyPr>
          <a:lstStyle/>
          <a:p>
            <a:pPr algn="ctr"/>
            <a:r>
              <a:rPr lang="en-US" sz="2800" b="1" dirty="0"/>
              <a:t>Creating more value for yourself means </a:t>
            </a:r>
          </a:p>
          <a:p>
            <a:pPr algn="ctr"/>
            <a:r>
              <a:rPr lang="en-US" sz="2800" b="1" dirty="0"/>
              <a:t>understanding and working with others</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914400"/>
            <a:ext cx="5791200" cy="3860800"/>
          </a:xfrm>
          <a:prstGeom prst="rect">
            <a:avLst/>
          </a:prstGeom>
        </p:spPr>
      </p:pic>
    </p:spTree>
    <p:extLst>
      <p:ext uri="{BB962C8B-B14F-4D97-AF65-F5344CB8AC3E}">
        <p14:creationId xmlns:p14="http://schemas.microsoft.com/office/powerpoint/2010/main" val="3480921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128587" y="381000"/>
          <a:ext cx="9015413" cy="6119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405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828800"/>
            <a:ext cx="8229600" cy="3810000"/>
          </a:xfrm>
        </p:spPr>
        <p:txBody>
          <a:bodyPr/>
          <a:lstStyle/>
          <a:p>
            <a:pPr eaLnBrk="1" hangingPunct="1"/>
            <a:r>
              <a:rPr lang="en-US" altLang="en-US" sz="2400" dirty="0"/>
              <a:t>Negotiation is any effort to influence or persuade someone else to a particular course of action (Falcao, 2010)</a:t>
            </a:r>
          </a:p>
          <a:p>
            <a:pPr eaLnBrk="1" hangingPunct="1"/>
            <a:endParaRPr lang="en-US" altLang="en-US" sz="2400" b="1" u="sng" dirty="0"/>
          </a:p>
          <a:p>
            <a:pPr eaLnBrk="1" hangingPunct="1"/>
            <a:r>
              <a:rPr lang="en-US" altLang="en-US" sz="2400" dirty="0"/>
              <a:t>Negotiation is a skill that can be improved</a:t>
            </a:r>
          </a:p>
          <a:p>
            <a:pPr lvl="1"/>
            <a:r>
              <a:rPr lang="en-US" altLang="en-US" sz="2400" dirty="0"/>
              <a:t>Making sure you do negotiate</a:t>
            </a:r>
          </a:p>
          <a:p>
            <a:pPr lvl="1"/>
            <a:r>
              <a:rPr lang="en-US" altLang="en-US" sz="2400" dirty="0"/>
              <a:t>Negotiating more effectively when you do</a:t>
            </a:r>
          </a:p>
          <a:p>
            <a:pPr lvl="1" eaLnBrk="1" hangingPunct="1"/>
            <a:r>
              <a:rPr lang="en-US" altLang="en-US" sz="2400" dirty="0">
                <a:solidFill>
                  <a:schemeClr val="bg1"/>
                </a:solidFill>
              </a:rPr>
              <a:t>Making sure that you do negotiate</a:t>
            </a:r>
          </a:p>
          <a:p>
            <a:pPr lvl="1" eaLnBrk="1" hangingPunct="1"/>
            <a:r>
              <a:rPr lang="en-US" altLang="en-US" sz="2400" dirty="0">
                <a:solidFill>
                  <a:schemeClr val="bg1"/>
                </a:solidFill>
              </a:rPr>
              <a:t>Negotiating more effectively when you do so</a:t>
            </a:r>
          </a:p>
          <a:p>
            <a:pPr lvl="1" eaLnBrk="1" hangingPunct="1"/>
            <a:endParaRPr lang="en-US" altLang="en-US" sz="2400" dirty="0"/>
          </a:p>
          <a:p>
            <a:pPr lvl="1" eaLnBrk="1" hangingPunct="1"/>
            <a:endParaRPr lang="en-US" altLang="en-US" sz="2400" dirty="0"/>
          </a:p>
          <a:p>
            <a:pPr eaLnBrk="1" hangingPunct="1"/>
            <a:endParaRPr lang="en-US" altLang="en-US" sz="2400" dirty="0"/>
          </a:p>
        </p:txBody>
      </p:sp>
      <p:sp>
        <p:nvSpPr>
          <p:cNvPr id="4" name="Rectangle 2"/>
          <p:cNvSpPr txBox="1">
            <a:spLocks noChangeArrowheads="1"/>
          </p:cNvSpPr>
          <p:nvPr/>
        </p:nvSpPr>
        <p:spPr>
          <a:xfrm>
            <a:off x="517525" y="381000"/>
            <a:ext cx="8264525" cy="1143000"/>
          </a:xfrm>
          <a:prstGeom prst="rect">
            <a:avLst/>
          </a:prstGeom>
        </p:spPr>
        <p:txBody>
          <a:bodyPr/>
          <a:lstStyle>
            <a:lvl1pPr algn="l" rtl="0" eaLnBrk="0" fontAlgn="base" hangingPunct="0">
              <a:spcBef>
                <a:spcPct val="0"/>
              </a:spcBef>
              <a:spcAft>
                <a:spcPct val="0"/>
              </a:spcAft>
              <a:defRPr sz="3800">
                <a:solidFill>
                  <a:srgbClr val="006E51"/>
                </a:solidFill>
                <a:latin typeface="+mj-lt"/>
                <a:ea typeface="MS PGothic" pitchFamily="34" charset="-128"/>
                <a:cs typeface="MS PGothic" charset="0"/>
              </a:defRPr>
            </a:lvl1pPr>
            <a:lvl2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2pPr>
            <a:lvl3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3pPr>
            <a:lvl4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4pPr>
            <a:lvl5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5pPr>
            <a:lvl6pPr marL="457200" algn="l" rtl="0" eaLnBrk="1" fontAlgn="base" hangingPunct="1">
              <a:spcBef>
                <a:spcPct val="0"/>
              </a:spcBef>
              <a:spcAft>
                <a:spcPct val="0"/>
              </a:spcAft>
              <a:defRPr sz="3800">
                <a:solidFill>
                  <a:srgbClr val="006E51"/>
                </a:solidFill>
                <a:latin typeface="Arial" charset="0"/>
              </a:defRPr>
            </a:lvl6pPr>
            <a:lvl7pPr marL="914400" algn="l" rtl="0" eaLnBrk="1" fontAlgn="base" hangingPunct="1">
              <a:spcBef>
                <a:spcPct val="0"/>
              </a:spcBef>
              <a:spcAft>
                <a:spcPct val="0"/>
              </a:spcAft>
              <a:defRPr sz="3800">
                <a:solidFill>
                  <a:srgbClr val="006E51"/>
                </a:solidFill>
                <a:latin typeface="Arial" charset="0"/>
              </a:defRPr>
            </a:lvl7pPr>
            <a:lvl8pPr marL="1371600" algn="l" rtl="0" eaLnBrk="1" fontAlgn="base" hangingPunct="1">
              <a:spcBef>
                <a:spcPct val="0"/>
              </a:spcBef>
              <a:spcAft>
                <a:spcPct val="0"/>
              </a:spcAft>
              <a:defRPr sz="3800">
                <a:solidFill>
                  <a:srgbClr val="006E51"/>
                </a:solidFill>
                <a:latin typeface="Arial" charset="0"/>
              </a:defRPr>
            </a:lvl8pPr>
            <a:lvl9pPr marL="1828800" algn="l" rtl="0" eaLnBrk="1" fontAlgn="base" hangingPunct="1">
              <a:spcBef>
                <a:spcPct val="0"/>
              </a:spcBef>
              <a:spcAft>
                <a:spcPct val="0"/>
              </a:spcAft>
              <a:defRPr sz="3800">
                <a:solidFill>
                  <a:srgbClr val="006E51"/>
                </a:solidFill>
                <a:latin typeface="Arial" charset="0"/>
              </a:defRPr>
            </a:lvl9pPr>
          </a:lstStyle>
          <a:p>
            <a:pPr algn="ctr">
              <a:defRPr/>
            </a:pPr>
            <a:r>
              <a:rPr lang="en-GB" sz="3600" b="1" kern="0" dirty="0">
                <a:solidFill>
                  <a:schemeClr val="tx1"/>
                </a:solidFill>
              </a:rPr>
              <a:t>Defining Negotiation?</a:t>
            </a:r>
          </a:p>
        </p:txBody>
      </p:sp>
    </p:spTree>
    <p:extLst>
      <p:ext uri="{BB962C8B-B14F-4D97-AF65-F5344CB8AC3E}">
        <p14:creationId xmlns:p14="http://schemas.microsoft.com/office/powerpoint/2010/main" val="12104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5105400"/>
            <a:ext cx="9144000" cy="4678362"/>
          </a:xfrm>
        </p:spPr>
        <p:txBody>
          <a:bodyPr/>
          <a:lstStyle/>
          <a:p>
            <a:pPr marL="0" indent="0" eaLnBrk="1" hangingPunct="1">
              <a:buFont typeface="Arial" panose="020B0604020202020204" pitchFamily="34" charset="0"/>
              <a:buNone/>
              <a:defRPr/>
            </a:pPr>
            <a:r>
              <a:rPr lang="en-US" altLang="en-US" sz="2400" dirty="0"/>
              <a:t>Take 3 minutes and share with the person next to you: </a:t>
            </a:r>
          </a:p>
          <a:p>
            <a:pPr eaLnBrk="1" hangingPunct="1">
              <a:defRPr/>
            </a:pPr>
            <a:r>
              <a:rPr lang="en-US" altLang="en-US" sz="2400" dirty="0"/>
              <a:t>One thing your counterpart did well in the Joint Bid</a:t>
            </a:r>
          </a:p>
          <a:p>
            <a:pPr eaLnBrk="1" hangingPunct="1">
              <a:defRPr/>
            </a:pPr>
            <a:r>
              <a:rPr lang="en-US" altLang="en-US" sz="2400" dirty="0"/>
              <a:t>One thing you could have done differently</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533400"/>
            <a:ext cx="5689600" cy="4267200"/>
          </a:xfrm>
          <a:prstGeom prst="rect">
            <a:avLst/>
          </a:prstGeom>
        </p:spPr>
      </p:pic>
    </p:spTree>
    <p:extLst>
      <p:ext uri="{BB962C8B-B14F-4D97-AF65-F5344CB8AC3E}">
        <p14:creationId xmlns:p14="http://schemas.microsoft.com/office/powerpoint/2010/main" val="1896597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a:t>Take-</a:t>
            </a:r>
            <a:r>
              <a:rPr lang="en-US" sz="3600" b="1" dirty="0" err="1"/>
              <a:t>Aways</a:t>
            </a:r>
            <a:r>
              <a:rPr lang="en-US" sz="3600" b="1" dirty="0"/>
              <a:t>: Creating Value</a:t>
            </a:r>
          </a:p>
        </p:txBody>
      </p:sp>
      <p:sp>
        <p:nvSpPr>
          <p:cNvPr id="3" name="Content Placeholder 2"/>
          <p:cNvSpPr>
            <a:spLocks noGrp="1"/>
          </p:cNvSpPr>
          <p:nvPr>
            <p:ph idx="1"/>
          </p:nvPr>
        </p:nvSpPr>
        <p:spPr>
          <a:xfrm>
            <a:off x="457200" y="1752600"/>
            <a:ext cx="8077200" cy="5105399"/>
          </a:xfrm>
        </p:spPr>
        <p:txBody>
          <a:bodyPr>
            <a:normAutofit/>
          </a:bodyPr>
          <a:lstStyle/>
          <a:p>
            <a:r>
              <a:rPr lang="en-US" sz="2400" dirty="0"/>
              <a:t>Cooperate constructively with the other to create value</a:t>
            </a:r>
          </a:p>
          <a:p>
            <a:pPr lvl="1"/>
            <a:r>
              <a:rPr lang="en-US" sz="2400" dirty="0"/>
              <a:t>Focus on interests, not positions</a:t>
            </a:r>
          </a:p>
          <a:p>
            <a:pPr lvl="1"/>
            <a:r>
              <a:rPr lang="en-US" sz="2400" dirty="0"/>
              <a:t>Bring in multiple issues</a:t>
            </a:r>
          </a:p>
          <a:p>
            <a:endParaRPr lang="en-US" sz="2400" dirty="0"/>
          </a:p>
          <a:p>
            <a:r>
              <a:rPr lang="en-US" sz="2400" dirty="0"/>
              <a:t>Get the win-win right by being positive, but not naive</a:t>
            </a:r>
          </a:p>
          <a:p>
            <a:pPr lvl="1"/>
            <a:r>
              <a:rPr lang="en-US" sz="2400" dirty="0"/>
              <a:t>Do not assume their good faith or put yourself in a position to get taken advantage of!</a:t>
            </a:r>
          </a:p>
          <a:p>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7030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z="3600" b="1" dirty="0"/>
              <a:t>There is no one right way to negotiate</a:t>
            </a:r>
          </a:p>
        </p:txBody>
      </p:sp>
      <p:sp>
        <p:nvSpPr>
          <p:cNvPr id="97283" name="Rectangle 1"/>
          <p:cNvSpPr>
            <a:spLocks/>
          </p:cNvSpPr>
          <p:nvPr/>
        </p:nvSpPr>
        <p:spPr bwMode="auto">
          <a:xfrm>
            <a:off x="304800" y="5295900"/>
            <a:ext cx="853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ym typeface="Helvetica LT Std"/>
              </a:rPr>
              <a:t>You must always weigh Risk vs. Reward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32122"/>
            <a:ext cx="4648200" cy="3497078"/>
          </a:xfrm>
          <a:prstGeom prst="rect">
            <a:avLst/>
          </a:prstGeom>
        </p:spPr>
      </p:pic>
    </p:spTree>
    <p:extLst>
      <p:ext uri="{BB962C8B-B14F-4D97-AF65-F5344CB8AC3E}">
        <p14:creationId xmlns:p14="http://schemas.microsoft.com/office/powerpoint/2010/main" val="2468564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181600"/>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t>Rule #1 of this negotiations class is you do not tell anyone about the contents of this class!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685800"/>
            <a:ext cx="5689600" cy="4267200"/>
          </a:xfrm>
          <a:prstGeom prst="rect">
            <a:avLst/>
          </a:prstGeom>
        </p:spPr>
      </p:pic>
    </p:spTree>
    <p:extLst>
      <p:ext uri="{BB962C8B-B14F-4D97-AF65-F5344CB8AC3E}">
        <p14:creationId xmlns:p14="http://schemas.microsoft.com/office/powerpoint/2010/main" val="418318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42938" y="304800"/>
            <a:ext cx="7385050" cy="1019175"/>
          </a:xfrm>
        </p:spPr>
        <p:txBody>
          <a:bodyPr/>
          <a:lstStyle/>
          <a:p>
            <a:pPr eaLnBrk="1" hangingPunct="1"/>
            <a:r>
              <a:rPr lang="en-GB" altLang="en-US" sz="3600" b="1" dirty="0"/>
              <a:t>Course Goals</a:t>
            </a:r>
          </a:p>
        </p:txBody>
      </p:sp>
      <p:sp>
        <p:nvSpPr>
          <p:cNvPr id="13315" name="Rectangle 3"/>
          <p:cNvSpPr>
            <a:spLocks noGrp="1" noChangeArrowheads="1"/>
          </p:cNvSpPr>
          <p:nvPr>
            <p:ph type="body" sz="half" idx="4294967295"/>
          </p:nvPr>
        </p:nvSpPr>
        <p:spPr>
          <a:xfrm>
            <a:off x="517525" y="1752600"/>
            <a:ext cx="7975600" cy="4267200"/>
          </a:xfrm>
        </p:spPr>
        <p:txBody>
          <a:bodyPr/>
          <a:lstStyle/>
          <a:p>
            <a:pPr eaLnBrk="1" hangingPunct="1"/>
            <a:r>
              <a:rPr lang="en-GB" altLang="en-US" sz="2400" dirty="0"/>
              <a:t>Provide you with theory and methods that will help you negotiate more effectively </a:t>
            </a:r>
          </a:p>
          <a:p>
            <a:pPr lvl="1"/>
            <a:r>
              <a:rPr lang="en-GB" altLang="en-US" sz="2400" dirty="0"/>
              <a:t>Evidence based management</a:t>
            </a:r>
          </a:p>
          <a:p>
            <a:pPr lvl="1"/>
            <a:r>
              <a:rPr lang="en-GB" altLang="en-US" sz="2400" dirty="0"/>
              <a:t>Practitioner wisdom</a:t>
            </a:r>
          </a:p>
          <a:p>
            <a:pPr eaLnBrk="1" hangingPunct="1"/>
            <a:endParaRPr lang="en-GB" altLang="en-US" sz="2400" dirty="0"/>
          </a:p>
          <a:p>
            <a:pPr eaLnBrk="1" hangingPunct="1"/>
            <a:r>
              <a:rPr lang="en-GB" altLang="en-US" sz="2400" dirty="0"/>
              <a:t>Practice and apply these skills in class exercises and real-world situations</a:t>
            </a:r>
          </a:p>
          <a:p>
            <a:pPr lvl="1" eaLnBrk="1" hangingPunct="1"/>
            <a:r>
              <a:rPr lang="en-GB" altLang="en-US" sz="2400" dirty="0"/>
              <a:t>Try new approaches, leave comfort zone in a safe environment</a:t>
            </a:r>
          </a:p>
          <a:p>
            <a:pPr lvl="1" eaLnBrk="1" hangingPunct="1"/>
            <a:r>
              <a:rPr lang="en-GB" altLang="en-US" sz="2400" dirty="0"/>
              <a:t>Compare negotiation styles and results</a:t>
            </a:r>
          </a:p>
          <a:p>
            <a:pPr eaLnBrk="1" hangingPunct="1"/>
            <a:endParaRPr lang="en-GB" altLang="en-US" sz="2400" dirty="0"/>
          </a:p>
        </p:txBody>
      </p:sp>
    </p:spTree>
    <p:extLst>
      <p:ext uri="{BB962C8B-B14F-4D97-AF65-F5344CB8AC3E}">
        <p14:creationId xmlns:p14="http://schemas.microsoft.com/office/powerpoint/2010/main" val="284848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304800"/>
            <a:ext cx="9144000" cy="1019175"/>
          </a:xfrm>
        </p:spPr>
        <p:txBody>
          <a:bodyPr>
            <a:normAutofit/>
          </a:bodyPr>
          <a:lstStyle/>
          <a:p>
            <a:pPr eaLnBrk="1" hangingPunct="1"/>
            <a:r>
              <a:rPr lang="en-GB" altLang="en-US" sz="3600" b="1" dirty="0"/>
              <a:t>Course Overview</a:t>
            </a:r>
          </a:p>
        </p:txBody>
      </p:sp>
      <p:sp>
        <p:nvSpPr>
          <p:cNvPr id="14339" name="Rectangle 3"/>
          <p:cNvSpPr>
            <a:spLocks noGrp="1" noChangeArrowheads="1"/>
          </p:cNvSpPr>
          <p:nvPr>
            <p:ph type="body" sz="half" idx="4294967295"/>
          </p:nvPr>
        </p:nvSpPr>
        <p:spPr>
          <a:xfrm>
            <a:off x="517524" y="1676400"/>
            <a:ext cx="8855075" cy="4495800"/>
          </a:xfrm>
        </p:spPr>
        <p:txBody>
          <a:bodyPr>
            <a:normAutofit lnSpcReduction="10000"/>
          </a:bodyPr>
          <a:lstStyle/>
          <a:p>
            <a:pPr>
              <a:lnSpc>
                <a:spcPct val="90000"/>
              </a:lnSpc>
            </a:pPr>
            <a:r>
              <a:rPr lang="en-GB" altLang="en-US" sz="2600" dirty="0"/>
              <a:t>Introduction to Value Negotiation, Parts 1 and 2 </a:t>
            </a:r>
          </a:p>
          <a:p>
            <a:pPr eaLnBrk="1" hangingPunct="1">
              <a:lnSpc>
                <a:spcPct val="90000"/>
              </a:lnSpc>
            </a:pPr>
            <a:endParaRPr lang="en-GB" altLang="en-US" sz="2600" dirty="0"/>
          </a:p>
          <a:p>
            <a:pPr eaLnBrk="1" hangingPunct="1">
              <a:lnSpc>
                <a:spcPct val="90000"/>
              </a:lnSpc>
            </a:pPr>
            <a:endParaRPr lang="en-GB" altLang="en-US" sz="500" dirty="0"/>
          </a:p>
          <a:p>
            <a:pPr eaLnBrk="1" hangingPunct="1">
              <a:lnSpc>
                <a:spcPct val="90000"/>
              </a:lnSpc>
            </a:pPr>
            <a:r>
              <a:rPr lang="en-US" altLang="en-US" sz="2600" dirty="0"/>
              <a:t>Job Negotiations</a:t>
            </a:r>
          </a:p>
          <a:p>
            <a:pPr eaLnBrk="1" hangingPunct="1">
              <a:lnSpc>
                <a:spcPct val="90000"/>
              </a:lnSpc>
            </a:pPr>
            <a:endParaRPr lang="en-US" altLang="en-US" sz="2600" dirty="0"/>
          </a:p>
          <a:p>
            <a:pPr eaLnBrk="1" hangingPunct="1">
              <a:lnSpc>
                <a:spcPct val="90000"/>
              </a:lnSpc>
            </a:pPr>
            <a:r>
              <a:rPr lang="en-US" altLang="en-US" sz="2600" dirty="0"/>
              <a:t>Communication</a:t>
            </a:r>
          </a:p>
          <a:p>
            <a:pPr eaLnBrk="1" hangingPunct="1">
              <a:lnSpc>
                <a:spcPct val="90000"/>
              </a:lnSpc>
            </a:pPr>
            <a:endParaRPr lang="en-US" altLang="en-US" sz="2600" dirty="0"/>
          </a:p>
          <a:p>
            <a:pPr eaLnBrk="1" hangingPunct="1">
              <a:lnSpc>
                <a:spcPct val="90000"/>
              </a:lnSpc>
            </a:pPr>
            <a:r>
              <a:rPr lang="en-US" altLang="en-US" sz="2600" dirty="0"/>
              <a:t>Team negotiations</a:t>
            </a:r>
          </a:p>
          <a:p>
            <a:pPr eaLnBrk="1" hangingPunct="1">
              <a:lnSpc>
                <a:spcPct val="90000"/>
              </a:lnSpc>
            </a:pPr>
            <a:endParaRPr lang="en-US" altLang="en-US" sz="2600" dirty="0"/>
          </a:p>
          <a:p>
            <a:pPr eaLnBrk="1" hangingPunct="1">
              <a:lnSpc>
                <a:spcPct val="90000"/>
              </a:lnSpc>
            </a:pPr>
            <a:r>
              <a:rPr lang="en-US" altLang="en-US" sz="2600" dirty="0"/>
              <a:t>Multi-party negotiations</a:t>
            </a:r>
          </a:p>
          <a:p>
            <a:pPr eaLnBrk="1" hangingPunct="1">
              <a:lnSpc>
                <a:spcPct val="90000"/>
              </a:lnSpc>
            </a:pPr>
            <a:endParaRPr lang="en-US" altLang="en-US" sz="2600" dirty="0"/>
          </a:p>
          <a:p>
            <a:pPr eaLnBrk="1" hangingPunct="1">
              <a:lnSpc>
                <a:spcPct val="90000"/>
              </a:lnSpc>
            </a:pPr>
            <a:r>
              <a:rPr lang="en-US" altLang="en-US" sz="2600" dirty="0"/>
              <a:t>Cross-cultural negotiations</a:t>
            </a:r>
          </a:p>
          <a:p>
            <a:pPr eaLnBrk="1" hangingPunct="1">
              <a:lnSpc>
                <a:spcPct val="90000"/>
              </a:lnSpc>
            </a:pPr>
            <a:endParaRPr lang="en-US" altLang="en-US" sz="2600" dirty="0"/>
          </a:p>
          <a:p>
            <a:pPr eaLnBrk="1" hangingPunct="1">
              <a:lnSpc>
                <a:spcPct val="90000"/>
              </a:lnSpc>
            </a:pPr>
            <a:endParaRPr lang="en-US" altLang="en-US" sz="26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649219"/>
            <a:ext cx="4419600" cy="2780665"/>
          </a:xfrm>
          <a:prstGeom prst="rect">
            <a:avLst/>
          </a:prstGeom>
        </p:spPr>
      </p:pic>
    </p:spTree>
    <p:extLst>
      <p:ext uri="{BB962C8B-B14F-4D97-AF65-F5344CB8AC3E}">
        <p14:creationId xmlns:p14="http://schemas.microsoft.com/office/powerpoint/2010/main" val="305524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7525" y="304800"/>
            <a:ext cx="8264525" cy="1143000"/>
          </a:xfrm>
        </p:spPr>
        <p:txBody>
          <a:bodyPr/>
          <a:lstStyle/>
          <a:p>
            <a:pPr eaLnBrk="1" hangingPunct="1"/>
            <a:r>
              <a:rPr lang="en-GB" altLang="en-US" sz="3600" b="1"/>
              <a:t>Grading</a:t>
            </a:r>
          </a:p>
        </p:txBody>
      </p:sp>
      <p:sp>
        <p:nvSpPr>
          <p:cNvPr id="15363" name="Rectangle 3"/>
          <p:cNvSpPr>
            <a:spLocks noGrp="1" noChangeArrowheads="1"/>
          </p:cNvSpPr>
          <p:nvPr>
            <p:ph type="body" idx="1"/>
          </p:nvPr>
        </p:nvSpPr>
        <p:spPr>
          <a:xfrm>
            <a:off x="457200" y="1981200"/>
            <a:ext cx="8229600" cy="2736850"/>
          </a:xfrm>
        </p:spPr>
        <p:txBody>
          <a:bodyPr/>
          <a:lstStyle/>
          <a:p>
            <a:pPr eaLnBrk="1" hangingPunct="1"/>
            <a:r>
              <a:rPr lang="en-GB" altLang="en-US" sz="2400" dirty="0"/>
              <a:t>1/3 Attendance and class participation</a:t>
            </a:r>
          </a:p>
          <a:p>
            <a:pPr eaLnBrk="1" hangingPunct="1">
              <a:buFont typeface="Arial" pitchFamily="34" charset="0"/>
              <a:buNone/>
            </a:pPr>
            <a:endParaRPr lang="en-GB" altLang="en-US" sz="2400" dirty="0"/>
          </a:p>
          <a:p>
            <a:pPr eaLnBrk="1" hangingPunct="1"/>
            <a:r>
              <a:rPr lang="en-GB" altLang="en-US" sz="2400" dirty="0"/>
              <a:t>1/3 “No” journal</a:t>
            </a:r>
          </a:p>
          <a:p>
            <a:pPr eaLnBrk="1" hangingPunct="1"/>
            <a:endParaRPr lang="en-GB" altLang="en-US" sz="2400" dirty="0"/>
          </a:p>
          <a:p>
            <a:pPr eaLnBrk="1" hangingPunct="1"/>
            <a:r>
              <a:rPr lang="en-GB" altLang="en-US" sz="2400" dirty="0"/>
              <a:t>1/3 Seven elements preparation sheet</a:t>
            </a:r>
          </a:p>
          <a:p>
            <a:pPr lvl="2" eaLnBrk="1" hangingPunct="1"/>
            <a:endParaRPr lang="en-GB" altLang="en-US" dirty="0"/>
          </a:p>
          <a:p>
            <a:pPr eaLnBrk="1" hangingPunct="1"/>
            <a:endParaRPr lang="en-GB" altLang="en-US" sz="2400" dirty="0"/>
          </a:p>
          <a:p>
            <a:pPr marL="184150" lvl="1" indent="0" eaLnBrk="1" hangingPunct="1">
              <a:buFont typeface="Arial" pitchFamily="34" charset="0"/>
              <a:buNone/>
            </a:pPr>
            <a:endParaRPr lang="en-GB" altLang="en-US" sz="2400" dirty="0"/>
          </a:p>
          <a:p>
            <a:pPr eaLnBrk="1" hangingPunct="1"/>
            <a:endParaRPr lang="en-GB" altLang="en-US" sz="2400" dirty="0"/>
          </a:p>
          <a:p>
            <a:pPr eaLnBrk="1" hangingPunct="1"/>
            <a:endParaRPr lang="en-GB" altLang="en-US" sz="2400" dirty="0"/>
          </a:p>
          <a:p>
            <a:pPr eaLnBrk="1" hangingPunct="1"/>
            <a:endParaRPr lang="en-GB" altLang="en-US" sz="2400" dirty="0"/>
          </a:p>
        </p:txBody>
      </p:sp>
      <p:sp>
        <p:nvSpPr>
          <p:cNvPr id="15364" name="Rectangle 1"/>
          <p:cNvSpPr>
            <a:spLocks noChangeArrowheads="1"/>
          </p:cNvSpPr>
          <p:nvPr/>
        </p:nvSpPr>
        <p:spPr bwMode="auto">
          <a:xfrm>
            <a:off x="450850" y="5105400"/>
            <a:ext cx="8308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a:t>All course readings are optional, and for </a:t>
            </a:r>
            <a:r>
              <a:rPr lang="en-GB" altLang="en-US" sz="2400" b="1" u="sng" dirty="0"/>
              <a:t>after</a:t>
            </a:r>
            <a:r>
              <a:rPr lang="en-GB" altLang="en-US" sz="2400" b="1" dirty="0"/>
              <a:t> each lecture </a:t>
            </a:r>
          </a:p>
          <a:p>
            <a:pPr algn="ctr" eaLnBrk="1" hangingPunct="1">
              <a:spcBef>
                <a:spcPct val="0"/>
              </a:spcBef>
              <a:buFontTx/>
              <a:buNone/>
            </a:pPr>
            <a:endParaRPr lang="en-GB" altLang="en-US" sz="2400" b="1"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600200"/>
            <a:ext cx="2743200" cy="2970081"/>
          </a:xfrm>
          <a:prstGeom prst="rect">
            <a:avLst/>
          </a:prstGeom>
        </p:spPr>
      </p:pic>
    </p:spTree>
    <p:extLst>
      <p:ext uri="{BB962C8B-B14F-4D97-AF65-F5344CB8AC3E}">
        <p14:creationId xmlns:p14="http://schemas.microsoft.com/office/powerpoint/2010/main" val="83049678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lstStyle/>
          <a:p>
            <a:pPr eaLnBrk="1" hangingPunct="1"/>
            <a:r>
              <a:rPr lang="en-US" altLang="en-US" sz="3600" b="1"/>
              <a:t>Assignment: “No” Journal</a:t>
            </a:r>
          </a:p>
        </p:txBody>
      </p:sp>
      <p:sp>
        <p:nvSpPr>
          <p:cNvPr id="16387" name="Content Placeholder 3"/>
          <p:cNvSpPr>
            <a:spLocks noGrp="1"/>
          </p:cNvSpPr>
          <p:nvPr>
            <p:ph idx="1"/>
          </p:nvPr>
        </p:nvSpPr>
        <p:spPr>
          <a:xfrm>
            <a:off x="457200" y="1524000"/>
            <a:ext cx="8229600" cy="3810000"/>
          </a:xfrm>
        </p:spPr>
        <p:txBody>
          <a:bodyPr>
            <a:noAutofit/>
          </a:bodyPr>
          <a:lstStyle/>
          <a:p>
            <a:pPr eaLnBrk="1" hangingPunct="1"/>
            <a:r>
              <a:rPr lang="en-US" altLang="en-US" sz="2400" dirty="0"/>
              <a:t>G</a:t>
            </a:r>
            <a:r>
              <a:rPr lang="ru-RU" altLang="en-US" sz="2400" dirty="0"/>
              <a:t>et </a:t>
            </a:r>
            <a:r>
              <a:rPr lang="en-US" altLang="en-US" sz="2400" dirty="0"/>
              <a:t>10</a:t>
            </a:r>
            <a:r>
              <a:rPr lang="ru-RU" altLang="en-US" sz="2400" dirty="0"/>
              <a:t> “NO!” as answers to requests</a:t>
            </a:r>
            <a:r>
              <a:rPr lang="en-US" altLang="en-US" sz="2400" dirty="0"/>
              <a:t>. Also include the</a:t>
            </a:r>
            <a:r>
              <a:rPr lang="ru-RU" altLang="en-US" sz="2400" dirty="0"/>
              <a:t> “YES” </a:t>
            </a:r>
            <a:r>
              <a:rPr lang="en-US" altLang="en-US" sz="2400" dirty="0"/>
              <a:t>answers </a:t>
            </a:r>
            <a:r>
              <a:rPr lang="ru-RU" altLang="en-US" sz="2400" dirty="0"/>
              <a:t>you get</a:t>
            </a:r>
            <a:r>
              <a:rPr lang="en-US" altLang="en-US" sz="2400" dirty="0"/>
              <a:t> along the way</a:t>
            </a:r>
          </a:p>
          <a:p>
            <a:pPr marL="0" indent="0" eaLnBrk="1" hangingPunct="1">
              <a:buNone/>
            </a:pPr>
            <a:endParaRPr lang="en-US" altLang="en-US" sz="2400" dirty="0"/>
          </a:p>
          <a:p>
            <a:pPr eaLnBrk="1" hangingPunct="1"/>
            <a:r>
              <a:rPr lang="en-US" altLang="en-US" sz="2400" dirty="0"/>
              <a:t>For each “NO” </a:t>
            </a:r>
            <a:r>
              <a:rPr lang="en-US" altLang="en-US" sz="2400" i="1" u="sng" dirty="0"/>
              <a:t>and</a:t>
            </a:r>
            <a:r>
              <a:rPr lang="en-US" altLang="en-US" sz="2400" dirty="0"/>
              <a:t> “YES” you receive, please describe:</a:t>
            </a:r>
          </a:p>
          <a:p>
            <a:pPr>
              <a:buFont typeface="Arial" pitchFamily="34" charset="0"/>
              <a:buNone/>
            </a:pPr>
            <a:r>
              <a:rPr lang="en-US" altLang="en-US" sz="2400" dirty="0"/>
              <a:t>	1. What did you ask for?</a:t>
            </a:r>
          </a:p>
          <a:p>
            <a:pPr>
              <a:buFont typeface="Arial" pitchFamily="34" charset="0"/>
              <a:buNone/>
            </a:pPr>
            <a:r>
              <a:rPr lang="en-US" altLang="en-US" sz="2400" dirty="0"/>
              <a:t>	2. Who did you ask?</a:t>
            </a:r>
          </a:p>
          <a:p>
            <a:pPr>
              <a:buFont typeface="Arial" pitchFamily="34" charset="0"/>
              <a:buNone/>
            </a:pPr>
            <a:r>
              <a:rPr lang="en-US" altLang="en-US" sz="2400" dirty="0"/>
              <a:t>	3. What response did you get? (yes/no/other)</a:t>
            </a:r>
          </a:p>
          <a:p>
            <a:pPr>
              <a:buFont typeface="Arial" pitchFamily="34" charset="0"/>
              <a:buNone/>
            </a:pPr>
            <a:r>
              <a:rPr lang="en-US" altLang="en-US" sz="2400" dirty="0"/>
              <a:t>	4. Short description of what happened in the negotiation</a:t>
            </a:r>
          </a:p>
          <a:p>
            <a:pPr eaLnBrk="1" hangingPunct="1">
              <a:buFont typeface="Arial" pitchFamily="34" charset="0"/>
              <a:buNone/>
            </a:pPr>
            <a:endParaRPr lang="en-US" altLang="en-US" sz="2400" dirty="0"/>
          </a:p>
          <a:p>
            <a:pPr eaLnBrk="1" hangingPunct="1"/>
            <a:r>
              <a:rPr lang="en-US" altLang="en-US" sz="2400" dirty="0"/>
              <a:t>Our school as an institution</a:t>
            </a:r>
            <a:r>
              <a:rPr lang="ru-RU" altLang="en-US" sz="2400" dirty="0"/>
              <a:t> </a:t>
            </a:r>
            <a:r>
              <a:rPr lang="en-US" altLang="en-US" sz="2400" dirty="0"/>
              <a:t>(administration, professors, staff) is off limits! </a:t>
            </a:r>
          </a:p>
          <a:p>
            <a:pPr eaLnBrk="1" hangingPunct="1"/>
            <a:endParaRPr lang="en-US" alt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09728"/>
            <a:ext cx="1678828" cy="1185672"/>
          </a:xfrm>
          <a:prstGeom prst="rect">
            <a:avLst/>
          </a:prstGeom>
        </p:spPr>
      </p:pic>
    </p:spTree>
    <p:extLst>
      <p:ext uri="{BB962C8B-B14F-4D97-AF65-F5344CB8AC3E}">
        <p14:creationId xmlns:p14="http://schemas.microsoft.com/office/powerpoint/2010/main" val="9600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8600"/>
            <a:ext cx="8264525" cy="1143000"/>
          </a:xfrm>
        </p:spPr>
        <p:txBody>
          <a:bodyPr/>
          <a:lstStyle/>
          <a:p>
            <a:pPr eaLnBrk="1" hangingPunct="1"/>
            <a:r>
              <a:rPr lang="en-US" altLang="en-US" sz="3600" b="1"/>
              <a:t>We Are All Born Negotiators</a:t>
            </a:r>
            <a:endParaRPr lang="en-US" altLang="en-US" sz="3600"/>
          </a:p>
        </p:txBody>
      </p:sp>
      <p:sp>
        <p:nvSpPr>
          <p:cNvPr id="46083" name="Content Placeholder 2"/>
          <p:cNvSpPr>
            <a:spLocks noGrp="1"/>
          </p:cNvSpPr>
          <p:nvPr>
            <p:ph idx="1"/>
          </p:nvPr>
        </p:nvSpPr>
        <p:spPr>
          <a:xfrm>
            <a:off x="457199" y="1855788"/>
            <a:ext cx="8264525" cy="4926012"/>
          </a:xfrm>
        </p:spPr>
        <p:txBody>
          <a:bodyPr>
            <a:normAutofit/>
          </a:bodyPr>
          <a:lstStyle/>
          <a:p>
            <a:pPr eaLnBrk="1" hangingPunct="1"/>
            <a:r>
              <a:rPr lang="en-US" altLang="en-US" sz="2400" dirty="0"/>
              <a:t>Many of us struggle with a lack of self-confidence regarding our negotiation skills</a:t>
            </a:r>
          </a:p>
          <a:p>
            <a:pPr eaLnBrk="1" hangingPunct="1"/>
            <a:endParaRPr lang="en-US" altLang="en-US" sz="2400" dirty="0"/>
          </a:p>
          <a:p>
            <a:pPr eaLnBrk="1" hangingPunct="1"/>
            <a:r>
              <a:rPr lang="en-US" altLang="en-US" sz="2400" dirty="0"/>
              <a:t>However, we were all born negotiators</a:t>
            </a:r>
          </a:p>
        </p:txBody>
      </p:sp>
    </p:spTree>
    <p:extLst>
      <p:ext uri="{BB962C8B-B14F-4D97-AF65-F5344CB8AC3E}">
        <p14:creationId xmlns:p14="http://schemas.microsoft.com/office/powerpoint/2010/main" val="402267828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5253</Words>
  <Application>Microsoft Office PowerPoint</Application>
  <PresentationFormat>On-screen Show (4:3)</PresentationFormat>
  <Paragraphs>422</Paragraphs>
  <Slides>43</Slides>
  <Notes>43</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Cambria</vt:lpstr>
      <vt:lpstr>Helvetica LT Std</vt:lpstr>
      <vt:lpstr>Roboto</vt:lpstr>
      <vt:lpstr>Roboto Slab</vt:lpstr>
      <vt:lpstr>Rockwell</vt:lpstr>
      <vt:lpstr>TradeGothic</vt:lpstr>
      <vt:lpstr>Office Theme</vt:lpstr>
      <vt:lpstr>Conception personnalisée</vt:lpstr>
      <vt:lpstr>The Joint Bid</vt:lpstr>
      <vt:lpstr>PowerPoint Presentation</vt:lpstr>
      <vt:lpstr>PowerPoint Presentation</vt:lpstr>
      <vt:lpstr>PowerPoint Presentation</vt:lpstr>
      <vt:lpstr>Course Goals</vt:lpstr>
      <vt:lpstr>Course Overview</vt:lpstr>
      <vt:lpstr>Grading</vt:lpstr>
      <vt:lpstr>Assignment: “No” Journal</vt:lpstr>
      <vt:lpstr>We Are All Born Negotiators</vt:lpstr>
      <vt:lpstr>PowerPoint Presentation</vt:lpstr>
      <vt:lpstr>Rejection Therapy</vt:lpstr>
      <vt:lpstr>Goal of the “No Journal”</vt:lpstr>
      <vt:lpstr>Examples from past “No Journals”  by students</vt:lpstr>
      <vt:lpstr>Examples from past “No Journals”  by students</vt:lpstr>
      <vt:lpstr>Examples from past “No Journals”  by students</vt:lpstr>
      <vt:lpstr>Examples from past “No Journals”  by students</vt:lpstr>
      <vt:lpstr>Rules for Negotiation Role-Plays</vt:lpstr>
      <vt:lpstr>PowerPoint Presentation</vt:lpstr>
      <vt:lpstr>The Joint Bid</vt:lpstr>
      <vt:lpstr>The Arm Exercise</vt:lpstr>
      <vt:lpstr>The Arm Exercise</vt:lpstr>
      <vt:lpstr>Who got the most points?  </vt:lpstr>
      <vt:lpstr>The Arm Exercise</vt:lpstr>
      <vt:lpstr>What was your goal in the Arm Exercise?</vt:lpstr>
      <vt:lpstr>What was your goal in the Arm Exercise?</vt:lpstr>
      <vt:lpstr>PowerPoint Presentation</vt:lpstr>
      <vt:lpstr>Dangerous assumptions in a negotiation</vt:lpstr>
      <vt:lpstr>PowerPoint Presentation</vt:lpstr>
      <vt:lpstr>Moving from Positions to Interests</vt:lpstr>
      <vt:lpstr>Bringing in More Issues to Expand the Pie</vt:lpstr>
      <vt:lpstr>The Joint Bid Debrief</vt:lpstr>
      <vt:lpstr>The Joint Bid Debrief</vt:lpstr>
      <vt:lpstr>The Joint Bid Debrief</vt:lpstr>
      <vt:lpstr>The Joint Bid Debrief</vt:lpstr>
      <vt:lpstr>The Joint Bid Debrief</vt:lpstr>
      <vt:lpstr>What other issues did you  bring into the negotiation?</vt:lpstr>
      <vt:lpstr>What other issues did you  bring into the negotiation?</vt:lpstr>
      <vt:lpstr>PowerPoint Presentation</vt:lpstr>
      <vt:lpstr>PowerPoint Presentation</vt:lpstr>
      <vt:lpstr>PowerPoint Presentation</vt:lpstr>
      <vt:lpstr>Take-Aways: Creating Value</vt:lpstr>
      <vt:lpstr>There is no one right way to negotiate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Horacio Falcao</cp:lastModifiedBy>
  <cp:revision>368</cp:revision>
  <dcterms:created xsi:type="dcterms:W3CDTF">2015-07-05T00:50:19Z</dcterms:created>
  <dcterms:modified xsi:type="dcterms:W3CDTF">2024-06-18T09:49:48Z</dcterms:modified>
</cp:coreProperties>
</file>