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31"/>
  </p:notesMasterIdLst>
  <p:sldIdLst>
    <p:sldId id="386" r:id="rId3"/>
    <p:sldId id="637" r:id="rId4"/>
    <p:sldId id="638" r:id="rId5"/>
    <p:sldId id="643" r:id="rId6"/>
    <p:sldId id="686" r:id="rId7"/>
    <p:sldId id="642" r:id="rId8"/>
    <p:sldId id="645" r:id="rId9"/>
    <p:sldId id="690" r:id="rId10"/>
    <p:sldId id="689" r:id="rId11"/>
    <p:sldId id="665" r:id="rId12"/>
    <p:sldId id="687" r:id="rId13"/>
    <p:sldId id="724" r:id="rId14"/>
    <p:sldId id="738" r:id="rId15"/>
    <p:sldId id="739" r:id="rId16"/>
    <p:sldId id="740" r:id="rId17"/>
    <p:sldId id="704" r:id="rId18"/>
    <p:sldId id="722" r:id="rId19"/>
    <p:sldId id="702" r:id="rId20"/>
    <p:sldId id="2152" r:id="rId21"/>
    <p:sldId id="2153" r:id="rId22"/>
    <p:sldId id="2154" r:id="rId23"/>
    <p:sldId id="2155" r:id="rId24"/>
    <p:sldId id="2156" r:id="rId25"/>
    <p:sldId id="2357" r:id="rId26"/>
    <p:sldId id="2358" r:id="rId27"/>
    <p:sldId id="2158" r:id="rId28"/>
    <p:sldId id="2159" r:id="rId29"/>
    <p:sldId id="651"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A06757C-37EE-4268-8399-75E7855F3964}" v="1" dt="2024-06-07T14:38:03.84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836" autoAdjust="0"/>
    <p:restoredTop sz="95033" autoAdjust="0"/>
  </p:normalViewPr>
  <p:slideViewPr>
    <p:cSldViewPr>
      <p:cViewPr>
        <p:scale>
          <a:sx n="89" d="100"/>
          <a:sy n="89" d="100"/>
        </p:scale>
        <p:origin x="345" y="45"/>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microsoft.com/office/2016/11/relationships/changesInfo" Target="changesInfos/changesInfo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SCALLIER TRAQUET Emilie" userId="ab01feba-5c92-4a33-8ccf-08c553084b8f" providerId="ADAL" clId="{3A06757C-37EE-4268-8399-75E7855F3964}"/>
    <pc:docChg chg="addSld delSld modSld sldOrd">
      <pc:chgData name="LESCALLIER TRAQUET Emilie" userId="ab01feba-5c92-4a33-8ccf-08c553084b8f" providerId="ADAL" clId="{3A06757C-37EE-4268-8399-75E7855F3964}" dt="2024-06-07T14:49:18.072" v="59" actId="108"/>
      <pc:docMkLst>
        <pc:docMk/>
      </pc:docMkLst>
      <pc:sldChg chg="modSp add mod ord">
        <pc:chgData name="LESCALLIER TRAQUET Emilie" userId="ab01feba-5c92-4a33-8ccf-08c553084b8f" providerId="ADAL" clId="{3A06757C-37EE-4268-8399-75E7855F3964}" dt="2024-06-07T14:49:18.072" v="59" actId="108"/>
        <pc:sldMkLst>
          <pc:docMk/>
          <pc:sldMk cId="1409809371" sldId="386"/>
        </pc:sldMkLst>
        <pc:spChg chg="mod">
          <ac:chgData name="LESCALLIER TRAQUET Emilie" userId="ab01feba-5c92-4a33-8ccf-08c553084b8f" providerId="ADAL" clId="{3A06757C-37EE-4268-8399-75E7855F3964}" dt="2024-06-07T14:38:23.170" v="21" actId="20577"/>
          <ac:spMkLst>
            <pc:docMk/>
            <pc:sldMk cId="1409809371" sldId="386"/>
            <ac:spMk id="5" creationId="{95B59985-71BB-39B0-A25D-A79F4455D554}"/>
          </ac:spMkLst>
        </pc:spChg>
        <pc:spChg chg="mod">
          <ac:chgData name="LESCALLIER TRAQUET Emilie" userId="ab01feba-5c92-4a33-8ccf-08c553084b8f" providerId="ADAL" clId="{3A06757C-37EE-4268-8399-75E7855F3964}" dt="2024-06-07T14:49:18.072" v="59" actId="108"/>
          <ac:spMkLst>
            <pc:docMk/>
            <pc:sldMk cId="1409809371" sldId="386"/>
            <ac:spMk id="7" creationId="{A8F4ADC1-E06A-AFED-D132-7A0D134CB25A}"/>
          </ac:spMkLst>
        </pc:spChg>
      </pc:sldChg>
      <pc:sldChg chg="new del">
        <pc:chgData name="LESCALLIER TRAQUET Emilie" userId="ab01feba-5c92-4a33-8ccf-08c553084b8f" providerId="ADAL" clId="{3A06757C-37EE-4268-8399-75E7855F3964}" dt="2024-06-07T14:38:06.173" v="2" actId="47"/>
        <pc:sldMkLst>
          <pc:docMk/>
          <pc:sldMk cId="694287378" sldId="235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052208-F506-45EE-844F-3CB1F027403A}" type="datetimeFigureOut">
              <a:rPr lang="en-US" smtClean="0"/>
              <a:t>6/18/2024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BE1DD1D-0BD5-4E4F-ABDD-53ED947792F1}" type="slidenum">
              <a:rPr lang="en-US" smtClean="0"/>
              <a:t>‹#›</a:t>
            </a:fld>
            <a:endParaRPr lang="en-US"/>
          </a:p>
        </p:txBody>
      </p:sp>
    </p:spTree>
    <p:extLst>
      <p:ext uri="{BB962C8B-B14F-4D97-AF65-F5344CB8AC3E}">
        <p14:creationId xmlns:p14="http://schemas.microsoft.com/office/powerpoint/2010/main" val="42909360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barrickbeyondborders.com/mining/2012/05/peter-munk-cites-25-ways-barrick-contributes-to-communities/"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ED7BE2-A96B-4E9D-A1D5-8D1855B13D4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7119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were your best alternatives to</a:t>
            </a:r>
            <a:r>
              <a:rPr lang="en-US" baseline="0" dirty="0"/>
              <a:t> a negotiated agreement or your BATNAs in Golden Standard? [</a:t>
            </a:r>
            <a:r>
              <a:rPr lang="en-US" i="1" baseline="0" dirty="0"/>
              <a:t>Students answer</a:t>
            </a:r>
            <a:r>
              <a:rPr lang="en-US" baseline="0" dirty="0"/>
              <a:t>]. </a:t>
            </a:r>
          </a:p>
          <a:p>
            <a:endParaRPr lang="en-US" baseline="0" dirty="0"/>
          </a:p>
          <a:p>
            <a:r>
              <a:rPr lang="en-US" baseline="0" dirty="0"/>
              <a:t>In a multi-party negotiation there is the added complexity of an </a:t>
            </a:r>
            <a:r>
              <a:rPr lang="en-US" u="sng" baseline="0" dirty="0"/>
              <a:t>internal BATNA</a:t>
            </a:r>
            <a:r>
              <a:rPr lang="en-US" baseline="0" dirty="0"/>
              <a:t>, forming a coalition with a subset of the other parties. The four local communities could band together and block the roads to the mine. The company and government could form a coalition with one or more of the local communities that makes blocking the mine no longer feasible. </a:t>
            </a:r>
          </a:p>
          <a:p>
            <a:endParaRPr lang="en-US" baseline="0" dirty="0"/>
          </a:p>
          <a:p>
            <a:r>
              <a:rPr lang="en-US" baseline="0" dirty="0"/>
              <a:t>If local leaders are able to block the roads, how do things look for Golden Standard and the government? [</a:t>
            </a:r>
            <a:r>
              <a:rPr lang="en-US" i="1" baseline="0" dirty="0"/>
              <a:t>Students answer</a:t>
            </a:r>
            <a:r>
              <a:rPr lang="en-US" baseline="0" dirty="0"/>
              <a:t>]. Pretty bad, right? The mine can’t go forward until further notice, and bad press for the company and government, their whole country looks bad to international investors. The government could intervene militarily to break up the road blocks, but this would come with undesirable political costs. </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t>What about your incentives</a:t>
            </a:r>
            <a:r>
              <a:rPr lang="en-US" sz="1200" b="0" baseline="0" dirty="0"/>
              <a:t> structures, what do you each hope to get out of the mine project if it moves forward? [</a:t>
            </a:r>
            <a:r>
              <a:rPr lang="en-US" sz="1200" b="0" i="1" baseline="0" dirty="0"/>
              <a:t>Students answer</a:t>
            </a:r>
            <a:r>
              <a:rPr lang="en-US" sz="1200" b="0" baseline="0" dirty="0"/>
              <a:t>]. </a:t>
            </a:r>
            <a:r>
              <a:rPr lang="en-US" sz="1200" b="1" baseline="0" dirty="0"/>
              <a:t> </a:t>
            </a:r>
            <a:endParaRPr lang="en-US" sz="1100" dirty="0">
              <a:solidFill>
                <a:schemeClr val="bg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sz="1200" i="0" baseline="0" dirty="0"/>
          </a:p>
          <a:p>
            <a:r>
              <a:rPr lang="en-US" dirty="0"/>
              <a:t>Source</a:t>
            </a:r>
            <a:r>
              <a:rPr lang="en-US" baseline="0" dirty="0"/>
              <a:t> for photo</a:t>
            </a:r>
          </a:p>
          <a:p>
            <a:r>
              <a:rPr lang="en-US" baseline="0" dirty="0"/>
              <a:t>https://pixabay.com/en/mine-trolley-lorry-rails-mining-145631/</a:t>
            </a:r>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9BE1DD1D-0BD5-4E4F-ABDD-53ED947792F1}" type="slidenum">
              <a:rPr lang="en-US" smtClean="0"/>
              <a:t>10</a:t>
            </a:fld>
            <a:endParaRPr lang="en-US"/>
          </a:p>
        </p:txBody>
      </p:sp>
    </p:spTree>
    <p:extLst>
      <p:ext uri="{BB962C8B-B14F-4D97-AF65-F5344CB8AC3E}">
        <p14:creationId xmlns:p14="http://schemas.microsoft.com/office/powerpoint/2010/main" val="22638163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bwMode="auto">
          <a:xfrm>
            <a:off x="1141413" y="684213"/>
            <a:ext cx="4575175" cy="34305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Rectangle 3"/>
          <p:cNvSpPr>
            <a:spLocks noGrp="1" noChangeArrowheads="1"/>
          </p:cNvSpPr>
          <p:nvPr>
            <p:ph type="body" idx="1"/>
          </p:nvPr>
        </p:nvSpPr>
        <p:spPr>
          <a:xfrm>
            <a:off x="914400" y="4343400"/>
            <a:ext cx="5029200" cy="4116388"/>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sz="2400" dirty="0"/>
              <a:t>The company wants the</a:t>
            </a:r>
            <a:r>
              <a:rPr lang="en-US" sz="2400" baseline="0" dirty="0"/>
              <a:t> mine approved and glaciers moved to access more gold deposits. They feel they have paid out enough to the communities. </a:t>
            </a:r>
          </a:p>
          <a:p>
            <a:endParaRPr lang="en-US" sz="2400" baseline="0" dirty="0"/>
          </a:p>
          <a:p>
            <a:r>
              <a:rPr lang="en-US" sz="2400" baseline="0" dirty="0"/>
              <a:t>The government wants the mine and glaciers moved too, so they can get their percentage of the mine revenues. The government representative is also incentivized to push for more local jobs, and wants Golden Standard to offer more compensation to the local communities with the funds controlled by… [</a:t>
            </a:r>
            <a:r>
              <a:rPr lang="en-US" sz="2400" i="1" baseline="0" dirty="0"/>
              <a:t>Students answer</a:t>
            </a:r>
            <a:r>
              <a:rPr lang="en-US" sz="2400" baseline="0" dirty="0"/>
              <a:t>]. Who else– the government. </a:t>
            </a:r>
          </a:p>
          <a:p>
            <a:endParaRPr lang="en-US" sz="2400" baseline="0" dirty="0"/>
          </a:p>
          <a:p>
            <a:r>
              <a:rPr lang="en-US" sz="2400" baseline="0" dirty="0"/>
              <a:t>The company and government are in many respects allies. But they have conflicting preferences when it comes to splitting the revenue from the mine between them. Going into their first conversation, each side wants to adjust the provisional figure in their favor. </a:t>
            </a:r>
          </a:p>
          <a:p>
            <a:endParaRPr lang="en-US" sz="24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2400" kern="1200" baseline="0" dirty="0">
                <a:solidFill>
                  <a:schemeClr val="tx1"/>
                </a:solidFill>
                <a:effectLst/>
                <a:latin typeface="+mn-lt"/>
                <a:ea typeface="+mn-ea"/>
                <a:cs typeface="+mn-cs"/>
              </a:rPr>
              <a:t>All four local leaders </a:t>
            </a:r>
            <a:r>
              <a:rPr lang="fr-FR" sz="2400" kern="1200" baseline="0" dirty="0" err="1">
                <a:solidFill>
                  <a:schemeClr val="tx1"/>
                </a:solidFill>
                <a:effectLst/>
                <a:latin typeface="+mn-lt"/>
                <a:ea typeface="+mn-ea"/>
                <a:cs typeface="+mn-cs"/>
              </a:rPr>
              <a:t>want</a:t>
            </a:r>
            <a:r>
              <a:rPr lang="fr-FR" sz="2400" kern="1200" baseline="0" dirty="0">
                <a:solidFill>
                  <a:schemeClr val="tx1"/>
                </a:solidFill>
                <a:effectLst/>
                <a:latin typeface="+mn-lt"/>
                <a:ea typeface="+mn-ea"/>
                <a:cs typeface="+mn-cs"/>
              </a:rPr>
              <a:t> to control the compensation </a:t>
            </a:r>
            <a:r>
              <a:rPr lang="fr-FR" sz="2400" kern="1200" baseline="0" dirty="0" err="1">
                <a:solidFill>
                  <a:schemeClr val="tx1"/>
                </a:solidFill>
                <a:effectLst/>
                <a:latin typeface="+mn-lt"/>
                <a:ea typeface="+mn-ea"/>
                <a:cs typeface="+mn-cs"/>
              </a:rPr>
              <a:t>funds</a:t>
            </a:r>
            <a:r>
              <a:rPr lang="fr-FR" sz="2400" kern="1200" baseline="0" dirty="0">
                <a:solidFill>
                  <a:schemeClr val="tx1"/>
                </a:solidFill>
                <a:effectLst/>
                <a:latin typeface="+mn-lt"/>
                <a:ea typeface="+mn-ea"/>
                <a:cs typeface="+mn-cs"/>
              </a:rPr>
              <a:t>. </a:t>
            </a:r>
            <a:r>
              <a:rPr lang="fr-FR" sz="2400" kern="1200" baseline="0" dirty="0" err="1">
                <a:solidFill>
                  <a:schemeClr val="tx1"/>
                </a:solidFill>
                <a:effectLst/>
                <a:latin typeface="+mn-lt"/>
                <a:ea typeface="+mn-ea"/>
                <a:cs typeface="+mn-cs"/>
              </a:rPr>
              <a:t>Why</a:t>
            </a:r>
            <a:r>
              <a:rPr lang="fr-FR" sz="2400" kern="1200" baseline="0" dirty="0">
                <a:solidFill>
                  <a:schemeClr val="tx1"/>
                </a:solidFill>
                <a:effectLst/>
                <a:latin typeface="+mn-lt"/>
                <a:ea typeface="+mn-ea"/>
                <a:cs typeface="+mn-cs"/>
              </a:rPr>
              <a:t>? [</a:t>
            </a:r>
            <a:r>
              <a:rPr lang="fr-FR" sz="2400" i="1" kern="1200" baseline="0" dirty="0" err="1">
                <a:solidFill>
                  <a:schemeClr val="tx1"/>
                </a:solidFill>
                <a:effectLst/>
                <a:latin typeface="+mn-lt"/>
                <a:ea typeface="+mn-ea"/>
                <a:cs typeface="+mn-cs"/>
              </a:rPr>
              <a:t>Students</a:t>
            </a:r>
            <a:r>
              <a:rPr lang="fr-FR" sz="2400" i="1" kern="1200" baseline="0" dirty="0">
                <a:solidFill>
                  <a:schemeClr val="tx1"/>
                </a:solidFill>
                <a:effectLst/>
                <a:latin typeface="+mn-lt"/>
                <a:ea typeface="+mn-ea"/>
                <a:cs typeface="+mn-cs"/>
              </a:rPr>
              <a:t> </a:t>
            </a:r>
            <a:r>
              <a:rPr lang="fr-FR" sz="2400" i="1" kern="1200" baseline="0" dirty="0" err="1">
                <a:solidFill>
                  <a:schemeClr val="tx1"/>
                </a:solidFill>
                <a:effectLst/>
                <a:latin typeface="+mn-lt"/>
                <a:ea typeface="+mn-ea"/>
                <a:cs typeface="+mn-cs"/>
              </a:rPr>
              <a:t>answer</a:t>
            </a:r>
            <a:r>
              <a:rPr lang="fr-FR" sz="2400" kern="1200" baseline="0" dirty="0">
                <a:solidFill>
                  <a:schemeClr val="tx1"/>
                </a:solidFill>
                <a:effectLst/>
                <a:latin typeface="+mn-lt"/>
                <a:ea typeface="+mn-ea"/>
                <a:cs typeface="+mn-cs"/>
              </a:rPr>
              <a:t>]. </a:t>
            </a:r>
            <a:r>
              <a:rPr lang="fr-FR" sz="2400" kern="1200" baseline="0" dirty="0" err="1">
                <a:solidFill>
                  <a:schemeClr val="tx1"/>
                </a:solidFill>
                <a:effectLst/>
                <a:latin typeface="+mn-lt"/>
                <a:ea typeface="+mn-ea"/>
                <a:cs typeface="+mn-cs"/>
              </a:rPr>
              <a:t>They</a:t>
            </a:r>
            <a:r>
              <a:rPr lang="fr-FR" sz="2400" kern="1200" baseline="0" dirty="0">
                <a:solidFill>
                  <a:schemeClr val="tx1"/>
                </a:solidFill>
                <a:effectLst/>
                <a:latin typeface="+mn-lt"/>
                <a:ea typeface="+mn-ea"/>
                <a:cs typeface="+mn-cs"/>
              </a:rPr>
              <a:t> </a:t>
            </a:r>
            <a:r>
              <a:rPr lang="fr-FR" sz="2400" kern="1200" baseline="0" dirty="0" err="1">
                <a:solidFill>
                  <a:schemeClr val="tx1"/>
                </a:solidFill>
                <a:effectLst/>
                <a:latin typeface="+mn-lt"/>
                <a:ea typeface="+mn-ea"/>
                <a:cs typeface="+mn-cs"/>
              </a:rPr>
              <a:t>don’t</a:t>
            </a:r>
            <a:r>
              <a:rPr lang="fr-FR" sz="2400" kern="1200" baseline="0" dirty="0">
                <a:solidFill>
                  <a:schemeClr val="tx1"/>
                </a:solidFill>
                <a:effectLst/>
                <a:latin typeface="+mn-lt"/>
                <a:ea typeface="+mn-ea"/>
                <a:cs typeface="+mn-cs"/>
              </a:rPr>
              <a:t> trust the </a:t>
            </a:r>
            <a:r>
              <a:rPr lang="fr-FR" sz="2400" kern="1200" baseline="0" dirty="0" err="1">
                <a:solidFill>
                  <a:schemeClr val="tx1"/>
                </a:solidFill>
                <a:effectLst/>
                <a:latin typeface="+mn-lt"/>
                <a:ea typeface="+mn-ea"/>
                <a:cs typeface="+mn-cs"/>
              </a:rPr>
              <a:t>government</a:t>
            </a:r>
            <a:r>
              <a:rPr lang="fr-FR" sz="2400" kern="1200" baseline="0" dirty="0">
                <a:solidFill>
                  <a:schemeClr val="tx1"/>
                </a:solidFill>
                <a:effectLst/>
                <a:latin typeface="+mn-lt"/>
                <a:ea typeface="+mn-ea"/>
                <a:cs typeface="+mn-cs"/>
              </a:rPr>
              <a:t>. </a:t>
            </a:r>
          </a:p>
          <a:p>
            <a:endParaRPr lang="en-US" sz="2400" baseline="0" dirty="0"/>
          </a:p>
          <a:p>
            <a:r>
              <a:rPr lang="en-US" sz="2400" baseline="0" dirty="0"/>
              <a:t>The communities wants compensation for the problems and dangers the mine brings to their community. But they vary a lot in how opposed they are to the mine and to </a:t>
            </a:r>
            <a:r>
              <a:rPr lang="en-US" sz="2400" baseline="0"/>
              <a:t>moving glaciers. </a:t>
            </a:r>
            <a:r>
              <a:rPr lang="en-US" sz="2400" baseline="0" dirty="0"/>
              <a:t>In what ways?</a:t>
            </a:r>
            <a:r>
              <a:rPr lang="fr-FR" sz="2400" kern="1200" baseline="0" dirty="0">
                <a:solidFill>
                  <a:schemeClr val="tx1"/>
                </a:solidFill>
                <a:effectLst/>
                <a:latin typeface="+mn-lt"/>
                <a:ea typeface="+mn-ea"/>
                <a:cs typeface="+mn-cs"/>
              </a:rPr>
              <a:t> [</a:t>
            </a:r>
            <a:r>
              <a:rPr lang="fr-FR" sz="2400" i="1" kern="1200" baseline="0" dirty="0" err="1">
                <a:solidFill>
                  <a:schemeClr val="tx1"/>
                </a:solidFill>
                <a:effectLst/>
                <a:latin typeface="+mn-lt"/>
                <a:ea typeface="+mn-ea"/>
                <a:cs typeface="+mn-cs"/>
              </a:rPr>
              <a:t>Students</a:t>
            </a:r>
            <a:r>
              <a:rPr lang="fr-FR" sz="2400" i="1" kern="1200" baseline="0" dirty="0">
                <a:solidFill>
                  <a:schemeClr val="tx1"/>
                </a:solidFill>
                <a:effectLst/>
                <a:latin typeface="+mn-lt"/>
                <a:ea typeface="+mn-ea"/>
                <a:cs typeface="+mn-cs"/>
              </a:rPr>
              <a:t> </a:t>
            </a:r>
            <a:r>
              <a:rPr lang="fr-FR" sz="2400" i="1" kern="1200" baseline="0" dirty="0" err="1">
                <a:solidFill>
                  <a:schemeClr val="tx1"/>
                </a:solidFill>
                <a:effectLst/>
                <a:latin typeface="+mn-lt"/>
                <a:ea typeface="+mn-ea"/>
                <a:cs typeface="+mn-cs"/>
              </a:rPr>
              <a:t>answer</a:t>
            </a:r>
            <a:r>
              <a:rPr lang="fr-FR" sz="2400" kern="1200" baseline="0" dirty="0">
                <a:solidFill>
                  <a:schemeClr val="tx1"/>
                </a:solidFill>
                <a:effectLst/>
                <a:latin typeface="+mn-lt"/>
                <a:ea typeface="+mn-ea"/>
                <a:cs typeface="+mn-cs"/>
              </a:rPr>
              <a:t>]. </a:t>
            </a:r>
            <a:endParaRPr lang="en-US" sz="2400" baseline="0" dirty="0"/>
          </a:p>
          <a:p>
            <a:endParaRPr lang="en-US" sz="2400" u="sng" baseline="0" dirty="0"/>
          </a:p>
          <a:p>
            <a:endParaRPr lang="fr-FR" sz="2400" kern="1200" baseline="0" dirty="0">
              <a:solidFill>
                <a:schemeClr val="tx1"/>
              </a:solidFill>
              <a:effectLst/>
              <a:latin typeface="+mn-lt"/>
              <a:ea typeface="+mn-ea"/>
              <a:cs typeface="+mn-cs"/>
            </a:endParaRPr>
          </a:p>
          <a:p>
            <a:r>
              <a:rPr lang="fr-FR" sz="2400" kern="1200" baseline="0" dirty="0">
                <a:solidFill>
                  <a:schemeClr val="tx1"/>
                </a:solidFill>
                <a:effectLst/>
                <a:latin typeface="+mn-lt"/>
                <a:ea typeface="+mn-ea"/>
                <a:cs typeface="+mn-cs"/>
              </a:rPr>
              <a:t> </a:t>
            </a:r>
            <a:endParaRPr lang="en-US" sz="2400" dirty="0"/>
          </a:p>
        </p:txBody>
      </p:sp>
    </p:spTree>
    <p:extLst>
      <p:ext uri="{BB962C8B-B14F-4D97-AF65-F5344CB8AC3E}">
        <p14:creationId xmlns:p14="http://schemas.microsoft.com/office/powerpoint/2010/main" val="23304671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031"/>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18986F62-EC0B-47A6-B0AD-6D7640D5BE3E}" type="slidenum">
              <a:rPr lang="en-CA" altLang="en-US" smtClean="0">
                <a:latin typeface="MyriaMM_400 RG 600 NO"/>
              </a:rPr>
              <a:pPr/>
              <a:t>12</a:t>
            </a:fld>
            <a:endParaRPr lang="en-CA" altLang="en-US">
              <a:latin typeface="MyriaMM_400 RG 600 NO"/>
            </a:endParaRPr>
          </a:p>
        </p:txBody>
      </p:sp>
      <p:sp>
        <p:nvSpPr>
          <p:cNvPr id="19459" name="Rectangle 2"/>
          <p:cNvSpPr>
            <a:spLocks noGrp="1" noRot="1" noChangeAspect="1" noChangeArrowheads="1" noTextEdit="1"/>
          </p:cNvSpPr>
          <p:nvPr>
            <p:ph type="sldImg"/>
          </p:nvPr>
        </p:nvSpPr>
        <p:spPr bwMode="auto">
          <a:xfrm>
            <a:off x="1243013" y="0"/>
            <a:ext cx="4297362" cy="3222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60" name="Rectangle 3"/>
          <p:cNvSpPr>
            <a:spLocks noGrp="1" noChangeArrowheads="1"/>
          </p:cNvSpPr>
          <p:nvPr>
            <p:ph type="body" idx="1"/>
          </p:nvPr>
        </p:nvSpPr>
        <p:spPr bwMode="auto">
          <a:xfrm>
            <a:off x="447675" y="3449638"/>
            <a:ext cx="6035675" cy="53959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0" u="none" dirty="0">
                <a:latin typeface="Arial" panose="020B0604020202020204" pitchFamily="34" charset="0"/>
              </a:rPr>
              <a:t>Here are the initial positions taken by</a:t>
            </a:r>
            <a:r>
              <a:rPr lang="en-US" altLang="en-US" b="0" u="none" baseline="0" dirty="0">
                <a:latin typeface="Arial" panose="020B0604020202020204" pitchFamily="34" charset="0"/>
              </a:rPr>
              <a:t> the four local communities, in the role materials. </a:t>
            </a:r>
            <a:endParaRPr lang="en-US" altLang="en-US" b="0" u="sng" baseline="0" dirty="0">
              <a:latin typeface="Arial" panose="020B0604020202020204" pitchFamily="34" charset="0"/>
            </a:endParaRPr>
          </a:p>
          <a:p>
            <a:endParaRPr lang="en-US" sz="1200" u="none" dirty="0"/>
          </a:p>
          <a:p>
            <a:r>
              <a:rPr lang="en-US" sz="1200" u="none" dirty="0"/>
              <a:t>Did</a:t>
            </a:r>
            <a:r>
              <a:rPr lang="en-US" sz="1200" u="none" baseline="0" dirty="0"/>
              <a:t> the Government Representative have a good understanding of what each local community wants that is different from what the others want? [</a:t>
            </a:r>
            <a:r>
              <a:rPr lang="en-US" sz="1200" i="1" u="none" baseline="0" dirty="0"/>
              <a:t>Students answer: No</a:t>
            </a:r>
            <a:r>
              <a:rPr lang="en-US" sz="1200" u="none" baseline="0" dirty="0"/>
              <a:t>]. No. </a:t>
            </a:r>
            <a:r>
              <a:rPr lang="fr-FR" sz="1200" u="none" kern="1200" dirty="0">
                <a:solidFill>
                  <a:schemeClr val="tx1"/>
                </a:solidFill>
                <a:effectLst/>
                <a:latin typeface="+mn-lt"/>
                <a:ea typeface="+mn-ea"/>
                <a:cs typeface="+mn-cs"/>
              </a:rPr>
              <a:t>The </a:t>
            </a:r>
            <a:r>
              <a:rPr lang="fr-FR" sz="1200" u="none" kern="1200" dirty="0" err="1">
                <a:solidFill>
                  <a:schemeClr val="tx1"/>
                </a:solidFill>
                <a:effectLst/>
                <a:latin typeface="+mn-lt"/>
                <a:ea typeface="+mn-ea"/>
                <a:cs typeface="+mn-cs"/>
              </a:rPr>
              <a:t>government</a:t>
            </a:r>
            <a:r>
              <a:rPr lang="fr-FR" sz="1200" u="none" kern="1200" dirty="0">
                <a:solidFill>
                  <a:schemeClr val="tx1"/>
                </a:solidFill>
                <a:effectLst/>
                <a:latin typeface="+mn-lt"/>
                <a:ea typeface="+mn-ea"/>
                <a:cs typeface="+mn-cs"/>
              </a:rPr>
              <a:t> </a:t>
            </a:r>
            <a:r>
              <a:rPr lang="fr-FR" sz="1200" u="none" kern="1200" dirty="0" err="1">
                <a:solidFill>
                  <a:schemeClr val="tx1"/>
                </a:solidFill>
                <a:effectLst/>
                <a:latin typeface="+mn-lt"/>
                <a:ea typeface="+mn-ea"/>
                <a:cs typeface="+mn-cs"/>
              </a:rPr>
              <a:t>representative</a:t>
            </a:r>
            <a:r>
              <a:rPr lang="fr-FR" sz="1200" u="none" kern="1200" dirty="0">
                <a:solidFill>
                  <a:schemeClr val="tx1"/>
                </a:solidFill>
                <a:effectLst/>
                <a:latin typeface="+mn-lt"/>
                <a:ea typeface="+mn-ea"/>
                <a:cs typeface="+mn-cs"/>
              </a:rPr>
              <a:t> </a:t>
            </a:r>
            <a:r>
              <a:rPr lang="fr-FR" sz="1200" u="none" kern="1200" dirty="0" err="1">
                <a:solidFill>
                  <a:schemeClr val="tx1"/>
                </a:solidFill>
                <a:effectLst/>
                <a:latin typeface="+mn-lt"/>
                <a:ea typeface="+mn-ea"/>
                <a:cs typeface="+mn-cs"/>
              </a:rPr>
              <a:t>incorrectly</a:t>
            </a:r>
            <a:r>
              <a:rPr lang="fr-FR" sz="1200" u="none" kern="1200" dirty="0">
                <a:solidFill>
                  <a:schemeClr val="tx1"/>
                </a:solidFill>
                <a:effectLst/>
                <a:latin typeface="+mn-lt"/>
                <a:ea typeface="+mn-ea"/>
                <a:cs typeface="+mn-cs"/>
              </a:rPr>
              <a:t> </a:t>
            </a:r>
            <a:r>
              <a:rPr lang="fr-FR" sz="1200" u="none" kern="1200" dirty="0" err="1">
                <a:solidFill>
                  <a:schemeClr val="tx1"/>
                </a:solidFill>
                <a:effectLst/>
                <a:latin typeface="+mn-lt"/>
                <a:ea typeface="+mn-ea"/>
                <a:cs typeface="+mn-cs"/>
              </a:rPr>
              <a:t>believes</a:t>
            </a:r>
            <a:r>
              <a:rPr lang="fr-FR" sz="1200" u="none" kern="1200" dirty="0">
                <a:solidFill>
                  <a:schemeClr val="tx1"/>
                </a:solidFill>
                <a:effectLst/>
                <a:latin typeface="+mn-lt"/>
                <a:ea typeface="+mn-ea"/>
                <a:cs typeface="+mn-cs"/>
              </a:rPr>
              <a:t> the </a:t>
            </a:r>
            <a:r>
              <a:rPr lang="fr-FR" sz="1200" u="none" kern="1200" dirty="0" err="1">
                <a:solidFill>
                  <a:schemeClr val="tx1"/>
                </a:solidFill>
                <a:effectLst/>
                <a:latin typeface="+mn-lt"/>
                <a:ea typeface="+mn-ea"/>
                <a:cs typeface="+mn-cs"/>
              </a:rPr>
              <a:t>protesters</a:t>
            </a:r>
            <a:r>
              <a:rPr lang="fr-FR" sz="1200" u="none" kern="1200" dirty="0">
                <a:solidFill>
                  <a:schemeClr val="tx1"/>
                </a:solidFill>
                <a:effectLst/>
                <a:latin typeface="+mn-lt"/>
                <a:ea typeface="+mn-ea"/>
                <a:cs typeface="+mn-cs"/>
              </a:rPr>
              <a:t> are </a:t>
            </a:r>
            <a:r>
              <a:rPr lang="fr-FR" sz="1200" u="none" kern="1200" dirty="0" err="1">
                <a:solidFill>
                  <a:schemeClr val="tx1"/>
                </a:solidFill>
                <a:effectLst/>
                <a:latin typeface="+mn-lt"/>
                <a:ea typeface="+mn-ea"/>
                <a:cs typeface="+mn-cs"/>
              </a:rPr>
              <a:t>solely</a:t>
            </a:r>
            <a:r>
              <a:rPr lang="fr-FR" sz="1200" u="none" kern="1200" dirty="0">
                <a:solidFill>
                  <a:schemeClr val="tx1"/>
                </a:solidFill>
                <a:effectLst/>
                <a:latin typeface="+mn-lt"/>
                <a:ea typeface="+mn-ea"/>
                <a:cs typeface="+mn-cs"/>
              </a:rPr>
              <a:t> </a:t>
            </a:r>
            <a:r>
              <a:rPr lang="fr-FR" sz="1200" u="none" kern="1200" dirty="0" err="1">
                <a:solidFill>
                  <a:schemeClr val="tx1"/>
                </a:solidFill>
                <a:effectLst/>
                <a:latin typeface="+mn-lt"/>
                <a:ea typeface="+mn-ea"/>
                <a:cs typeface="+mn-cs"/>
              </a:rPr>
              <a:t>after</a:t>
            </a:r>
            <a:r>
              <a:rPr lang="fr-FR" sz="1200" u="none" kern="1200" dirty="0">
                <a:solidFill>
                  <a:schemeClr val="tx1"/>
                </a:solidFill>
                <a:effectLst/>
                <a:latin typeface="+mn-lt"/>
                <a:ea typeface="+mn-ea"/>
                <a:cs typeface="+mn-cs"/>
              </a:rPr>
              <a:t> money and </a:t>
            </a:r>
            <a:r>
              <a:rPr lang="fr-FR" sz="1200" u="none" kern="1200" dirty="0" err="1">
                <a:solidFill>
                  <a:schemeClr val="tx1"/>
                </a:solidFill>
                <a:effectLst/>
                <a:latin typeface="+mn-lt"/>
                <a:ea typeface="+mn-ea"/>
                <a:cs typeface="+mn-cs"/>
              </a:rPr>
              <a:t>thinks</a:t>
            </a:r>
            <a:r>
              <a:rPr lang="fr-FR" sz="1200" u="none" kern="1200" dirty="0">
                <a:solidFill>
                  <a:schemeClr val="tx1"/>
                </a:solidFill>
                <a:effectLst/>
                <a:latin typeface="+mn-lt"/>
                <a:ea typeface="+mn-ea"/>
                <a:cs typeface="+mn-cs"/>
              </a:rPr>
              <a:t> Golden</a:t>
            </a:r>
            <a:r>
              <a:rPr lang="fr-FR" sz="1200" u="none" kern="1200" baseline="0" dirty="0">
                <a:solidFill>
                  <a:schemeClr val="tx1"/>
                </a:solidFill>
                <a:effectLst/>
                <a:latin typeface="+mn-lt"/>
                <a:ea typeface="+mn-ea"/>
                <a:cs typeface="+mn-cs"/>
              </a:rPr>
              <a:t> Standard </a:t>
            </a:r>
            <a:r>
              <a:rPr lang="fr-FR" sz="1200" u="none" kern="1200" baseline="0" dirty="0" err="1">
                <a:solidFill>
                  <a:schemeClr val="tx1"/>
                </a:solidFill>
                <a:effectLst/>
                <a:latin typeface="+mn-lt"/>
                <a:ea typeface="+mn-ea"/>
                <a:cs typeface="+mn-cs"/>
              </a:rPr>
              <a:t>should</a:t>
            </a:r>
            <a:r>
              <a:rPr lang="fr-FR" sz="1200" u="none" kern="1200" baseline="0" dirty="0">
                <a:solidFill>
                  <a:schemeClr val="tx1"/>
                </a:solidFill>
                <a:effectLst/>
                <a:latin typeface="+mn-lt"/>
                <a:ea typeface="+mn-ea"/>
                <a:cs typeface="+mn-cs"/>
              </a:rPr>
              <a:t> </a:t>
            </a:r>
            <a:r>
              <a:rPr lang="fr-FR" sz="1200" u="none" kern="1200" dirty="0">
                <a:solidFill>
                  <a:schemeClr val="tx1"/>
                </a:solidFill>
                <a:effectLst/>
                <a:latin typeface="+mn-lt"/>
                <a:ea typeface="+mn-ea"/>
                <a:cs typeface="+mn-cs"/>
              </a:rPr>
              <a:t>focus on </a:t>
            </a:r>
            <a:r>
              <a:rPr lang="fr-FR" sz="1200" u="none" kern="1200" dirty="0" err="1">
                <a:solidFill>
                  <a:schemeClr val="tx1"/>
                </a:solidFill>
                <a:effectLst/>
                <a:latin typeface="+mn-lt"/>
                <a:ea typeface="+mn-ea"/>
                <a:cs typeface="+mn-cs"/>
              </a:rPr>
              <a:t>Vallnuevo</a:t>
            </a:r>
            <a:r>
              <a:rPr lang="fr-FR" sz="1200" u="none" kern="1200" dirty="0">
                <a:solidFill>
                  <a:schemeClr val="tx1"/>
                </a:solidFill>
                <a:effectLst/>
                <a:latin typeface="+mn-lt"/>
                <a:ea typeface="+mn-ea"/>
                <a:cs typeface="+mn-cs"/>
              </a:rPr>
              <a:t> and </a:t>
            </a:r>
            <a:r>
              <a:rPr lang="fr-FR" sz="1200" u="none" kern="1200" dirty="0" err="1">
                <a:solidFill>
                  <a:schemeClr val="tx1"/>
                </a:solidFill>
                <a:effectLst/>
                <a:latin typeface="+mn-lt"/>
                <a:ea typeface="+mn-ea"/>
                <a:cs typeface="+mn-cs"/>
              </a:rPr>
              <a:t>Paraiso</a:t>
            </a:r>
            <a:r>
              <a:rPr lang="fr-FR" sz="1200" u="none" kern="1200" dirty="0">
                <a:solidFill>
                  <a:schemeClr val="tx1"/>
                </a:solidFill>
                <a:effectLst/>
                <a:latin typeface="+mn-lt"/>
                <a:ea typeface="+mn-ea"/>
                <a:cs typeface="+mn-cs"/>
              </a:rPr>
              <a:t>, </a:t>
            </a:r>
            <a:r>
              <a:rPr lang="fr-FR" sz="1200" u="none" kern="1200" dirty="0" err="1">
                <a:solidFill>
                  <a:schemeClr val="tx1"/>
                </a:solidFill>
                <a:effectLst/>
                <a:latin typeface="+mn-lt"/>
                <a:ea typeface="+mn-ea"/>
                <a:cs typeface="+mn-cs"/>
              </a:rPr>
              <a:t>who</a:t>
            </a:r>
            <a:r>
              <a:rPr lang="fr-FR" sz="1200" u="none" kern="1200" dirty="0">
                <a:solidFill>
                  <a:schemeClr val="tx1"/>
                </a:solidFill>
                <a:effectLst/>
                <a:latin typeface="+mn-lt"/>
                <a:ea typeface="+mn-ea"/>
                <a:cs typeface="+mn-cs"/>
              </a:rPr>
              <a:t> have the </a:t>
            </a:r>
            <a:r>
              <a:rPr lang="fr-FR" sz="1200" u="none" kern="1200" dirty="0" err="1">
                <a:solidFill>
                  <a:schemeClr val="tx1"/>
                </a:solidFill>
                <a:effectLst/>
                <a:latin typeface="+mn-lt"/>
                <a:ea typeface="+mn-ea"/>
                <a:cs typeface="+mn-cs"/>
              </a:rPr>
              <a:t>highest</a:t>
            </a:r>
            <a:r>
              <a:rPr lang="fr-FR" sz="1200" u="none" kern="1200" dirty="0">
                <a:solidFill>
                  <a:schemeClr val="tx1"/>
                </a:solidFill>
                <a:effectLst/>
                <a:latin typeface="+mn-lt"/>
                <a:ea typeface="+mn-ea"/>
                <a:cs typeface="+mn-cs"/>
              </a:rPr>
              <a:t> </a:t>
            </a:r>
            <a:r>
              <a:rPr lang="fr-FR" sz="1200" u="none" kern="1200" dirty="0" err="1">
                <a:solidFill>
                  <a:schemeClr val="tx1"/>
                </a:solidFill>
                <a:effectLst/>
                <a:latin typeface="+mn-lt"/>
                <a:ea typeface="+mn-ea"/>
                <a:cs typeface="+mn-cs"/>
              </a:rPr>
              <a:t>unemployment</a:t>
            </a:r>
            <a:r>
              <a:rPr lang="fr-FR" sz="1200" u="none" kern="1200" dirty="0">
                <a:solidFill>
                  <a:schemeClr val="tx1"/>
                </a:solidFill>
                <a:effectLst/>
                <a:latin typeface="+mn-lt"/>
                <a:ea typeface="+mn-ea"/>
                <a:cs typeface="+mn-cs"/>
              </a:rPr>
              <a:t>, and </a:t>
            </a:r>
            <a:r>
              <a:rPr lang="fr-FR" sz="1200" u="none" kern="1200" dirty="0" err="1">
                <a:solidFill>
                  <a:schemeClr val="tx1"/>
                </a:solidFill>
                <a:effectLst/>
                <a:latin typeface="+mn-lt"/>
                <a:ea typeface="+mn-ea"/>
                <a:cs typeface="+mn-cs"/>
              </a:rPr>
              <a:t>therefore</a:t>
            </a:r>
            <a:r>
              <a:rPr lang="fr-FR" sz="1200" u="none" kern="1200" dirty="0">
                <a:solidFill>
                  <a:schemeClr val="tx1"/>
                </a:solidFill>
                <a:effectLst/>
                <a:latin typeface="+mn-lt"/>
                <a:ea typeface="+mn-ea"/>
                <a:cs typeface="+mn-cs"/>
              </a:rPr>
              <a:t> </a:t>
            </a:r>
            <a:r>
              <a:rPr lang="fr-FR" sz="1200" u="none" kern="1200" dirty="0" err="1">
                <a:solidFill>
                  <a:schemeClr val="tx1"/>
                </a:solidFill>
                <a:effectLst/>
                <a:latin typeface="+mn-lt"/>
                <a:ea typeface="+mn-ea"/>
                <a:cs typeface="+mn-cs"/>
              </a:rPr>
              <a:t>should</a:t>
            </a:r>
            <a:r>
              <a:rPr lang="fr-FR" sz="1200" u="none" kern="1200" dirty="0">
                <a:solidFill>
                  <a:schemeClr val="tx1"/>
                </a:solidFill>
                <a:effectLst/>
                <a:latin typeface="+mn-lt"/>
                <a:ea typeface="+mn-ea"/>
                <a:cs typeface="+mn-cs"/>
              </a:rPr>
              <a:t> </a:t>
            </a:r>
            <a:r>
              <a:rPr lang="fr-FR" sz="1200" u="none" kern="1200" dirty="0" err="1">
                <a:solidFill>
                  <a:schemeClr val="tx1"/>
                </a:solidFill>
                <a:effectLst/>
                <a:latin typeface="+mn-lt"/>
                <a:ea typeface="+mn-ea"/>
                <a:cs typeface="+mn-cs"/>
              </a:rPr>
              <a:t>be</a:t>
            </a:r>
            <a:r>
              <a:rPr lang="fr-FR" sz="1200" u="none" kern="1200" dirty="0">
                <a:solidFill>
                  <a:schemeClr val="tx1"/>
                </a:solidFill>
                <a:effectLst/>
                <a:latin typeface="+mn-lt"/>
                <a:ea typeface="+mn-ea"/>
                <a:cs typeface="+mn-cs"/>
              </a:rPr>
              <a:t> </a:t>
            </a:r>
            <a:r>
              <a:rPr lang="fr-FR" sz="1200" u="none" kern="1200" dirty="0" err="1">
                <a:solidFill>
                  <a:schemeClr val="tx1"/>
                </a:solidFill>
                <a:effectLst/>
                <a:latin typeface="+mn-lt"/>
                <a:ea typeface="+mn-ea"/>
                <a:cs typeface="+mn-cs"/>
              </a:rPr>
              <a:t>most</a:t>
            </a:r>
            <a:r>
              <a:rPr lang="fr-FR" sz="1200" u="none" kern="1200" dirty="0">
                <a:solidFill>
                  <a:schemeClr val="tx1"/>
                </a:solidFill>
                <a:effectLst/>
                <a:latin typeface="+mn-lt"/>
                <a:ea typeface="+mn-ea"/>
                <a:cs typeface="+mn-cs"/>
              </a:rPr>
              <a:t> </a:t>
            </a:r>
            <a:r>
              <a:rPr lang="fr-FR" sz="1200" u="none" kern="1200" dirty="0" err="1">
                <a:solidFill>
                  <a:schemeClr val="tx1"/>
                </a:solidFill>
                <a:effectLst/>
                <a:latin typeface="+mn-lt"/>
                <a:ea typeface="+mn-ea"/>
                <a:cs typeface="+mn-cs"/>
              </a:rPr>
              <a:t>interested</a:t>
            </a:r>
            <a:r>
              <a:rPr lang="fr-FR" sz="1200" u="none" kern="1200" dirty="0">
                <a:solidFill>
                  <a:schemeClr val="tx1"/>
                </a:solidFill>
                <a:effectLst/>
                <a:latin typeface="+mn-lt"/>
                <a:ea typeface="+mn-ea"/>
                <a:cs typeface="+mn-cs"/>
              </a:rPr>
              <a:t> in the </a:t>
            </a:r>
            <a:r>
              <a:rPr lang="fr-FR" sz="1200" u="none" kern="1200" dirty="0" err="1">
                <a:solidFill>
                  <a:schemeClr val="tx1"/>
                </a:solidFill>
                <a:effectLst/>
                <a:latin typeface="+mn-lt"/>
                <a:ea typeface="+mn-ea"/>
                <a:cs typeface="+mn-cs"/>
              </a:rPr>
              <a:t>mining</a:t>
            </a:r>
            <a:r>
              <a:rPr lang="fr-FR" sz="1200" u="none" kern="1200" dirty="0">
                <a:solidFill>
                  <a:schemeClr val="tx1"/>
                </a:solidFill>
                <a:effectLst/>
                <a:latin typeface="+mn-lt"/>
                <a:ea typeface="+mn-ea"/>
                <a:cs typeface="+mn-cs"/>
              </a:rPr>
              <a:t> jobs. </a:t>
            </a:r>
            <a:r>
              <a:rPr lang="fr-FR" sz="1200" u="none" kern="1200" dirty="0" err="1">
                <a:solidFill>
                  <a:schemeClr val="tx1"/>
                </a:solidFill>
                <a:effectLst/>
                <a:latin typeface="+mn-lt"/>
                <a:ea typeface="+mn-ea"/>
                <a:cs typeface="+mn-cs"/>
              </a:rPr>
              <a:t>However</a:t>
            </a:r>
            <a:r>
              <a:rPr lang="fr-FR" sz="1200" u="none" kern="1200" dirty="0">
                <a:solidFill>
                  <a:schemeClr val="tx1"/>
                </a:solidFill>
                <a:effectLst/>
                <a:latin typeface="+mn-lt"/>
                <a:ea typeface="+mn-ea"/>
                <a:cs typeface="+mn-cs"/>
              </a:rPr>
              <a:t>, opposition to the mine </a:t>
            </a:r>
            <a:r>
              <a:rPr lang="fr-FR" sz="1200" u="none" kern="1200" dirty="0" err="1">
                <a:solidFill>
                  <a:schemeClr val="tx1"/>
                </a:solidFill>
                <a:effectLst/>
                <a:latin typeface="+mn-lt"/>
                <a:ea typeface="+mn-ea"/>
                <a:cs typeface="+mn-cs"/>
              </a:rPr>
              <a:t>is</a:t>
            </a:r>
            <a:r>
              <a:rPr lang="fr-FR" sz="1200" u="none" kern="1200" dirty="0">
                <a:solidFill>
                  <a:schemeClr val="tx1"/>
                </a:solidFill>
                <a:effectLst/>
                <a:latin typeface="+mn-lt"/>
                <a:ea typeface="+mn-ea"/>
                <a:cs typeface="+mn-cs"/>
              </a:rPr>
              <a:t> a direct </a:t>
            </a:r>
            <a:r>
              <a:rPr lang="fr-FR" sz="1200" u="none" kern="1200" dirty="0" err="1">
                <a:solidFill>
                  <a:schemeClr val="tx1"/>
                </a:solidFill>
                <a:effectLst/>
                <a:latin typeface="+mn-lt"/>
                <a:ea typeface="+mn-ea"/>
                <a:cs typeface="+mn-cs"/>
              </a:rPr>
              <a:t>function</a:t>
            </a:r>
            <a:r>
              <a:rPr lang="fr-FR" sz="1200" u="none" kern="1200" dirty="0">
                <a:solidFill>
                  <a:schemeClr val="tx1"/>
                </a:solidFill>
                <a:effectLst/>
                <a:latin typeface="+mn-lt"/>
                <a:ea typeface="+mn-ea"/>
                <a:cs typeface="+mn-cs"/>
              </a:rPr>
              <a:t> of distance </a:t>
            </a:r>
            <a:r>
              <a:rPr lang="fr-FR" sz="1200" u="none" kern="1200" dirty="0" err="1">
                <a:solidFill>
                  <a:schemeClr val="tx1"/>
                </a:solidFill>
                <a:effectLst/>
                <a:latin typeface="+mn-lt"/>
                <a:ea typeface="+mn-ea"/>
                <a:cs typeface="+mn-cs"/>
              </a:rPr>
              <a:t>from</a:t>
            </a:r>
            <a:r>
              <a:rPr lang="fr-FR" sz="1200" u="none" kern="1200" dirty="0">
                <a:solidFill>
                  <a:schemeClr val="tx1"/>
                </a:solidFill>
                <a:effectLst/>
                <a:latin typeface="+mn-lt"/>
                <a:ea typeface="+mn-ea"/>
                <a:cs typeface="+mn-cs"/>
              </a:rPr>
              <a:t> the mine site, not </a:t>
            </a:r>
            <a:r>
              <a:rPr lang="fr-FR" sz="1200" u="none" kern="1200" dirty="0" err="1">
                <a:solidFill>
                  <a:schemeClr val="tx1"/>
                </a:solidFill>
                <a:effectLst/>
                <a:latin typeface="+mn-lt"/>
                <a:ea typeface="+mn-ea"/>
                <a:cs typeface="+mn-cs"/>
              </a:rPr>
              <a:t>economic</a:t>
            </a:r>
            <a:r>
              <a:rPr lang="fr-FR" sz="1200" u="none" kern="1200" dirty="0">
                <a:solidFill>
                  <a:schemeClr val="tx1"/>
                </a:solidFill>
                <a:effectLst/>
                <a:latin typeface="+mn-lt"/>
                <a:ea typeface="+mn-ea"/>
                <a:cs typeface="+mn-cs"/>
              </a:rPr>
              <a:t> </a:t>
            </a:r>
            <a:r>
              <a:rPr lang="fr-FR" sz="1200" u="none" kern="1200" dirty="0" err="1">
                <a:solidFill>
                  <a:schemeClr val="tx1"/>
                </a:solidFill>
                <a:effectLst/>
                <a:latin typeface="+mn-lt"/>
                <a:ea typeface="+mn-ea"/>
                <a:cs typeface="+mn-cs"/>
              </a:rPr>
              <a:t>need</a:t>
            </a:r>
            <a:r>
              <a:rPr lang="fr-FR" sz="1200" u="none"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Vallenuevo</a:t>
            </a:r>
            <a:r>
              <a:rPr lang="fr-FR" sz="1200" kern="1200" dirty="0">
                <a:solidFill>
                  <a:schemeClr val="tx1"/>
                </a:solidFill>
                <a:effectLst/>
                <a:latin typeface="+mn-lt"/>
                <a:ea typeface="+mn-ea"/>
                <a:cs typeface="+mn-cs"/>
              </a:rPr>
              <a:t> and</a:t>
            </a:r>
            <a:r>
              <a:rPr lang="fr-FR" sz="1200" kern="1200" baseline="0" dirty="0">
                <a:solidFill>
                  <a:schemeClr val="tx1"/>
                </a:solidFill>
                <a:effectLst/>
                <a:latin typeface="+mn-lt"/>
                <a:ea typeface="+mn-ea"/>
                <a:cs typeface="+mn-cs"/>
              </a:rPr>
              <a:t> </a:t>
            </a:r>
            <a:r>
              <a:rPr lang="fr-FR" sz="1200" kern="1200" baseline="0" dirty="0" err="1">
                <a:solidFill>
                  <a:schemeClr val="tx1"/>
                </a:solidFill>
                <a:effectLst/>
                <a:latin typeface="+mn-lt"/>
                <a:ea typeface="+mn-ea"/>
                <a:cs typeface="+mn-cs"/>
              </a:rPr>
              <a:t>Paraiso</a:t>
            </a:r>
            <a:r>
              <a:rPr lang="fr-FR" sz="1200" kern="1200" baseline="0" dirty="0">
                <a:solidFill>
                  <a:schemeClr val="tx1"/>
                </a:solidFill>
                <a:effectLst/>
                <a:latin typeface="+mn-lt"/>
                <a:ea typeface="+mn-ea"/>
                <a:cs typeface="+mn-cs"/>
              </a:rPr>
              <a:t> are the </a:t>
            </a:r>
            <a:r>
              <a:rPr lang="fr-FR" sz="1200" kern="1200" baseline="0" dirty="0" err="1">
                <a:solidFill>
                  <a:schemeClr val="tx1"/>
                </a:solidFill>
                <a:effectLst/>
                <a:latin typeface="+mn-lt"/>
                <a:ea typeface="+mn-ea"/>
                <a:cs typeface="+mn-cs"/>
              </a:rPr>
              <a:t>geographically</a:t>
            </a:r>
            <a:r>
              <a:rPr lang="fr-FR" sz="1200" kern="1200" baseline="0" dirty="0">
                <a:solidFill>
                  <a:schemeClr val="tx1"/>
                </a:solidFill>
                <a:effectLst/>
                <a:latin typeface="+mn-lt"/>
                <a:ea typeface="+mn-ea"/>
                <a:cs typeface="+mn-cs"/>
              </a:rPr>
              <a:t> </a:t>
            </a:r>
            <a:r>
              <a:rPr lang="fr-FR" sz="1200" kern="1200" baseline="0" dirty="0" err="1">
                <a:solidFill>
                  <a:schemeClr val="tx1"/>
                </a:solidFill>
                <a:effectLst/>
                <a:latin typeface="+mn-lt"/>
                <a:ea typeface="+mn-ea"/>
                <a:cs typeface="+mn-cs"/>
              </a:rPr>
              <a:t>closest</a:t>
            </a:r>
            <a:r>
              <a:rPr lang="fr-FR" sz="1200" kern="1200" baseline="0" dirty="0">
                <a:solidFill>
                  <a:schemeClr val="tx1"/>
                </a:solidFill>
                <a:effectLst/>
                <a:latin typeface="+mn-lt"/>
                <a:ea typeface="+mn-ea"/>
                <a:cs typeface="+mn-cs"/>
              </a:rPr>
              <a:t> </a:t>
            </a:r>
            <a:r>
              <a:rPr lang="fr-FR" sz="1200" kern="1200" baseline="0" dirty="0" err="1">
                <a:solidFill>
                  <a:schemeClr val="tx1"/>
                </a:solidFill>
                <a:effectLst/>
                <a:latin typeface="+mn-lt"/>
                <a:ea typeface="+mn-ea"/>
                <a:cs typeface="+mn-cs"/>
              </a:rPr>
              <a:t>communities</a:t>
            </a:r>
            <a:r>
              <a:rPr lang="fr-FR" sz="1200" kern="1200" baseline="0" dirty="0">
                <a:solidFill>
                  <a:schemeClr val="tx1"/>
                </a:solidFill>
                <a:effectLst/>
                <a:latin typeface="+mn-lt"/>
                <a:ea typeface="+mn-ea"/>
                <a:cs typeface="+mn-cs"/>
              </a:rPr>
              <a:t> to the mine and </a:t>
            </a:r>
            <a:r>
              <a:rPr lang="fr-FR" sz="1200" kern="1200" baseline="0" dirty="0" err="1">
                <a:solidFill>
                  <a:schemeClr val="tx1"/>
                </a:solidFill>
                <a:effectLst/>
                <a:latin typeface="+mn-lt"/>
                <a:ea typeface="+mn-ea"/>
                <a:cs typeface="+mn-cs"/>
              </a:rPr>
              <a:t>therefore</a:t>
            </a:r>
            <a:r>
              <a:rPr lang="fr-FR" sz="1200" kern="1200" baseline="0" dirty="0">
                <a:solidFill>
                  <a:schemeClr val="tx1"/>
                </a:solidFill>
                <a:effectLst/>
                <a:latin typeface="+mn-lt"/>
                <a:ea typeface="+mn-ea"/>
                <a:cs typeface="+mn-cs"/>
              </a:rPr>
              <a:t> the </a:t>
            </a:r>
            <a:r>
              <a:rPr lang="fr-FR" sz="1200" kern="1200" baseline="0" dirty="0" err="1">
                <a:solidFill>
                  <a:schemeClr val="tx1"/>
                </a:solidFill>
                <a:effectLst/>
                <a:latin typeface="+mn-lt"/>
                <a:ea typeface="+mn-ea"/>
                <a:cs typeface="+mn-cs"/>
              </a:rPr>
              <a:t>most</a:t>
            </a:r>
            <a:r>
              <a:rPr lang="fr-FR" sz="1200" kern="1200" baseline="0" dirty="0">
                <a:solidFill>
                  <a:schemeClr val="tx1"/>
                </a:solidFill>
                <a:effectLst/>
                <a:latin typeface="+mn-lt"/>
                <a:ea typeface="+mn-ea"/>
                <a:cs typeface="+mn-cs"/>
              </a:rPr>
              <a:t> </a:t>
            </a:r>
            <a:r>
              <a:rPr lang="fr-FR" sz="1200" u="sng" kern="1200" baseline="0" dirty="0" err="1">
                <a:solidFill>
                  <a:schemeClr val="tx1"/>
                </a:solidFill>
                <a:effectLst/>
                <a:latin typeface="+mn-lt"/>
                <a:ea typeface="+mn-ea"/>
                <a:cs typeface="+mn-cs"/>
              </a:rPr>
              <a:t>opposed</a:t>
            </a:r>
            <a:r>
              <a:rPr lang="fr-FR" sz="1200" kern="1200" baseline="0" dirty="0">
                <a:solidFill>
                  <a:schemeClr val="tx1"/>
                </a:solidFill>
                <a:effectLst/>
                <a:latin typeface="+mn-lt"/>
                <a:ea typeface="+mn-ea"/>
                <a:cs typeface="+mn-cs"/>
              </a:rPr>
              <a:t> to the mine. </a:t>
            </a:r>
          </a:p>
          <a:p>
            <a:pPr eaLnBrk="1" hangingPunct="1"/>
            <a:endParaRPr lang="en-US" altLang="en-US" b="0" u="none" baseline="0" dirty="0">
              <a:latin typeface="Arial" panose="020B0604020202020204" pitchFamily="34" charset="0"/>
            </a:endParaRPr>
          </a:p>
          <a:p>
            <a:pPr eaLnBrk="1" hangingPunct="1"/>
            <a:r>
              <a:rPr lang="en-US" altLang="en-US" b="0" u="none" baseline="0" dirty="0">
                <a:latin typeface="Arial" panose="020B0604020202020204" pitchFamily="34" charset="0"/>
              </a:rPr>
              <a:t>So for Golden Standard, one strategy would be to try to take the other side’s perspective–  who would really be most concerned about this mine– or uncover this information during the conversation. Then try to get Alto de Lucia or </a:t>
            </a:r>
            <a:r>
              <a:rPr lang="en-US" altLang="en-US" b="0" u="none" baseline="0" dirty="0" err="1">
                <a:latin typeface="Arial" panose="020B0604020202020204" pitchFamily="34" charset="0"/>
              </a:rPr>
              <a:t>Tachito</a:t>
            </a:r>
            <a:r>
              <a:rPr lang="en-US" altLang="en-US" b="0" u="none" baseline="0" dirty="0">
                <a:latin typeface="Arial" panose="020B0604020202020204" pitchFamily="34" charset="0"/>
              </a:rPr>
              <a:t> on your side, once you have one community on your side you eliminate the threat of road blocks which requires all four communities to band together into a coalition. Also, politically, the local leaders can no longer tell the world the entire valley is united against the company. </a:t>
            </a:r>
          </a:p>
          <a:p>
            <a:pPr eaLnBrk="1" hangingPunct="1"/>
            <a:endParaRPr lang="en-US" altLang="en-US" b="0" u="none" baseline="0" dirty="0">
              <a:latin typeface="Arial" panose="020B0604020202020204" pitchFamily="34" charset="0"/>
            </a:endParaRPr>
          </a:p>
          <a:p>
            <a:pPr eaLnBrk="1" hangingPunct="1"/>
            <a:r>
              <a:rPr lang="en-US" altLang="en-US" b="0" u="none" baseline="0" dirty="0">
                <a:latin typeface="Arial" panose="020B0604020202020204" pitchFamily="34" charset="0"/>
              </a:rPr>
              <a:t>Each municipality has a different figures in mind regarding financial compensation. How did you bring these expectations in line during your initial negotiations? [</a:t>
            </a:r>
            <a:r>
              <a:rPr lang="en-US" altLang="en-US" b="0" i="1" u="none" baseline="0" dirty="0">
                <a:latin typeface="Arial" panose="020B0604020202020204" pitchFamily="34" charset="0"/>
              </a:rPr>
              <a:t>Students who were local leaders share their experiences</a:t>
            </a:r>
            <a:r>
              <a:rPr lang="en-US" altLang="en-US" b="0" u="none" baseline="0" dirty="0">
                <a:latin typeface="Arial" panose="020B0604020202020204" pitchFamily="34" charset="0"/>
              </a:rPr>
              <a:t>]. </a:t>
            </a:r>
          </a:p>
          <a:p>
            <a:pPr eaLnBrk="1" hangingPunct="1"/>
            <a:endParaRPr lang="fr-FR" sz="1200" u="sng" kern="1200" baseline="0" dirty="0">
              <a:solidFill>
                <a:schemeClr val="tx1"/>
              </a:solidFill>
              <a:effectLst/>
              <a:latin typeface="+mn-lt"/>
              <a:ea typeface="+mn-ea"/>
              <a:cs typeface="+mn-cs"/>
            </a:endParaRPr>
          </a:p>
          <a:p>
            <a:pPr eaLnBrk="1" hangingPunct="1"/>
            <a:r>
              <a:rPr lang="fr-FR" sz="1200" kern="1200" baseline="0" dirty="0">
                <a:solidFill>
                  <a:schemeClr val="tx1"/>
                </a:solidFill>
                <a:effectLst/>
                <a:latin typeface="+mn-lt"/>
                <a:ea typeface="+mn-ea"/>
                <a:cs typeface="+mn-cs"/>
              </a:rPr>
              <a:t>Golden Standard and the </a:t>
            </a:r>
            <a:r>
              <a:rPr lang="fr-FR" sz="1200" u="none" kern="1200" dirty="0" err="1">
                <a:solidFill>
                  <a:schemeClr val="tx1"/>
                </a:solidFill>
                <a:effectLst/>
                <a:latin typeface="+mn-lt"/>
                <a:ea typeface="+mn-ea"/>
                <a:cs typeface="+mn-cs"/>
              </a:rPr>
              <a:t>government</a:t>
            </a:r>
            <a:r>
              <a:rPr lang="fr-FR" sz="1200" u="none" kern="1200" dirty="0">
                <a:solidFill>
                  <a:schemeClr val="tx1"/>
                </a:solidFill>
                <a:effectLst/>
                <a:latin typeface="+mn-lt"/>
                <a:ea typeface="+mn-ea"/>
                <a:cs typeface="+mn-cs"/>
              </a:rPr>
              <a:t> </a:t>
            </a:r>
            <a:r>
              <a:rPr lang="fr-FR" sz="1200" kern="1200" baseline="0" dirty="0" err="1">
                <a:solidFill>
                  <a:schemeClr val="tx1"/>
                </a:solidFill>
                <a:effectLst/>
                <a:latin typeface="+mn-lt"/>
                <a:ea typeface="+mn-ea"/>
                <a:cs typeface="+mn-cs"/>
              </a:rPr>
              <a:t>can</a:t>
            </a:r>
            <a:r>
              <a:rPr lang="fr-FR" sz="1200" kern="1200" baseline="0" dirty="0">
                <a:solidFill>
                  <a:schemeClr val="tx1"/>
                </a:solidFill>
                <a:effectLst/>
                <a:latin typeface="+mn-lt"/>
                <a:ea typeface="+mn-ea"/>
                <a:cs typeface="+mn-cs"/>
              </a:rPr>
              <a:t> </a:t>
            </a:r>
            <a:r>
              <a:rPr lang="fr-FR" sz="1200" kern="1200" baseline="0" dirty="0" err="1">
                <a:solidFill>
                  <a:schemeClr val="tx1"/>
                </a:solidFill>
                <a:effectLst/>
                <a:latin typeface="+mn-lt"/>
                <a:ea typeface="+mn-ea"/>
                <a:cs typeface="+mn-cs"/>
              </a:rPr>
              <a:t>potentially</a:t>
            </a:r>
            <a:r>
              <a:rPr lang="fr-FR" sz="1200" kern="1200" baseline="0" dirty="0">
                <a:solidFill>
                  <a:schemeClr val="tx1"/>
                </a:solidFill>
                <a:effectLst/>
                <a:latin typeface="+mn-lt"/>
                <a:ea typeface="+mn-ea"/>
                <a:cs typeface="+mn-cs"/>
              </a:rPr>
              <a:t> exploit the </a:t>
            </a:r>
            <a:r>
              <a:rPr lang="fr-FR" sz="1200" kern="1200" baseline="0" dirty="0" err="1">
                <a:solidFill>
                  <a:schemeClr val="tx1"/>
                </a:solidFill>
                <a:effectLst/>
                <a:latin typeface="+mn-lt"/>
                <a:ea typeface="+mn-ea"/>
                <a:cs typeface="+mn-cs"/>
              </a:rPr>
              <a:t>different</a:t>
            </a:r>
            <a:r>
              <a:rPr lang="fr-FR" sz="1200" kern="1200" baseline="0" dirty="0">
                <a:solidFill>
                  <a:schemeClr val="tx1"/>
                </a:solidFill>
                <a:effectLst/>
                <a:latin typeface="+mn-lt"/>
                <a:ea typeface="+mn-ea"/>
                <a:cs typeface="+mn-cs"/>
              </a:rPr>
              <a:t> </a:t>
            </a:r>
            <a:r>
              <a:rPr lang="fr-FR" sz="1200" kern="1200" baseline="0" dirty="0" err="1">
                <a:solidFill>
                  <a:schemeClr val="tx1"/>
                </a:solidFill>
                <a:effectLst/>
                <a:latin typeface="+mn-lt"/>
                <a:ea typeface="+mn-ea"/>
                <a:cs typeface="+mn-cs"/>
              </a:rPr>
              <a:t>preferences</a:t>
            </a:r>
            <a:r>
              <a:rPr lang="fr-FR" sz="1200" kern="1200" baseline="0" dirty="0">
                <a:solidFill>
                  <a:schemeClr val="tx1"/>
                </a:solidFill>
                <a:effectLst/>
                <a:latin typeface="+mn-lt"/>
                <a:ea typeface="+mn-ea"/>
                <a:cs typeface="+mn-cs"/>
              </a:rPr>
              <a:t> </a:t>
            </a:r>
            <a:r>
              <a:rPr lang="fr-FR" sz="1200" kern="1200" baseline="0" dirty="0" err="1">
                <a:solidFill>
                  <a:schemeClr val="tx1"/>
                </a:solidFill>
                <a:effectLst/>
                <a:latin typeface="+mn-lt"/>
                <a:ea typeface="+mn-ea"/>
                <a:cs typeface="+mn-cs"/>
              </a:rPr>
              <a:t>between</a:t>
            </a:r>
            <a:r>
              <a:rPr lang="fr-FR" sz="1200" kern="1200" baseline="0" dirty="0">
                <a:solidFill>
                  <a:schemeClr val="tx1"/>
                </a:solidFill>
                <a:effectLst/>
                <a:latin typeface="+mn-lt"/>
                <a:ea typeface="+mn-ea"/>
                <a:cs typeface="+mn-cs"/>
              </a:rPr>
              <a:t> the local </a:t>
            </a:r>
            <a:r>
              <a:rPr lang="fr-FR" sz="1200" kern="1200" baseline="0" dirty="0" err="1">
                <a:solidFill>
                  <a:schemeClr val="tx1"/>
                </a:solidFill>
                <a:effectLst/>
                <a:latin typeface="+mn-lt"/>
                <a:ea typeface="+mn-ea"/>
                <a:cs typeface="+mn-cs"/>
              </a:rPr>
              <a:t>communities</a:t>
            </a:r>
            <a:r>
              <a:rPr lang="fr-FR" sz="1200" kern="1200" baseline="0" dirty="0">
                <a:solidFill>
                  <a:schemeClr val="tx1"/>
                </a:solidFill>
                <a:effectLst/>
                <a:latin typeface="+mn-lt"/>
                <a:ea typeface="+mn-ea"/>
                <a:cs typeface="+mn-cs"/>
              </a:rPr>
              <a:t>. If at least one </a:t>
            </a:r>
            <a:r>
              <a:rPr lang="fr-FR" sz="1200" kern="1200" baseline="0" dirty="0" err="1">
                <a:solidFill>
                  <a:schemeClr val="tx1"/>
                </a:solidFill>
                <a:effectLst/>
                <a:latin typeface="+mn-lt"/>
                <a:ea typeface="+mn-ea"/>
                <a:cs typeface="+mn-cs"/>
              </a:rPr>
              <a:t>community</a:t>
            </a:r>
            <a:r>
              <a:rPr lang="fr-FR" sz="1200" kern="1200" baseline="0" dirty="0">
                <a:solidFill>
                  <a:schemeClr val="tx1"/>
                </a:solidFill>
                <a:effectLst/>
                <a:latin typeface="+mn-lt"/>
                <a:ea typeface="+mn-ea"/>
                <a:cs typeface="+mn-cs"/>
              </a:rPr>
              <a:t> </a:t>
            </a:r>
            <a:r>
              <a:rPr lang="fr-FR" sz="1200" kern="1200" baseline="0" dirty="0" err="1">
                <a:solidFill>
                  <a:schemeClr val="tx1"/>
                </a:solidFill>
                <a:effectLst/>
                <a:latin typeface="+mn-lt"/>
                <a:ea typeface="+mn-ea"/>
                <a:cs typeface="+mn-cs"/>
              </a:rPr>
              <a:t>comes</a:t>
            </a:r>
            <a:r>
              <a:rPr lang="fr-FR" sz="1200" kern="1200" baseline="0" dirty="0">
                <a:solidFill>
                  <a:schemeClr val="tx1"/>
                </a:solidFill>
                <a:effectLst/>
                <a:latin typeface="+mn-lt"/>
                <a:ea typeface="+mn-ea"/>
                <a:cs typeface="+mn-cs"/>
              </a:rPr>
              <a:t> over to </a:t>
            </a:r>
            <a:r>
              <a:rPr lang="fr-FR" sz="1200" kern="1200" baseline="0" dirty="0" err="1">
                <a:solidFill>
                  <a:schemeClr val="tx1"/>
                </a:solidFill>
                <a:effectLst/>
                <a:latin typeface="+mn-lt"/>
                <a:ea typeface="+mn-ea"/>
                <a:cs typeface="+mn-cs"/>
              </a:rPr>
              <a:t>their</a:t>
            </a:r>
            <a:r>
              <a:rPr lang="fr-FR" sz="1200" kern="1200" baseline="0" dirty="0">
                <a:solidFill>
                  <a:schemeClr val="tx1"/>
                </a:solidFill>
                <a:effectLst/>
                <a:latin typeface="+mn-lt"/>
                <a:ea typeface="+mn-ea"/>
                <a:cs typeface="+mn-cs"/>
              </a:rPr>
              <a:t> </a:t>
            </a:r>
            <a:r>
              <a:rPr lang="fr-FR" sz="1200" kern="1200" baseline="0" dirty="0" err="1">
                <a:solidFill>
                  <a:schemeClr val="tx1"/>
                </a:solidFill>
                <a:effectLst/>
                <a:latin typeface="+mn-lt"/>
                <a:ea typeface="+mn-ea"/>
                <a:cs typeface="+mn-cs"/>
              </a:rPr>
              <a:t>side</a:t>
            </a:r>
            <a:r>
              <a:rPr lang="fr-FR" sz="1200" kern="1200" baseline="0" dirty="0">
                <a:solidFill>
                  <a:schemeClr val="tx1"/>
                </a:solidFill>
                <a:effectLst/>
                <a:latin typeface="+mn-lt"/>
                <a:ea typeface="+mn-ea"/>
                <a:cs typeface="+mn-cs"/>
              </a:rPr>
              <a:t> </a:t>
            </a:r>
            <a:r>
              <a:rPr lang="fr-FR" sz="1200" kern="1200" baseline="0" dirty="0" err="1">
                <a:solidFill>
                  <a:schemeClr val="tx1"/>
                </a:solidFill>
                <a:effectLst/>
                <a:latin typeface="+mn-lt"/>
                <a:ea typeface="+mn-ea"/>
                <a:cs typeface="+mn-cs"/>
              </a:rPr>
              <a:t>they</a:t>
            </a:r>
            <a:r>
              <a:rPr lang="fr-FR" sz="1200" kern="1200" baseline="0" dirty="0">
                <a:solidFill>
                  <a:schemeClr val="tx1"/>
                </a:solidFill>
                <a:effectLst/>
                <a:latin typeface="+mn-lt"/>
                <a:ea typeface="+mn-ea"/>
                <a:cs typeface="+mn-cs"/>
              </a:rPr>
              <a:t> </a:t>
            </a:r>
            <a:r>
              <a:rPr lang="fr-FR" sz="1200" kern="1200" baseline="0" dirty="0" err="1">
                <a:solidFill>
                  <a:schemeClr val="tx1"/>
                </a:solidFill>
                <a:effectLst/>
                <a:latin typeface="+mn-lt"/>
                <a:ea typeface="+mn-ea"/>
                <a:cs typeface="+mn-cs"/>
              </a:rPr>
              <a:t>can</a:t>
            </a:r>
            <a:r>
              <a:rPr lang="fr-FR" sz="1200" kern="1200" baseline="0" dirty="0">
                <a:solidFill>
                  <a:schemeClr val="tx1"/>
                </a:solidFill>
                <a:effectLst/>
                <a:latin typeface="+mn-lt"/>
                <a:ea typeface="+mn-ea"/>
                <a:cs typeface="+mn-cs"/>
              </a:rPr>
              <a:t> </a:t>
            </a:r>
            <a:r>
              <a:rPr lang="fr-FR" sz="1200" kern="1200" baseline="0" dirty="0" err="1">
                <a:solidFill>
                  <a:schemeClr val="tx1"/>
                </a:solidFill>
                <a:effectLst/>
                <a:latin typeface="+mn-lt"/>
                <a:ea typeface="+mn-ea"/>
                <a:cs typeface="+mn-cs"/>
              </a:rPr>
              <a:t>prevent</a:t>
            </a:r>
            <a:r>
              <a:rPr lang="fr-FR" sz="1200" kern="1200" baseline="0" dirty="0">
                <a:solidFill>
                  <a:schemeClr val="tx1"/>
                </a:solidFill>
                <a:effectLst/>
                <a:latin typeface="+mn-lt"/>
                <a:ea typeface="+mn-ea"/>
                <a:cs typeface="+mn-cs"/>
              </a:rPr>
              <a:t> the </a:t>
            </a:r>
            <a:r>
              <a:rPr lang="fr-FR" sz="1200" kern="1200" baseline="0" dirty="0" err="1">
                <a:solidFill>
                  <a:schemeClr val="tx1"/>
                </a:solidFill>
                <a:effectLst/>
                <a:latin typeface="+mn-lt"/>
                <a:ea typeface="+mn-ea"/>
                <a:cs typeface="+mn-cs"/>
              </a:rPr>
              <a:t>municipalities</a:t>
            </a:r>
            <a:r>
              <a:rPr lang="fr-FR" sz="1200" kern="1200" baseline="0" dirty="0">
                <a:solidFill>
                  <a:schemeClr val="tx1"/>
                </a:solidFill>
                <a:effectLst/>
                <a:latin typeface="+mn-lt"/>
                <a:ea typeface="+mn-ea"/>
                <a:cs typeface="+mn-cs"/>
              </a:rPr>
              <a:t> </a:t>
            </a:r>
            <a:r>
              <a:rPr lang="fr-FR" sz="1200" kern="1200" baseline="0" dirty="0" err="1">
                <a:solidFill>
                  <a:schemeClr val="tx1"/>
                </a:solidFill>
                <a:effectLst/>
                <a:latin typeface="+mn-lt"/>
                <a:ea typeface="+mn-ea"/>
                <a:cs typeface="+mn-cs"/>
              </a:rPr>
              <a:t>from</a:t>
            </a:r>
            <a:r>
              <a:rPr lang="fr-FR" sz="1200" kern="1200" baseline="0" dirty="0">
                <a:solidFill>
                  <a:schemeClr val="tx1"/>
                </a:solidFill>
                <a:effectLst/>
                <a:latin typeface="+mn-lt"/>
                <a:ea typeface="+mn-ea"/>
                <a:cs typeface="+mn-cs"/>
              </a:rPr>
              <a:t> </a:t>
            </a:r>
            <a:r>
              <a:rPr lang="fr-FR" sz="1200" kern="1200" baseline="0" dirty="0" err="1">
                <a:solidFill>
                  <a:schemeClr val="tx1"/>
                </a:solidFill>
                <a:effectLst/>
                <a:latin typeface="+mn-lt"/>
                <a:ea typeface="+mn-ea"/>
                <a:cs typeface="+mn-cs"/>
              </a:rPr>
              <a:t>blocking</a:t>
            </a:r>
            <a:r>
              <a:rPr lang="fr-FR" sz="1200" kern="1200" baseline="0" dirty="0">
                <a:solidFill>
                  <a:schemeClr val="tx1"/>
                </a:solidFill>
                <a:effectLst/>
                <a:latin typeface="+mn-lt"/>
                <a:ea typeface="+mn-ea"/>
                <a:cs typeface="+mn-cs"/>
              </a:rPr>
              <a:t> the </a:t>
            </a:r>
            <a:r>
              <a:rPr lang="fr-FR" sz="1200" kern="1200" baseline="0" dirty="0" err="1">
                <a:solidFill>
                  <a:schemeClr val="tx1"/>
                </a:solidFill>
                <a:effectLst/>
                <a:latin typeface="+mn-lt"/>
                <a:ea typeface="+mn-ea"/>
                <a:cs typeface="+mn-cs"/>
              </a:rPr>
              <a:t>roads</a:t>
            </a:r>
            <a:r>
              <a:rPr lang="fr-FR" sz="1200" kern="1200" baseline="0" dirty="0">
                <a:solidFill>
                  <a:schemeClr val="tx1"/>
                </a:solidFill>
                <a:effectLst/>
                <a:latin typeface="+mn-lt"/>
                <a:ea typeface="+mn-ea"/>
                <a:cs typeface="+mn-cs"/>
              </a:rPr>
              <a:t> to the mine and the </a:t>
            </a:r>
            <a:r>
              <a:rPr lang="fr-FR" sz="1200" kern="1200" baseline="0" dirty="0" err="1">
                <a:solidFill>
                  <a:schemeClr val="tx1"/>
                </a:solidFill>
                <a:effectLst/>
                <a:latin typeface="+mn-lt"/>
                <a:ea typeface="+mn-ea"/>
                <a:cs typeface="+mn-cs"/>
              </a:rPr>
              <a:t>potential</a:t>
            </a:r>
            <a:r>
              <a:rPr lang="fr-FR" sz="1200" kern="1200" baseline="0" dirty="0">
                <a:solidFill>
                  <a:schemeClr val="tx1"/>
                </a:solidFill>
                <a:effectLst/>
                <a:latin typeface="+mn-lt"/>
                <a:ea typeface="+mn-ea"/>
                <a:cs typeface="+mn-cs"/>
              </a:rPr>
              <a:t> </a:t>
            </a:r>
            <a:r>
              <a:rPr lang="fr-FR" sz="1200" kern="1200" baseline="0" dirty="0" err="1">
                <a:solidFill>
                  <a:schemeClr val="tx1"/>
                </a:solidFill>
                <a:effectLst/>
                <a:latin typeface="+mn-lt"/>
                <a:ea typeface="+mn-ea"/>
                <a:cs typeface="+mn-cs"/>
              </a:rPr>
              <a:t>need</a:t>
            </a:r>
            <a:r>
              <a:rPr lang="fr-FR" sz="1200" kern="1200" baseline="0" dirty="0">
                <a:solidFill>
                  <a:schemeClr val="tx1"/>
                </a:solidFill>
                <a:effectLst/>
                <a:latin typeface="+mn-lt"/>
                <a:ea typeface="+mn-ea"/>
                <a:cs typeface="+mn-cs"/>
              </a:rPr>
              <a:t> to </a:t>
            </a:r>
            <a:r>
              <a:rPr lang="fr-FR" sz="1200" kern="1200" baseline="0" dirty="0" err="1">
                <a:solidFill>
                  <a:schemeClr val="tx1"/>
                </a:solidFill>
                <a:effectLst/>
                <a:latin typeface="+mn-lt"/>
                <a:ea typeface="+mn-ea"/>
                <a:cs typeface="+mn-cs"/>
              </a:rPr>
              <a:t>bring</a:t>
            </a:r>
            <a:r>
              <a:rPr lang="fr-FR" sz="1200" kern="1200" baseline="0" dirty="0">
                <a:solidFill>
                  <a:schemeClr val="tx1"/>
                </a:solidFill>
                <a:effectLst/>
                <a:latin typeface="+mn-lt"/>
                <a:ea typeface="+mn-ea"/>
                <a:cs typeface="+mn-cs"/>
              </a:rPr>
              <a:t> in the </a:t>
            </a:r>
            <a:r>
              <a:rPr lang="fr-FR" sz="1200" kern="1200" baseline="0" dirty="0" err="1">
                <a:solidFill>
                  <a:schemeClr val="tx1"/>
                </a:solidFill>
                <a:effectLst/>
                <a:latin typeface="+mn-lt"/>
                <a:ea typeface="+mn-ea"/>
                <a:cs typeface="+mn-cs"/>
              </a:rPr>
              <a:t>military</a:t>
            </a:r>
            <a:r>
              <a:rPr lang="fr-FR" sz="1200" kern="1200" baseline="0" dirty="0">
                <a:solidFill>
                  <a:schemeClr val="tx1"/>
                </a:solidFill>
                <a:effectLst/>
                <a:latin typeface="+mn-lt"/>
                <a:ea typeface="+mn-ea"/>
                <a:cs typeface="+mn-cs"/>
              </a:rPr>
              <a:t> </a:t>
            </a:r>
            <a:r>
              <a:rPr lang="fr-FR" sz="1200" kern="1200" baseline="0" dirty="0" err="1">
                <a:solidFill>
                  <a:schemeClr val="tx1"/>
                </a:solidFill>
                <a:effectLst/>
                <a:latin typeface="+mn-lt"/>
                <a:ea typeface="+mn-ea"/>
                <a:cs typeface="+mn-cs"/>
              </a:rPr>
              <a:t>which</a:t>
            </a:r>
            <a:r>
              <a:rPr lang="fr-FR" sz="1200" kern="1200" baseline="0" dirty="0">
                <a:solidFill>
                  <a:schemeClr val="tx1"/>
                </a:solidFill>
                <a:effectLst/>
                <a:latin typeface="+mn-lt"/>
                <a:ea typeface="+mn-ea"/>
                <a:cs typeface="+mn-cs"/>
              </a:rPr>
              <a:t> </a:t>
            </a:r>
            <a:r>
              <a:rPr lang="fr-FR" sz="1200" kern="1200" baseline="0" dirty="0" err="1">
                <a:solidFill>
                  <a:schemeClr val="tx1"/>
                </a:solidFill>
                <a:effectLst/>
                <a:latin typeface="+mn-lt"/>
                <a:ea typeface="+mn-ea"/>
                <a:cs typeface="+mn-cs"/>
              </a:rPr>
              <a:t>is</a:t>
            </a:r>
            <a:r>
              <a:rPr lang="fr-FR" sz="1200" kern="1200" baseline="0" dirty="0">
                <a:solidFill>
                  <a:schemeClr val="tx1"/>
                </a:solidFill>
                <a:effectLst/>
                <a:latin typeface="+mn-lt"/>
                <a:ea typeface="+mn-ea"/>
                <a:cs typeface="+mn-cs"/>
              </a:rPr>
              <a:t> </a:t>
            </a:r>
            <a:r>
              <a:rPr lang="fr-FR" sz="1200" kern="1200" baseline="0" dirty="0" err="1">
                <a:solidFill>
                  <a:schemeClr val="tx1"/>
                </a:solidFill>
                <a:effectLst/>
                <a:latin typeface="+mn-lt"/>
                <a:ea typeface="+mn-ea"/>
                <a:cs typeface="+mn-cs"/>
              </a:rPr>
              <a:t>problematic</a:t>
            </a:r>
            <a:r>
              <a:rPr lang="fr-FR" sz="1200" kern="1200" baseline="0" dirty="0">
                <a:solidFill>
                  <a:schemeClr val="tx1"/>
                </a:solidFill>
                <a:effectLst/>
                <a:latin typeface="+mn-lt"/>
                <a:ea typeface="+mn-ea"/>
                <a:cs typeface="+mn-cs"/>
              </a:rPr>
              <a:t> for </a:t>
            </a:r>
            <a:r>
              <a:rPr lang="fr-FR" sz="1200" kern="1200" baseline="0" dirty="0" err="1">
                <a:solidFill>
                  <a:schemeClr val="tx1"/>
                </a:solidFill>
                <a:effectLst/>
                <a:latin typeface="+mn-lt"/>
                <a:ea typeface="+mn-ea"/>
                <a:cs typeface="+mn-cs"/>
              </a:rPr>
              <a:t>them</a:t>
            </a:r>
            <a:r>
              <a:rPr lang="fr-FR" sz="1200" kern="1200" baseline="0" dirty="0">
                <a:solidFill>
                  <a:schemeClr val="tx1"/>
                </a:solidFill>
                <a:effectLst/>
                <a:latin typeface="+mn-lt"/>
                <a:ea typeface="+mn-ea"/>
                <a:cs typeface="+mn-cs"/>
              </a:rPr>
              <a:t>. But the </a:t>
            </a:r>
            <a:r>
              <a:rPr lang="fr-FR" sz="1200" kern="1200" baseline="0" dirty="0" err="1">
                <a:solidFill>
                  <a:schemeClr val="tx1"/>
                </a:solidFill>
                <a:effectLst/>
                <a:latin typeface="+mn-lt"/>
                <a:ea typeface="+mn-ea"/>
                <a:cs typeface="+mn-cs"/>
              </a:rPr>
              <a:t>company</a:t>
            </a:r>
            <a:r>
              <a:rPr lang="fr-FR" sz="1200" kern="1200" baseline="0" dirty="0">
                <a:solidFill>
                  <a:schemeClr val="tx1"/>
                </a:solidFill>
                <a:effectLst/>
                <a:latin typeface="+mn-lt"/>
                <a:ea typeface="+mn-ea"/>
                <a:cs typeface="+mn-cs"/>
              </a:rPr>
              <a:t> and </a:t>
            </a:r>
            <a:r>
              <a:rPr lang="fr-FR" sz="1200" kern="1200" baseline="0" dirty="0" err="1">
                <a:solidFill>
                  <a:schemeClr val="tx1"/>
                </a:solidFill>
                <a:effectLst/>
                <a:latin typeface="+mn-lt"/>
                <a:ea typeface="+mn-ea"/>
                <a:cs typeface="+mn-cs"/>
              </a:rPr>
              <a:t>government</a:t>
            </a:r>
            <a:r>
              <a:rPr lang="fr-FR" sz="1200" kern="1200" baseline="0" dirty="0">
                <a:solidFill>
                  <a:schemeClr val="tx1"/>
                </a:solidFill>
                <a:effectLst/>
                <a:latin typeface="+mn-lt"/>
                <a:ea typeface="+mn-ea"/>
                <a:cs typeface="+mn-cs"/>
              </a:rPr>
              <a:t> </a:t>
            </a:r>
            <a:r>
              <a:rPr lang="fr-FR" sz="1200" kern="1200" baseline="0" dirty="0" err="1">
                <a:solidFill>
                  <a:schemeClr val="tx1"/>
                </a:solidFill>
                <a:effectLst/>
                <a:latin typeface="+mn-lt"/>
                <a:ea typeface="+mn-ea"/>
                <a:cs typeface="+mn-cs"/>
              </a:rPr>
              <a:t>need</a:t>
            </a:r>
            <a:r>
              <a:rPr lang="fr-FR" sz="1200" kern="1200" baseline="0" dirty="0">
                <a:solidFill>
                  <a:schemeClr val="tx1"/>
                </a:solidFill>
                <a:effectLst/>
                <a:latin typeface="+mn-lt"/>
                <a:ea typeface="+mn-ea"/>
                <a:cs typeface="+mn-cs"/>
              </a:rPr>
              <a:t> to </a:t>
            </a:r>
            <a:r>
              <a:rPr lang="fr-FR" sz="1200" kern="1200" baseline="0" dirty="0" err="1">
                <a:solidFill>
                  <a:schemeClr val="tx1"/>
                </a:solidFill>
                <a:effectLst/>
                <a:latin typeface="+mn-lt"/>
                <a:ea typeface="+mn-ea"/>
                <a:cs typeface="+mn-cs"/>
              </a:rPr>
              <a:t>uncover</a:t>
            </a:r>
            <a:r>
              <a:rPr lang="fr-FR" sz="1200" kern="1200" baseline="0" dirty="0">
                <a:solidFill>
                  <a:schemeClr val="tx1"/>
                </a:solidFill>
                <a:effectLst/>
                <a:latin typeface="+mn-lt"/>
                <a:ea typeface="+mn-ea"/>
                <a:cs typeface="+mn-cs"/>
              </a:rPr>
              <a:t> </a:t>
            </a:r>
            <a:r>
              <a:rPr lang="fr-FR" sz="1200" kern="1200" baseline="0" dirty="0" err="1">
                <a:solidFill>
                  <a:schemeClr val="tx1"/>
                </a:solidFill>
                <a:effectLst/>
                <a:latin typeface="+mn-lt"/>
                <a:ea typeface="+mn-ea"/>
                <a:cs typeface="+mn-cs"/>
              </a:rPr>
              <a:t>each</a:t>
            </a:r>
            <a:r>
              <a:rPr lang="fr-FR" sz="1200" kern="1200" baseline="0" dirty="0">
                <a:solidFill>
                  <a:schemeClr val="tx1"/>
                </a:solidFill>
                <a:effectLst/>
                <a:latin typeface="+mn-lt"/>
                <a:ea typeface="+mn-ea"/>
                <a:cs typeface="+mn-cs"/>
              </a:rPr>
              <a:t> </a:t>
            </a:r>
            <a:r>
              <a:rPr lang="fr-FR" sz="1200" kern="1200" baseline="0" dirty="0" err="1">
                <a:solidFill>
                  <a:schemeClr val="tx1"/>
                </a:solidFill>
                <a:effectLst/>
                <a:latin typeface="+mn-lt"/>
                <a:ea typeface="+mn-ea"/>
                <a:cs typeface="+mn-cs"/>
              </a:rPr>
              <a:t>individual</a:t>
            </a:r>
            <a:r>
              <a:rPr lang="fr-FR" sz="1200" kern="1200" baseline="0" dirty="0">
                <a:solidFill>
                  <a:schemeClr val="tx1"/>
                </a:solidFill>
                <a:effectLst/>
                <a:latin typeface="+mn-lt"/>
                <a:ea typeface="+mn-ea"/>
                <a:cs typeface="+mn-cs"/>
              </a:rPr>
              <a:t> </a:t>
            </a:r>
            <a:r>
              <a:rPr lang="fr-FR" sz="1200" kern="1200" baseline="0" dirty="0" err="1">
                <a:solidFill>
                  <a:schemeClr val="tx1"/>
                </a:solidFill>
                <a:effectLst/>
                <a:latin typeface="+mn-lt"/>
                <a:ea typeface="+mn-ea"/>
                <a:cs typeface="+mn-cs"/>
              </a:rPr>
              <a:t>community’s</a:t>
            </a:r>
            <a:r>
              <a:rPr lang="fr-FR" sz="1200" kern="1200" baseline="0" dirty="0">
                <a:solidFill>
                  <a:schemeClr val="tx1"/>
                </a:solidFill>
                <a:effectLst/>
                <a:latin typeface="+mn-lt"/>
                <a:ea typeface="+mn-ea"/>
                <a:cs typeface="+mn-cs"/>
              </a:rPr>
              <a:t> </a:t>
            </a:r>
            <a:r>
              <a:rPr lang="fr-FR" sz="1200" kern="1200" baseline="0" dirty="0" err="1">
                <a:solidFill>
                  <a:schemeClr val="tx1"/>
                </a:solidFill>
                <a:effectLst/>
                <a:latin typeface="+mn-lt"/>
                <a:ea typeface="+mn-ea"/>
                <a:cs typeface="+mn-cs"/>
              </a:rPr>
              <a:t>interests</a:t>
            </a:r>
            <a:r>
              <a:rPr lang="fr-FR" sz="1200" kern="1200" baseline="0" dirty="0">
                <a:solidFill>
                  <a:schemeClr val="tx1"/>
                </a:solidFill>
                <a:effectLst/>
                <a:latin typeface="+mn-lt"/>
                <a:ea typeface="+mn-ea"/>
                <a:cs typeface="+mn-cs"/>
              </a:rPr>
              <a:t> in </a:t>
            </a:r>
            <a:r>
              <a:rPr lang="fr-FR" sz="1200" kern="1200" baseline="0" dirty="0" err="1">
                <a:solidFill>
                  <a:schemeClr val="tx1"/>
                </a:solidFill>
                <a:effectLst/>
                <a:latin typeface="+mn-lt"/>
                <a:ea typeface="+mn-ea"/>
                <a:cs typeface="+mn-cs"/>
              </a:rPr>
              <a:t>order</a:t>
            </a:r>
            <a:r>
              <a:rPr lang="fr-FR" sz="1200" kern="1200" baseline="0" dirty="0">
                <a:solidFill>
                  <a:schemeClr val="tx1"/>
                </a:solidFill>
                <a:effectLst/>
                <a:latin typeface="+mn-lt"/>
                <a:ea typeface="+mn-ea"/>
                <a:cs typeface="+mn-cs"/>
              </a:rPr>
              <a:t> to break </a:t>
            </a:r>
            <a:r>
              <a:rPr lang="fr-FR" sz="1200" kern="1200" baseline="0" dirty="0" err="1">
                <a:solidFill>
                  <a:schemeClr val="tx1"/>
                </a:solidFill>
                <a:effectLst/>
                <a:latin typeface="+mn-lt"/>
                <a:ea typeface="+mn-ea"/>
                <a:cs typeface="+mn-cs"/>
              </a:rPr>
              <a:t>their</a:t>
            </a:r>
            <a:r>
              <a:rPr lang="fr-FR" sz="1200" kern="1200" baseline="0" dirty="0">
                <a:solidFill>
                  <a:schemeClr val="tx1"/>
                </a:solidFill>
                <a:effectLst/>
                <a:latin typeface="+mn-lt"/>
                <a:ea typeface="+mn-ea"/>
                <a:cs typeface="+mn-cs"/>
              </a:rPr>
              <a:t> coalition. </a:t>
            </a:r>
          </a:p>
          <a:p>
            <a:pPr eaLnBrk="1" hangingPunct="1"/>
            <a:r>
              <a:rPr lang="fr-FR" sz="1200" kern="1200" baseline="0" dirty="0">
                <a:solidFill>
                  <a:schemeClr val="tx1"/>
                </a:solidFill>
                <a:effectLst/>
                <a:latin typeface="+mn-lt"/>
                <a:ea typeface="+mn-ea"/>
                <a:cs typeface="+mn-cs"/>
              </a:rPr>
              <a:t> </a:t>
            </a:r>
          </a:p>
          <a:p>
            <a:pPr eaLnBrk="1" hangingPunct="1"/>
            <a:endParaRPr lang="fr-FR" sz="1200" kern="1200" baseline="0" dirty="0">
              <a:solidFill>
                <a:schemeClr val="tx1"/>
              </a:solidFill>
              <a:effectLst/>
              <a:latin typeface="+mn-lt"/>
              <a:ea typeface="+mn-ea"/>
              <a:cs typeface="+mn-cs"/>
            </a:endParaRPr>
          </a:p>
          <a:p>
            <a:pPr eaLnBrk="1" hangingPunct="1"/>
            <a:endParaRPr lang="en-US" altLang="en-US" b="0" u="none" baseline="0" dirty="0">
              <a:latin typeface="Arial" panose="020B0604020202020204" pitchFamily="34" charset="0"/>
            </a:endParaRPr>
          </a:p>
          <a:p>
            <a:pPr eaLnBrk="1" hangingPunct="1"/>
            <a:endParaRPr lang="en-US" altLang="en-US" b="0" u="none" dirty="0">
              <a:latin typeface="Arial" panose="020B0604020202020204" pitchFamily="34" charset="0"/>
            </a:endParaRPr>
          </a:p>
        </p:txBody>
      </p:sp>
    </p:spTree>
    <p:extLst>
      <p:ext uri="{BB962C8B-B14F-4D97-AF65-F5344CB8AC3E}">
        <p14:creationId xmlns:p14="http://schemas.microsoft.com/office/powerpoint/2010/main" val="38407673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Did any governments threaten military action? At what point in the negotiation? How did the local leaders respond to the threat? </a:t>
            </a:r>
            <a:r>
              <a:rPr lang="fr-FR" sz="1200" kern="1200" baseline="0" dirty="0">
                <a:solidFill>
                  <a:schemeClr val="tx1"/>
                </a:solidFill>
                <a:effectLst/>
                <a:latin typeface="+mn-lt"/>
                <a:ea typeface="+mn-ea"/>
                <a:cs typeface="+mn-cs"/>
              </a:rPr>
              <a:t>[</a:t>
            </a:r>
            <a:r>
              <a:rPr lang="fr-FR" sz="1200" i="1" kern="1200" baseline="0" dirty="0" err="1">
                <a:solidFill>
                  <a:schemeClr val="tx1"/>
                </a:solidFill>
                <a:effectLst/>
                <a:latin typeface="+mn-lt"/>
                <a:ea typeface="+mn-ea"/>
                <a:cs typeface="+mn-cs"/>
              </a:rPr>
              <a:t>Students</a:t>
            </a:r>
            <a:r>
              <a:rPr lang="fr-FR" sz="1200" i="1" kern="1200" baseline="0" dirty="0">
                <a:solidFill>
                  <a:schemeClr val="tx1"/>
                </a:solidFill>
                <a:effectLst/>
                <a:latin typeface="+mn-lt"/>
                <a:ea typeface="+mn-ea"/>
                <a:cs typeface="+mn-cs"/>
              </a:rPr>
              <a:t> </a:t>
            </a:r>
            <a:r>
              <a:rPr lang="fr-FR" sz="1200" i="1" kern="1200" baseline="0" dirty="0" err="1">
                <a:solidFill>
                  <a:schemeClr val="tx1"/>
                </a:solidFill>
                <a:effectLst/>
                <a:latin typeface="+mn-lt"/>
                <a:ea typeface="+mn-ea"/>
                <a:cs typeface="+mn-cs"/>
              </a:rPr>
              <a:t>share</a:t>
            </a:r>
            <a:r>
              <a:rPr lang="fr-FR" sz="1200" i="1" kern="1200" baseline="0" dirty="0">
                <a:solidFill>
                  <a:schemeClr val="tx1"/>
                </a:solidFill>
                <a:effectLst/>
                <a:latin typeface="+mn-lt"/>
                <a:ea typeface="+mn-ea"/>
                <a:cs typeface="+mn-cs"/>
              </a:rPr>
              <a:t> </a:t>
            </a:r>
            <a:r>
              <a:rPr lang="fr-FR" sz="1200" i="1" kern="1200" baseline="0" dirty="0" err="1">
                <a:solidFill>
                  <a:schemeClr val="tx1"/>
                </a:solidFill>
                <a:effectLst/>
                <a:latin typeface="+mn-lt"/>
                <a:ea typeface="+mn-ea"/>
                <a:cs typeface="+mn-cs"/>
              </a:rPr>
              <a:t>their</a:t>
            </a:r>
            <a:r>
              <a:rPr lang="fr-FR" sz="1200" i="1" kern="1200" baseline="0" dirty="0">
                <a:solidFill>
                  <a:schemeClr val="tx1"/>
                </a:solidFill>
                <a:effectLst/>
                <a:latin typeface="+mn-lt"/>
                <a:ea typeface="+mn-ea"/>
                <a:cs typeface="+mn-cs"/>
              </a:rPr>
              <a:t> </a:t>
            </a:r>
            <a:r>
              <a:rPr lang="fr-FR" sz="1200" i="1" kern="1200" baseline="0" dirty="0" err="1">
                <a:solidFill>
                  <a:schemeClr val="tx1"/>
                </a:solidFill>
                <a:effectLst/>
                <a:latin typeface="+mn-lt"/>
                <a:ea typeface="+mn-ea"/>
                <a:cs typeface="+mn-cs"/>
              </a:rPr>
              <a:t>experiences</a:t>
            </a:r>
            <a:r>
              <a:rPr lang="fr-FR" sz="1200" kern="1200" baseline="0" dirty="0">
                <a:solidFill>
                  <a:schemeClr val="tx1"/>
                </a:solidFill>
                <a:effectLst/>
                <a:latin typeface="+mn-lt"/>
                <a:ea typeface="+mn-ea"/>
                <a:cs typeface="+mn-cs"/>
              </a:rPr>
              <a:t>]. </a:t>
            </a:r>
            <a:endParaRPr lang="en-US" dirty="0"/>
          </a:p>
          <a:p>
            <a:endParaRPr lang="en-US" dirty="0"/>
          </a:p>
          <a:p>
            <a:r>
              <a:rPr lang="en-US" dirty="0"/>
              <a:t>Did any governments actually resort to military intervention? How did you end up going with a military solution? </a:t>
            </a:r>
            <a:r>
              <a:rPr lang="fr-FR" sz="1200" kern="1200" baseline="0" dirty="0">
                <a:solidFill>
                  <a:schemeClr val="tx1"/>
                </a:solidFill>
                <a:effectLst/>
                <a:latin typeface="+mn-lt"/>
                <a:ea typeface="+mn-ea"/>
                <a:cs typeface="+mn-cs"/>
              </a:rPr>
              <a:t>[</a:t>
            </a:r>
            <a:r>
              <a:rPr lang="fr-FR" sz="1200" i="1" kern="1200" baseline="0" dirty="0" err="1">
                <a:solidFill>
                  <a:schemeClr val="tx1"/>
                </a:solidFill>
                <a:effectLst/>
                <a:latin typeface="+mn-lt"/>
                <a:ea typeface="+mn-ea"/>
                <a:cs typeface="+mn-cs"/>
              </a:rPr>
              <a:t>Students</a:t>
            </a:r>
            <a:r>
              <a:rPr lang="fr-FR" sz="1200" i="1" kern="1200" baseline="0" dirty="0">
                <a:solidFill>
                  <a:schemeClr val="tx1"/>
                </a:solidFill>
                <a:effectLst/>
                <a:latin typeface="+mn-lt"/>
                <a:ea typeface="+mn-ea"/>
                <a:cs typeface="+mn-cs"/>
              </a:rPr>
              <a:t> </a:t>
            </a:r>
            <a:r>
              <a:rPr lang="fr-FR" sz="1200" i="1" kern="1200" baseline="0" dirty="0" err="1">
                <a:solidFill>
                  <a:schemeClr val="tx1"/>
                </a:solidFill>
                <a:effectLst/>
                <a:latin typeface="+mn-lt"/>
                <a:ea typeface="+mn-ea"/>
                <a:cs typeface="+mn-cs"/>
              </a:rPr>
              <a:t>share</a:t>
            </a:r>
            <a:r>
              <a:rPr lang="fr-FR" sz="1200" i="1" kern="1200" baseline="0" dirty="0">
                <a:solidFill>
                  <a:schemeClr val="tx1"/>
                </a:solidFill>
                <a:effectLst/>
                <a:latin typeface="+mn-lt"/>
                <a:ea typeface="+mn-ea"/>
                <a:cs typeface="+mn-cs"/>
              </a:rPr>
              <a:t> </a:t>
            </a:r>
            <a:r>
              <a:rPr lang="fr-FR" sz="1200" i="1" kern="1200" baseline="0" dirty="0" err="1">
                <a:solidFill>
                  <a:schemeClr val="tx1"/>
                </a:solidFill>
                <a:effectLst/>
                <a:latin typeface="+mn-lt"/>
                <a:ea typeface="+mn-ea"/>
                <a:cs typeface="+mn-cs"/>
              </a:rPr>
              <a:t>their</a:t>
            </a:r>
            <a:r>
              <a:rPr lang="fr-FR" sz="1200" i="1" kern="1200" baseline="0" dirty="0">
                <a:solidFill>
                  <a:schemeClr val="tx1"/>
                </a:solidFill>
                <a:effectLst/>
                <a:latin typeface="+mn-lt"/>
                <a:ea typeface="+mn-ea"/>
                <a:cs typeface="+mn-cs"/>
              </a:rPr>
              <a:t> </a:t>
            </a:r>
            <a:r>
              <a:rPr lang="fr-FR" sz="1200" i="1" kern="1200" baseline="0" dirty="0" err="1">
                <a:solidFill>
                  <a:schemeClr val="tx1"/>
                </a:solidFill>
                <a:effectLst/>
                <a:latin typeface="+mn-lt"/>
                <a:ea typeface="+mn-ea"/>
                <a:cs typeface="+mn-cs"/>
              </a:rPr>
              <a:t>experiences</a:t>
            </a:r>
            <a:r>
              <a:rPr lang="fr-FR" sz="1200" kern="1200" baseline="0" dirty="0">
                <a:solidFill>
                  <a:schemeClr val="tx1"/>
                </a:solidFill>
                <a:effectLst/>
                <a:latin typeface="+mn-lt"/>
                <a:ea typeface="+mn-ea"/>
                <a:cs typeface="+mn-cs"/>
              </a:rPr>
              <a:t>]. </a:t>
            </a:r>
          </a:p>
          <a:p>
            <a:endParaRPr lang="fr-FR" sz="1200" kern="1200" baseline="0" dirty="0">
              <a:solidFill>
                <a:schemeClr val="tx1"/>
              </a:solidFill>
              <a:effectLst/>
              <a:latin typeface="+mn-lt"/>
              <a:ea typeface="+mn-ea"/>
              <a:cs typeface="+mn-cs"/>
            </a:endParaRPr>
          </a:p>
          <a:p>
            <a:r>
              <a:rPr lang="en-US" dirty="0"/>
              <a:t>Source for photo:</a:t>
            </a:r>
          </a:p>
          <a:p>
            <a:r>
              <a:rPr lang="en-US" dirty="0"/>
              <a:t>https://pixabay.com/photos/men-honor-guard-soldiers-67636/</a:t>
            </a:r>
          </a:p>
        </p:txBody>
      </p:sp>
      <p:sp>
        <p:nvSpPr>
          <p:cNvPr id="4" name="Slide Number Placeholder 3"/>
          <p:cNvSpPr>
            <a:spLocks noGrp="1"/>
          </p:cNvSpPr>
          <p:nvPr>
            <p:ph type="sldNum" sz="quarter" idx="10"/>
          </p:nvPr>
        </p:nvSpPr>
        <p:spPr/>
        <p:txBody>
          <a:bodyPr/>
          <a:lstStyle/>
          <a:p>
            <a:fld id="{9BE1DD1D-0BD5-4E4F-ABDD-53ED947792F1}" type="slidenum">
              <a:rPr lang="en-US" smtClean="0"/>
              <a:t>13</a:t>
            </a:fld>
            <a:endParaRPr lang="en-US"/>
          </a:p>
        </p:txBody>
      </p:sp>
    </p:spTree>
    <p:extLst>
      <p:ext uri="{BB962C8B-B14F-4D97-AF65-F5344CB8AC3E}">
        <p14:creationId xmlns:p14="http://schemas.microsoft.com/office/powerpoint/2010/main" val="28590162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What new issues did you introduce to increase value?</a:t>
            </a:r>
            <a:r>
              <a:rPr lang="en-US" sz="1200" baseline="0" dirty="0"/>
              <a:t> </a:t>
            </a:r>
            <a:r>
              <a:rPr lang="fr-FR" sz="1200" kern="1200" baseline="0" dirty="0">
                <a:solidFill>
                  <a:schemeClr val="tx1"/>
                </a:solidFill>
                <a:effectLst/>
                <a:latin typeface="+mn-lt"/>
                <a:ea typeface="+mn-ea"/>
                <a:cs typeface="+mn-cs"/>
              </a:rPr>
              <a:t>[</a:t>
            </a:r>
            <a:r>
              <a:rPr lang="fr-FR" sz="1200" i="1" kern="1200" baseline="0" dirty="0" err="1">
                <a:solidFill>
                  <a:schemeClr val="tx1"/>
                </a:solidFill>
                <a:effectLst/>
                <a:latin typeface="+mn-lt"/>
                <a:ea typeface="+mn-ea"/>
                <a:cs typeface="+mn-cs"/>
              </a:rPr>
              <a:t>Students</a:t>
            </a:r>
            <a:r>
              <a:rPr lang="fr-FR" sz="1200" i="1" kern="1200" baseline="0" dirty="0">
                <a:solidFill>
                  <a:schemeClr val="tx1"/>
                </a:solidFill>
                <a:effectLst/>
                <a:latin typeface="+mn-lt"/>
                <a:ea typeface="+mn-ea"/>
                <a:cs typeface="+mn-cs"/>
              </a:rPr>
              <a:t> </a:t>
            </a:r>
            <a:r>
              <a:rPr lang="fr-FR" sz="1200" i="1" kern="1200" baseline="0" dirty="0" err="1">
                <a:solidFill>
                  <a:schemeClr val="tx1"/>
                </a:solidFill>
                <a:effectLst/>
                <a:latin typeface="+mn-lt"/>
                <a:ea typeface="+mn-ea"/>
                <a:cs typeface="+mn-cs"/>
              </a:rPr>
              <a:t>share</a:t>
            </a:r>
            <a:r>
              <a:rPr lang="fr-FR" sz="1200" i="1" kern="1200" baseline="0" dirty="0">
                <a:solidFill>
                  <a:schemeClr val="tx1"/>
                </a:solidFill>
                <a:effectLst/>
                <a:latin typeface="+mn-lt"/>
                <a:ea typeface="+mn-ea"/>
                <a:cs typeface="+mn-cs"/>
              </a:rPr>
              <a:t> </a:t>
            </a:r>
            <a:r>
              <a:rPr lang="fr-FR" sz="1200" i="1" kern="1200" baseline="0" dirty="0" err="1">
                <a:solidFill>
                  <a:schemeClr val="tx1"/>
                </a:solidFill>
                <a:effectLst/>
                <a:latin typeface="+mn-lt"/>
                <a:ea typeface="+mn-ea"/>
                <a:cs typeface="+mn-cs"/>
              </a:rPr>
              <a:t>their</a:t>
            </a:r>
            <a:r>
              <a:rPr lang="fr-FR" sz="1200" i="1" kern="1200" baseline="0" dirty="0">
                <a:solidFill>
                  <a:schemeClr val="tx1"/>
                </a:solidFill>
                <a:effectLst/>
                <a:latin typeface="+mn-lt"/>
                <a:ea typeface="+mn-ea"/>
                <a:cs typeface="+mn-cs"/>
              </a:rPr>
              <a:t> </a:t>
            </a:r>
            <a:r>
              <a:rPr lang="fr-FR" sz="1200" i="1" kern="1200" baseline="0" dirty="0" err="1">
                <a:solidFill>
                  <a:schemeClr val="tx1"/>
                </a:solidFill>
                <a:effectLst/>
                <a:latin typeface="+mn-lt"/>
                <a:ea typeface="+mn-ea"/>
                <a:cs typeface="+mn-cs"/>
              </a:rPr>
              <a:t>experiences</a:t>
            </a:r>
            <a:r>
              <a:rPr lang="fr-FR" sz="1200" kern="1200" baseline="0" dirty="0">
                <a:solidFill>
                  <a:schemeClr val="tx1"/>
                </a:solidFill>
                <a:effectLst/>
                <a:latin typeface="+mn-lt"/>
                <a:ea typeface="+mn-ea"/>
                <a:cs typeface="+mn-cs"/>
              </a:rPr>
              <a:t>]. You </a:t>
            </a:r>
            <a:r>
              <a:rPr lang="fr-FR" sz="1200" kern="1200" baseline="0" dirty="0" err="1">
                <a:solidFill>
                  <a:schemeClr val="tx1"/>
                </a:solidFill>
                <a:effectLst/>
                <a:latin typeface="+mn-lt"/>
                <a:ea typeface="+mn-ea"/>
                <a:cs typeface="+mn-cs"/>
              </a:rPr>
              <a:t>had</a:t>
            </a:r>
            <a:r>
              <a:rPr lang="fr-FR" sz="1200" kern="1200" baseline="0" dirty="0">
                <a:solidFill>
                  <a:schemeClr val="tx1"/>
                </a:solidFill>
                <a:effectLst/>
                <a:latin typeface="+mn-lt"/>
                <a:ea typeface="+mn-ea"/>
                <a:cs typeface="+mn-cs"/>
              </a:rPr>
              <a:t> the option in the </a:t>
            </a:r>
            <a:r>
              <a:rPr lang="fr-FR" sz="1200" kern="1200" baseline="0" dirty="0" err="1">
                <a:solidFill>
                  <a:schemeClr val="tx1"/>
                </a:solidFill>
                <a:effectLst/>
                <a:latin typeface="+mn-lt"/>
                <a:ea typeface="+mn-ea"/>
                <a:cs typeface="+mn-cs"/>
              </a:rPr>
              <a:t>outcome</a:t>
            </a:r>
            <a:r>
              <a:rPr lang="fr-FR" sz="1200" kern="1200" baseline="0" dirty="0">
                <a:solidFill>
                  <a:schemeClr val="tx1"/>
                </a:solidFill>
                <a:effectLst/>
                <a:latin typeface="+mn-lt"/>
                <a:ea typeface="+mn-ea"/>
                <a:cs typeface="+mn-cs"/>
              </a:rPr>
              <a:t> </a:t>
            </a:r>
            <a:r>
              <a:rPr lang="fr-FR" sz="1200" kern="1200" baseline="0" dirty="0" err="1">
                <a:solidFill>
                  <a:schemeClr val="tx1"/>
                </a:solidFill>
                <a:effectLst/>
                <a:latin typeface="+mn-lt"/>
                <a:ea typeface="+mn-ea"/>
                <a:cs typeface="+mn-cs"/>
              </a:rPr>
              <a:t>form</a:t>
            </a:r>
            <a:r>
              <a:rPr lang="fr-FR" sz="1200" kern="1200" baseline="0" dirty="0">
                <a:solidFill>
                  <a:schemeClr val="tx1"/>
                </a:solidFill>
                <a:effectLst/>
                <a:latin typeface="+mn-lt"/>
                <a:ea typeface="+mn-ea"/>
                <a:cs typeface="+mn-cs"/>
              </a:rPr>
              <a:t> to </a:t>
            </a:r>
            <a:r>
              <a:rPr lang="fr-FR" sz="1200" kern="1200" baseline="0" dirty="0" err="1">
                <a:solidFill>
                  <a:schemeClr val="tx1"/>
                </a:solidFill>
                <a:effectLst/>
                <a:latin typeface="+mn-lt"/>
                <a:ea typeface="+mn-ea"/>
                <a:cs typeface="+mn-cs"/>
              </a:rPr>
              <a:t>make</a:t>
            </a:r>
            <a:r>
              <a:rPr lang="fr-FR" sz="1200" kern="1200" baseline="0" dirty="0">
                <a:solidFill>
                  <a:schemeClr val="tx1"/>
                </a:solidFill>
                <a:effectLst/>
                <a:latin typeface="+mn-lt"/>
                <a:ea typeface="+mn-ea"/>
                <a:cs typeface="+mn-cs"/>
              </a:rPr>
              <a:t> </a:t>
            </a:r>
            <a:r>
              <a:rPr lang="fr-FR" sz="1200" kern="1200" baseline="0" dirty="0" err="1">
                <a:solidFill>
                  <a:schemeClr val="tx1"/>
                </a:solidFill>
                <a:effectLst/>
                <a:latin typeface="+mn-lt"/>
                <a:ea typeface="+mn-ea"/>
                <a:cs typeface="+mn-cs"/>
              </a:rPr>
              <a:t>additional</a:t>
            </a:r>
            <a:r>
              <a:rPr lang="fr-FR" sz="1200" kern="1200" baseline="0" dirty="0">
                <a:solidFill>
                  <a:schemeClr val="tx1"/>
                </a:solidFill>
                <a:effectLst/>
                <a:latin typeface="+mn-lt"/>
                <a:ea typeface="+mn-ea"/>
                <a:cs typeface="+mn-cs"/>
              </a:rPr>
              <a:t> </a:t>
            </a:r>
            <a:r>
              <a:rPr lang="fr-FR" sz="1200" kern="1200" baseline="0" dirty="0" err="1">
                <a:solidFill>
                  <a:schemeClr val="tx1"/>
                </a:solidFill>
                <a:effectLst/>
                <a:latin typeface="+mn-lt"/>
                <a:ea typeface="+mn-ea"/>
                <a:cs typeface="+mn-cs"/>
              </a:rPr>
              <a:t>agreements</a:t>
            </a:r>
            <a:r>
              <a:rPr lang="fr-FR" sz="1200" kern="1200" baseline="0" dirty="0">
                <a:solidFill>
                  <a:schemeClr val="tx1"/>
                </a:solidFill>
                <a:effectLst/>
                <a:latin typeface="+mn-lt"/>
                <a:ea typeface="+mn-ea"/>
                <a:cs typeface="+mn-cs"/>
              </a:rPr>
              <a:t>, </a:t>
            </a:r>
            <a:r>
              <a:rPr lang="fr-FR" sz="1200" kern="1200" baseline="0" dirty="0" err="1">
                <a:solidFill>
                  <a:schemeClr val="tx1"/>
                </a:solidFill>
                <a:effectLst/>
                <a:latin typeface="+mn-lt"/>
                <a:ea typeface="+mn-ea"/>
                <a:cs typeface="+mn-cs"/>
              </a:rPr>
              <a:t>which</a:t>
            </a:r>
            <a:r>
              <a:rPr lang="fr-FR" sz="1200" kern="1200" baseline="0" dirty="0">
                <a:solidFill>
                  <a:schemeClr val="tx1"/>
                </a:solidFill>
                <a:effectLst/>
                <a:latin typeface="+mn-lt"/>
                <a:ea typeface="+mn-ea"/>
                <a:cs typeface="+mn-cs"/>
              </a:rPr>
              <a:t> </a:t>
            </a:r>
            <a:r>
              <a:rPr lang="fr-FR" sz="1200" kern="1200" baseline="0" dirty="0" err="1">
                <a:solidFill>
                  <a:schemeClr val="tx1"/>
                </a:solidFill>
                <a:effectLst/>
                <a:latin typeface="+mn-lt"/>
                <a:ea typeface="+mn-ea"/>
                <a:cs typeface="+mn-cs"/>
              </a:rPr>
              <a:t>allows</a:t>
            </a:r>
            <a:r>
              <a:rPr lang="fr-FR" sz="1200" kern="1200" baseline="0" dirty="0">
                <a:solidFill>
                  <a:schemeClr val="tx1"/>
                </a:solidFill>
                <a:effectLst/>
                <a:latin typeface="+mn-lt"/>
                <a:ea typeface="+mn-ea"/>
                <a:cs typeface="+mn-cs"/>
              </a:rPr>
              <a:t> </a:t>
            </a:r>
            <a:r>
              <a:rPr lang="fr-FR" sz="1200" kern="1200" baseline="0" dirty="0" err="1">
                <a:solidFill>
                  <a:schemeClr val="tx1"/>
                </a:solidFill>
                <a:effectLst/>
                <a:latin typeface="+mn-lt"/>
                <a:ea typeface="+mn-ea"/>
                <a:cs typeface="+mn-cs"/>
              </a:rPr>
              <a:t>you</a:t>
            </a:r>
            <a:r>
              <a:rPr lang="fr-FR" sz="1200" kern="1200" baseline="0" dirty="0">
                <a:solidFill>
                  <a:schemeClr val="tx1"/>
                </a:solidFill>
                <a:effectLst/>
                <a:latin typeface="+mn-lt"/>
                <a:ea typeface="+mn-ea"/>
                <a:cs typeface="+mn-cs"/>
              </a:rPr>
              <a:t> to </a:t>
            </a:r>
            <a:r>
              <a:rPr lang="fr-FR" sz="1200" kern="1200" baseline="0" dirty="0" err="1">
                <a:solidFill>
                  <a:schemeClr val="tx1"/>
                </a:solidFill>
                <a:effectLst/>
                <a:latin typeface="+mn-lt"/>
                <a:ea typeface="+mn-ea"/>
                <a:cs typeface="+mn-cs"/>
              </a:rPr>
              <a:t>try</a:t>
            </a:r>
            <a:r>
              <a:rPr lang="fr-FR" sz="1200" kern="1200" baseline="0" dirty="0">
                <a:solidFill>
                  <a:schemeClr val="tx1"/>
                </a:solidFill>
                <a:effectLst/>
                <a:latin typeface="+mn-lt"/>
                <a:ea typeface="+mn-ea"/>
                <a:cs typeface="+mn-cs"/>
              </a:rPr>
              <a:t> to come up </a:t>
            </a:r>
            <a:r>
              <a:rPr lang="fr-FR" sz="1200" kern="1200" baseline="0" dirty="0" err="1">
                <a:solidFill>
                  <a:schemeClr val="tx1"/>
                </a:solidFill>
                <a:effectLst/>
                <a:latin typeface="+mn-lt"/>
                <a:ea typeface="+mn-ea"/>
                <a:cs typeface="+mn-cs"/>
              </a:rPr>
              <a:t>with</a:t>
            </a:r>
            <a:r>
              <a:rPr lang="fr-FR" sz="1200" kern="1200" baseline="0" dirty="0">
                <a:solidFill>
                  <a:schemeClr val="tx1"/>
                </a:solidFill>
                <a:effectLst/>
                <a:latin typeface="+mn-lt"/>
                <a:ea typeface="+mn-ea"/>
                <a:cs typeface="+mn-cs"/>
              </a:rPr>
              <a:t> </a:t>
            </a:r>
            <a:r>
              <a:rPr lang="fr-FR" sz="1200" kern="1200" baseline="0" dirty="0" err="1">
                <a:solidFill>
                  <a:schemeClr val="tx1"/>
                </a:solidFill>
                <a:effectLst/>
                <a:latin typeface="+mn-lt"/>
                <a:ea typeface="+mn-ea"/>
                <a:cs typeface="+mn-cs"/>
              </a:rPr>
              <a:t>creative</a:t>
            </a:r>
            <a:r>
              <a:rPr lang="fr-FR" sz="1200" kern="1200" baseline="0" dirty="0">
                <a:solidFill>
                  <a:schemeClr val="tx1"/>
                </a:solidFill>
                <a:effectLst/>
                <a:latin typeface="+mn-lt"/>
                <a:ea typeface="+mn-ea"/>
                <a:cs typeface="+mn-cs"/>
              </a:rPr>
              <a:t> solutions. </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sz="1200" i="0" baseline="0" dirty="0"/>
          </a:p>
          <a:p>
            <a:r>
              <a:rPr lang="en-US" dirty="0"/>
              <a:t>Source</a:t>
            </a:r>
            <a:r>
              <a:rPr lang="en-US" baseline="0" dirty="0"/>
              <a:t> for photo</a:t>
            </a:r>
          </a:p>
          <a:p>
            <a:r>
              <a:rPr lang="en-US" baseline="0" dirty="0"/>
              <a:t>https://pixabay.com/en/mine-trolley-lorry-rails-mining-145631/</a:t>
            </a:r>
          </a:p>
          <a:p>
            <a:endParaRPr lang="fr-FR" sz="120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BE1DD1D-0BD5-4E4F-ABDD-53ED947792F1}" type="slidenum">
              <a:rPr lang="en-US" smtClean="0"/>
              <a:t>14</a:t>
            </a:fld>
            <a:endParaRPr lang="en-US"/>
          </a:p>
        </p:txBody>
      </p:sp>
    </p:spTree>
    <p:extLst>
      <p:ext uri="{BB962C8B-B14F-4D97-AF65-F5344CB8AC3E}">
        <p14:creationId xmlns:p14="http://schemas.microsoft.com/office/powerpoint/2010/main" val="35673726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kern="1200" baseline="0" dirty="0">
                <a:solidFill>
                  <a:schemeClr val="tx1"/>
                </a:solidFill>
                <a:effectLst/>
                <a:latin typeface="+mn-lt"/>
                <a:ea typeface="+mn-ea"/>
                <a:cs typeface="+mn-cs"/>
              </a:rPr>
              <a:t>One </a:t>
            </a:r>
            <a:r>
              <a:rPr lang="fr-FR" sz="1200" kern="1200" baseline="0" dirty="0" err="1">
                <a:solidFill>
                  <a:schemeClr val="tx1"/>
                </a:solidFill>
                <a:effectLst/>
                <a:latin typeface="+mn-lt"/>
                <a:ea typeface="+mn-ea"/>
                <a:cs typeface="+mn-cs"/>
              </a:rPr>
              <a:t>thing</a:t>
            </a:r>
            <a:r>
              <a:rPr lang="fr-FR" sz="1200" kern="1200" baseline="0" dirty="0">
                <a:solidFill>
                  <a:schemeClr val="tx1"/>
                </a:solidFill>
                <a:effectLst/>
                <a:latin typeface="+mn-lt"/>
                <a:ea typeface="+mn-ea"/>
                <a:cs typeface="+mn-cs"/>
              </a:rPr>
              <a:t> </a:t>
            </a:r>
            <a:r>
              <a:rPr lang="fr-FR" sz="1200" kern="1200" baseline="0" dirty="0" err="1">
                <a:solidFill>
                  <a:schemeClr val="tx1"/>
                </a:solidFill>
                <a:effectLst/>
                <a:latin typeface="+mn-lt"/>
                <a:ea typeface="+mn-ea"/>
                <a:cs typeface="+mn-cs"/>
              </a:rPr>
              <a:t>you</a:t>
            </a:r>
            <a:r>
              <a:rPr lang="fr-FR" sz="1200" kern="1200" baseline="0" dirty="0">
                <a:solidFill>
                  <a:schemeClr val="tx1"/>
                </a:solidFill>
                <a:effectLst/>
                <a:latin typeface="+mn-lt"/>
                <a:ea typeface="+mn-ea"/>
                <a:cs typeface="+mn-cs"/>
              </a:rPr>
              <a:t> </a:t>
            </a:r>
            <a:r>
              <a:rPr lang="fr-FR" sz="1200" kern="1200" baseline="0" dirty="0" err="1">
                <a:solidFill>
                  <a:schemeClr val="tx1"/>
                </a:solidFill>
                <a:effectLst/>
                <a:latin typeface="+mn-lt"/>
                <a:ea typeface="+mn-ea"/>
                <a:cs typeface="+mn-cs"/>
              </a:rPr>
              <a:t>could</a:t>
            </a:r>
            <a:r>
              <a:rPr lang="fr-FR" sz="1200" kern="1200" baseline="0" dirty="0">
                <a:solidFill>
                  <a:schemeClr val="tx1"/>
                </a:solidFill>
                <a:effectLst/>
                <a:latin typeface="+mn-lt"/>
                <a:ea typeface="+mn-ea"/>
                <a:cs typeface="+mn-cs"/>
              </a:rPr>
              <a:t> </a:t>
            </a:r>
            <a:r>
              <a:rPr lang="fr-FR" sz="1200" kern="1200" baseline="0" dirty="0" err="1">
                <a:solidFill>
                  <a:schemeClr val="tx1"/>
                </a:solidFill>
                <a:effectLst/>
                <a:latin typeface="+mn-lt"/>
                <a:ea typeface="+mn-ea"/>
                <a:cs typeface="+mn-cs"/>
              </a:rPr>
              <a:t>agree</a:t>
            </a:r>
            <a:r>
              <a:rPr lang="fr-FR" sz="1200" kern="1200" baseline="0" dirty="0">
                <a:solidFill>
                  <a:schemeClr val="tx1"/>
                </a:solidFill>
                <a:effectLst/>
                <a:latin typeface="+mn-lt"/>
                <a:ea typeface="+mn-ea"/>
                <a:cs typeface="+mn-cs"/>
              </a:rPr>
              <a:t> to </a:t>
            </a:r>
            <a:r>
              <a:rPr lang="fr-FR" sz="1200" kern="1200" baseline="0" dirty="0" err="1">
                <a:solidFill>
                  <a:schemeClr val="tx1"/>
                </a:solidFill>
                <a:effectLst/>
                <a:latin typeface="+mn-lt"/>
                <a:ea typeface="+mn-ea"/>
                <a:cs typeface="+mn-cs"/>
              </a:rPr>
              <a:t>is</a:t>
            </a:r>
            <a:r>
              <a:rPr lang="fr-FR" sz="1200" kern="1200" baseline="0" dirty="0">
                <a:solidFill>
                  <a:schemeClr val="tx1"/>
                </a:solidFill>
                <a:effectLst/>
                <a:latin typeface="+mn-lt"/>
                <a:ea typeface="+mn-ea"/>
                <a:cs typeface="+mn-cs"/>
              </a:rPr>
              <a:t> for control of the </a:t>
            </a:r>
            <a:r>
              <a:rPr lang="fr-FR" sz="1200" kern="1200" baseline="0" dirty="0" err="1">
                <a:solidFill>
                  <a:schemeClr val="tx1"/>
                </a:solidFill>
                <a:effectLst/>
                <a:latin typeface="+mn-lt"/>
                <a:ea typeface="+mn-ea"/>
                <a:cs typeface="+mn-cs"/>
              </a:rPr>
              <a:t>school</a:t>
            </a:r>
            <a:r>
              <a:rPr lang="fr-FR" sz="1200" kern="1200" baseline="0" dirty="0">
                <a:solidFill>
                  <a:schemeClr val="tx1"/>
                </a:solidFill>
                <a:effectLst/>
                <a:latin typeface="+mn-lt"/>
                <a:ea typeface="+mn-ea"/>
                <a:cs typeface="+mn-cs"/>
              </a:rPr>
              <a:t> curriculums to </a:t>
            </a:r>
            <a:r>
              <a:rPr lang="fr-FR" sz="1200" kern="1200" baseline="0" dirty="0" err="1">
                <a:solidFill>
                  <a:schemeClr val="tx1"/>
                </a:solidFill>
                <a:effectLst/>
                <a:latin typeface="+mn-lt"/>
                <a:ea typeface="+mn-ea"/>
                <a:cs typeface="+mn-cs"/>
              </a:rPr>
              <a:t>pass</a:t>
            </a:r>
            <a:r>
              <a:rPr lang="fr-FR" sz="1200" kern="1200" baseline="0" dirty="0">
                <a:solidFill>
                  <a:schemeClr val="tx1"/>
                </a:solidFill>
                <a:effectLst/>
                <a:latin typeface="+mn-lt"/>
                <a:ea typeface="+mn-ea"/>
                <a:cs typeface="+mn-cs"/>
              </a:rPr>
              <a:t> to the local </a:t>
            </a:r>
            <a:r>
              <a:rPr lang="fr-FR" sz="1200" kern="1200" baseline="0" dirty="0" err="1">
                <a:solidFill>
                  <a:schemeClr val="tx1"/>
                </a:solidFill>
                <a:effectLst/>
                <a:latin typeface="+mn-lt"/>
                <a:ea typeface="+mn-ea"/>
                <a:cs typeface="+mn-cs"/>
              </a:rPr>
              <a:t>municipalitieis</a:t>
            </a:r>
            <a:r>
              <a:rPr lang="fr-FR" sz="1200" kern="1200" baseline="0" dirty="0">
                <a:solidFill>
                  <a:schemeClr val="tx1"/>
                </a:solidFill>
                <a:effectLst/>
                <a:latin typeface="+mn-lt"/>
                <a:ea typeface="+mn-ea"/>
                <a:cs typeface="+mn-cs"/>
              </a:rPr>
              <a:t>. </a:t>
            </a:r>
            <a:r>
              <a:rPr lang="fr-FR" sz="1200" kern="1200" baseline="0" dirty="0" err="1">
                <a:solidFill>
                  <a:schemeClr val="tx1"/>
                </a:solidFill>
                <a:effectLst/>
                <a:latin typeface="+mn-lt"/>
                <a:ea typeface="+mn-ea"/>
                <a:cs typeface="+mn-cs"/>
              </a:rPr>
              <a:t>Their</a:t>
            </a:r>
            <a:r>
              <a:rPr lang="fr-FR" sz="1200" kern="1200" baseline="0" dirty="0">
                <a:solidFill>
                  <a:schemeClr val="tx1"/>
                </a:solidFill>
                <a:effectLst/>
                <a:latin typeface="+mn-lt"/>
                <a:ea typeface="+mn-ea"/>
                <a:cs typeface="+mn-cs"/>
              </a:rPr>
              <a:t> </a:t>
            </a:r>
            <a:r>
              <a:rPr lang="fr-FR" sz="1200" kern="1200" baseline="0" dirty="0" err="1">
                <a:solidFill>
                  <a:schemeClr val="tx1"/>
                </a:solidFill>
                <a:effectLst/>
                <a:latin typeface="+mn-lt"/>
                <a:ea typeface="+mn-ea"/>
                <a:cs typeface="+mn-cs"/>
              </a:rPr>
              <a:t>role</a:t>
            </a:r>
            <a:r>
              <a:rPr lang="fr-FR" sz="1200" kern="1200" baseline="0" dirty="0">
                <a:solidFill>
                  <a:schemeClr val="tx1"/>
                </a:solidFill>
                <a:effectLst/>
                <a:latin typeface="+mn-lt"/>
                <a:ea typeface="+mn-ea"/>
                <a:cs typeface="+mn-cs"/>
              </a:rPr>
              <a:t> </a:t>
            </a:r>
            <a:r>
              <a:rPr lang="fr-FR" sz="1200" kern="1200" baseline="0" dirty="0" err="1">
                <a:solidFill>
                  <a:schemeClr val="tx1"/>
                </a:solidFill>
                <a:effectLst/>
                <a:latin typeface="+mn-lt"/>
                <a:ea typeface="+mn-ea"/>
                <a:cs typeface="+mn-cs"/>
              </a:rPr>
              <a:t>says</a:t>
            </a:r>
            <a:r>
              <a:rPr lang="fr-FR" sz="1200" kern="1200" baseline="0" dirty="0">
                <a:solidFill>
                  <a:schemeClr val="tx1"/>
                </a:solidFill>
                <a:effectLst/>
                <a:latin typeface="+mn-lt"/>
                <a:ea typeface="+mn-ea"/>
                <a:cs typeface="+mn-cs"/>
              </a:rPr>
              <a:t> </a:t>
            </a:r>
            <a:r>
              <a:rPr lang="fr-FR" sz="1200" kern="1200" baseline="0" dirty="0" err="1">
                <a:solidFill>
                  <a:schemeClr val="tx1"/>
                </a:solidFill>
                <a:effectLst/>
                <a:latin typeface="+mn-lt"/>
                <a:ea typeface="+mn-ea"/>
                <a:cs typeface="+mn-cs"/>
              </a:rPr>
              <a:t>they</a:t>
            </a:r>
            <a:r>
              <a:rPr lang="fr-FR" sz="1200" kern="1200" baseline="0" dirty="0">
                <a:solidFill>
                  <a:schemeClr val="tx1"/>
                </a:solidFill>
                <a:effectLst/>
                <a:latin typeface="+mn-lt"/>
                <a:ea typeface="+mn-ea"/>
                <a:cs typeface="+mn-cs"/>
              </a:rPr>
              <a:t> </a:t>
            </a:r>
            <a:r>
              <a:rPr lang="fr-FR" sz="1200" kern="1200" baseline="0" dirty="0" err="1">
                <a:solidFill>
                  <a:schemeClr val="tx1"/>
                </a:solidFill>
                <a:effectLst/>
                <a:latin typeface="+mn-lt"/>
                <a:ea typeface="+mn-ea"/>
                <a:cs typeface="+mn-cs"/>
              </a:rPr>
              <a:t>highly</a:t>
            </a:r>
            <a:r>
              <a:rPr lang="fr-FR" sz="1200" kern="1200" baseline="0" dirty="0">
                <a:solidFill>
                  <a:schemeClr val="tx1"/>
                </a:solidFill>
                <a:effectLst/>
                <a:latin typeface="+mn-lt"/>
                <a:ea typeface="+mn-ea"/>
                <a:cs typeface="+mn-cs"/>
              </a:rPr>
              <a:t> value </a:t>
            </a:r>
            <a:r>
              <a:rPr lang="fr-FR" sz="1200" kern="1200" baseline="0" dirty="0" err="1">
                <a:solidFill>
                  <a:schemeClr val="tx1"/>
                </a:solidFill>
                <a:effectLst/>
                <a:latin typeface="+mn-lt"/>
                <a:ea typeface="+mn-ea"/>
                <a:cs typeface="+mn-cs"/>
              </a:rPr>
              <a:t>school</a:t>
            </a:r>
            <a:r>
              <a:rPr lang="fr-FR" sz="1200" kern="1200" baseline="0" dirty="0">
                <a:solidFill>
                  <a:schemeClr val="tx1"/>
                </a:solidFill>
                <a:effectLst/>
                <a:latin typeface="+mn-lt"/>
                <a:ea typeface="+mn-ea"/>
                <a:cs typeface="+mn-cs"/>
              </a:rPr>
              <a:t> infrastructure but </a:t>
            </a:r>
            <a:r>
              <a:rPr lang="fr-FR" sz="1200" kern="1200" baseline="0" dirty="0" err="1">
                <a:solidFill>
                  <a:schemeClr val="tx1"/>
                </a:solidFill>
                <a:effectLst/>
                <a:latin typeface="+mn-lt"/>
                <a:ea typeface="+mn-ea"/>
                <a:cs typeface="+mn-cs"/>
              </a:rPr>
              <a:t>reject</a:t>
            </a:r>
            <a:r>
              <a:rPr lang="fr-FR" sz="1200" kern="1200" baseline="0" dirty="0">
                <a:solidFill>
                  <a:schemeClr val="tx1"/>
                </a:solidFill>
                <a:effectLst/>
                <a:latin typeface="+mn-lt"/>
                <a:ea typeface="+mn-ea"/>
                <a:cs typeface="+mn-cs"/>
              </a:rPr>
              <a:t> the </a:t>
            </a:r>
            <a:r>
              <a:rPr lang="fr-FR" sz="1200" kern="1200" baseline="0" dirty="0" err="1">
                <a:solidFill>
                  <a:schemeClr val="tx1"/>
                </a:solidFill>
                <a:effectLst/>
                <a:latin typeface="+mn-lt"/>
                <a:ea typeface="+mn-ea"/>
                <a:cs typeface="+mn-cs"/>
              </a:rPr>
              <a:t>government</a:t>
            </a:r>
            <a:r>
              <a:rPr lang="fr-FR" sz="1200" kern="1200" baseline="0" dirty="0">
                <a:solidFill>
                  <a:schemeClr val="tx1"/>
                </a:solidFill>
                <a:effectLst/>
                <a:latin typeface="+mn-lt"/>
                <a:ea typeface="+mn-ea"/>
                <a:cs typeface="+mn-cs"/>
              </a:rPr>
              <a:t> and Golden </a:t>
            </a:r>
            <a:r>
              <a:rPr lang="fr-FR" sz="1200" kern="1200" baseline="0" dirty="0" err="1">
                <a:solidFill>
                  <a:schemeClr val="tx1"/>
                </a:solidFill>
                <a:effectLst/>
                <a:latin typeface="+mn-lt"/>
                <a:ea typeface="+mn-ea"/>
                <a:cs typeface="+mn-cs"/>
              </a:rPr>
              <a:t>Standard’s</a:t>
            </a:r>
            <a:r>
              <a:rPr lang="fr-FR" sz="1200" kern="1200" baseline="0" dirty="0">
                <a:solidFill>
                  <a:schemeClr val="tx1"/>
                </a:solidFill>
                <a:effectLst/>
                <a:latin typeface="+mn-lt"/>
                <a:ea typeface="+mn-ea"/>
                <a:cs typeface="+mn-cs"/>
              </a:rPr>
              <a:t> curriculum for </a:t>
            </a:r>
            <a:r>
              <a:rPr lang="fr-FR" sz="1200" kern="1200" baseline="0" dirty="0" err="1">
                <a:solidFill>
                  <a:schemeClr val="tx1"/>
                </a:solidFill>
                <a:effectLst/>
                <a:latin typeface="+mn-lt"/>
                <a:ea typeface="+mn-ea"/>
                <a:cs typeface="+mn-cs"/>
              </a:rPr>
              <a:t>their</a:t>
            </a:r>
            <a:r>
              <a:rPr lang="fr-FR" sz="1200" kern="1200" baseline="0" dirty="0">
                <a:solidFill>
                  <a:schemeClr val="tx1"/>
                </a:solidFill>
                <a:effectLst/>
                <a:latin typeface="+mn-lt"/>
                <a:ea typeface="+mn-ea"/>
                <a:cs typeface="+mn-cs"/>
              </a:rPr>
              <a:t> kids as pro-</a:t>
            </a:r>
            <a:r>
              <a:rPr lang="fr-FR" sz="1200" kern="1200" baseline="0" dirty="0" err="1">
                <a:solidFill>
                  <a:schemeClr val="tx1"/>
                </a:solidFill>
                <a:effectLst/>
                <a:latin typeface="+mn-lt"/>
                <a:ea typeface="+mn-ea"/>
                <a:cs typeface="+mn-cs"/>
              </a:rPr>
              <a:t>government</a:t>
            </a:r>
            <a:r>
              <a:rPr lang="fr-FR" sz="1200" kern="1200" baseline="0" dirty="0">
                <a:solidFill>
                  <a:schemeClr val="tx1"/>
                </a:solidFill>
                <a:effectLst/>
                <a:latin typeface="+mn-lt"/>
                <a:ea typeface="+mn-ea"/>
                <a:cs typeface="+mn-cs"/>
              </a:rPr>
              <a:t>, </a:t>
            </a:r>
            <a:r>
              <a:rPr lang="fr-FR" sz="1200" kern="1200" baseline="0" dirty="0" err="1">
                <a:solidFill>
                  <a:schemeClr val="tx1"/>
                </a:solidFill>
                <a:effectLst/>
                <a:latin typeface="+mn-lt"/>
                <a:ea typeface="+mn-ea"/>
                <a:cs typeface="+mn-cs"/>
              </a:rPr>
              <a:t>corporate</a:t>
            </a:r>
            <a:r>
              <a:rPr lang="fr-FR" sz="1200" kern="1200" baseline="0" dirty="0">
                <a:solidFill>
                  <a:schemeClr val="tx1"/>
                </a:solidFill>
                <a:effectLst/>
                <a:latin typeface="+mn-lt"/>
                <a:ea typeface="+mn-ea"/>
                <a:cs typeface="+mn-cs"/>
              </a:rPr>
              <a:t> </a:t>
            </a:r>
            <a:r>
              <a:rPr lang="fr-FR" sz="1200" kern="1200" baseline="0" dirty="0" err="1">
                <a:solidFill>
                  <a:schemeClr val="tx1"/>
                </a:solidFill>
                <a:effectLst/>
                <a:latin typeface="+mn-lt"/>
                <a:ea typeface="+mn-ea"/>
                <a:cs typeface="+mn-cs"/>
              </a:rPr>
              <a:t>brainwashing</a:t>
            </a:r>
            <a:r>
              <a:rPr lang="fr-FR" sz="1200" kern="1200" baseline="0" dirty="0">
                <a:solidFill>
                  <a:schemeClr val="tx1"/>
                </a:solidFill>
                <a:effectLst/>
                <a:latin typeface="+mn-lt"/>
                <a:ea typeface="+mn-ea"/>
                <a:cs typeface="+mn-cs"/>
              </a:rPr>
              <a:t>. So </a:t>
            </a:r>
            <a:r>
              <a:rPr lang="fr-FR" sz="1200" kern="1200" baseline="0" dirty="0" err="1">
                <a:solidFill>
                  <a:schemeClr val="tx1"/>
                </a:solidFill>
                <a:effectLst/>
                <a:latin typeface="+mn-lt"/>
                <a:ea typeface="+mn-ea"/>
                <a:cs typeface="+mn-cs"/>
              </a:rPr>
              <a:t>why</a:t>
            </a:r>
            <a:r>
              <a:rPr lang="fr-FR" sz="1200" kern="1200" baseline="0" dirty="0">
                <a:solidFill>
                  <a:schemeClr val="tx1"/>
                </a:solidFill>
                <a:effectLst/>
                <a:latin typeface="+mn-lt"/>
                <a:ea typeface="+mn-ea"/>
                <a:cs typeface="+mn-cs"/>
              </a:rPr>
              <a:t> not </a:t>
            </a:r>
            <a:r>
              <a:rPr lang="fr-FR" sz="1200" kern="1200" baseline="0" dirty="0" err="1">
                <a:solidFill>
                  <a:schemeClr val="tx1"/>
                </a:solidFill>
                <a:effectLst/>
                <a:latin typeface="+mn-lt"/>
                <a:ea typeface="+mn-ea"/>
                <a:cs typeface="+mn-cs"/>
              </a:rPr>
              <a:t>leave</a:t>
            </a:r>
            <a:r>
              <a:rPr lang="fr-FR" sz="1200" kern="1200" baseline="0" dirty="0">
                <a:solidFill>
                  <a:schemeClr val="tx1"/>
                </a:solidFill>
                <a:effectLst/>
                <a:latin typeface="+mn-lt"/>
                <a:ea typeface="+mn-ea"/>
                <a:cs typeface="+mn-cs"/>
              </a:rPr>
              <a:t> the </a:t>
            </a:r>
            <a:r>
              <a:rPr lang="fr-FR" sz="1200" kern="1200" baseline="0" dirty="0" err="1">
                <a:solidFill>
                  <a:schemeClr val="tx1"/>
                </a:solidFill>
                <a:effectLst/>
                <a:latin typeface="+mn-lt"/>
                <a:ea typeface="+mn-ea"/>
                <a:cs typeface="+mn-cs"/>
              </a:rPr>
              <a:t>schools</a:t>
            </a:r>
            <a:r>
              <a:rPr lang="fr-FR" sz="1200" kern="1200" baseline="0" dirty="0">
                <a:solidFill>
                  <a:schemeClr val="tx1"/>
                </a:solidFill>
                <a:effectLst/>
                <a:latin typeface="+mn-lt"/>
                <a:ea typeface="+mn-ea"/>
                <a:cs typeface="+mn-cs"/>
              </a:rPr>
              <a:t> plan in place but let the local </a:t>
            </a:r>
            <a:r>
              <a:rPr lang="fr-FR" sz="1200" kern="1200" baseline="0" dirty="0" err="1">
                <a:solidFill>
                  <a:schemeClr val="tx1"/>
                </a:solidFill>
                <a:effectLst/>
                <a:latin typeface="+mn-lt"/>
                <a:ea typeface="+mn-ea"/>
                <a:cs typeface="+mn-cs"/>
              </a:rPr>
              <a:t>communities</a:t>
            </a:r>
            <a:r>
              <a:rPr lang="fr-FR" sz="1200" kern="1200" baseline="0" dirty="0">
                <a:solidFill>
                  <a:schemeClr val="tx1"/>
                </a:solidFill>
                <a:effectLst/>
                <a:latin typeface="+mn-lt"/>
                <a:ea typeface="+mn-ea"/>
                <a:cs typeface="+mn-cs"/>
              </a:rPr>
              <a:t> </a:t>
            </a:r>
            <a:r>
              <a:rPr lang="fr-FR" sz="1200" kern="1200" baseline="0" dirty="0" err="1">
                <a:solidFill>
                  <a:schemeClr val="tx1"/>
                </a:solidFill>
                <a:effectLst/>
                <a:latin typeface="+mn-lt"/>
                <a:ea typeface="+mn-ea"/>
                <a:cs typeface="+mn-cs"/>
              </a:rPr>
              <a:t>decide</a:t>
            </a:r>
            <a:r>
              <a:rPr lang="fr-FR" sz="1200" kern="1200" baseline="0" dirty="0">
                <a:solidFill>
                  <a:schemeClr val="tx1"/>
                </a:solidFill>
                <a:effectLst/>
                <a:latin typeface="+mn-lt"/>
                <a:ea typeface="+mn-ea"/>
                <a:cs typeface="+mn-cs"/>
              </a:rPr>
              <a:t> </a:t>
            </a:r>
            <a:r>
              <a:rPr lang="fr-FR" sz="1200" kern="1200" baseline="0" dirty="0" err="1">
                <a:solidFill>
                  <a:schemeClr val="tx1"/>
                </a:solidFill>
                <a:effectLst/>
                <a:latin typeface="+mn-lt"/>
                <a:ea typeface="+mn-ea"/>
                <a:cs typeface="+mn-cs"/>
              </a:rPr>
              <a:t>what</a:t>
            </a:r>
            <a:r>
              <a:rPr lang="fr-FR" sz="1200" kern="1200" baseline="0" dirty="0">
                <a:solidFill>
                  <a:schemeClr val="tx1"/>
                </a:solidFill>
                <a:effectLst/>
                <a:latin typeface="+mn-lt"/>
                <a:ea typeface="+mn-ea"/>
                <a:cs typeface="+mn-cs"/>
              </a:rPr>
              <a:t> </a:t>
            </a:r>
            <a:r>
              <a:rPr lang="fr-FR" sz="1200" kern="1200" baseline="0" dirty="0" err="1">
                <a:solidFill>
                  <a:schemeClr val="tx1"/>
                </a:solidFill>
                <a:effectLst/>
                <a:latin typeface="+mn-lt"/>
                <a:ea typeface="+mn-ea"/>
                <a:cs typeface="+mn-cs"/>
              </a:rPr>
              <a:t>is</a:t>
            </a:r>
            <a:r>
              <a:rPr lang="fr-FR" sz="1200" kern="1200" baseline="0" dirty="0">
                <a:solidFill>
                  <a:schemeClr val="tx1"/>
                </a:solidFill>
                <a:effectLst/>
                <a:latin typeface="+mn-lt"/>
                <a:ea typeface="+mn-ea"/>
                <a:cs typeface="+mn-cs"/>
              </a:rPr>
              <a:t> </a:t>
            </a:r>
            <a:r>
              <a:rPr lang="fr-FR" sz="1200" kern="1200" baseline="0" dirty="0" err="1">
                <a:solidFill>
                  <a:schemeClr val="tx1"/>
                </a:solidFill>
                <a:effectLst/>
                <a:latin typeface="+mn-lt"/>
                <a:ea typeface="+mn-ea"/>
                <a:cs typeface="+mn-cs"/>
              </a:rPr>
              <a:t>taught</a:t>
            </a:r>
            <a:r>
              <a:rPr lang="fr-FR" sz="1200" kern="1200" baseline="0" dirty="0">
                <a:solidFill>
                  <a:schemeClr val="tx1"/>
                </a:solidFill>
                <a:effectLst/>
                <a:latin typeface="+mn-lt"/>
                <a:ea typeface="+mn-ea"/>
                <a:cs typeface="+mn-cs"/>
              </a:rPr>
              <a:t> in </a:t>
            </a:r>
            <a:r>
              <a:rPr lang="fr-FR" sz="1200" kern="1200" baseline="0" dirty="0" err="1">
                <a:solidFill>
                  <a:schemeClr val="tx1"/>
                </a:solidFill>
                <a:effectLst/>
                <a:latin typeface="+mn-lt"/>
                <a:ea typeface="+mn-ea"/>
                <a:cs typeface="+mn-cs"/>
              </a:rPr>
              <a:t>them</a:t>
            </a:r>
            <a:r>
              <a:rPr lang="fr-FR" sz="1200" kern="1200" baseline="0" dirty="0">
                <a:solidFill>
                  <a:schemeClr val="tx1"/>
                </a:solidFill>
                <a:effectLst/>
                <a:latin typeface="+mn-lt"/>
                <a:ea typeface="+mn-ea"/>
                <a:cs typeface="+mn-cs"/>
              </a:rPr>
              <a:t>? The </a:t>
            </a:r>
            <a:r>
              <a:rPr lang="fr-FR" sz="1200" kern="1200" baseline="0" dirty="0" err="1">
                <a:solidFill>
                  <a:schemeClr val="tx1"/>
                </a:solidFill>
                <a:effectLst/>
                <a:latin typeface="+mn-lt"/>
                <a:ea typeface="+mn-ea"/>
                <a:cs typeface="+mn-cs"/>
              </a:rPr>
              <a:t>company</a:t>
            </a:r>
            <a:r>
              <a:rPr lang="fr-FR" sz="1200" kern="1200" baseline="0" dirty="0">
                <a:solidFill>
                  <a:schemeClr val="tx1"/>
                </a:solidFill>
                <a:effectLst/>
                <a:latin typeface="+mn-lt"/>
                <a:ea typeface="+mn-ea"/>
                <a:cs typeface="+mn-cs"/>
              </a:rPr>
              <a:t> has </a:t>
            </a:r>
            <a:r>
              <a:rPr lang="fr-FR" sz="1200" kern="1200" baseline="0" dirty="0" err="1">
                <a:solidFill>
                  <a:schemeClr val="tx1"/>
                </a:solidFill>
                <a:effectLst/>
                <a:latin typeface="+mn-lt"/>
                <a:ea typeface="+mn-ea"/>
                <a:cs typeface="+mn-cs"/>
              </a:rPr>
              <a:t>already</a:t>
            </a:r>
            <a:r>
              <a:rPr lang="fr-FR" sz="1200" kern="1200" baseline="0" dirty="0">
                <a:solidFill>
                  <a:schemeClr val="tx1"/>
                </a:solidFill>
                <a:effectLst/>
                <a:latin typeface="+mn-lt"/>
                <a:ea typeface="+mn-ea"/>
                <a:cs typeface="+mn-cs"/>
              </a:rPr>
              <a:t> </a:t>
            </a:r>
            <a:r>
              <a:rPr lang="fr-FR" sz="1200" kern="1200" baseline="0" dirty="0" err="1">
                <a:solidFill>
                  <a:schemeClr val="tx1"/>
                </a:solidFill>
                <a:effectLst/>
                <a:latin typeface="+mn-lt"/>
                <a:ea typeface="+mn-ea"/>
                <a:cs typeface="+mn-cs"/>
              </a:rPr>
              <a:t>spent</a:t>
            </a:r>
            <a:r>
              <a:rPr lang="fr-FR" sz="1200" kern="1200" baseline="0" dirty="0">
                <a:solidFill>
                  <a:schemeClr val="tx1"/>
                </a:solidFill>
                <a:effectLst/>
                <a:latin typeface="+mn-lt"/>
                <a:ea typeface="+mn-ea"/>
                <a:cs typeface="+mn-cs"/>
              </a:rPr>
              <a:t> a </a:t>
            </a:r>
            <a:r>
              <a:rPr lang="fr-FR" sz="1200" kern="1200" baseline="0" dirty="0" err="1">
                <a:solidFill>
                  <a:schemeClr val="tx1"/>
                </a:solidFill>
                <a:effectLst/>
                <a:latin typeface="+mn-lt"/>
                <a:ea typeface="+mn-ea"/>
                <a:cs typeface="+mn-cs"/>
              </a:rPr>
              <a:t>huge</a:t>
            </a:r>
            <a:r>
              <a:rPr lang="fr-FR" sz="1200" kern="1200" baseline="0" dirty="0">
                <a:solidFill>
                  <a:schemeClr val="tx1"/>
                </a:solidFill>
                <a:effectLst/>
                <a:latin typeface="+mn-lt"/>
                <a:ea typeface="+mn-ea"/>
                <a:cs typeface="+mn-cs"/>
              </a:rPr>
              <a:t> </a:t>
            </a:r>
            <a:r>
              <a:rPr lang="fr-FR" sz="1200" kern="1200" baseline="0" dirty="0" err="1">
                <a:solidFill>
                  <a:schemeClr val="tx1"/>
                </a:solidFill>
                <a:effectLst/>
                <a:latin typeface="+mn-lt"/>
                <a:ea typeface="+mn-ea"/>
                <a:cs typeface="+mn-cs"/>
              </a:rPr>
              <a:t>amount</a:t>
            </a:r>
            <a:r>
              <a:rPr lang="fr-FR" sz="1200" kern="1200" baseline="0" dirty="0">
                <a:solidFill>
                  <a:schemeClr val="tx1"/>
                </a:solidFill>
                <a:effectLst/>
                <a:latin typeface="+mn-lt"/>
                <a:ea typeface="+mn-ea"/>
                <a:cs typeface="+mn-cs"/>
              </a:rPr>
              <a:t> of money on the </a:t>
            </a:r>
            <a:r>
              <a:rPr lang="fr-FR" sz="1200" kern="1200" baseline="0" dirty="0" err="1">
                <a:solidFill>
                  <a:schemeClr val="tx1"/>
                </a:solidFill>
                <a:effectLst/>
                <a:latin typeface="+mn-lt"/>
                <a:ea typeface="+mn-ea"/>
                <a:cs typeface="+mn-cs"/>
              </a:rPr>
              <a:t>schools</a:t>
            </a:r>
            <a:r>
              <a:rPr lang="fr-FR" sz="1200" kern="1200" baseline="0" dirty="0">
                <a:solidFill>
                  <a:schemeClr val="tx1"/>
                </a:solidFill>
                <a:effectLst/>
                <a:latin typeface="+mn-lt"/>
                <a:ea typeface="+mn-ea"/>
                <a:cs typeface="+mn-cs"/>
              </a:rPr>
              <a:t> and buses, </a:t>
            </a:r>
            <a:r>
              <a:rPr lang="fr-FR" sz="1200" kern="1200" baseline="0" dirty="0" err="1">
                <a:solidFill>
                  <a:schemeClr val="tx1"/>
                </a:solidFill>
                <a:effectLst/>
                <a:latin typeface="+mn-lt"/>
                <a:ea typeface="+mn-ea"/>
                <a:cs typeface="+mn-cs"/>
              </a:rPr>
              <a:t>why</a:t>
            </a:r>
            <a:r>
              <a:rPr lang="fr-FR" sz="1200" kern="1200" baseline="0" dirty="0">
                <a:solidFill>
                  <a:schemeClr val="tx1"/>
                </a:solidFill>
                <a:effectLst/>
                <a:latin typeface="+mn-lt"/>
                <a:ea typeface="+mn-ea"/>
                <a:cs typeface="+mn-cs"/>
              </a:rPr>
              <a:t> not </a:t>
            </a:r>
            <a:r>
              <a:rPr lang="fr-FR" sz="1200" kern="1200" baseline="0" dirty="0" err="1">
                <a:solidFill>
                  <a:schemeClr val="tx1"/>
                </a:solidFill>
                <a:effectLst/>
                <a:latin typeface="+mn-lt"/>
                <a:ea typeface="+mn-ea"/>
                <a:cs typeface="+mn-cs"/>
              </a:rPr>
              <a:t>get</a:t>
            </a:r>
            <a:r>
              <a:rPr lang="fr-FR" sz="1200" kern="1200" baseline="0" dirty="0">
                <a:solidFill>
                  <a:schemeClr val="tx1"/>
                </a:solidFill>
                <a:effectLst/>
                <a:latin typeface="+mn-lt"/>
                <a:ea typeface="+mn-ea"/>
                <a:cs typeface="+mn-cs"/>
              </a:rPr>
              <a:t> </a:t>
            </a:r>
            <a:r>
              <a:rPr lang="fr-FR" sz="1200" kern="1200" baseline="0" dirty="0" err="1">
                <a:solidFill>
                  <a:schemeClr val="tx1"/>
                </a:solidFill>
                <a:effectLst/>
                <a:latin typeface="+mn-lt"/>
                <a:ea typeface="+mn-ea"/>
                <a:cs typeface="+mn-cs"/>
              </a:rPr>
              <a:t>some</a:t>
            </a:r>
            <a:r>
              <a:rPr lang="fr-FR" sz="1200" kern="1200" baseline="0" dirty="0">
                <a:solidFill>
                  <a:schemeClr val="tx1"/>
                </a:solidFill>
                <a:effectLst/>
                <a:latin typeface="+mn-lt"/>
                <a:ea typeface="+mn-ea"/>
                <a:cs typeface="+mn-cs"/>
              </a:rPr>
              <a:t> value out of </a:t>
            </a:r>
            <a:r>
              <a:rPr lang="fr-FR" sz="1200" kern="1200" baseline="0" dirty="0" err="1">
                <a:solidFill>
                  <a:schemeClr val="tx1"/>
                </a:solidFill>
                <a:effectLst/>
                <a:latin typeface="+mn-lt"/>
                <a:ea typeface="+mn-ea"/>
                <a:cs typeface="+mn-cs"/>
              </a:rPr>
              <a:t>them</a:t>
            </a:r>
            <a:r>
              <a:rPr lang="fr-FR" sz="1200" kern="1200" baseline="0" dirty="0">
                <a:solidFill>
                  <a:schemeClr val="tx1"/>
                </a:solidFill>
                <a:effectLst/>
                <a:latin typeface="+mn-lt"/>
                <a:ea typeface="+mn-ea"/>
                <a:cs typeface="+mn-cs"/>
              </a:rPr>
              <a:t>? This </a:t>
            </a:r>
            <a:r>
              <a:rPr lang="fr-FR" sz="1200" kern="1200" baseline="0" dirty="0" err="1">
                <a:solidFill>
                  <a:schemeClr val="tx1"/>
                </a:solidFill>
                <a:effectLst/>
                <a:latin typeface="+mn-lt"/>
                <a:ea typeface="+mn-ea"/>
                <a:cs typeface="+mn-cs"/>
              </a:rPr>
              <a:t>would</a:t>
            </a:r>
            <a:r>
              <a:rPr lang="fr-FR" sz="1200" kern="1200" baseline="0" dirty="0">
                <a:solidFill>
                  <a:schemeClr val="tx1"/>
                </a:solidFill>
                <a:effectLst/>
                <a:latin typeface="+mn-lt"/>
                <a:ea typeface="+mn-ea"/>
                <a:cs typeface="+mn-cs"/>
              </a:rPr>
              <a:t> </a:t>
            </a:r>
            <a:r>
              <a:rPr lang="fr-FR" sz="1200" kern="1200" baseline="0" dirty="0" err="1">
                <a:solidFill>
                  <a:schemeClr val="tx1"/>
                </a:solidFill>
                <a:effectLst/>
                <a:latin typeface="+mn-lt"/>
                <a:ea typeface="+mn-ea"/>
                <a:cs typeface="+mn-cs"/>
              </a:rPr>
              <a:t>benefit</a:t>
            </a:r>
            <a:r>
              <a:rPr lang="fr-FR" sz="1200" kern="1200" baseline="0" dirty="0">
                <a:solidFill>
                  <a:schemeClr val="tx1"/>
                </a:solidFill>
                <a:effectLst/>
                <a:latin typeface="+mn-lt"/>
                <a:ea typeface="+mn-ea"/>
                <a:cs typeface="+mn-cs"/>
              </a:rPr>
              <a:t> the local </a:t>
            </a:r>
            <a:r>
              <a:rPr lang="fr-FR" sz="1200" kern="1200" baseline="0" dirty="0" err="1">
                <a:solidFill>
                  <a:schemeClr val="tx1"/>
                </a:solidFill>
                <a:effectLst/>
                <a:latin typeface="+mn-lt"/>
                <a:ea typeface="+mn-ea"/>
                <a:cs typeface="+mn-cs"/>
              </a:rPr>
              <a:t>municipalities</a:t>
            </a:r>
            <a:r>
              <a:rPr lang="fr-FR" sz="1200" kern="1200" baseline="0" dirty="0">
                <a:solidFill>
                  <a:schemeClr val="tx1"/>
                </a:solidFill>
                <a:effectLst/>
                <a:latin typeface="+mn-lt"/>
                <a:ea typeface="+mn-ea"/>
                <a:cs typeface="+mn-cs"/>
              </a:rPr>
              <a:t> and </a:t>
            </a:r>
            <a:r>
              <a:rPr lang="fr-FR" sz="1200" kern="1200" baseline="0" dirty="0" err="1">
                <a:solidFill>
                  <a:schemeClr val="tx1"/>
                </a:solidFill>
                <a:effectLst/>
                <a:latin typeface="+mn-lt"/>
                <a:ea typeface="+mn-ea"/>
                <a:cs typeface="+mn-cs"/>
              </a:rPr>
              <a:t>potentially</a:t>
            </a:r>
            <a:r>
              <a:rPr lang="fr-FR" sz="1200" kern="1200" baseline="0" dirty="0">
                <a:solidFill>
                  <a:schemeClr val="tx1"/>
                </a:solidFill>
                <a:effectLst/>
                <a:latin typeface="+mn-lt"/>
                <a:ea typeface="+mn-ea"/>
                <a:cs typeface="+mn-cs"/>
              </a:rPr>
              <a:t> </a:t>
            </a:r>
            <a:r>
              <a:rPr lang="fr-FR" sz="1200" kern="1200" baseline="0" dirty="0" err="1">
                <a:solidFill>
                  <a:schemeClr val="tx1"/>
                </a:solidFill>
                <a:effectLst/>
                <a:latin typeface="+mn-lt"/>
                <a:ea typeface="+mn-ea"/>
                <a:cs typeface="+mn-cs"/>
              </a:rPr>
              <a:t>allow</a:t>
            </a:r>
            <a:r>
              <a:rPr lang="fr-FR" sz="1200" kern="1200" baseline="0" dirty="0">
                <a:solidFill>
                  <a:schemeClr val="tx1"/>
                </a:solidFill>
                <a:effectLst/>
                <a:latin typeface="+mn-lt"/>
                <a:ea typeface="+mn-ea"/>
                <a:cs typeface="+mn-cs"/>
              </a:rPr>
              <a:t> the </a:t>
            </a:r>
            <a:r>
              <a:rPr lang="fr-FR" sz="1200" kern="1200" baseline="0" dirty="0" err="1">
                <a:solidFill>
                  <a:schemeClr val="tx1"/>
                </a:solidFill>
                <a:effectLst/>
                <a:latin typeface="+mn-lt"/>
                <a:ea typeface="+mn-ea"/>
                <a:cs typeface="+mn-cs"/>
              </a:rPr>
              <a:t>company</a:t>
            </a:r>
            <a:r>
              <a:rPr lang="fr-FR" sz="1200" kern="1200" baseline="0" dirty="0">
                <a:solidFill>
                  <a:schemeClr val="tx1"/>
                </a:solidFill>
                <a:effectLst/>
                <a:latin typeface="+mn-lt"/>
                <a:ea typeface="+mn-ea"/>
                <a:cs typeface="+mn-cs"/>
              </a:rPr>
              <a:t> to </a:t>
            </a:r>
            <a:r>
              <a:rPr lang="fr-FR" sz="1200" kern="1200" baseline="0" dirty="0" err="1">
                <a:solidFill>
                  <a:schemeClr val="tx1"/>
                </a:solidFill>
                <a:effectLst/>
                <a:latin typeface="+mn-lt"/>
                <a:ea typeface="+mn-ea"/>
                <a:cs typeface="+mn-cs"/>
              </a:rPr>
              <a:t>pay</a:t>
            </a:r>
            <a:r>
              <a:rPr lang="fr-FR" sz="1200" kern="1200" baseline="0" dirty="0">
                <a:solidFill>
                  <a:schemeClr val="tx1"/>
                </a:solidFill>
                <a:effectLst/>
                <a:latin typeface="+mn-lt"/>
                <a:ea typeface="+mn-ea"/>
                <a:cs typeface="+mn-cs"/>
              </a:rPr>
              <a:t> </a:t>
            </a:r>
            <a:r>
              <a:rPr lang="fr-FR" sz="1200" kern="1200" baseline="0" dirty="0" err="1">
                <a:solidFill>
                  <a:schemeClr val="tx1"/>
                </a:solidFill>
                <a:effectLst/>
                <a:latin typeface="+mn-lt"/>
                <a:ea typeface="+mn-ea"/>
                <a:cs typeface="+mn-cs"/>
              </a:rPr>
              <a:t>less</a:t>
            </a:r>
            <a:r>
              <a:rPr lang="fr-FR" sz="1200" kern="1200" baseline="0" dirty="0">
                <a:solidFill>
                  <a:schemeClr val="tx1"/>
                </a:solidFill>
                <a:effectLst/>
                <a:latin typeface="+mn-lt"/>
                <a:ea typeface="+mn-ea"/>
                <a:cs typeface="+mn-cs"/>
              </a:rPr>
              <a:t> in new </a:t>
            </a:r>
            <a:r>
              <a:rPr lang="fr-FR" sz="1200" kern="1200" baseline="0" dirty="0" err="1">
                <a:solidFill>
                  <a:schemeClr val="tx1"/>
                </a:solidFill>
                <a:effectLst/>
                <a:latin typeface="+mn-lt"/>
                <a:ea typeface="+mn-ea"/>
                <a:cs typeface="+mn-cs"/>
              </a:rPr>
              <a:t>financial</a:t>
            </a:r>
            <a:r>
              <a:rPr lang="fr-FR" sz="1200" kern="1200" baseline="0" dirty="0">
                <a:solidFill>
                  <a:schemeClr val="tx1"/>
                </a:solidFill>
                <a:effectLst/>
                <a:latin typeface="+mn-lt"/>
                <a:ea typeface="+mn-ea"/>
                <a:cs typeface="+mn-cs"/>
              </a:rPr>
              <a:t> compensation. </a:t>
            </a:r>
          </a:p>
          <a:p>
            <a:endParaRPr lang="fr-FR"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t>Did anyone agree to establish local control of the schools in the case? [</a:t>
            </a:r>
            <a:r>
              <a:rPr lang="en-US" sz="1200" b="0" i="1" baseline="0" dirty="0"/>
              <a:t>Students raise hands</a:t>
            </a:r>
            <a:r>
              <a:rPr lang="en-US" sz="1200" b="0" baseline="0" dirty="0"/>
              <a:t>]. Tell us about how you reached this solution. </a:t>
            </a:r>
            <a:r>
              <a:rPr lang="en-US" sz="1200" b="0" i="0" baseline="0" dirty="0"/>
              <a:t>[</a:t>
            </a:r>
            <a:r>
              <a:rPr lang="en-US" sz="1200" b="0" i="1" baseline="0" dirty="0"/>
              <a:t>Students share</a:t>
            </a:r>
            <a:r>
              <a:rPr lang="en-US" sz="1200" b="0" baseline="0" dirty="0"/>
              <a:t>]. </a:t>
            </a:r>
            <a:endParaRPr lang="en-US" sz="1200" b="0" dirty="0"/>
          </a:p>
          <a:p>
            <a:endParaRPr lang="fr-FR" sz="1200" kern="1200" baseline="0" dirty="0">
              <a:solidFill>
                <a:schemeClr val="tx1"/>
              </a:solidFill>
              <a:effectLst/>
              <a:latin typeface="+mn-lt"/>
              <a:ea typeface="+mn-ea"/>
              <a:cs typeface="+mn-cs"/>
            </a:endParaRPr>
          </a:p>
          <a:p>
            <a:r>
              <a:rPr lang="fr-FR" sz="1200" kern="1200" baseline="0" dirty="0" err="1">
                <a:solidFill>
                  <a:schemeClr val="tx1"/>
                </a:solidFill>
                <a:effectLst/>
                <a:latin typeface="+mn-lt"/>
                <a:ea typeface="+mn-ea"/>
                <a:cs typeface="+mn-cs"/>
              </a:rPr>
              <a:t>Another</a:t>
            </a:r>
            <a:r>
              <a:rPr lang="fr-FR" sz="1200" kern="1200" baseline="0" dirty="0">
                <a:solidFill>
                  <a:schemeClr val="tx1"/>
                </a:solidFill>
                <a:effectLst/>
                <a:latin typeface="+mn-lt"/>
                <a:ea typeface="+mn-ea"/>
                <a:cs typeface="+mn-cs"/>
              </a:rPr>
              <a:t> </a:t>
            </a:r>
            <a:r>
              <a:rPr lang="fr-FR" sz="1200" kern="1200" baseline="0" dirty="0" err="1">
                <a:solidFill>
                  <a:schemeClr val="tx1"/>
                </a:solidFill>
                <a:effectLst/>
                <a:latin typeface="+mn-lt"/>
                <a:ea typeface="+mn-ea"/>
                <a:cs typeface="+mn-cs"/>
              </a:rPr>
              <a:t>creative</a:t>
            </a:r>
            <a:r>
              <a:rPr lang="fr-FR" sz="1200" kern="1200" baseline="0" dirty="0">
                <a:solidFill>
                  <a:schemeClr val="tx1"/>
                </a:solidFill>
                <a:effectLst/>
                <a:latin typeface="+mn-lt"/>
                <a:ea typeface="+mn-ea"/>
                <a:cs typeface="+mn-cs"/>
              </a:rPr>
              <a:t> option </a:t>
            </a:r>
            <a:r>
              <a:rPr lang="fr-FR" sz="1200" kern="1200" baseline="0" dirty="0" err="1">
                <a:solidFill>
                  <a:schemeClr val="tx1"/>
                </a:solidFill>
                <a:effectLst/>
                <a:latin typeface="+mn-lt"/>
                <a:ea typeface="+mn-ea"/>
                <a:cs typeface="+mn-cs"/>
              </a:rPr>
              <a:t>is</a:t>
            </a:r>
            <a:r>
              <a:rPr lang="fr-FR" sz="1200" kern="1200" baseline="0" dirty="0">
                <a:solidFill>
                  <a:schemeClr val="tx1"/>
                </a:solidFill>
                <a:effectLst/>
                <a:latin typeface="+mn-lt"/>
                <a:ea typeface="+mn-ea"/>
                <a:cs typeface="+mn-cs"/>
              </a:rPr>
              <a:t> for Golden Standard and/or the </a:t>
            </a:r>
            <a:r>
              <a:rPr lang="fr-FR" sz="1200" kern="1200" baseline="0" dirty="0" err="1">
                <a:solidFill>
                  <a:schemeClr val="tx1"/>
                </a:solidFill>
                <a:effectLst/>
                <a:latin typeface="+mn-lt"/>
                <a:ea typeface="+mn-ea"/>
                <a:cs typeface="+mn-cs"/>
              </a:rPr>
              <a:t>government</a:t>
            </a:r>
            <a:r>
              <a:rPr lang="fr-FR" sz="1200" kern="1200" baseline="0" dirty="0">
                <a:solidFill>
                  <a:schemeClr val="tx1"/>
                </a:solidFill>
                <a:effectLst/>
                <a:latin typeface="+mn-lt"/>
                <a:ea typeface="+mn-ea"/>
                <a:cs typeface="+mn-cs"/>
              </a:rPr>
              <a:t> to </a:t>
            </a:r>
            <a:r>
              <a:rPr lang="fr-FR" sz="1200" kern="1200" baseline="0" dirty="0" err="1">
                <a:solidFill>
                  <a:schemeClr val="tx1"/>
                </a:solidFill>
                <a:effectLst/>
                <a:latin typeface="+mn-lt"/>
                <a:ea typeface="+mn-ea"/>
                <a:cs typeface="+mn-cs"/>
              </a:rPr>
              <a:t>establish</a:t>
            </a:r>
            <a:r>
              <a:rPr lang="fr-FR" sz="1200" kern="1200" baseline="0" dirty="0">
                <a:solidFill>
                  <a:schemeClr val="tx1"/>
                </a:solidFill>
                <a:effectLst/>
                <a:latin typeface="+mn-lt"/>
                <a:ea typeface="+mn-ea"/>
                <a:cs typeface="+mn-cs"/>
              </a:rPr>
              <a:t> a </a:t>
            </a:r>
            <a:r>
              <a:rPr lang="fr-FR" sz="1200" kern="1200" baseline="0" dirty="0" err="1">
                <a:solidFill>
                  <a:schemeClr val="tx1"/>
                </a:solidFill>
                <a:effectLst/>
                <a:latin typeface="+mn-lt"/>
                <a:ea typeface="+mn-ea"/>
                <a:cs typeface="+mn-cs"/>
              </a:rPr>
              <a:t>fund</a:t>
            </a:r>
            <a:r>
              <a:rPr lang="fr-FR" sz="1200" kern="1200" baseline="0" dirty="0">
                <a:solidFill>
                  <a:schemeClr val="tx1"/>
                </a:solidFill>
                <a:effectLst/>
                <a:latin typeface="+mn-lt"/>
                <a:ea typeface="+mn-ea"/>
                <a:cs typeface="+mn-cs"/>
              </a:rPr>
              <a:t> to cover the </a:t>
            </a:r>
            <a:r>
              <a:rPr lang="fr-FR" sz="1200" kern="1200" baseline="0" dirty="0" err="1">
                <a:solidFill>
                  <a:schemeClr val="tx1"/>
                </a:solidFill>
                <a:effectLst/>
                <a:latin typeface="+mn-lt"/>
                <a:ea typeface="+mn-ea"/>
                <a:cs typeface="+mn-cs"/>
              </a:rPr>
              <a:t>costs</a:t>
            </a:r>
            <a:r>
              <a:rPr lang="fr-FR" sz="1200" kern="1200" baseline="0" dirty="0">
                <a:solidFill>
                  <a:schemeClr val="tx1"/>
                </a:solidFill>
                <a:effectLst/>
                <a:latin typeface="+mn-lt"/>
                <a:ea typeface="+mn-ea"/>
                <a:cs typeface="+mn-cs"/>
              </a:rPr>
              <a:t> of </a:t>
            </a:r>
            <a:r>
              <a:rPr lang="fr-FR" sz="1200" kern="1200" baseline="0" dirty="0" err="1">
                <a:solidFill>
                  <a:schemeClr val="tx1"/>
                </a:solidFill>
                <a:effectLst/>
                <a:latin typeface="+mn-lt"/>
                <a:ea typeface="+mn-ea"/>
                <a:cs typeface="+mn-cs"/>
              </a:rPr>
              <a:t>any</a:t>
            </a:r>
            <a:r>
              <a:rPr lang="fr-FR" sz="1200" kern="1200" baseline="0" dirty="0">
                <a:solidFill>
                  <a:schemeClr val="tx1"/>
                </a:solidFill>
                <a:effectLst/>
                <a:latin typeface="+mn-lt"/>
                <a:ea typeface="+mn-ea"/>
                <a:cs typeface="+mn-cs"/>
              </a:rPr>
              <a:t> </a:t>
            </a:r>
            <a:r>
              <a:rPr lang="fr-FR" sz="1200" kern="1200" baseline="0" dirty="0" err="1">
                <a:solidFill>
                  <a:schemeClr val="tx1"/>
                </a:solidFill>
                <a:effectLst/>
                <a:latin typeface="+mn-lt"/>
                <a:ea typeface="+mn-ea"/>
                <a:cs typeface="+mn-cs"/>
              </a:rPr>
              <a:t>environmental</a:t>
            </a:r>
            <a:r>
              <a:rPr lang="fr-FR" sz="1200" kern="1200" baseline="0" dirty="0">
                <a:solidFill>
                  <a:schemeClr val="tx1"/>
                </a:solidFill>
                <a:effectLst/>
                <a:latin typeface="+mn-lt"/>
                <a:ea typeface="+mn-ea"/>
                <a:cs typeface="+mn-cs"/>
              </a:rPr>
              <a:t> </a:t>
            </a:r>
            <a:r>
              <a:rPr lang="fr-FR" sz="1200" kern="1200" baseline="0" dirty="0" err="1">
                <a:solidFill>
                  <a:schemeClr val="tx1"/>
                </a:solidFill>
                <a:effectLst/>
                <a:latin typeface="+mn-lt"/>
                <a:ea typeface="+mn-ea"/>
                <a:cs typeface="+mn-cs"/>
              </a:rPr>
              <a:t>disasters</a:t>
            </a:r>
            <a:r>
              <a:rPr lang="fr-FR" sz="1200" kern="1200" baseline="0" dirty="0">
                <a:solidFill>
                  <a:schemeClr val="tx1"/>
                </a:solidFill>
                <a:effectLst/>
                <a:latin typeface="+mn-lt"/>
                <a:ea typeface="+mn-ea"/>
                <a:cs typeface="+mn-cs"/>
              </a:rPr>
              <a:t> </a:t>
            </a:r>
            <a:r>
              <a:rPr lang="fr-FR" sz="1200" kern="1200" baseline="0" dirty="0" err="1">
                <a:solidFill>
                  <a:schemeClr val="tx1"/>
                </a:solidFill>
                <a:effectLst/>
                <a:latin typeface="+mn-lt"/>
                <a:ea typeface="+mn-ea"/>
                <a:cs typeface="+mn-cs"/>
              </a:rPr>
              <a:t>that</a:t>
            </a:r>
            <a:r>
              <a:rPr lang="fr-FR" sz="1200" kern="1200" baseline="0" dirty="0">
                <a:solidFill>
                  <a:schemeClr val="tx1"/>
                </a:solidFill>
                <a:effectLst/>
                <a:latin typeface="+mn-lt"/>
                <a:ea typeface="+mn-ea"/>
                <a:cs typeface="+mn-cs"/>
              </a:rPr>
              <a:t> </a:t>
            </a:r>
            <a:r>
              <a:rPr lang="fr-FR" sz="1200" kern="1200" baseline="0" dirty="0" err="1">
                <a:solidFill>
                  <a:schemeClr val="tx1"/>
                </a:solidFill>
                <a:effectLst/>
                <a:latin typeface="+mn-lt"/>
                <a:ea typeface="+mn-ea"/>
                <a:cs typeface="+mn-cs"/>
              </a:rPr>
              <a:t>might</a:t>
            </a:r>
            <a:r>
              <a:rPr lang="fr-FR" sz="1200" kern="1200" baseline="0" dirty="0">
                <a:solidFill>
                  <a:schemeClr val="tx1"/>
                </a:solidFill>
                <a:effectLst/>
                <a:latin typeface="+mn-lt"/>
                <a:ea typeface="+mn-ea"/>
                <a:cs typeface="+mn-cs"/>
              </a:rPr>
              <a:t> </a:t>
            </a:r>
            <a:r>
              <a:rPr lang="fr-FR" sz="1200" kern="1200" baseline="0" dirty="0" err="1">
                <a:solidFill>
                  <a:schemeClr val="tx1"/>
                </a:solidFill>
                <a:effectLst/>
                <a:latin typeface="+mn-lt"/>
                <a:ea typeface="+mn-ea"/>
                <a:cs typeface="+mn-cs"/>
              </a:rPr>
              <a:t>happen</a:t>
            </a:r>
            <a:r>
              <a:rPr lang="fr-FR" sz="1200" kern="1200" baseline="0" dirty="0">
                <a:solidFill>
                  <a:schemeClr val="tx1"/>
                </a:solidFill>
                <a:effectLst/>
                <a:latin typeface="+mn-lt"/>
                <a:ea typeface="+mn-ea"/>
                <a:cs typeface="+mn-cs"/>
              </a:rPr>
              <a:t> in the future. Golden Standard has an excellent </a:t>
            </a:r>
            <a:r>
              <a:rPr lang="fr-FR" sz="1200" kern="1200" baseline="0" dirty="0" err="1">
                <a:solidFill>
                  <a:schemeClr val="tx1"/>
                </a:solidFill>
                <a:effectLst/>
                <a:latin typeface="+mn-lt"/>
                <a:ea typeface="+mn-ea"/>
                <a:cs typeface="+mn-cs"/>
              </a:rPr>
              <a:t>environmental</a:t>
            </a:r>
            <a:r>
              <a:rPr lang="fr-FR" sz="1200" kern="1200" baseline="0" dirty="0">
                <a:solidFill>
                  <a:schemeClr val="tx1"/>
                </a:solidFill>
                <a:effectLst/>
                <a:latin typeface="+mn-lt"/>
                <a:ea typeface="+mn-ea"/>
                <a:cs typeface="+mn-cs"/>
              </a:rPr>
              <a:t> record and the </a:t>
            </a:r>
            <a:r>
              <a:rPr lang="fr-FR" sz="1200" kern="1200" baseline="0" dirty="0" err="1">
                <a:solidFill>
                  <a:schemeClr val="tx1"/>
                </a:solidFill>
                <a:effectLst/>
                <a:latin typeface="+mn-lt"/>
                <a:ea typeface="+mn-ea"/>
                <a:cs typeface="+mn-cs"/>
              </a:rPr>
              <a:t>company</a:t>
            </a:r>
            <a:r>
              <a:rPr lang="fr-FR" sz="1200" kern="1200" baseline="0" dirty="0">
                <a:solidFill>
                  <a:schemeClr val="tx1"/>
                </a:solidFill>
                <a:effectLst/>
                <a:latin typeface="+mn-lt"/>
                <a:ea typeface="+mn-ea"/>
                <a:cs typeface="+mn-cs"/>
              </a:rPr>
              <a:t> </a:t>
            </a:r>
            <a:r>
              <a:rPr lang="fr-FR" sz="1200" kern="1200" baseline="0" dirty="0" err="1">
                <a:solidFill>
                  <a:schemeClr val="tx1"/>
                </a:solidFill>
                <a:effectLst/>
                <a:latin typeface="+mn-lt"/>
                <a:ea typeface="+mn-ea"/>
                <a:cs typeface="+mn-cs"/>
              </a:rPr>
              <a:t>genuinely</a:t>
            </a:r>
            <a:r>
              <a:rPr lang="fr-FR" sz="1200" kern="1200" baseline="0" dirty="0">
                <a:solidFill>
                  <a:schemeClr val="tx1"/>
                </a:solidFill>
                <a:effectLst/>
                <a:latin typeface="+mn-lt"/>
                <a:ea typeface="+mn-ea"/>
                <a:cs typeface="+mn-cs"/>
              </a:rPr>
              <a:t> </a:t>
            </a:r>
            <a:r>
              <a:rPr lang="fr-FR" sz="1200" kern="1200" baseline="0" dirty="0" err="1">
                <a:solidFill>
                  <a:schemeClr val="tx1"/>
                </a:solidFill>
                <a:effectLst/>
                <a:latin typeface="+mn-lt"/>
                <a:ea typeface="+mn-ea"/>
                <a:cs typeface="+mn-cs"/>
              </a:rPr>
              <a:t>believes</a:t>
            </a:r>
            <a:r>
              <a:rPr lang="fr-FR" sz="1200" kern="1200" baseline="0" dirty="0">
                <a:solidFill>
                  <a:schemeClr val="tx1"/>
                </a:solidFill>
                <a:effectLst/>
                <a:latin typeface="+mn-lt"/>
                <a:ea typeface="+mn-ea"/>
                <a:cs typeface="+mn-cs"/>
              </a:rPr>
              <a:t> </a:t>
            </a:r>
            <a:r>
              <a:rPr lang="fr-FR" sz="1200" kern="1200" baseline="0" dirty="0" err="1">
                <a:solidFill>
                  <a:schemeClr val="tx1"/>
                </a:solidFill>
                <a:effectLst/>
                <a:latin typeface="+mn-lt"/>
                <a:ea typeface="+mn-ea"/>
                <a:cs typeface="+mn-cs"/>
              </a:rPr>
              <a:t>they</a:t>
            </a:r>
            <a:r>
              <a:rPr lang="fr-FR" sz="1200" kern="1200" baseline="0" dirty="0">
                <a:solidFill>
                  <a:schemeClr val="tx1"/>
                </a:solidFill>
                <a:effectLst/>
                <a:latin typeface="+mn-lt"/>
                <a:ea typeface="+mn-ea"/>
                <a:cs typeface="+mn-cs"/>
              </a:rPr>
              <a:t> </a:t>
            </a:r>
            <a:r>
              <a:rPr lang="fr-FR" sz="1200" kern="1200" baseline="0" dirty="0" err="1">
                <a:solidFill>
                  <a:schemeClr val="tx1"/>
                </a:solidFill>
                <a:effectLst/>
                <a:latin typeface="+mn-lt"/>
                <a:ea typeface="+mn-ea"/>
                <a:cs typeface="+mn-cs"/>
              </a:rPr>
              <a:t>will</a:t>
            </a:r>
            <a:r>
              <a:rPr lang="fr-FR" sz="1200" kern="1200" baseline="0" dirty="0">
                <a:solidFill>
                  <a:schemeClr val="tx1"/>
                </a:solidFill>
                <a:effectLst/>
                <a:latin typeface="+mn-lt"/>
                <a:ea typeface="+mn-ea"/>
                <a:cs typeface="+mn-cs"/>
              </a:rPr>
              <a:t> </a:t>
            </a:r>
            <a:r>
              <a:rPr lang="fr-FR" sz="1200" kern="1200" baseline="0" dirty="0" err="1">
                <a:solidFill>
                  <a:schemeClr val="tx1"/>
                </a:solidFill>
                <a:effectLst/>
                <a:latin typeface="+mn-lt"/>
                <a:ea typeface="+mn-ea"/>
                <a:cs typeface="+mn-cs"/>
              </a:rPr>
              <a:t>be</a:t>
            </a:r>
            <a:r>
              <a:rPr lang="fr-FR" sz="1200" kern="1200" baseline="0" dirty="0">
                <a:solidFill>
                  <a:schemeClr val="tx1"/>
                </a:solidFill>
                <a:effectLst/>
                <a:latin typeface="+mn-lt"/>
                <a:ea typeface="+mn-ea"/>
                <a:cs typeface="+mn-cs"/>
              </a:rPr>
              <a:t> able to pull off the </a:t>
            </a:r>
            <a:r>
              <a:rPr lang="fr-FR" sz="1200" kern="1200" baseline="0" dirty="0" err="1">
                <a:solidFill>
                  <a:schemeClr val="tx1"/>
                </a:solidFill>
                <a:effectLst/>
                <a:latin typeface="+mn-lt"/>
                <a:ea typeface="+mn-ea"/>
                <a:cs typeface="+mn-cs"/>
              </a:rPr>
              <a:t>project</a:t>
            </a:r>
            <a:r>
              <a:rPr lang="fr-FR" sz="1200" kern="1200" baseline="0" dirty="0">
                <a:solidFill>
                  <a:schemeClr val="tx1"/>
                </a:solidFill>
                <a:effectLst/>
                <a:latin typeface="+mn-lt"/>
                <a:ea typeface="+mn-ea"/>
                <a:cs typeface="+mn-cs"/>
              </a:rPr>
              <a:t> </a:t>
            </a:r>
            <a:r>
              <a:rPr lang="fr-FR" sz="1200" kern="1200" baseline="0" dirty="0" err="1">
                <a:solidFill>
                  <a:schemeClr val="tx1"/>
                </a:solidFill>
                <a:effectLst/>
                <a:latin typeface="+mn-lt"/>
                <a:ea typeface="+mn-ea"/>
                <a:cs typeface="+mn-cs"/>
              </a:rPr>
              <a:t>without</a:t>
            </a:r>
            <a:r>
              <a:rPr lang="fr-FR" sz="1200" kern="1200" baseline="0" dirty="0">
                <a:solidFill>
                  <a:schemeClr val="tx1"/>
                </a:solidFill>
                <a:effectLst/>
                <a:latin typeface="+mn-lt"/>
                <a:ea typeface="+mn-ea"/>
                <a:cs typeface="+mn-cs"/>
              </a:rPr>
              <a:t> </a:t>
            </a:r>
            <a:r>
              <a:rPr lang="fr-FR" sz="1200" kern="1200" baseline="0" dirty="0" err="1">
                <a:solidFill>
                  <a:schemeClr val="tx1"/>
                </a:solidFill>
                <a:effectLst/>
                <a:latin typeface="+mn-lt"/>
                <a:ea typeface="+mn-ea"/>
                <a:cs typeface="+mn-cs"/>
              </a:rPr>
              <a:t>serious</a:t>
            </a:r>
            <a:r>
              <a:rPr lang="fr-FR" sz="1200" kern="1200" baseline="0" dirty="0">
                <a:solidFill>
                  <a:schemeClr val="tx1"/>
                </a:solidFill>
                <a:effectLst/>
                <a:latin typeface="+mn-lt"/>
                <a:ea typeface="+mn-ea"/>
                <a:cs typeface="+mn-cs"/>
              </a:rPr>
              <a:t> </a:t>
            </a:r>
            <a:r>
              <a:rPr lang="fr-FR" sz="1200" kern="1200" baseline="0" dirty="0" err="1">
                <a:solidFill>
                  <a:schemeClr val="tx1"/>
                </a:solidFill>
                <a:effectLst/>
                <a:latin typeface="+mn-lt"/>
                <a:ea typeface="+mn-ea"/>
                <a:cs typeface="+mn-cs"/>
              </a:rPr>
              <a:t>environmental</a:t>
            </a:r>
            <a:r>
              <a:rPr lang="fr-FR" sz="1200" kern="1200" baseline="0" dirty="0">
                <a:solidFill>
                  <a:schemeClr val="tx1"/>
                </a:solidFill>
                <a:effectLst/>
                <a:latin typeface="+mn-lt"/>
                <a:ea typeface="+mn-ea"/>
                <a:cs typeface="+mn-cs"/>
              </a:rPr>
              <a:t> incidents. </a:t>
            </a:r>
            <a:r>
              <a:rPr lang="fr-FR" sz="1200" kern="1200" baseline="0" dirty="0" err="1">
                <a:solidFill>
                  <a:schemeClr val="tx1"/>
                </a:solidFill>
                <a:effectLst/>
                <a:latin typeface="+mn-lt"/>
                <a:ea typeface="+mn-ea"/>
                <a:cs typeface="+mn-cs"/>
              </a:rPr>
              <a:t>What</a:t>
            </a:r>
            <a:r>
              <a:rPr lang="fr-FR" sz="1200" kern="1200" baseline="0" dirty="0">
                <a:solidFill>
                  <a:schemeClr val="tx1"/>
                </a:solidFill>
                <a:effectLst/>
                <a:latin typeface="+mn-lt"/>
                <a:ea typeface="+mn-ea"/>
                <a:cs typeface="+mn-cs"/>
              </a:rPr>
              <a:t> do the local </a:t>
            </a:r>
            <a:r>
              <a:rPr lang="fr-FR" sz="1200" kern="1200" baseline="0" dirty="0" err="1">
                <a:solidFill>
                  <a:schemeClr val="tx1"/>
                </a:solidFill>
                <a:effectLst/>
                <a:latin typeface="+mn-lt"/>
                <a:ea typeface="+mn-ea"/>
                <a:cs typeface="+mn-cs"/>
              </a:rPr>
              <a:t>communities</a:t>
            </a:r>
            <a:r>
              <a:rPr lang="fr-FR" sz="1200" kern="1200" baseline="0" dirty="0">
                <a:solidFill>
                  <a:schemeClr val="tx1"/>
                </a:solidFill>
                <a:effectLst/>
                <a:latin typeface="+mn-lt"/>
                <a:ea typeface="+mn-ea"/>
                <a:cs typeface="+mn-cs"/>
              </a:rPr>
              <a:t> </a:t>
            </a:r>
            <a:r>
              <a:rPr lang="fr-FR" sz="1200" kern="1200" baseline="0" dirty="0" err="1">
                <a:solidFill>
                  <a:schemeClr val="tx1"/>
                </a:solidFill>
                <a:effectLst/>
                <a:latin typeface="+mn-lt"/>
                <a:ea typeface="+mn-ea"/>
                <a:cs typeface="+mn-cs"/>
              </a:rPr>
              <a:t>think</a:t>
            </a:r>
            <a:r>
              <a:rPr lang="fr-FR" sz="1200" kern="1200" baseline="0" dirty="0">
                <a:solidFill>
                  <a:schemeClr val="tx1"/>
                </a:solidFill>
                <a:effectLst/>
                <a:latin typeface="+mn-lt"/>
                <a:ea typeface="+mn-ea"/>
                <a:cs typeface="+mn-cs"/>
              </a:rPr>
              <a:t>? [</a:t>
            </a:r>
            <a:r>
              <a:rPr lang="fr-FR" sz="1200" i="1" kern="1200" baseline="0" dirty="0" err="1">
                <a:solidFill>
                  <a:schemeClr val="tx1"/>
                </a:solidFill>
                <a:effectLst/>
                <a:latin typeface="+mn-lt"/>
                <a:ea typeface="+mn-ea"/>
                <a:cs typeface="+mn-cs"/>
              </a:rPr>
              <a:t>Students</a:t>
            </a:r>
            <a:r>
              <a:rPr lang="fr-FR" sz="1200" i="1" kern="1200" baseline="0" dirty="0">
                <a:solidFill>
                  <a:schemeClr val="tx1"/>
                </a:solidFill>
                <a:effectLst/>
                <a:latin typeface="+mn-lt"/>
                <a:ea typeface="+mn-ea"/>
                <a:cs typeface="+mn-cs"/>
              </a:rPr>
              <a:t> </a:t>
            </a:r>
            <a:r>
              <a:rPr lang="fr-FR" sz="1200" i="1" kern="1200" baseline="0" dirty="0" err="1">
                <a:solidFill>
                  <a:schemeClr val="tx1"/>
                </a:solidFill>
                <a:effectLst/>
                <a:latin typeface="+mn-lt"/>
                <a:ea typeface="+mn-ea"/>
                <a:cs typeface="+mn-cs"/>
              </a:rPr>
              <a:t>respond</a:t>
            </a:r>
            <a:r>
              <a:rPr lang="fr-FR" sz="1200" kern="1200" baseline="0" dirty="0">
                <a:solidFill>
                  <a:schemeClr val="tx1"/>
                </a:solidFill>
                <a:effectLst/>
                <a:latin typeface="+mn-lt"/>
                <a:ea typeface="+mn-ea"/>
                <a:cs typeface="+mn-cs"/>
              </a:rPr>
              <a:t>]. The local leaders are </a:t>
            </a:r>
            <a:r>
              <a:rPr lang="fr-FR" sz="1200" kern="1200" baseline="0" dirty="0" err="1">
                <a:solidFill>
                  <a:schemeClr val="tx1"/>
                </a:solidFill>
                <a:effectLst/>
                <a:latin typeface="+mn-lt"/>
                <a:ea typeface="+mn-ea"/>
                <a:cs typeface="+mn-cs"/>
              </a:rPr>
              <a:t>suspicious</a:t>
            </a:r>
            <a:r>
              <a:rPr lang="fr-FR" sz="1200" kern="1200" baseline="0" dirty="0">
                <a:solidFill>
                  <a:schemeClr val="tx1"/>
                </a:solidFill>
                <a:effectLst/>
                <a:latin typeface="+mn-lt"/>
                <a:ea typeface="+mn-ea"/>
                <a:cs typeface="+mn-cs"/>
              </a:rPr>
              <a:t> and </a:t>
            </a:r>
            <a:r>
              <a:rPr lang="fr-FR" sz="1200" kern="1200" baseline="0" dirty="0" err="1">
                <a:solidFill>
                  <a:schemeClr val="tx1"/>
                </a:solidFill>
                <a:effectLst/>
                <a:latin typeface="+mn-lt"/>
                <a:ea typeface="+mn-ea"/>
                <a:cs typeface="+mn-cs"/>
              </a:rPr>
              <a:t>much</a:t>
            </a:r>
            <a:r>
              <a:rPr lang="fr-FR" sz="1200" kern="1200" baseline="0" dirty="0">
                <a:solidFill>
                  <a:schemeClr val="tx1"/>
                </a:solidFill>
                <a:effectLst/>
                <a:latin typeface="+mn-lt"/>
                <a:ea typeface="+mn-ea"/>
                <a:cs typeface="+mn-cs"/>
              </a:rPr>
              <a:t> more </a:t>
            </a:r>
            <a:r>
              <a:rPr lang="fr-FR" sz="1200" kern="1200" baseline="0" dirty="0" err="1">
                <a:solidFill>
                  <a:schemeClr val="tx1"/>
                </a:solidFill>
                <a:effectLst/>
                <a:latin typeface="+mn-lt"/>
                <a:ea typeface="+mn-ea"/>
                <a:cs typeface="+mn-cs"/>
              </a:rPr>
              <a:t>pessimistic</a:t>
            </a:r>
            <a:r>
              <a:rPr lang="fr-FR" sz="1200" kern="1200" baseline="0" dirty="0">
                <a:solidFill>
                  <a:schemeClr val="tx1"/>
                </a:solidFill>
                <a:effectLst/>
                <a:latin typeface="+mn-lt"/>
                <a:ea typeface="+mn-ea"/>
                <a:cs typeface="+mn-cs"/>
              </a:rPr>
              <a:t> about the </a:t>
            </a:r>
            <a:r>
              <a:rPr lang="fr-FR" sz="1200" kern="1200" baseline="0" dirty="0" err="1">
                <a:solidFill>
                  <a:schemeClr val="tx1"/>
                </a:solidFill>
                <a:effectLst/>
                <a:latin typeface="+mn-lt"/>
                <a:ea typeface="+mn-ea"/>
                <a:cs typeface="+mn-cs"/>
              </a:rPr>
              <a:t>environmental</a:t>
            </a:r>
            <a:r>
              <a:rPr lang="fr-FR" sz="1200" kern="1200" baseline="0" dirty="0">
                <a:solidFill>
                  <a:schemeClr val="tx1"/>
                </a:solidFill>
                <a:effectLst/>
                <a:latin typeface="+mn-lt"/>
                <a:ea typeface="+mn-ea"/>
                <a:cs typeface="+mn-cs"/>
              </a:rPr>
              <a:t> </a:t>
            </a:r>
            <a:r>
              <a:rPr lang="fr-FR" sz="1200" kern="1200" baseline="0" dirty="0" err="1">
                <a:solidFill>
                  <a:schemeClr val="tx1"/>
                </a:solidFill>
                <a:effectLst/>
                <a:latin typeface="+mn-lt"/>
                <a:ea typeface="+mn-ea"/>
                <a:cs typeface="+mn-cs"/>
              </a:rPr>
              <a:t>consequences</a:t>
            </a:r>
            <a:r>
              <a:rPr lang="fr-FR" sz="1200" kern="1200" baseline="0" dirty="0">
                <a:solidFill>
                  <a:schemeClr val="tx1"/>
                </a:solidFill>
                <a:effectLst/>
                <a:latin typeface="+mn-lt"/>
                <a:ea typeface="+mn-ea"/>
                <a:cs typeface="+mn-cs"/>
              </a:rPr>
              <a:t> of the mine. So the </a:t>
            </a:r>
            <a:r>
              <a:rPr lang="fr-FR" sz="1200" kern="1200" baseline="0" dirty="0" err="1">
                <a:solidFill>
                  <a:schemeClr val="tx1"/>
                </a:solidFill>
                <a:effectLst/>
                <a:latin typeface="+mn-lt"/>
                <a:ea typeface="+mn-ea"/>
                <a:cs typeface="+mn-cs"/>
              </a:rPr>
              <a:t>two</a:t>
            </a:r>
            <a:r>
              <a:rPr lang="fr-FR" sz="1200" kern="1200" baseline="0" dirty="0">
                <a:solidFill>
                  <a:schemeClr val="tx1"/>
                </a:solidFill>
                <a:effectLst/>
                <a:latin typeface="+mn-lt"/>
                <a:ea typeface="+mn-ea"/>
                <a:cs typeface="+mn-cs"/>
              </a:rPr>
              <a:t> </a:t>
            </a:r>
            <a:r>
              <a:rPr lang="fr-FR" sz="1200" kern="1200" baseline="0" dirty="0" err="1">
                <a:solidFill>
                  <a:schemeClr val="tx1"/>
                </a:solidFill>
                <a:effectLst/>
                <a:latin typeface="+mn-lt"/>
                <a:ea typeface="+mn-ea"/>
                <a:cs typeface="+mn-cs"/>
              </a:rPr>
              <a:t>sides</a:t>
            </a:r>
            <a:r>
              <a:rPr lang="fr-FR" sz="1200" kern="1200" baseline="0" dirty="0">
                <a:solidFill>
                  <a:schemeClr val="tx1"/>
                </a:solidFill>
                <a:effectLst/>
                <a:latin typeface="+mn-lt"/>
                <a:ea typeface="+mn-ea"/>
                <a:cs typeface="+mn-cs"/>
              </a:rPr>
              <a:t> have </a:t>
            </a:r>
            <a:r>
              <a:rPr lang="fr-FR" sz="1200" kern="1200" baseline="0" dirty="0" err="1">
                <a:solidFill>
                  <a:schemeClr val="tx1"/>
                </a:solidFill>
                <a:effectLst/>
                <a:latin typeface="+mn-lt"/>
                <a:ea typeface="+mn-ea"/>
                <a:cs typeface="+mn-cs"/>
              </a:rPr>
              <a:t>different</a:t>
            </a:r>
            <a:r>
              <a:rPr lang="fr-FR" sz="1200" kern="1200" baseline="0" dirty="0">
                <a:solidFill>
                  <a:schemeClr val="tx1"/>
                </a:solidFill>
                <a:effectLst/>
                <a:latin typeface="+mn-lt"/>
                <a:ea typeface="+mn-ea"/>
                <a:cs typeface="+mn-cs"/>
              </a:rPr>
              <a:t> expectations about the future, </a:t>
            </a:r>
            <a:r>
              <a:rPr lang="fr-FR" sz="1200" kern="1200" baseline="0" dirty="0" err="1">
                <a:solidFill>
                  <a:schemeClr val="tx1"/>
                </a:solidFill>
                <a:effectLst/>
                <a:latin typeface="+mn-lt"/>
                <a:ea typeface="+mn-ea"/>
                <a:cs typeface="+mn-cs"/>
              </a:rPr>
              <a:t>which</a:t>
            </a:r>
            <a:r>
              <a:rPr lang="fr-FR" sz="1200" kern="1200" baseline="0" dirty="0">
                <a:solidFill>
                  <a:schemeClr val="tx1"/>
                </a:solidFill>
                <a:effectLst/>
                <a:latin typeface="+mn-lt"/>
                <a:ea typeface="+mn-ea"/>
                <a:cs typeface="+mn-cs"/>
              </a:rPr>
              <a:t> </a:t>
            </a:r>
            <a:r>
              <a:rPr lang="fr-FR" sz="1200" kern="1200" baseline="0" dirty="0" err="1">
                <a:solidFill>
                  <a:schemeClr val="tx1"/>
                </a:solidFill>
                <a:effectLst/>
                <a:latin typeface="+mn-lt"/>
                <a:ea typeface="+mn-ea"/>
                <a:cs typeface="+mn-cs"/>
              </a:rPr>
              <a:t>you</a:t>
            </a:r>
            <a:r>
              <a:rPr lang="fr-FR" sz="1200" kern="1200" baseline="0" dirty="0">
                <a:solidFill>
                  <a:schemeClr val="tx1"/>
                </a:solidFill>
                <a:effectLst/>
                <a:latin typeface="+mn-lt"/>
                <a:ea typeface="+mn-ea"/>
                <a:cs typeface="+mn-cs"/>
              </a:rPr>
              <a:t> can </a:t>
            </a:r>
            <a:r>
              <a:rPr lang="fr-FR" sz="1200" kern="1200" baseline="0" dirty="0" err="1">
                <a:solidFill>
                  <a:schemeClr val="tx1"/>
                </a:solidFill>
                <a:effectLst/>
                <a:latin typeface="+mn-lt"/>
                <a:ea typeface="+mn-ea"/>
                <a:cs typeface="+mn-cs"/>
              </a:rPr>
              <a:t>leverage</a:t>
            </a:r>
            <a:r>
              <a:rPr lang="fr-FR" sz="1200" kern="1200" baseline="0" dirty="0">
                <a:solidFill>
                  <a:schemeClr val="tx1"/>
                </a:solidFill>
                <a:effectLst/>
                <a:latin typeface="+mn-lt"/>
                <a:ea typeface="+mn-ea"/>
                <a:cs typeface="+mn-cs"/>
              </a:rPr>
              <a:t> by </a:t>
            </a:r>
            <a:r>
              <a:rPr lang="fr-FR" sz="1200" kern="1200" baseline="0" dirty="0" err="1">
                <a:solidFill>
                  <a:schemeClr val="tx1"/>
                </a:solidFill>
                <a:effectLst/>
                <a:latin typeface="+mn-lt"/>
                <a:ea typeface="+mn-ea"/>
                <a:cs typeface="+mn-cs"/>
              </a:rPr>
              <a:t>creating</a:t>
            </a:r>
            <a:r>
              <a:rPr lang="fr-FR" sz="1200" kern="1200" baseline="0" dirty="0">
                <a:solidFill>
                  <a:schemeClr val="tx1"/>
                </a:solidFill>
                <a:effectLst/>
                <a:latin typeface="+mn-lt"/>
                <a:ea typeface="+mn-ea"/>
                <a:cs typeface="+mn-cs"/>
              </a:rPr>
              <a:t> a contingent </a:t>
            </a:r>
            <a:r>
              <a:rPr lang="fr-FR" sz="1200" kern="1200" baseline="0" dirty="0" err="1">
                <a:solidFill>
                  <a:schemeClr val="tx1"/>
                </a:solidFill>
                <a:effectLst/>
                <a:latin typeface="+mn-lt"/>
                <a:ea typeface="+mn-ea"/>
                <a:cs typeface="+mn-cs"/>
              </a:rPr>
              <a:t>contract</a:t>
            </a:r>
            <a:r>
              <a:rPr lang="fr-FR" sz="1200" kern="1200" baseline="0" dirty="0">
                <a:solidFill>
                  <a:schemeClr val="tx1"/>
                </a:solidFill>
                <a:effectLst/>
                <a:latin typeface="+mn-lt"/>
                <a:ea typeface="+mn-ea"/>
                <a:cs typeface="+mn-cs"/>
              </a:rPr>
              <a:t>, </a:t>
            </a:r>
            <a:r>
              <a:rPr lang="fr-FR" sz="1200" kern="1200" baseline="0" dirty="0" err="1">
                <a:solidFill>
                  <a:schemeClr val="tx1"/>
                </a:solidFill>
                <a:effectLst/>
                <a:latin typeface="+mn-lt"/>
                <a:ea typeface="+mn-ea"/>
                <a:cs typeface="+mn-cs"/>
              </a:rPr>
              <a:t>who</a:t>
            </a:r>
            <a:r>
              <a:rPr lang="fr-FR" sz="1200" kern="1200" baseline="0" dirty="0">
                <a:solidFill>
                  <a:schemeClr val="tx1"/>
                </a:solidFill>
                <a:effectLst/>
                <a:latin typeface="+mn-lt"/>
                <a:ea typeface="+mn-ea"/>
                <a:cs typeface="+mn-cs"/>
              </a:rPr>
              <a:t> </a:t>
            </a:r>
            <a:r>
              <a:rPr lang="fr-FR" sz="1200" kern="1200" baseline="0" dirty="0" err="1">
                <a:solidFill>
                  <a:schemeClr val="tx1"/>
                </a:solidFill>
                <a:effectLst/>
                <a:latin typeface="+mn-lt"/>
                <a:ea typeface="+mn-ea"/>
                <a:cs typeface="+mn-cs"/>
              </a:rPr>
              <a:t>remembers</a:t>
            </a:r>
            <a:r>
              <a:rPr lang="fr-FR" sz="1200" kern="1200" baseline="0" dirty="0">
                <a:solidFill>
                  <a:schemeClr val="tx1"/>
                </a:solidFill>
                <a:effectLst/>
                <a:latin typeface="+mn-lt"/>
                <a:ea typeface="+mn-ea"/>
                <a:cs typeface="+mn-cs"/>
              </a:rPr>
              <a:t> </a:t>
            </a:r>
            <a:r>
              <a:rPr lang="fr-FR" sz="1200" kern="1200" baseline="0" dirty="0" err="1">
                <a:solidFill>
                  <a:schemeClr val="tx1"/>
                </a:solidFill>
                <a:effectLst/>
                <a:latin typeface="+mn-lt"/>
                <a:ea typeface="+mn-ea"/>
                <a:cs typeface="+mn-cs"/>
              </a:rPr>
              <a:t>this</a:t>
            </a:r>
            <a:r>
              <a:rPr lang="fr-FR" sz="1200" kern="1200" baseline="0" dirty="0">
                <a:solidFill>
                  <a:schemeClr val="tx1"/>
                </a:solidFill>
                <a:effectLst/>
                <a:latin typeface="+mn-lt"/>
                <a:ea typeface="+mn-ea"/>
                <a:cs typeface="+mn-cs"/>
              </a:rPr>
              <a:t> </a:t>
            </a:r>
            <a:r>
              <a:rPr lang="fr-FR" sz="1200" kern="1200" baseline="0" dirty="0" err="1">
                <a:solidFill>
                  <a:schemeClr val="tx1"/>
                </a:solidFill>
                <a:effectLst/>
                <a:latin typeface="+mn-lt"/>
                <a:ea typeface="+mn-ea"/>
                <a:cs typeface="+mn-cs"/>
              </a:rPr>
              <a:t>from</a:t>
            </a:r>
            <a:r>
              <a:rPr lang="fr-FR" sz="1200" kern="1200" baseline="0" dirty="0">
                <a:solidFill>
                  <a:schemeClr val="tx1"/>
                </a:solidFill>
                <a:effectLst/>
                <a:latin typeface="+mn-lt"/>
                <a:ea typeface="+mn-ea"/>
                <a:cs typeface="+mn-cs"/>
              </a:rPr>
              <a:t> a </a:t>
            </a:r>
            <a:r>
              <a:rPr lang="fr-FR" sz="1200" kern="1200" baseline="0" dirty="0" err="1">
                <a:solidFill>
                  <a:schemeClr val="tx1"/>
                </a:solidFill>
                <a:effectLst/>
                <a:latin typeface="+mn-lt"/>
                <a:ea typeface="+mn-ea"/>
                <a:cs typeface="+mn-cs"/>
              </a:rPr>
              <a:t>past</a:t>
            </a:r>
            <a:r>
              <a:rPr lang="fr-FR" sz="1200" kern="1200" baseline="0" dirty="0">
                <a:solidFill>
                  <a:schemeClr val="tx1"/>
                </a:solidFill>
                <a:effectLst/>
                <a:latin typeface="+mn-lt"/>
                <a:ea typeface="+mn-ea"/>
                <a:cs typeface="+mn-cs"/>
              </a:rPr>
              <a:t> lecture? [</a:t>
            </a:r>
            <a:r>
              <a:rPr lang="fr-FR" sz="1200" i="1" kern="1200" baseline="0" dirty="0" err="1">
                <a:solidFill>
                  <a:schemeClr val="tx1"/>
                </a:solidFill>
                <a:effectLst/>
                <a:latin typeface="+mn-lt"/>
                <a:ea typeface="+mn-ea"/>
                <a:cs typeface="+mn-cs"/>
              </a:rPr>
              <a:t>Students</a:t>
            </a:r>
            <a:r>
              <a:rPr lang="fr-FR" sz="1200" i="1" kern="1200" baseline="0" dirty="0">
                <a:solidFill>
                  <a:schemeClr val="tx1"/>
                </a:solidFill>
                <a:effectLst/>
                <a:latin typeface="+mn-lt"/>
                <a:ea typeface="+mn-ea"/>
                <a:cs typeface="+mn-cs"/>
              </a:rPr>
              <a:t> </a:t>
            </a:r>
            <a:r>
              <a:rPr lang="fr-FR" sz="1200" i="1" kern="1200" baseline="0" dirty="0" err="1">
                <a:solidFill>
                  <a:schemeClr val="tx1"/>
                </a:solidFill>
                <a:effectLst/>
                <a:latin typeface="+mn-lt"/>
                <a:ea typeface="+mn-ea"/>
                <a:cs typeface="+mn-cs"/>
              </a:rPr>
              <a:t>respond</a:t>
            </a:r>
            <a:r>
              <a:rPr lang="fr-FR" sz="1200" kern="1200" baseline="0" dirty="0">
                <a:solidFill>
                  <a:schemeClr val="tx1"/>
                </a:solidFill>
                <a:effectLst/>
                <a:latin typeface="+mn-lt"/>
                <a:ea typeface="+mn-ea"/>
                <a:cs typeface="+mn-cs"/>
              </a:rPr>
              <a:t>]. </a:t>
            </a:r>
            <a:r>
              <a:rPr lang="fr-FR" sz="1200" kern="1200" baseline="0" dirty="0" err="1">
                <a:solidFill>
                  <a:schemeClr val="tx1"/>
                </a:solidFill>
                <a:effectLst/>
                <a:latin typeface="+mn-lt"/>
                <a:ea typeface="+mn-ea"/>
                <a:cs typeface="+mn-cs"/>
              </a:rPr>
              <a:t>That’s</a:t>
            </a:r>
            <a:r>
              <a:rPr lang="fr-FR" sz="1200" kern="1200" baseline="0" dirty="0">
                <a:solidFill>
                  <a:schemeClr val="tx1"/>
                </a:solidFill>
                <a:effectLst/>
                <a:latin typeface="+mn-lt"/>
                <a:ea typeface="+mn-ea"/>
                <a:cs typeface="+mn-cs"/>
              </a:rPr>
              <a:t> correct, </a:t>
            </a:r>
            <a:r>
              <a:rPr lang="en-US" u="none" dirty="0"/>
              <a:t>in</a:t>
            </a:r>
            <a:r>
              <a:rPr lang="en-US" b="0" u="none" baseline="0" dirty="0"/>
              <a:t> a “</a:t>
            </a:r>
            <a:r>
              <a:rPr lang="en-US" sz="800" b="0" u="none" dirty="0">
                <a:latin typeface="+mn-lt"/>
                <a:cs typeface="Rockwell"/>
              </a:rPr>
              <a:t>contingent contract” </a:t>
            </a:r>
            <a:r>
              <a:rPr lang="en-US" sz="1200" u="none" dirty="0"/>
              <a:t>the terms of the contract are linked to future events about which there is uncertainty,</a:t>
            </a:r>
            <a:r>
              <a:rPr lang="en-US" sz="1200" u="none" baseline="0" dirty="0"/>
              <a:t> in this case </a:t>
            </a:r>
            <a:r>
              <a:rPr lang="en-US" sz="1200" u="none" dirty="0"/>
              <a:t>the environmental effects of the mine. Golden Standard is confident they won’t have to pay out any money and the local communities feel protected by such a fund, so value is created for the overall negotiation. </a:t>
            </a:r>
          </a:p>
          <a:p>
            <a:endParaRPr lang="en-US" sz="1200" b="0" u="sng" baseline="0" dirty="0"/>
          </a:p>
          <a:p>
            <a:r>
              <a:rPr lang="en-US" sz="1200" b="0" baseline="0" dirty="0"/>
              <a:t>Did anyone agree to establish an environmental fund in the case? [</a:t>
            </a:r>
            <a:r>
              <a:rPr lang="en-US" sz="1200" b="0" i="1" baseline="0" dirty="0"/>
              <a:t>Students raise hands</a:t>
            </a:r>
            <a:r>
              <a:rPr lang="en-US" sz="1200" b="0" baseline="0" dirty="0"/>
              <a:t>]. Tell us about how you reached this solution. </a:t>
            </a:r>
            <a:r>
              <a:rPr lang="en-US" sz="1200" b="0" i="0" baseline="0" dirty="0"/>
              <a:t>[</a:t>
            </a:r>
            <a:r>
              <a:rPr lang="en-US" sz="1200" b="0" i="1" baseline="0" dirty="0"/>
              <a:t>Students share</a:t>
            </a:r>
            <a:r>
              <a:rPr lang="en-US" sz="1200" b="0" baseline="0" dirty="0"/>
              <a:t>]. </a:t>
            </a:r>
            <a:endParaRPr lang="en-US" sz="1200" b="0" dirty="0"/>
          </a:p>
          <a:p>
            <a:endParaRPr lang="fr-FR" sz="1200" kern="1200" baseline="0" dirty="0">
              <a:solidFill>
                <a:schemeClr val="tx1"/>
              </a:solidFill>
              <a:effectLst/>
              <a:latin typeface="+mn-lt"/>
              <a:ea typeface="+mn-ea"/>
              <a:cs typeface="+mn-cs"/>
            </a:endParaRPr>
          </a:p>
          <a:p>
            <a:r>
              <a:rPr lang="fr-FR" sz="1200" kern="1200" baseline="0" dirty="0">
                <a:solidFill>
                  <a:schemeClr val="tx1"/>
                </a:solidFill>
                <a:effectLst/>
                <a:latin typeface="+mn-lt"/>
                <a:ea typeface="+mn-ea"/>
                <a:cs typeface="+mn-cs"/>
              </a:rPr>
              <a:t>Source of photo</a:t>
            </a:r>
          </a:p>
          <a:p>
            <a:r>
              <a:rPr lang="en-US" dirty="0"/>
              <a:t>https://pixabay.com/en/apple-education-school-knowledge-256261/</a:t>
            </a:r>
          </a:p>
        </p:txBody>
      </p:sp>
      <p:sp>
        <p:nvSpPr>
          <p:cNvPr id="4" name="Slide Number Placeholder 3"/>
          <p:cNvSpPr>
            <a:spLocks noGrp="1"/>
          </p:cNvSpPr>
          <p:nvPr>
            <p:ph type="sldNum" sz="quarter" idx="10"/>
          </p:nvPr>
        </p:nvSpPr>
        <p:spPr/>
        <p:txBody>
          <a:bodyPr/>
          <a:lstStyle/>
          <a:p>
            <a:fld id="{9BE1DD1D-0BD5-4E4F-ABDD-53ED947792F1}" type="slidenum">
              <a:rPr lang="en-US" smtClean="0"/>
              <a:t>15</a:t>
            </a:fld>
            <a:endParaRPr lang="en-US"/>
          </a:p>
        </p:txBody>
      </p:sp>
    </p:spTree>
    <p:extLst>
      <p:ext uri="{BB962C8B-B14F-4D97-AF65-F5344CB8AC3E}">
        <p14:creationId xmlns:p14="http://schemas.microsoft.com/office/powerpoint/2010/main" val="39086492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031"/>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18986F62-EC0B-47A6-B0AD-6D7640D5BE3E}" type="slidenum">
              <a:rPr lang="en-CA" altLang="en-US" smtClean="0">
                <a:latin typeface="MyriaMM_400 RG 600 NO"/>
              </a:rPr>
              <a:pPr/>
              <a:t>16</a:t>
            </a:fld>
            <a:endParaRPr lang="en-CA" altLang="en-US">
              <a:latin typeface="MyriaMM_400 RG 600 NO"/>
            </a:endParaRPr>
          </a:p>
        </p:txBody>
      </p:sp>
      <p:sp>
        <p:nvSpPr>
          <p:cNvPr id="19459" name="Rectangle 2"/>
          <p:cNvSpPr>
            <a:spLocks noGrp="1" noRot="1" noChangeAspect="1" noChangeArrowheads="1" noTextEdit="1"/>
          </p:cNvSpPr>
          <p:nvPr>
            <p:ph type="sldImg"/>
          </p:nvPr>
        </p:nvSpPr>
        <p:spPr bwMode="auto">
          <a:xfrm>
            <a:off x="1243013" y="0"/>
            <a:ext cx="4297362" cy="3222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60" name="Rectangle 3"/>
          <p:cNvSpPr>
            <a:spLocks noGrp="1" noChangeArrowheads="1"/>
          </p:cNvSpPr>
          <p:nvPr>
            <p:ph type="body" idx="1"/>
          </p:nvPr>
        </p:nvSpPr>
        <p:spPr bwMode="auto">
          <a:xfrm>
            <a:off x="447675" y="3449638"/>
            <a:ext cx="6035675" cy="53959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2400" dirty="0"/>
              <a:t>*</a:t>
            </a:r>
            <a:r>
              <a:rPr lang="en-US" sz="2400" u="sng" dirty="0"/>
              <a:t>Important note</a:t>
            </a:r>
            <a:r>
              <a:rPr lang="en-US" sz="2400" dirty="0"/>
              <a:t>: This</a:t>
            </a:r>
            <a:r>
              <a:rPr lang="en-US" sz="2400" baseline="0" dirty="0"/>
              <a:t> is the results slide for Golden Standard. The instructor has the option of entering the results from the outcome form here during the break. Another option is to look at the outcome forms that the Government Representatives turn in and pick interesting results to highlight. </a:t>
            </a:r>
          </a:p>
          <a:p>
            <a:endParaRPr lang="en-US" sz="2400" baseline="0" dirty="0"/>
          </a:p>
          <a:p>
            <a:r>
              <a:rPr lang="en-US" sz="2400" baseline="0" dirty="0"/>
              <a:t>Here are brief summaries of your results. So, tell me more about your negotiations. </a:t>
            </a:r>
            <a:r>
              <a:rPr lang="fr-FR" sz="2400" kern="1200" baseline="0" dirty="0">
                <a:solidFill>
                  <a:schemeClr val="tx1"/>
                </a:solidFill>
                <a:effectLst/>
                <a:latin typeface="+mn-lt"/>
                <a:ea typeface="+mn-ea"/>
                <a:cs typeface="+mn-cs"/>
              </a:rPr>
              <a:t>[</a:t>
            </a:r>
            <a:r>
              <a:rPr lang="fr-FR" sz="2400" i="1" kern="1200" baseline="0" dirty="0" err="1">
                <a:solidFill>
                  <a:schemeClr val="tx1"/>
                </a:solidFill>
                <a:effectLst/>
                <a:latin typeface="+mn-lt"/>
                <a:ea typeface="+mn-ea"/>
                <a:cs typeface="+mn-cs"/>
              </a:rPr>
              <a:t>Students</a:t>
            </a:r>
            <a:r>
              <a:rPr lang="fr-FR" sz="2400" i="1" kern="1200" baseline="0" dirty="0">
                <a:solidFill>
                  <a:schemeClr val="tx1"/>
                </a:solidFill>
                <a:effectLst/>
                <a:latin typeface="+mn-lt"/>
                <a:ea typeface="+mn-ea"/>
                <a:cs typeface="+mn-cs"/>
              </a:rPr>
              <a:t> </a:t>
            </a:r>
            <a:r>
              <a:rPr lang="fr-FR" sz="2400" i="1" kern="1200" baseline="0" dirty="0" err="1">
                <a:solidFill>
                  <a:schemeClr val="tx1"/>
                </a:solidFill>
                <a:effectLst/>
                <a:latin typeface="+mn-lt"/>
                <a:ea typeface="+mn-ea"/>
                <a:cs typeface="+mn-cs"/>
              </a:rPr>
              <a:t>share</a:t>
            </a:r>
            <a:r>
              <a:rPr lang="fr-FR" sz="2400" i="1" kern="1200" baseline="0" dirty="0">
                <a:solidFill>
                  <a:schemeClr val="tx1"/>
                </a:solidFill>
                <a:effectLst/>
                <a:latin typeface="+mn-lt"/>
                <a:ea typeface="+mn-ea"/>
                <a:cs typeface="+mn-cs"/>
              </a:rPr>
              <a:t> </a:t>
            </a:r>
            <a:r>
              <a:rPr lang="fr-FR" sz="2400" i="1" kern="1200" baseline="0" dirty="0" err="1">
                <a:solidFill>
                  <a:schemeClr val="tx1"/>
                </a:solidFill>
                <a:effectLst/>
                <a:latin typeface="+mn-lt"/>
                <a:ea typeface="+mn-ea"/>
                <a:cs typeface="+mn-cs"/>
              </a:rPr>
              <a:t>their</a:t>
            </a:r>
            <a:r>
              <a:rPr lang="fr-FR" sz="2400" i="1" kern="1200" baseline="0" dirty="0">
                <a:solidFill>
                  <a:schemeClr val="tx1"/>
                </a:solidFill>
                <a:effectLst/>
                <a:latin typeface="+mn-lt"/>
                <a:ea typeface="+mn-ea"/>
                <a:cs typeface="+mn-cs"/>
              </a:rPr>
              <a:t> </a:t>
            </a:r>
            <a:r>
              <a:rPr lang="fr-FR" sz="2400" i="1" kern="1200" baseline="0" dirty="0" err="1">
                <a:solidFill>
                  <a:schemeClr val="tx1"/>
                </a:solidFill>
                <a:effectLst/>
                <a:latin typeface="+mn-lt"/>
                <a:ea typeface="+mn-ea"/>
                <a:cs typeface="+mn-cs"/>
              </a:rPr>
              <a:t>experiences</a:t>
            </a:r>
            <a:r>
              <a:rPr lang="fr-FR" sz="2400" kern="1200" baseline="0" dirty="0">
                <a:solidFill>
                  <a:schemeClr val="tx1"/>
                </a:solidFill>
                <a:effectLst/>
                <a:latin typeface="+mn-lt"/>
                <a:ea typeface="+mn-ea"/>
                <a:cs typeface="+mn-cs"/>
              </a:rPr>
              <a:t>]. </a:t>
            </a:r>
            <a:endParaRPr lang="en-US" sz="2400" dirty="0"/>
          </a:p>
          <a:p>
            <a:endParaRPr lang="en-US" sz="2400" dirty="0"/>
          </a:p>
          <a:p>
            <a:r>
              <a:rPr lang="en-US" sz="2400" dirty="0"/>
              <a:t>Who used the internal BATNA</a:t>
            </a:r>
            <a:r>
              <a:rPr lang="en-US" sz="2400" baseline="0" dirty="0"/>
              <a:t> of forming a coalition and cutting someone out of the deal? Did any local leaders defect to the government and company’s side? </a:t>
            </a:r>
            <a:r>
              <a:rPr lang="fr-FR" sz="2400" kern="1200" baseline="0" dirty="0">
                <a:solidFill>
                  <a:schemeClr val="tx1"/>
                </a:solidFill>
                <a:effectLst/>
                <a:latin typeface="+mn-lt"/>
                <a:ea typeface="+mn-ea"/>
                <a:cs typeface="+mn-cs"/>
              </a:rPr>
              <a:t>[</a:t>
            </a:r>
            <a:r>
              <a:rPr lang="fr-FR" sz="2400" i="1" kern="1200" baseline="0" dirty="0" err="1">
                <a:solidFill>
                  <a:schemeClr val="tx1"/>
                </a:solidFill>
                <a:effectLst/>
                <a:latin typeface="+mn-lt"/>
                <a:ea typeface="+mn-ea"/>
                <a:cs typeface="+mn-cs"/>
              </a:rPr>
              <a:t>Students</a:t>
            </a:r>
            <a:r>
              <a:rPr lang="fr-FR" sz="2400" i="1" kern="1200" baseline="0" dirty="0">
                <a:solidFill>
                  <a:schemeClr val="tx1"/>
                </a:solidFill>
                <a:effectLst/>
                <a:latin typeface="+mn-lt"/>
                <a:ea typeface="+mn-ea"/>
                <a:cs typeface="+mn-cs"/>
              </a:rPr>
              <a:t> </a:t>
            </a:r>
            <a:r>
              <a:rPr lang="fr-FR" sz="2400" i="1" kern="1200" baseline="0" dirty="0" err="1">
                <a:solidFill>
                  <a:schemeClr val="tx1"/>
                </a:solidFill>
                <a:effectLst/>
                <a:latin typeface="+mn-lt"/>
                <a:ea typeface="+mn-ea"/>
                <a:cs typeface="+mn-cs"/>
              </a:rPr>
              <a:t>share</a:t>
            </a:r>
            <a:r>
              <a:rPr lang="fr-FR" sz="2400" i="1" kern="1200" baseline="0" dirty="0">
                <a:solidFill>
                  <a:schemeClr val="tx1"/>
                </a:solidFill>
                <a:effectLst/>
                <a:latin typeface="+mn-lt"/>
                <a:ea typeface="+mn-ea"/>
                <a:cs typeface="+mn-cs"/>
              </a:rPr>
              <a:t> </a:t>
            </a:r>
            <a:r>
              <a:rPr lang="fr-FR" sz="2400" i="1" kern="1200" baseline="0" dirty="0" err="1">
                <a:solidFill>
                  <a:schemeClr val="tx1"/>
                </a:solidFill>
                <a:effectLst/>
                <a:latin typeface="+mn-lt"/>
                <a:ea typeface="+mn-ea"/>
                <a:cs typeface="+mn-cs"/>
              </a:rPr>
              <a:t>their</a:t>
            </a:r>
            <a:r>
              <a:rPr lang="fr-FR" sz="2400" i="1" kern="1200" baseline="0" dirty="0">
                <a:solidFill>
                  <a:schemeClr val="tx1"/>
                </a:solidFill>
                <a:effectLst/>
                <a:latin typeface="+mn-lt"/>
                <a:ea typeface="+mn-ea"/>
                <a:cs typeface="+mn-cs"/>
              </a:rPr>
              <a:t> </a:t>
            </a:r>
            <a:r>
              <a:rPr lang="fr-FR" sz="2400" i="1" kern="1200" baseline="0" dirty="0" err="1">
                <a:solidFill>
                  <a:schemeClr val="tx1"/>
                </a:solidFill>
                <a:effectLst/>
                <a:latin typeface="+mn-lt"/>
                <a:ea typeface="+mn-ea"/>
                <a:cs typeface="+mn-cs"/>
              </a:rPr>
              <a:t>experiences</a:t>
            </a:r>
            <a:r>
              <a:rPr lang="fr-FR" sz="2400" kern="1200" baseline="0" dirty="0">
                <a:solidFill>
                  <a:schemeClr val="tx1"/>
                </a:solidFill>
                <a:effectLst/>
                <a:latin typeface="+mn-lt"/>
                <a:ea typeface="+mn-ea"/>
                <a:cs typeface="+mn-cs"/>
              </a:rPr>
              <a:t>]. </a:t>
            </a:r>
          </a:p>
          <a:p>
            <a:endParaRPr lang="fr-FR" sz="2400" kern="1200" baseline="0" dirty="0">
              <a:solidFill>
                <a:schemeClr val="tx1"/>
              </a:solidFill>
              <a:effectLst/>
              <a:latin typeface="+mn-lt"/>
              <a:ea typeface="+mn-ea"/>
              <a:cs typeface="+mn-cs"/>
            </a:endParaRPr>
          </a:p>
          <a:p>
            <a:r>
              <a:rPr lang="fr-FR" sz="2400" u="sng" kern="1200" baseline="0" dirty="0">
                <a:solidFill>
                  <a:schemeClr val="tx1"/>
                </a:solidFill>
                <a:effectLst/>
                <a:latin typeface="+mn-lt"/>
                <a:ea typeface="+mn-ea"/>
                <a:cs typeface="+mn-cs"/>
              </a:rPr>
              <a:t>Note</a:t>
            </a:r>
            <a:r>
              <a:rPr lang="fr-FR" sz="2400" u="none" kern="1200" baseline="0" dirty="0">
                <a:solidFill>
                  <a:schemeClr val="tx1"/>
                </a:solidFill>
                <a:effectLst/>
                <a:latin typeface="+mn-lt"/>
                <a:ea typeface="+mn-ea"/>
                <a:cs typeface="+mn-cs"/>
              </a:rPr>
              <a:t>: </a:t>
            </a:r>
            <a:r>
              <a:rPr lang="fr-FR" sz="2400" u="none" kern="1200" baseline="0" dirty="0" err="1">
                <a:solidFill>
                  <a:schemeClr val="tx1"/>
                </a:solidFill>
                <a:effectLst/>
                <a:latin typeface="+mn-lt"/>
                <a:ea typeface="+mn-ea"/>
                <a:cs typeface="+mn-cs"/>
              </a:rPr>
              <a:t>These</a:t>
            </a:r>
            <a:r>
              <a:rPr lang="fr-FR" sz="2400" u="none" kern="1200" baseline="0" dirty="0">
                <a:solidFill>
                  <a:schemeClr val="tx1"/>
                </a:solidFill>
                <a:effectLst/>
                <a:latin typeface="+mn-lt"/>
                <a:ea typeface="+mn-ea"/>
                <a:cs typeface="+mn-cs"/>
              </a:rPr>
              <a:t> are the </a:t>
            </a:r>
            <a:r>
              <a:rPr lang="fr-FR" sz="2400" u="none" kern="1200" baseline="0" dirty="0" err="1">
                <a:solidFill>
                  <a:schemeClr val="tx1"/>
                </a:solidFill>
                <a:effectLst/>
                <a:latin typeface="+mn-lt"/>
                <a:ea typeface="+mn-ea"/>
                <a:cs typeface="+mn-cs"/>
              </a:rPr>
              <a:t>actual</a:t>
            </a:r>
            <a:r>
              <a:rPr lang="fr-FR" sz="2400" u="none" kern="1200" baseline="0" dirty="0">
                <a:solidFill>
                  <a:schemeClr val="tx1"/>
                </a:solidFill>
                <a:effectLst/>
                <a:latin typeface="+mn-lt"/>
                <a:ea typeface="+mn-ea"/>
                <a:cs typeface="+mn-cs"/>
              </a:rPr>
              <a:t> </a:t>
            </a:r>
            <a:r>
              <a:rPr lang="fr-FR" sz="2400" u="none" kern="1200" baseline="0" dirty="0" err="1">
                <a:solidFill>
                  <a:schemeClr val="tx1"/>
                </a:solidFill>
                <a:effectLst/>
                <a:latin typeface="+mn-lt"/>
                <a:ea typeface="+mn-ea"/>
                <a:cs typeface="+mn-cs"/>
              </a:rPr>
              <a:t>results</a:t>
            </a:r>
            <a:r>
              <a:rPr lang="fr-FR" sz="2400" u="none" kern="1200" baseline="0" dirty="0">
                <a:solidFill>
                  <a:schemeClr val="tx1"/>
                </a:solidFill>
                <a:effectLst/>
                <a:latin typeface="+mn-lt"/>
                <a:ea typeface="+mn-ea"/>
                <a:cs typeface="+mn-cs"/>
              </a:rPr>
              <a:t> </a:t>
            </a:r>
            <a:r>
              <a:rPr lang="fr-FR" sz="2400" u="none" kern="1200" baseline="0" dirty="0" err="1">
                <a:solidFill>
                  <a:schemeClr val="tx1"/>
                </a:solidFill>
                <a:effectLst/>
                <a:latin typeface="+mn-lt"/>
                <a:ea typeface="+mn-ea"/>
                <a:cs typeface="+mn-cs"/>
              </a:rPr>
              <a:t>from</a:t>
            </a:r>
            <a:r>
              <a:rPr lang="fr-FR" sz="2400" u="none" kern="1200" baseline="0" dirty="0">
                <a:solidFill>
                  <a:schemeClr val="tx1"/>
                </a:solidFill>
                <a:effectLst/>
                <a:latin typeface="+mn-lt"/>
                <a:ea typeface="+mn-ea"/>
                <a:cs typeface="+mn-cs"/>
              </a:rPr>
              <a:t> a lecture </a:t>
            </a:r>
            <a:r>
              <a:rPr lang="fr-FR" sz="2400" u="none" kern="1200" baseline="0" dirty="0" err="1">
                <a:solidFill>
                  <a:schemeClr val="tx1"/>
                </a:solidFill>
                <a:effectLst/>
                <a:latin typeface="+mn-lt"/>
                <a:ea typeface="+mn-ea"/>
                <a:cs typeface="+mn-cs"/>
              </a:rPr>
              <a:t>using</a:t>
            </a:r>
            <a:r>
              <a:rPr lang="fr-FR" sz="2400" u="none" kern="1200" baseline="0" dirty="0">
                <a:solidFill>
                  <a:schemeClr val="tx1"/>
                </a:solidFill>
                <a:effectLst/>
                <a:latin typeface="+mn-lt"/>
                <a:ea typeface="+mn-ea"/>
                <a:cs typeface="+mn-cs"/>
              </a:rPr>
              <a:t> </a:t>
            </a:r>
            <a:r>
              <a:rPr lang="fr-FR" sz="2400" u="none" kern="1200" baseline="0" dirty="0" err="1">
                <a:solidFill>
                  <a:schemeClr val="tx1"/>
                </a:solidFill>
                <a:effectLst/>
                <a:latin typeface="+mn-lt"/>
                <a:ea typeface="+mn-ea"/>
                <a:cs typeface="+mn-cs"/>
              </a:rPr>
              <a:t>this</a:t>
            </a:r>
            <a:r>
              <a:rPr lang="fr-FR" sz="2400" u="none" kern="1200" baseline="0" dirty="0">
                <a:solidFill>
                  <a:schemeClr val="tx1"/>
                </a:solidFill>
                <a:effectLst/>
                <a:latin typeface="+mn-lt"/>
                <a:ea typeface="+mn-ea"/>
                <a:cs typeface="+mn-cs"/>
              </a:rPr>
              <a:t> case, </a:t>
            </a:r>
            <a:r>
              <a:rPr lang="fr-FR" sz="2400" u="none" kern="1200" baseline="0" dirty="0" err="1">
                <a:solidFill>
                  <a:schemeClr val="tx1"/>
                </a:solidFill>
                <a:effectLst/>
                <a:latin typeface="+mn-lt"/>
                <a:ea typeface="+mn-ea"/>
                <a:cs typeface="+mn-cs"/>
              </a:rPr>
              <a:t>with</a:t>
            </a:r>
            <a:r>
              <a:rPr lang="fr-FR" sz="2400" u="none" kern="1200" baseline="0" dirty="0">
                <a:solidFill>
                  <a:schemeClr val="tx1"/>
                </a:solidFill>
                <a:effectLst/>
                <a:latin typeface="+mn-lt"/>
                <a:ea typeface="+mn-ea"/>
                <a:cs typeface="+mn-cs"/>
              </a:rPr>
              <a:t> INSEAD </a:t>
            </a:r>
            <a:r>
              <a:rPr lang="fr-FR" sz="2400" u="none" kern="1200" baseline="0" dirty="0" err="1">
                <a:solidFill>
                  <a:schemeClr val="tx1"/>
                </a:solidFill>
                <a:effectLst/>
                <a:latin typeface="+mn-lt"/>
                <a:ea typeface="+mn-ea"/>
                <a:cs typeface="+mn-cs"/>
              </a:rPr>
              <a:t>alumni</a:t>
            </a:r>
            <a:r>
              <a:rPr lang="fr-FR" sz="2400" u="none" kern="1200" baseline="0" dirty="0">
                <a:solidFill>
                  <a:schemeClr val="tx1"/>
                </a:solidFill>
                <a:effectLst/>
                <a:latin typeface="+mn-lt"/>
                <a:ea typeface="+mn-ea"/>
                <a:cs typeface="+mn-cs"/>
              </a:rPr>
              <a:t> as participants.  </a:t>
            </a:r>
            <a:endParaRPr lang="fr-FR" sz="2400" u="sng" kern="1200" baseline="0" dirty="0">
              <a:solidFill>
                <a:schemeClr val="tx1"/>
              </a:solidFill>
              <a:effectLst/>
              <a:latin typeface="+mn-lt"/>
              <a:ea typeface="+mn-ea"/>
              <a:cs typeface="+mn-cs"/>
            </a:endParaRPr>
          </a:p>
          <a:p>
            <a:endParaRPr lang="fr-FR" sz="2400" i="0" kern="1200" baseline="0" dirty="0">
              <a:solidFill>
                <a:schemeClr val="tx1"/>
              </a:solidFill>
              <a:effectLst/>
              <a:latin typeface="+mn-lt"/>
              <a:ea typeface="+mn-ea"/>
              <a:cs typeface="+mn-cs"/>
            </a:endParaRPr>
          </a:p>
          <a:p>
            <a:endParaRPr lang="en-US" sz="2400" dirty="0"/>
          </a:p>
          <a:p>
            <a:pPr eaLnBrk="1" hangingPunct="1"/>
            <a:endParaRPr lang="en-US" altLang="en-US" b="1" u="sng" dirty="0">
              <a:latin typeface="Arial" panose="020B0604020202020204" pitchFamily="34" charset="0"/>
            </a:endParaRPr>
          </a:p>
        </p:txBody>
      </p:sp>
    </p:spTree>
    <p:extLst>
      <p:ext uri="{BB962C8B-B14F-4D97-AF65-F5344CB8AC3E}">
        <p14:creationId xmlns:p14="http://schemas.microsoft.com/office/powerpoint/2010/main" val="33871099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Let’s take</a:t>
            </a:r>
            <a:r>
              <a:rPr lang="en-US" b="0" baseline="0" dirty="0"/>
              <a:t> a look at </a:t>
            </a:r>
            <a:r>
              <a:rPr lang="en-US" sz="1200" b="0" dirty="0"/>
              <a:t>Golden Standard’s financial bottom line. They start</a:t>
            </a:r>
            <a:r>
              <a:rPr lang="en-US" sz="1200" b="0" baseline="0" dirty="0"/>
              <a:t> with </a:t>
            </a:r>
            <a:r>
              <a:rPr lang="en-US" sz="1200" b="0" dirty="0"/>
              <a:t>$20 billion in expected gold revenues, but from this you must subtract billions for each of the glaciers</a:t>
            </a:r>
            <a:r>
              <a:rPr lang="en-US" sz="1200" b="0" baseline="0" dirty="0"/>
              <a:t> </a:t>
            </a:r>
            <a:r>
              <a:rPr lang="en-US" sz="1200" b="0" dirty="0"/>
              <a:t>not moved. So if the mine goes forward</a:t>
            </a:r>
            <a:r>
              <a:rPr lang="en-US" sz="1200" b="0" baseline="0" dirty="0"/>
              <a:t> </a:t>
            </a:r>
            <a:r>
              <a:rPr lang="en-US" sz="1200" b="0" dirty="0"/>
              <a:t>expected gold revenues could be</a:t>
            </a:r>
            <a:r>
              <a:rPr lang="en-US" sz="1200" b="0" baseline="0" dirty="0"/>
              <a:t> $20 billion or could be much less, depending on the number of glaciers that are moved to access the gold deposits beneath.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From this, the government</a:t>
            </a:r>
            <a:r>
              <a:rPr lang="en-US" sz="1200" baseline="0" dirty="0"/>
              <a:t> originally agreed to 20% of revenues but now wants 30% given all the problems resulting from Golden Standard’s failed outreach campaign. Golden Standard wants the government to come down to 10% given the recent 50% drop in the price of gold has already halved the company’s expected revenues. The communities are demanding a total of 7% in their role materials. So subtract any compensation you have given the government and four communities.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p>
        </p:txBody>
      </p:sp>
      <p:sp>
        <p:nvSpPr>
          <p:cNvPr id="4" name="Slide Number Placeholder 3"/>
          <p:cNvSpPr>
            <a:spLocks noGrp="1"/>
          </p:cNvSpPr>
          <p:nvPr>
            <p:ph type="sldNum" sz="quarter" idx="10"/>
          </p:nvPr>
        </p:nvSpPr>
        <p:spPr/>
        <p:txBody>
          <a:bodyPr/>
          <a:lstStyle/>
          <a:p>
            <a:fld id="{9BE1DD1D-0BD5-4E4F-ABDD-53ED947792F1}" type="slidenum">
              <a:rPr lang="en-US" smtClean="0"/>
              <a:t>17</a:t>
            </a:fld>
            <a:endParaRPr lang="en-US"/>
          </a:p>
        </p:txBody>
      </p:sp>
    </p:spTree>
    <p:extLst>
      <p:ext uri="{BB962C8B-B14F-4D97-AF65-F5344CB8AC3E}">
        <p14:creationId xmlns:p14="http://schemas.microsoft.com/office/powerpoint/2010/main" val="38442164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Golden Standard is loosely based on a true story. Are any of you</a:t>
            </a:r>
            <a:r>
              <a:rPr lang="en-US" baseline="0" dirty="0"/>
              <a:t> familiar with the Barrick Gold company and their mine at the Pascua Lama site in the Andes mountains? [</a:t>
            </a:r>
            <a:r>
              <a:rPr lang="en-US" i="1" baseline="0" dirty="0"/>
              <a:t>Students answer</a:t>
            </a:r>
            <a:r>
              <a:rPr lang="en-US" baseline="0" dirty="0"/>
              <a:t>]. </a:t>
            </a:r>
          </a:p>
          <a:p>
            <a:endParaRPr lang="en-US" baseline="0" dirty="0"/>
          </a:p>
          <a:p>
            <a:r>
              <a:rPr lang="en-US" baseline="0" dirty="0"/>
              <a:t>Source of photo</a:t>
            </a:r>
          </a:p>
          <a:p>
            <a:r>
              <a:rPr lang="en-US" baseline="0" dirty="0"/>
              <a:t>https://pixabay.com/en/andes-mountain-aconcagua-landscape-1351053/</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References</a:t>
            </a:r>
          </a:p>
          <a:p>
            <a:endParaRPr lang="en-US" sz="1200" kern="1200" dirty="0">
              <a:solidFill>
                <a:schemeClr val="tx1"/>
              </a:solidFill>
              <a:effectLst/>
              <a:latin typeface="+mn-lt"/>
              <a:ea typeface="+mn-ea"/>
              <a:cs typeface="+mn-cs"/>
            </a:endParaRPr>
          </a:p>
          <a:p>
            <a:r>
              <a:rPr lang="en-US" sz="1200" b="0" dirty="0"/>
              <a:t>McCormick &amp; Smith, 2014</a:t>
            </a:r>
          </a:p>
          <a:p>
            <a:r>
              <a:rPr lang="en-US" sz="1200" b="0" dirty="0"/>
              <a:t>Barrick Gold,</a:t>
            </a:r>
            <a:r>
              <a:rPr lang="en-US" sz="1200" b="0" baseline="0" dirty="0"/>
              <a:t> A perfect storm at Pascua Lama, INSEAD case. </a:t>
            </a:r>
          </a:p>
          <a:p>
            <a:r>
              <a:rPr lang="en-US" sz="1200" b="0" kern="1200" baseline="0" dirty="0">
                <a:solidFill>
                  <a:schemeClr val="tx1"/>
                </a:solidFill>
                <a:effectLst/>
                <a:latin typeface="+mn-lt"/>
                <a:ea typeface="+mn-ea"/>
                <a:cs typeface="+mn-cs"/>
              </a:rPr>
              <a:t>Inspection copy available at: http://centres.insead.edu/social-innovation/what-we-do/documents/INSEADSocialInnovationCentre6021-Barrick_Gold-CS-EN-0-06-2014-award-w.pdf</a:t>
            </a:r>
          </a:p>
          <a:p>
            <a:endParaRPr lang="en-US" baseline="0" dirty="0"/>
          </a:p>
        </p:txBody>
      </p:sp>
      <p:sp>
        <p:nvSpPr>
          <p:cNvPr id="4" name="Slide Number Placeholder 3"/>
          <p:cNvSpPr>
            <a:spLocks noGrp="1"/>
          </p:cNvSpPr>
          <p:nvPr>
            <p:ph type="sldNum" sz="quarter" idx="10"/>
          </p:nvPr>
        </p:nvSpPr>
        <p:spPr/>
        <p:txBody>
          <a:bodyPr/>
          <a:lstStyle/>
          <a:p>
            <a:fld id="{9BE1DD1D-0BD5-4E4F-ABDD-53ED947792F1}" type="slidenum">
              <a:rPr lang="en-US" smtClean="0"/>
              <a:t>18</a:t>
            </a:fld>
            <a:endParaRPr lang="en-US"/>
          </a:p>
        </p:txBody>
      </p:sp>
    </p:spTree>
    <p:extLst>
      <p:ext uri="{BB962C8B-B14F-4D97-AF65-F5344CB8AC3E}">
        <p14:creationId xmlns:p14="http://schemas.microsoft.com/office/powerpoint/2010/main" val="36656871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Barrick</a:t>
            </a:r>
            <a:r>
              <a:rPr lang="en-US" baseline="0" dirty="0"/>
              <a:t> Gold was founded </a:t>
            </a:r>
            <a:r>
              <a:rPr lang="de-DE" dirty="0"/>
              <a:t>in 1980 in Toronto, Canada</a:t>
            </a:r>
            <a:r>
              <a:rPr lang="de-DE" baseline="0" dirty="0"/>
              <a:t> </a:t>
            </a:r>
            <a:r>
              <a:rPr lang="en-US" baseline="0" dirty="0"/>
              <a:t>by Peter </a:t>
            </a:r>
            <a:r>
              <a:rPr lang="en-US" baseline="0" dirty="0" err="1"/>
              <a:t>Munk</a:t>
            </a:r>
            <a:r>
              <a:rPr lang="en-US" baseline="0" dirty="0"/>
              <a:t> after an extremely successful business career in other industries. Barrick is the </a:t>
            </a:r>
            <a:r>
              <a:rPr lang="de-DE" dirty="0"/>
              <a:t>world’s biggest gold mining company with sites all over</a:t>
            </a:r>
            <a:r>
              <a:rPr lang="de-DE" baseline="0" dirty="0"/>
              <a:t> the world, among these Argentina, the Dominican Republic, Peru, Tanzania, and Zambia. Under Munk‘s leadership, Barrick</a:t>
            </a:r>
            <a:r>
              <a:rPr lang="en-US" baseline="0" dirty="0"/>
              <a:t> has a company policy of socially responsible mining, including extensive environmental planning and investment in local communities. They are included on a variety of lists of the world’s most sustainability-focused companies. One of the company’s mottos is that </a:t>
            </a:r>
            <a:r>
              <a:rPr lang="de-DE" sz="1200" dirty="0"/>
              <a:t>"Doing the right thing is good business.“</a:t>
            </a: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br>
              <a:rPr lang="en-US" dirty="0"/>
            </a:br>
            <a:r>
              <a:rPr lang="en-US" sz="1200" kern="1200" dirty="0">
                <a:solidFill>
                  <a:schemeClr val="tx1"/>
                </a:solidFill>
                <a:effectLst/>
                <a:latin typeface="+mn-lt"/>
                <a:ea typeface="+mn-ea"/>
                <a:cs typeface="+mn-cs"/>
              </a:rPr>
              <a:t>References</a:t>
            </a:r>
          </a:p>
          <a:p>
            <a:endParaRPr lang="en-US" sz="1200" kern="1200" dirty="0">
              <a:solidFill>
                <a:schemeClr val="tx1"/>
              </a:solidFill>
              <a:effectLst/>
              <a:latin typeface="+mn-lt"/>
              <a:ea typeface="+mn-ea"/>
              <a:cs typeface="+mn-cs"/>
            </a:endParaRPr>
          </a:p>
          <a:p>
            <a:r>
              <a:rPr lang="en-US" sz="1200" b="0" dirty="0"/>
              <a:t>McCormick &amp; Smith, 2014</a:t>
            </a:r>
          </a:p>
          <a:p>
            <a:r>
              <a:rPr lang="en-US" sz="1200" b="0" dirty="0"/>
              <a:t>Barrick Gold,</a:t>
            </a:r>
            <a:r>
              <a:rPr lang="en-US" sz="1200" b="0" baseline="0" dirty="0"/>
              <a:t> A perfect storm at Pascua Lama, INSEAD case. </a:t>
            </a:r>
          </a:p>
          <a:p>
            <a:r>
              <a:rPr lang="en-US" sz="1200" b="0" kern="1200" baseline="0" dirty="0">
                <a:solidFill>
                  <a:schemeClr val="tx1"/>
                </a:solidFill>
                <a:effectLst/>
                <a:latin typeface="+mn-lt"/>
                <a:ea typeface="+mn-ea"/>
                <a:cs typeface="+mn-cs"/>
              </a:rPr>
              <a:t>Inspection copy available at: http://centres.insead.edu/social-innovation/what-we-do/documents/INSEADSocialInnovationCentre6021-Barrick_Gold-CS-EN-0-06-2014-award-w.pdf</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BE1DD1D-0BD5-4E4F-ABDD-53ED947792F1}" type="slidenum">
              <a:rPr lang="en-US" smtClean="0"/>
              <a:t>19</a:t>
            </a:fld>
            <a:endParaRPr lang="en-US"/>
          </a:p>
        </p:txBody>
      </p:sp>
    </p:spTree>
    <p:extLst>
      <p:ext uri="{BB962C8B-B14F-4D97-AF65-F5344CB8AC3E}">
        <p14:creationId xmlns:p14="http://schemas.microsoft.com/office/powerpoint/2010/main" val="18664600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t>
            </a:r>
            <a:r>
              <a:rPr lang="en-US" baseline="0" dirty="0"/>
              <a:t>efore we do anything else please take a few minutes or so to remember what you learnt in our last session. Doesn’t have to be what I taught you, but something that YOU learnt personally, what did YOU take out of the last class? We’re doing this because this is a GREAT RETURN ON INVESTMENT: we’re spending a few minutes on this now so you don’t lose the last few hours we spent together. [</a:t>
            </a:r>
            <a:r>
              <a:rPr lang="en-US" i="1" baseline="0" dirty="0"/>
              <a:t>Students provide their take-aways. They can either be asked to write down their personal take-away on a sheet of paper for a minute then share with the class, or to share with the class straight away without writing alone first</a:t>
            </a:r>
            <a:r>
              <a:rPr lang="en-US" i="0" baseline="0" dirty="0"/>
              <a:t>]. </a:t>
            </a:r>
            <a:endParaRPr lang="en-US" baseline="0" dirty="0"/>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Source</a:t>
            </a:r>
            <a:r>
              <a:rPr lang="en-US" baseline="0" dirty="0"/>
              <a:t> for photo</a:t>
            </a:r>
          </a:p>
          <a:p>
            <a:r>
              <a:rPr lang="en-US" dirty="0"/>
              <a:t>https://pixabay.com/en/time-timer-clock-watch-hour-371226/</a:t>
            </a:r>
          </a:p>
          <a:p>
            <a:endParaRPr lang="en-US" dirty="0"/>
          </a:p>
        </p:txBody>
      </p:sp>
      <p:sp>
        <p:nvSpPr>
          <p:cNvPr id="4" name="Slide Number Placeholder 3"/>
          <p:cNvSpPr>
            <a:spLocks noGrp="1"/>
          </p:cNvSpPr>
          <p:nvPr>
            <p:ph type="sldNum" sz="quarter" idx="10"/>
          </p:nvPr>
        </p:nvSpPr>
        <p:spPr/>
        <p:txBody>
          <a:bodyPr/>
          <a:lstStyle/>
          <a:p>
            <a:fld id="{9BE1DD1D-0BD5-4E4F-ABDD-53ED947792F1}" type="slidenum">
              <a:rPr lang="en-US" smtClean="0"/>
              <a:t>2</a:t>
            </a:fld>
            <a:endParaRPr lang="en-US"/>
          </a:p>
        </p:txBody>
      </p:sp>
    </p:spTree>
    <p:extLst>
      <p:ext uri="{BB962C8B-B14F-4D97-AF65-F5344CB8AC3E}">
        <p14:creationId xmlns:p14="http://schemas.microsoft.com/office/powerpoint/2010/main" val="25108265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In an</a:t>
            </a:r>
            <a:r>
              <a:rPr lang="en-US" sz="1200" baseline="0" dirty="0"/>
              <a:t> exploration and approval process that started in the mid 1990s, </a:t>
            </a:r>
            <a:r>
              <a:rPr lang="en-US" sz="1200" dirty="0"/>
              <a:t>Barrick Gold made a deal with the Chilean and Argentinean governments to access a huge gold and silver deposit they had discovered on the two</a:t>
            </a:r>
            <a:r>
              <a:rPr lang="en-US" sz="1200" baseline="0" dirty="0"/>
              <a:t> nations’</a:t>
            </a:r>
            <a:r>
              <a:rPr lang="en-US" sz="1200" dirty="0"/>
              <a:t> border in the Andes.</a:t>
            </a:r>
            <a:r>
              <a:rPr lang="en-US" sz="1200" baseline="0" dirty="0"/>
              <a:t> </a:t>
            </a:r>
            <a:r>
              <a:rPr lang="en-US" dirty="0"/>
              <a:t>The deal was in certain respects a feat of negotiation genius given that Chile and Argentina have a long-standing border dispute. Yet</a:t>
            </a:r>
            <a:r>
              <a:rPr lang="en-US" baseline="0" dirty="0"/>
              <a:t> the company got the proposal approved. As part of this they agreed to over 400 environmental restrictions. The planned Pascua Lama mining site would be the first mine ever to span national borders. </a:t>
            </a:r>
            <a:endParaRPr lang="en-US" dirty="0"/>
          </a:p>
          <a:p>
            <a:endParaRPr lang="en-US" baseline="0" dirty="0"/>
          </a:p>
          <a:p>
            <a:r>
              <a:rPr lang="en-US" baseline="0" dirty="0"/>
              <a:t>Source of photo</a:t>
            </a:r>
          </a:p>
          <a:p>
            <a:r>
              <a:rPr lang="en-US" baseline="0" dirty="0"/>
              <a:t>https://pixabay.com/en/andes-mountain-aconcagua-landscape-1351053/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References</a:t>
            </a:r>
          </a:p>
          <a:p>
            <a:endParaRPr lang="en-US" sz="1200" kern="1200" dirty="0">
              <a:solidFill>
                <a:schemeClr val="tx1"/>
              </a:solidFill>
              <a:effectLst/>
              <a:latin typeface="+mn-lt"/>
              <a:ea typeface="+mn-ea"/>
              <a:cs typeface="+mn-cs"/>
            </a:endParaRPr>
          </a:p>
          <a:p>
            <a:r>
              <a:rPr lang="en-US" sz="1200" b="0" dirty="0"/>
              <a:t>McCormick &amp; Smith, 2014</a:t>
            </a:r>
          </a:p>
          <a:p>
            <a:r>
              <a:rPr lang="en-US" sz="1200" b="0" dirty="0"/>
              <a:t>Barrick Gold,</a:t>
            </a:r>
            <a:r>
              <a:rPr lang="en-US" sz="1200" b="0" baseline="0" dirty="0"/>
              <a:t> A perfect storm at Pascua Lama, INSEAD case. </a:t>
            </a:r>
          </a:p>
          <a:p>
            <a:r>
              <a:rPr lang="en-US" sz="1200" b="0" kern="1200" baseline="0" dirty="0">
                <a:solidFill>
                  <a:schemeClr val="tx1"/>
                </a:solidFill>
                <a:effectLst/>
                <a:latin typeface="+mn-lt"/>
                <a:ea typeface="+mn-ea"/>
                <a:cs typeface="+mn-cs"/>
              </a:rPr>
              <a:t>Inspection copy available at: http://centres.insead.edu/social-innovation/what-we-do/documents/INSEADSocialInnovationCentre6021-Barrick_Gold-CS-EN-0-06-2014-award-w.pdf</a:t>
            </a:r>
          </a:p>
          <a:p>
            <a:r>
              <a:rPr lang="en-US" sz="1200" kern="1200" dirty="0">
                <a:solidFill>
                  <a:schemeClr val="tx1"/>
                </a:solidFill>
                <a:effectLst/>
                <a:latin typeface="+mn-lt"/>
                <a:ea typeface="+mn-ea"/>
                <a:cs typeface="+mn-cs"/>
              </a:rPr>
              <a:t>https://en.wikipedia.org/wiki/Peter_Munk</a:t>
            </a:r>
          </a:p>
          <a:p>
            <a:endParaRPr lang="en-US" dirty="0"/>
          </a:p>
        </p:txBody>
      </p:sp>
      <p:sp>
        <p:nvSpPr>
          <p:cNvPr id="4" name="Slide Number Placeholder 3"/>
          <p:cNvSpPr>
            <a:spLocks noGrp="1"/>
          </p:cNvSpPr>
          <p:nvPr>
            <p:ph type="sldNum" sz="quarter" idx="10"/>
          </p:nvPr>
        </p:nvSpPr>
        <p:spPr/>
        <p:txBody>
          <a:bodyPr/>
          <a:lstStyle/>
          <a:p>
            <a:fld id="{9BE1DD1D-0BD5-4E4F-ABDD-53ED947792F1}" type="slidenum">
              <a:rPr lang="en-US" smtClean="0"/>
              <a:t>20</a:t>
            </a:fld>
            <a:endParaRPr lang="en-US"/>
          </a:p>
        </p:txBody>
      </p:sp>
    </p:spTree>
    <p:extLst>
      <p:ext uri="{BB962C8B-B14F-4D97-AF65-F5344CB8AC3E}">
        <p14:creationId xmlns:p14="http://schemas.microsoft.com/office/powerpoint/2010/main" val="29265262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Barrick also launched</a:t>
            </a:r>
            <a:r>
              <a:rPr lang="en-US" baseline="0" dirty="0"/>
              <a:t> a community outreach initiative to win local support for the mine. This included thousands of community meetings, building a hospital ward for kids, and funding school buses, housing, laptops for school kids, education programs, water improvements, and job training programs.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References</a:t>
            </a:r>
          </a:p>
          <a:p>
            <a:endParaRPr lang="en-US" sz="1200" kern="1200" dirty="0">
              <a:solidFill>
                <a:schemeClr val="tx1"/>
              </a:solidFill>
              <a:effectLst/>
              <a:latin typeface="+mn-lt"/>
              <a:ea typeface="+mn-ea"/>
              <a:cs typeface="+mn-cs"/>
            </a:endParaRPr>
          </a:p>
          <a:p>
            <a:r>
              <a:rPr lang="en-US" sz="1200" b="0" dirty="0"/>
              <a:t>McCormick &amp; Smith, 2014</a:t>
            </a:r>
          </a:p>
          <a:p>
            <a:r>
              <a:rPr lang="en-US" sz="1200" b="0" dirty="0"/>
              <a:t>Barrick Gold,</a:t>
            </a:r>
            <a:r>
              <a:rPr lang="en-US" sz="1200" b="0" baseline="0" dirty="0"/>
              <a:t> A perfect storm at Pascua Lama, INSEAD case. </a:t>
            </a:r>
          </a:p>
          <a:p>
            <a:r>
              <a:rPr lang="en-US" sz="1200" b="0" kern="1200" baseline="0" dirty="0">
                <a:solidFill>
                  <a:schemeClr val="tx1"/>
                </a:solidFill>
                <a:effectLst/>
                <a:latin typeface="+mn-lt"/>
                <a:ea typeface="+mn-ea"/>
                <a:cs typeface="+mn-cs"/>
              </a:rPr>
              <a:t>Inspection copy available at: http://centres.insead.edu/social-innovation/what-we-do/documents/INSEADSocialInnovationCentre6021-Barrick_Gold-CS-EN-0-06-2014-award-w.pdf</a:t>
            </a:r>
          </a:p>
          <a:p>
            <a:r>
              <a:rPr lang="en-US" sz="1200" kern="1200" dirty="0">
                <a:solidFill>
                  <a:schemeClr val="tx1"/>
                </a:solidFill>
                <a:effectLst/>
                <a:latin typeface="+mn-lt"/>
                <a:ea typeface="+mn-ea"/>
                <a:cs typeface="+mn-cs"/>
              </a:rPr>
              <a:t>https://en.wikipedia.org/wiki/Peter_Munk</a:t>
            </a:r>
          </a:p>
          <a:p>
            <a:endParaRPr lang="en-US" dirty="0"/>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BE1DD1D-0BD5-4E4F-ABDD-53ED947792F1}" type="slidenum">
              <a:rPr lang="en-US" smtClean="0"/>
              <a:t>21</a:t>
            </a:fld>
            <a:endParaRPr lang="en-US"/>
          </a:p>
        </p:txBody>
      </p:sp>
    </p:spTree>
    <p:extLst>
      <p:ext uri="{BB962C8B-B14F-4D97-AF65-F5344CB8AC3E}">
        <p14:creationId xmlns:p14="http://schemas.microsoft.com/office/powerpoint/2010/main" val="16782881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company </a:t>
            </a:r>
            <a:r>
              <a:rPr lang="en-US" sz="1200" dirty="0"/>
              <a:t>expected to invest $1.5 billion and extract many</a:t>
            </a:r>
            <a:r>
              <a:rPr lang="en-US" sz="1200" baseline="0" dirty="0"/>
              <a:t> more</a:t>
            </a:r>
            <a:r>
              <a:rPr lang="en-US" sz="1200" dirty="0"/>
              <a:t> billions of dollars worth of gold and silver. At</a:t>
            </a:r>
            <a:r>
              <a:rPr lang="en-US" sz="1200" baseline="0" dirty="0"/>
              <a:t> this point, a generation later, they are </a:t>
            </a:r>
            <a:r>
              <a:rPr lang="en-US" sz="1200" dirty="0"/>
              <a:t>on track to invest over $8 billion and have extracted–</a:t>
            </a:r>
            <a:r>
              <a:rPr lang="en-US" sz="1200" baseline="0" dirty="0"/>
              <a:t>  how much gold and silver do you think? [</a:t>
            </a:r>
            <a:r>
              <a:rPr lang="en-US" sz="1200" i="1" baseline="0" dirty="0"/>
              <a:t>Students provide guesses</a:t>
            </a:r>
            <a:r>
              <a:rPr lang="en-US" sz="1200" baseline="0" dirty="0"/>
              <a:t>].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References</a:t>
            </a:r>
          </a:p>
          <a:p>
            <a:endParaRPr lang="en-US" sz="1200" kern="1200" dirty="0">
              <a:solidFill>
                <a:schemeClr val="tx1"/>
              </a:solidFill>
              <a:effectLst/>
              <a:latin typeface="+mn-lt"/>
              <a:ea typeface="+mn-ea"/>
              <a:cs typeface="+mn-cs"/>
            </a:endParaRPr>
          </a:p>
          <a:p>
            <a:r>
              <a:rPr lang="en-US" sz="1200" b="0" dirty="0"/>
              <a:t>McCormick &amp; Smith, 2014</a:t>
            </a:r>
          </a:p>
          <a:p>
            <a:r>
              <a:rPr lang="en-US" sz="1200" b="0" dirty="0"/>
              <a:t>Barrick Gold,</a:t>
            </a:r>
            <a:r>
              <a:rPr lang="en-US" sz="1200" b="0" baseline="0" dirty="0"/>
              <a:t> A perfect storm at Pascua Lama, INSEAD case. </a:t>
            </a:r>
          </a:p>
          <a:p>
            <a:r>
              <a:rPr lang="en-US" sz="1200" b="0" kern="1200" baseline="0" dirty="0">
                <a:solidFill>
                  <a:schemeClr val="tx1"/>
                </a:solidFill>
                <a:effectLst/>
                <a:latin typeface="+mn-lt"/>
                <a:ea typeface="+mn-ea"/>
                <a:cs typeface="+mn-cs"/>
              </a:rPr>
              <a:t>Inspection copy available at: http://centres.insead.edu/social-innovation/what-we-do/documents/INSEADSocialInnovationCentre6021-Barrick_Gold-CS-EN-0-06-2014-award-w.pdf</a:t>
            </a:r>
          </a:p>
          <a:p>
            <a:r>
              <a:rPr lang="en-US" sz="1200" kern="1200" dirty="0">
                <a:solidFill>
                  <a:schemeClr val="tx1"/>
                </a:solidFill>
                <a:effectLst/>
                <a:latin typeface="+mn-lt"/>
                <a:ea typeface="+mn-ea"/>
                <a:cs typeface="+mn-cs"/>
              </a:rPr>
              <a:t>https://en.wikipedia.org/wiki/Peter_Munk</a:t>
            </a:r>
          </a:p>
          <a:p>
            <a:endParaRPr lang="en-US" dirty="0"/>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BE1DD1D-0BD5-4E4F-ABDD-53ED947792F1}" type="slidenum">
              <a:rPr lang="en-US" smtClean="0"/>
              <a:t>22</a:t>
            </a:fld>
            <a:endParaRPr lang="en-US"/>
          </a:p>
        </p:txBody>
      </p:sp>
    </p:spTree>
    <p:extLst>
      <p:ext uri="{BB962C8B-B14F-4D97-AF65-F5344CB8AC3E}">
        <p14:creationId xmlns:p14="http://schemas.microsoft.com/office/powerpoint/2010/main" val="15063015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Nothing.</a:t>
            </a:r>
            <a:r>
              <a:rPr lang="en-US" sz="1200" kern="1200" baseline="0" dirty="0">
                <a:solidFill>
                  <a:schemeClr val="tx1"/>
                </a:solidFill>
                <a:effectLst/>
                <a:latin typeface="+mn-lt"/>
                <a:ea typeface="+mn-ea"/>
                <a:cs typeface="+mn-cs"/>
              </a:rPr>
              <a:t> They have </a:t>
            </a:r>
            <a:r>
              <a:rPr lang="en-US" sz="1200" dirty="0"/>
              <a:t>extracted 0 ounces of gold and 0 ounces of silver as of 2016. The</a:t>
            </a:r>
            <a:r>
              <a:rPr lang="en-US" sz="1200" baseline="0" dirty="0"/>
              <a:t> company’s share </a:t>
            </a:r>
            <a:r>
              <a:rPr lang="en-US" sz="1200" dirty="0"/>
              <a:t>price dropped 50% just in 2013 in part due to the mounting problems</a:t>
            </a:r>
            <a:r>
              <a:rPr lang="en-US" sz="1200" baseline="0" dirty="0"/>
              <a:t> at this one mine site.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References</a:t>
            </a:r>
          </a:p>
          <a:p>
            <a:endParaRPr lang="en-US" sz="1200" kern="1200" dirty="0">
              <a:solidFill>
                <a:schemeClr val="tx1"/>
              </a:solidFill>
              <a:effectLst/>
              <a:latin typeface="+mn-lt"/>
              <a:ea typeface="+mn-ea"/>
              <a:cs typeface="+mn-cs"/>
            </a:endParaRPr>
          </a:p>
          <a:p>
            <a:r>
              <a:rPr lang="en-US" sz="1200" b="0" dirty="0"/>
              <a:t>McCormick &amp; Smith, 2014</a:t>
            </a:r>
          </a:p>
          <a:p>
            <a:r>
              <a:rPr lang="en-US" sz="1200" b="0" dirty="0"/>
              <a:t>Barrick Gold,</a:t>
            </a:r>
            <a:r>
              <a:rPr lang="en-US" sz="1200" b="0" baseline="0" dirty="0"/>
              <a:t> A perfect storm at Pascua Lama, INSEAD case. </a:t>
            </a:r>
          </a:p>
          <a:p>
            <a:r>
              <a:rPr lang="en-US" sz="1200" b="0" kern="1200" baseline="0" dirty="0">
                <a:solidFill>
                  <a:schemeClr val="tx1"/>
                </a:solidFill>
                <a:effectLst/>
                <a:latin typeface="+mn-lt"/>
                <a:ea typeface="+mn-ea"/>
                <a:cs typeface="+mn-cs"/>
              </a:rPr>
              <a:t>Inspection copy available at: http://centres.insead.edu/social-innovation/what-we-do/documents/INSEADSocialInnovationCentre6021-Barrick_Gold-CS-EN-0-06-2014-award-w.pdf</a:t>
            </a:r>
          </a:p>
          <a:p>
            <a:r>
              <a:rPr lang="en-US" sz="1200" kern="1200" dirty="0">
                <a:solidFill>
                  <a:schemeClr val="tx1"/>
                </a:solidFill>
                <a:effectLst/>
                <a:latin typeface="+mn-lt"/>
                <a:ea typeface="+mn-ea"/>
                <a:cs typeface="+mn-cs"/>
              </a:rPr>
              <a:t>https://en.wikipedia.org/wiki/Peter_Munk</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dirty="0"/>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BE1DD1D-0BD5-4E4F-ABDD-53ED947792F1}" type="slidenum">
              <a:rPr lang="en-US" smtClean="0"/>
              <a:t>23</a:t>
            </a:fld>
            <a:endParaRPr lang="en-US"/>
          </a:p>
        </p:txBody>
      </p:sp>
    </p:spTree>
    <p:extLst>
      <p:ext uri="{BB962C8B-B14F-4D97-AF65-F5344CB8AC3E}">
        <p14:creationId xmlns:p14="http://schemas.microsoft.com/office/powerpoint/2010/main" val="36838472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Hindsight</a:t>
            </a:r>
            <a:r>
              <a:rPr lang="en-US" baseline="0" dirty="0"/>
              <a:t> is always perfect, and maybe it would have gone poorly no matter what. But </a:t>
            </a:r>
            <a:r>
              <a:rPr lang="en-US" dirty="0"/>
              <a:t>the company did</a:t>
            </a:r>
            <a:r>
              <a:rPr lang="en-US" baseline="0" dirty="0"/>
              <a:t> potentially make some key </a:t>
            </a:r>
            <a:r>
              <a:rPr lang="en-US" sz="1200" b="0" dirty="0"/>
              <a:t>strategic missteps with</a:t>
            </a:r>
            <a:r>
              <a:rPr lang="en-US" sz="1200" b="0" baseline="0" dirty="0"/>
              <a:t> regarding to getting local support</a:t>
            </a:r>
            <a:r>
              <a:rPr lang="en-US" sz="1200" b="0" dirty="0"/>
              <a:t>. </a:t>
            </a:r>
            <a:endParaRPr lang="en-US" dirty="0"/>
          </a:p>
        </p:txBody>
      </p:sp>
      <p:sp>
        <p:nvSpPr>
          <p:cNvPr id="4" name="Slide Number Placeholder 3"/>
          <p:cNvSpPr>
            <a:spLocks noGrp="1"/>
          </p:cNvSpPr>
          <p:nvPr>
            <p:ph type="sldNum" sz="quarter" idx="10"/>
          </p:nvPr>
        </p:nvSpPr>
        <p:spPr/>
        <p:txBody>
          <a:bodyPr/>
          <a:lstStyle/>
          <a:p>
            <a:fld id="{9BE1DD1D-0BD5-4E4F-ABDD-53ED947792F1}" type="slidenum">
              <a:rPr lang="en-US" smtClean="0"/>
              <a:t>24</a:t>
            </a:fld>
            <a:endParaRPr lang="en-US"/>
          </a:p>
        </p:txBody>
      </p:sp>
    </p:spTree>
    <p:extLst>
      <p:ext uri="{BB962C8B-B14F-4D97-AF65-F5344CB8AC3E}">
        <p14:creationId xmlns:p14="http://schemas.microsoft.com/office/powerpoint/2010/main" val="9362697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t>To their credit, they did have an extensive</a:t>
            </a:r>
            <a:r>
              <a:rPr lang="en-US" sz="1200" b="0" baseline="0" dirty="0"/>
              <a:t> community outreach initiative, much more extensive and generous than other mining companies would have done. </a:t>
            </a:r>
            <a:r>
              <a:rPr lang="en-US" sz="1200" b="0" u="none" baseline="0" dirty="0"/>
              <a:t>But this was to get support for the mine, not ask permission. They never actually asked the local communities if they wanted the mine.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u="none"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u="none" baseline="0" dirty="0"/>
              <a:t>The local communities ended up rejecting the outreach efforts. </a:t>
            </a:r>
            <a:r>
              <a:rPr lang="en-US" dirty="0"/>
              <a:t>The local community leaders broadened their coalition to include international environmental groups. There were protests and demonstrations against the mine not only in Chile and Argentina, but also in Canada. </a:t>
            </a:r>
            <a:r>
              <a:rPr lang="en-US" sz="1200" dirty="0"/>
              <a:t>A legal campaign, the public demonstrations, and bad publicity successfully blocked the mine as of 2023. </a:t>
            </a:r>
            <a:endParaRPr lang="en-US" dirty="0"/>
          </a:p>
          <a:p>
            <a:endParaRPr lang="en-US" dirty="0"/>
          </a:p>
          <a:p>
            <a:r>
              <a:rPr lang="en-US" dirty="0"/>
              <a:t>The Barrick</a:t>
            </a:r>
            <a:r>
              <a:rPr lang="en-US" baseline="0" dirty="0"/>
              <a:t> Gold case shows the </a:t>
            </a:r>
            <a:r>
              <a:rPr lang="en-US" dirty="0"/>
              <a:t>value of taking cultural differences </a:t>
            </a:r>
            <a:r>
              <a:rPr lang="en-US" u="sng" dirty="0"/>
              <a:t>within</a:t>
            </a:r>
            <a:r>
              <a:rPr lang="en-US" dirty="0"/>
              <a:t> a nation into account. An agreement with the Chilean and Argentinean governments</a:t>
            </a:r>
            <a:r>
              <a:rPr lang="en-US" baseline="0" dirty="0"/>
              <a:t> does not mean support from the </a:t>
            </a:r>
            <a:r>
              <a:rPr lang="en-US" dirty="0"/>
              <a:t>Chilean and Argentinean people,</a:t>
            </a:r>
            <a:r>
              <a:rPr lang="en-US" baseline="0" dirty="0"/>
              <a:t> the non-elites who in many cases have very different values from those in power. The local indigenous communities rejected the company based not just on the environmental threat, but on their very different set of values. Mining jobs and free school curriculums did not hold the value for them that the company assumed they would. The education curriculum for instance was not seen as faithful to the indigenous traditions of the area and rather as Westernized and government-sponsored propaganda about the history of the region.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References</a:t>
            </a:r>
          </a:p>
          <a:p>
            <a:endParaRPr lang="en-US" sz="1200" kern="1200" dirty="0">
              <a:solidFill>
                <a:schemeClr val="tx1"/>
              </a:solidFill>
              <a:effectLst/>
              <a:latin typeface="+mn-lt"/>
              <a:ea typeface="+mn-ea"/>
              <a:cs typeface="+mn-cs"/>
            </a:endParaRPr>
          </a:p>
          <a:p>
            <a:r>
              <a:rPr lang="en-US" sz="1200" b="0" dirty="0"/>
              <a:t>McCormick &amp; Smith, 2014</a:t>
            </a:r>
          </a:p>
          <a:p>
            <a:r>
              <a:rPr lang="en-US" sz="1200" b="0" dirty="0"/>
              <a:t>Barrick Gold,</a:t>
            </a:r>
            <a:r>
              <a:rPr lang="en-US" sz="1200" b="0" baseline="0" dirty="0"/>
              <a:t> A perfect storm at Pascua Lama, INSEAD case. </a:t>
            </a:r>
          </a:p>
          <a:p>
            <a:r>
              <a:rPr lang="en-US" sz="1200" b="0" kern="1200" baseline="0" dirty="0">
                <a:solidFill>
                  <a:schemeClr val="tx1"/>
                </a:solidFill>
                <a:effectLst/>
                <a:latin typeface="+mn-lt"/>
                <a:ea typeface="+mn-ea"/>
                <a:cs typeface="+mn-cs"/>
              </a:rPr>
              <a:t>Inspection copy available at: http://centres.insead.edu/social-innovation/what-we-do/documents/INSEADSocialInnovationCentre6021-Barrick_Gold-CS-EN-0-06-2014-award-w.pdf</a:t>
            </a:r>
          </a:p>
          <a:p>
            <a:r>
              <a:rPr lang="en-US" sz="1200" kern="1200" dirty="0">
                <a:solidFill>
                  <a:schemeClr val="tx1"/>
                </a:solidFill>
                <a:effectLst/>
                <a:latin typeface="+mn-lt"/>
                <a:ea typeface="+mn-ea"/>
                <a:cs typeface="+mn-cs"/>
              </a:rPr>
              <a:t>https://en.wikipedia.org/wiki/Peter_Munk</a:t>
            </a:r>
          </a:p>
          <a:p>
            <a:endParaRPr lang="en-US" dirty="0"/>
          </a:p>
        </p:txBody>
      </p:sp>
      <p:sp>
        <p:nvSpPr>
          <p:cNvPr id="4" name="Slide Number Placeholder 3"/>
          <p:cNvSpPr>
            <a:spLocks noGrp="1"/>
          </p:cNvSpPr>
          <p:nvPr>
            <p:ph type="sldNum" sz="quarter" idx="10"/>
          </p:nvPr>
        </p:nvSpPr>
        <p:spPr/>
        <p:txBody>
          <a:bodyPr/>
          <a:lstStyle/>
          <a:p>
            <a:fld id="{9BE1DD1D-0BD5-4E4F-ABDD-53ED947792F1}" type="slidenum">
              <a:rPr lang="en-US" smtClean="0"/>
              <a:t>25</a:t>
            </a:fld>
            <a:endParaRPr lang="en-US"/>
          </a:p>
        </p:txBody>
      </p:sp>
    </p:spTree>
    <p:extLst>
      <p:ext uri="{BB962C8B-B14F-4D97-AF65-F5344CB8AC3E}">
        <p14:creationId xmlns:p14="http://schemas.microsoft.com/office/powerpoint/2010/main" val="25393396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Here is part of a letter to the Barrick shareholders from representatives of one of the local communities. [</a:t>
            </a:r>
            <a:r>
              <a:rPr lang="en-US" i="1" baseline="0" dirty="0"/>
              <a:t>quoting letter</a:t>
            </a:r>
            <a:r>
              <a:rPr lang="en-US" baseline="0" dirty="0"/>
              <a:t>]. </a:t>
            </a:r>
            <a:r>
              <a:rPr lang="en-US" i="0" baseline="0" dirty="0"/>
              <a:t>“</a:t>
            </a:r>
            <a:r>
              <a:rPr lang="en-US" sz="1200" i="0" dirty="0"/>
              <a:t>They have brought professionals to teach the </a:t>
            </a:r>
            <a:r>
              <a:rPr lang="en-US" sz="1200" i="0" dirty="0" err="1"/>
              <a:t>Huascoaltinos</a:t>
            </a:r>
            <a:r>
              <a:rPr lang="en-US" sz="1200" i="0" dirty="0"/>
              <a:t> about our own culture. What right do you have to teach us about our own traditions? What right do you have to manipulate our traditions… We will not allow Barrick to destroy our land and culture.” Thus, this was clearly seen by the local communities as not just an environmental issue, but also an issue of the preservation of cultural heritage.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References</a:t>
            </a:r>
          </a:p>
          <a:p>
            <a:endParaRPr lang="en-US" sz="1200" kern="1200" dirty="0">
              <a:solidFill>
                <a:schemeClr val="tx1"/>
              </a:solidFill>
              <a:effectLst/>
              <a:latin typeface="+mn-lt"/>
              <a:ea typeface="+mn-ea"/>
              <a:cs typeface="+mn-cs"/>
            </a:endParaRPr>
          </a:p>
          <a:p>
            <a:r>
              <a:rPr lang="en-US" sz="1200" b="0" dirty="0"/>
              <a:t>McCormick &amp; Smith, 2014</a:t>
            </a:r>
          </a:p>
          <a:p>
            <a:r>
              <a:rPr lang="en-US" sz="1200" b="0" dirty="0"/>
              <a:t>Barrick Gold,</a:t>
            </a:r>
            <a:r>
              <a:rPr lang="en-US" sz="1200" b="0" baseline="0" dirty="0"/>
              <a:t> A perfect storm at Pascua Lama, INSEAD case. </a:t>
            </a:r>
          </a:p>
          <a:p>
            <a:r>
              <a:rPr lang="en-US" sz="1200" b="0" kern="1200" baseline="0" dirty="0">
                <a:solidFill>
                  <a:schemeClr val="tx1"/>
                </a:solidFill>
                <a:effectLst/>
                <a:latin typeface="+mn-lt"/>
                <a:ea typeface="+mn-ea"/>
                <a:cs typeface="+mn-cs"/>
              </a:rPr>
              <a:t>Inspection copy available at: http://centres.insead.edu/social-innovation/what-we-do/documents/INSEADSocialInnovationCentre6021-Barrick_Gold-CS-EN-0-06-2014-award-w.pdf</a:t>
            </a:r>
          </a:p>
          <a:p>
            <a:r>
              <a:rPr lang="en-US" sz="1200" kern="1200" dirty="0">
                <a:solidFill>
                  <a:schemeClr val="tx1"/>
                </a:solidFill>
                <a:effectLst/>
                <a:latin typeface="+mn-lt"/>
                <a:ea typeface="+mn-ea"/>
                <a:cs typeface="+mn-cs"/>
              </a:rPr>
              <a:t>https://en.wikipedia.org/wiki/Peter_Munk</a:t>
            </a:r>
          </a:p>
          <a:p>
            <a:endParaRPr lang="en-US" dirty="0"/>
          </a:p>
        </p:txBody>
      </p:sp>
      <p:sp>
        <p:nvSpPr>
          <p:cNvPr id="4" name="Slide Number Placeholder 3"/>
          <p:cNvSpPr>
            <a:spLocks noGrp="1"/>
          </p:cNvSpPr>
          <p:nvPr>
            <p:ph type="sldNum" sz="quarter" idx="10"/>
          </p:nvPr>
        </p:nvSpPr>
        <p:spPr/>
        <p:txBody>
          <a:bodyPr/>
          <a:lstStyle/>
          <a:p>
            <a:fld id="{9BE1DD1D-0BD5-4E4F-ABDD-53ED947792F1}" type="slidenum">
              <a:rPr lang="en-US" smtClean="0"/>
              <a:t>26</a:t>
            </a:fld>
            <a:endParaRPr lang="en-US"/>
          </a:p>
        </p:txBody>
      </p:sp>
    </p:spTree>
    <p:extLst>
      <p:ext uri="{BB962C8B-B14F-4D97-AF65-F5344CB8AC3E}">
        <p14:creationId xmlns:p14="http://schemas.microsoft.com/office/powerpoint/2010/main" val="21864374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kern="1200" dirty="0">
                <a:solidFill>
                  <a:schemeClr val="tx1"/>
                </a:solidFill>
                <a:effectLst/>
                <a:latin typeface="+mn-lt"/>
                <a:ea typeface="+mn-ea"/>
                <a:cs typeface="+mn-cs"/>
              </a:rPr>
              <a:t>Peter Munk, the </a:t>
            </a:r>
            <a:r>
              <a:rPr lang="fr-FR" sz="1200" kern="1200" dirty="0" err="1">
                <a:solidFill>
                  <a:schemeClr val="tx1"/>
                </a:solidFill>
                <a:effectLst/>
                <a:latin typeface="+mn-lt"/>
                <a:ea typeface="+mn-ea"/>
                <a:cs typeface="+mn-cs"/>
              </a:rPr>
              <a:t>founder</a:t>
            </a:r>
            <a:r>
              <a:rPr lang="fr-FR" sz="1200" kern="1200" dirty="0">
                <a:solidFill>
                  <a:schemeClr val="tx1"/>
                </a:solidFill>
                <a:effectLst/>
                <a:latin typeface="+mn-lt"/>
                <a:ea typeface="+mn-ea"/>
                <a:cs typeface="+mn-cs"/>
              </a:rPr>
              <a:t> of </a:t>
            </a:r>
            <a:r>
              <a:rPr lang="fr-FR" sz="1200" kern="1200" dirty="0" err="1">
                <a:solidFill>
                  <a:schemeClr val="tx1"/>
                </a:solidFill>
                <a:effectLst/>
                <a:latin typeface="+mn-lt"/>
                <a:ea typeface="+mn-ea"/>
                <a:cs typeface="+mn-cs"/>
              </a:rPr>
              <a:t>Barrick</a:t>
            </a:r>
            <a:r>
              <a:rPr lang="fr-FR" sz="1200" kern="1200" dirty="0">
                <a:solidFill>
                  <a:schemeClr val="tx1"/>
                </a:solidFill>
                <a:effectLst/>
                <a:latin typeface="+mn-lt"/>
                <a:ea typeface="+mn-ea"/>
                <a:cs typeface="+mn-cs"/>
              </a:rPr>
              <a:t> Gold has </a:t>
            </a:r>
            <a:r>
              <a:rPr lang="fr-FR" sz="1200" kern="1200" dirty="0" err="1">
                <a:solidFill>
                  <a:schemeClr val="tx1"/>
                </a:solidFill>
                <a:effectLst/>
                <a:latin typeface="+mn-lt"/>
                <a:ea typeface="+mn-ea"/>
                <a:cs typeface="+mn-cs"/>
              </a:rPr>
              <a:t>discussed</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what</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his</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called</a:t>
            </a:r>
            <a:r>
              <a:rPr lang="fr-FR" sz="1200" kern="1200" baseline="0" dirty="0">
                <a:solidFill>
                  <a:schemeClr val="tx1"/>
                </a:solidFill>
                <a:effectLst/>
                <a:latin typeface="+mn-lt"/>
                <a:ea typeface="+mn-ea"/>
                <a:cs typeface="+mn-cs"/>
              </a:rPr>
              <a:t> </a:t>
            </a:r>
            <a:r>
              <a:rPr lang="fr-FR" sz="1200" kern="1200" dirty="0">
                <a:solidFill>
                  <a:schemeClr val="tx1"/>
                </a:solidFill>
                <a:effectLst/>
                <a:latin typeface="+mn-lt"/>
                <a:ea typeface="+mn-ea"/>
                <a:cs typeface="+mn-cs"/>
              </a:rPr>
              <a:t>the social </a:t>
            </a:r>
            <a:r>
              <a:rPr lang="fr-FR" sz="1200" kern="1200" dirty="0" err="1">
                <a:solidFill>
                  <a:schemeClr val="tx1"/>
                </a:solidFill>
                <a:effectLst/>
                <a:latin typeface="+mn-lt"/>
                <a:ea typeface="+mn-ea"/>
                <a:cs typeface="+mn-cs"/>
              </a:rPr>
              <a:t>license</a:t>
            </a:r>
            <a:r>
              <a:rPr lang="fr-FR" sz="1200" kern="1200" dirty="0">
                <a:solidFill>
                  <a:schemeClr val="tx1"/>
                </a:solidFill>
                <a:effectLst/>
                <a:latin typeface="+mn-lt"/>
                <a:ea typeface="+mn-ea"/>
                <a:cs typeface="+mn-cs"/>
              </a:rPr>
              <a:t> to mine. </a:t>
            </a:r>
            <a:r>
              <a:rPr lang="fr-FR" sz="1200" i="1" kern="1200" dirty="0">
                <a:solidFill>
                  <a:schemeClr val="tx1"/>
                </a:solidFill>
                <a:effectLst/>
                <a:latin typeface="+mn-lt"/>
                <a:ea typeface="+mn-ea"/>
                <a:cs typeface="+mn-cs"/>
              </a:rPr>
              <a:t>[</a:t>
            </a:r>
            <a:r>
              <a:rPr lang="fr-FR" sz="1200" i="1" kern="1200" dirty="0" err="1">
                <a:solidFill>
                  <a:schemeClr val="tx1"/>
                </a:solidFill>
                <a:effectLst/>
                <a:latin typeface="+mn-lt"/>
                <a:ea typeface="+mn-ea"/>
                <a:cs typeface="+mn-cs"/>
              </a:rPr>
              <a:t>Quoting</a:t>
            </a:r>
            <a:r>
              <a:rPr lang="fr-FR" sz="1200" i="1" kern="1200" dirty="0">
                <a:solidFill>
                  <a:schemeClr val="tx1"/>
                </a:solidFill>
                <a:effectLst/>
                <a:latin typeface="+mn-lt"/>
                <a:ea typeface="+mn-ea"/>
                <a:cs typeface="+mn-cs"/>
              </a:rPr>
              <a:t> Munk</a:t>
            </a:r>
            <a:r>
              <a:rPr lang="fr-FR" sz="1200" kern="1200" dirty="0">
                <a:solidFill>
                  <a:schemeClr val="tx1"/>
                </a:solidFill>
                <a:effectLst/>
                <a:latin typeface="+mn-lt"/>
                <a:ea typeface="+mn-ea"/>
                <a:cs typeface="+mn-cs"/>
              </a:rPr>
              <a:t>] </a:t>
            </a:r>
            <a:r>
              <a:rPr lang="fr-FR" sz="1200" i="0" kern="1200" dirty="0">
                <a:solidFill>
                  <a:schemeClr val="tx1"/>
                </a:solidFill>
                <a:effectLst/>
                <a:latin typeface="+mn-lt"/>
                <a:ea typeface="+mn-ea"/>
                <a:cs typeface="+mn-cs"/>
              </a:rPr>
              <a:t>“</a:t>
            </a:r>
            <a:r>
              <a:rPr lang="fr-FR" sz="1200" i="0" kern="1200" dirty="0" err="1">
                <a:solidFill>
                  <a:schemeClr val="tx1"/>
                </a:solidFill>
                <a:effectLst/>
                <a:latin typeface="+mn-lt"/>
                <a:ea typeface="+mn-ea"/>
                <a:cs typeface="+mn-cs"/>
              </a:rPr>
              <a:t>It’s</a:t>
            </a:r>
            <a:r>
              <a:rPr lang="fr-FR" sz="1200" i="0" kern="1200" dirty="0">
                <a:solidFill>
                  <a:schemeClr val="tx1"/>
                </a:solidFill>
                <a:effectLst/>
                <a:latin typeface="+mn-lt"/>
                <a:ea typeface="+mn-ea"/>
                <a:cs typeface="+mn-cs"/>
              </a:rPr>
              <a:t> not </a:t>
            </a:r>
            <a:r>
              <a:rPr lang="fr-FR" sz="1200" i="0" kern="1200" dirty="0" err="1">
                <a:solidFill>
                  <a:schemeClr val="tx1"/>
                </a:solidFill>
                <a:effectLst/>
                <a:latin typeface="+mn-lt"/>
                <a:ea typeface="+mn-ea"/>
                <a:cs typeface="+mn-cs"/>
              </a:rPr>
              <a:t>enough</a:t>
            </a:r>
            <a:r>
              <a:rPr lang="fr-FR" sz="1200" i="0" kern="1200" dirty="0">
                <a:solidFill>
                  <a:schemeClr val="tx1"/>
                </a:solidFill>
                <a:effectLst/>
                <a:latin typeface="+mn-lt"/>
                <a:ea typeface="+mn-ea"/>
                <a:cs typeface="+mn-cs"/>
              </a:rPr>
              <a:t> to have money. </a:t>
            </a:r>
            <a:r>
              <a:rPr lang="fr-FR" sz="1200" i="0" kern="1200" dirty="0" err="1">
                <a:solidFill>
                  <a:schemeClr val="tx1"/>
                </a:solidFill>
                <a:effectLst/>
                <a:latin typeface="+mn-lt"/>
                <a:ea typeface="+mn-ea"/>
                <a:cs typeface="+mn-cs"/>
              </a:rPr>
              <a:t>It’s</a:t>
            </a:r>
            <a:r>
              <a:rPr lang="fr-FR" sz="1200" i="0" kern="1200" dirty="0">
                <a:solidFill>
                  <a:schemeClr val="tx1"/>
                </a:solidFill>
                <a:effectLst/>
                <a:latin typeface="+mn-lt"/>
                <a:ea typeface="+mn-ea"/>
                <a:cs typeface="+mn-cs"/>
              </a:rPr>
              <a:t> not </a:t>
            </a:r>
            <a:r>
              <a:rPr lang="fr-FR" sz="1200" i="0" kern="1200" dirty="0" err="1">
                <a:solidFill>
                  <a:schemeClr val="tx1"/>
                </a:solidFill>
                <a:effectLst/>
                <a:latin typeface="+mn-lt"/>
                <a:ea typeface="+mn-ea"/>
                <a:cs typeface="+mn-cs"/>
              </a:rPr>
              <a:t>enough</a:t>
            </a:r>
            <a:r>
              <a:rPr lang="fr-FR" sz="1200" i="0" kern="1200" dirty="0">
                <a:solidFill>
                  <a:schemeClr val="tx1"/>
                </a:solidFill>
                <a:effectLst/>
                <a:latin typeface="+mn-lt"/>
                <a:ea typeface="+mn-ea"/>
                <a:cs typeface="+mn-cs"/>
              </a:rPr>
              <a:t> to have </a:t>
            </a:r>
            <a:r>
              <a:rPr lang="fr-FR" sz="1200" i="0" kern="1200" dirty="0" err="1">
                <a:solidFill>
                  <a:schemeClr val="tx1"/>
                </a:solidFill>
                <a:effectLst/>
                <a:latin typeface="+mn-lt"/>
                <a:ea typeface="+mn-ea"/>
                <a:cs typeface="+mn-cs"/>
              </a:rPr>
              <a:t>reserves</a:t>
            </a:r>
            <a:r>
              <a:rPr lang="fr-FR" sz="1200" i="0" kern="1200" dirty="0">
                <a:solidFill>
                  <a:schemeClr val="tx1"/>
                </a:solidFill>
                <a:effectLst/>
                <a:latin typeface="+mn-lt"/>
                <a:ea typeface="+mn-ea"/>
                <a:cs typeface="+mn-cs"/>
              </a:rPr>
              <a:t>. </a:t>
            </a:r>
            <a:r>
              <a:rPr lang="fr-FR" sz="1200" i="0" kern="1200" dirty="0" err="1">
                <a:solidFill>
                  <a:schemeClr val="tx1"/>
                </a:solidFill>
                <a:effectLst/>
                <a:latin typeface="+mn-lt"/>
                <a:ea typeface="+mn-ea"/>
                <a:cs typeface="+mn-cs"/>
              </a:rPr>
              <a:t>It’s</a:t>
            </a:r>
            <a:r>
              <a:rPr lang="fr-FR" sz="1200" i="0" kern="1200" dirty="0">
                <a:solidFill>
                  <a:schemeClr val="tx1"/>
                </a:solidFill>
                <a:effectLst/>
                <a:latin typeface="+mn-lt"/>
                <a:ea typeface="+mn-ea"/>
                <a:cs typeface="+mn-cs"/>
              </a:rPr>
              <a:t> not </a:t>
            </a:r>
            <a:r>
              <a:rPr lang="fr-FR" sz="1200" i="0" kern="1200" dirty="0" err="1">
                <a:solidFill>
                  <a:schemeClr val="tx1"/>
                </a:solidFill>
                <a:effectLst/>
                <a:latin typeface="+mn-lt"/>
                <a:ea typeface="+mn-ea"/>
                <a:cs typeface="+mn-cs"/>
              </a:rPr>
              <a:t>enough</a:t>
            </a:r>
            <a:r>
              <a:rPr lang="fr-FR" sz="1200" i="0" kern="1200" dirty="0">
                <a:solidFill>
                  <a:schemeClr val="tx1"/>
                </a:solidFill>
                <a:effectLst/>
                <a:latin typeface="+mn-lt"/>
                <a:ea typeface="+mn-ea"/>
                <a:cs typeface="+mn-cs"/>
              </a:rPr>
              <a:t> to have </a:t>
            </a:r>
            <a:r>
              <a:rPr lang="fr-FR" sz="1200" i="0" kern="1200" dirty="0" err="1">
                <a:solidFill>
                  <a:schemeClr val="tx1"/>
                </a:solidFill>
                <a:effectLst/>
                <a:latin typeface="+mn-lt"/>
                <a:ea typeface="+mn-ea"/>
                <a:cs typeface="+mn-cs"/>
              </a:rPr>
              <a:t>great</a:t>
            </a:r>
            <a:r>
              <a:rPr lang="fr-FR" sz="1200" i="0" kern="1200" dirty="0">
                <a:solidFill>
                  <a:schemeClr val="tx1"/>
                </a:solidFill>
                <a:effectLst/>
                <a:latin typeface="+mn-lt"/>
                <a:ea typeface="+mn-ea"/>
                <a:cs typeface="+mn-cs"/>
              </a:rPr>
              <a:t> </a:t>
            </a:r>
            <a:r>
              <a:rPr lang="fr-FR" sz="1200" i="0" kern="1200" dirty="0" err="1">
                <a:solidFill>
                  <a:schemeClr val="tx1"/>
                </a:solidFill>
                <a:effectLst/>
                <a:latin typeface="+mn-lt"/>
                <a:ea typeface="+mn-ea"/>
                <a:cs typeface="+mn-cs"/>
              </a:rPr>
              <a:t>mining</a:t>
            </a:r>
            <a:r>
              <a:rPr lang="fr-FR" sz="1200" i="0" kern="1200" dirty="0">
                <a:solidFill>
                  <a:schemeClr val="tx1"/>
                </a:solidFill>
                <a:effectLst/>
                <a:latin typeface="+mn-lt"/>
                <a:ea typeface="+mn-ea"/>
                <a:cs typeface="+mn-cs"/>
              </a:rPr>
              <a:t> people. </a:t>
            </a:r>
            <a:r>
              <a:rPr lang="fr-FR" sz="1200" i="0" kern="1200" dirty="0" err="1">
                <a:solidFill>
                  <a:schemeClr val="tx1"/>
                </a:solidFill>
                <a:effectLst/>
                <a:latin typeface="+mn-lt"/>
                <a:ea typeface="+mn-ea"/>
                <a:cs typeface="+mn-cs"/>
              </a:rPr>
              <a:t>Today</a:t>
            </a:r>
            <a:r>
              <a:rPr lang="fr-FR" sz="1200" i="0" kern="1200" dirty="0">
                <a:solidFill>
                  <a:schemeClr val="tx1"/>
                </a:solidFill>
                <a:effectLst/>
                <a:latin typeface="+mn-lt"/>
                <a:ea typeface="+mn-ea"/>
                <a:cs typeface="+mn-cs"/>
              </a:rPr>
              <a:t> the single </a:t>
            </a:r>
            <a:r>
              <a:rPr lang="fr-FR" sz="1200" i="0" kern="1200" dirty="0" err="1">
                <a:solidFill>
                  <a:schemeClr val="tx1"/>
                </a:solidFill>
                <a:effectLst/>
                <a:latin typeface="+mn-lt"/>
                <a:ea typeface="+mn-ea"/>
                <a:cs typeface="+mn-cs"/>
              </a:rPr>
              <a:t>most</a:t>
            </a:r>
            <a:r>
              <a:rPr lang="fr-FR" sz="1200" i="0" kern="1200" dirty="0">
                <a:solidFill>
                  <a:schemeClr val="tx1"/>
                </a:solidFill>
                <a:effectLst/>
                <a:latin typeface="+mn-lt"/>
                <a:ea typeface="+mn-ea"/>
                <a:cs typeface="+mn-cs"/>
              </a:rPr>
              <a:t> </a:t>
            </a:r>
            <a:r>
              <a:rPr lang="fr-FR" sz="1200" i="0" kern="1200" dirty="0" err="1">
                <a:solidFill>
                  <a:schemeClr val="tx1"/>
                </a:solidFill>
                <a:effectLst/>
                <a:latin typeface="+mn-lt"/>
                <a:ea typeface="+mn-ea"/>
                <a:cs typeface="+mn-cs"/>
              </a:rPr>
              <a:t>critical</a:t>
            </a:r>
            <a:r>
              <a:rPr lang="fr-FR" sz="1200" i="0" kern="1200" dirty="0">
                <a:solidFill>
                  <a:schemeClr val="tx1"/>
                </a:solidFill>
                <a:effectLst/>
                <a:latin typeface="+mn-lt"/>
                <a:ea typeface="+mn-ea"/>
                <a:cs typeface="+mn-cs"/>
              </a:rPr>
              <a:t> factor in </a:t>
            </a:r>
            <a:r>
              <a:rPr lang="fr-FR" sz="1200" i="0" kern="1200" dirty="0" err="1">
                <a:solidFill>
                  <a:schemeClr val="tx1"/>
                </a:solidFill>
                <a:effectLst/>
                <a:latin typeface="+mn-lt"/>
                <a:ea typeface="+mn-ea"/>
                <a:cs typeface="+mn-cs"/>
              </a:rPr>
              <a:t>growing</a:t>
            </a:r>
            <a:r>
              <a:rPr lang="fr-FR" sz="1200" i="0" kern="1200" dirty="0">
                <a:solidFill>
                  <a:schemeClr val="tx1"/>
                </a:solidFill>
                <a:effectLst/>
                <a:latin typeface="+mn-lt"/>
                <a:ea typeface="+mn-ea"/>
                <a:cs typeface="+mn-cs"/>
              </a:rPr>
              <a:t> a </a:t>
            </a:r>
            <a:r>
              <a:rPr lang="fr-FR" sz="1200" i="0" kern="1200" dirty="0" err="1">
                <a:solidFill>
                  <a:schemeClr val="tx1"/>
                </a:solidFill>
                <a:effectLst/>
                <a:latin typeface="+mn-lt"/>
                <a:ea typeface="+mn-ea"/>
                <a:cs typeface="+mn-cs"/>
              </a:rPr>
              <a:t>mining</a:t>
            </a:r>
            <a:r>
              <a:rPr lang="fr-FR" sz="1200" i="0" kern="1200" dirty="0">
                <a:solidFill>
                  <a:schemeClr val="tx1"/>
                </a:solidFill>
                <a:effectLst/>
                <a:latin typeface="+mn-lt"/>
                <a:ea typeface="+mn-ea"/>
                <a:cs typeface="+mn-cs"/>
              </a:rPr>
              <a:t> </a:t>
            </a:r>
            <a:r>
              <a:rPr lang="fr-FR" sz="1200" i="0" kern="1200" dirty="0" err="1">
                <a:solidFill>
                  <a:schemeClr val="tx1"/>
                </a:solidFill>
                <a:effectLst/>
                <a:latin typeface="+mn-lt"/>
                <a:ea typeface="+mn-ea"/>
                <a:cs typeface="+mn-cs"/>
              </a:rPr>
              <a:t>company</a:t>
            </a:r>
            <a:r>
              <a:rPr lang="fr-FR" sz="1200" i="0" kern="1200" dirty="0">
                <a:solidFill>
                  <a:schemeClr val="tx1"/>
                </a:solidFill>
                <a:effectLst/>
                <a:latin typeface="+mn-lt"/>
                <a:ea typeface="+mn-ea"/>
                <a:cs typeface="+mn-cs"/>
              </a:rPr>
              <a:t> </a:t>
            </a:r>
            <a:r>
              <a:rPr lang="fr-FR" sz="1200" i="0" kern="1200" dirty="0" err="1">
                <a:solidFill>
                  <a:schemeClr val="tx1"/>
                </a:solidFill>
                <a:effectLst/>
                <a:latin typeface="+mn-lt"/>
                <a:ea typeface="+mn-ea"/>
                <a:cs typeface="+mn-cs"/>
              </a:rPr>
              <a:t>is</a:t>
            </a:r>
            <a:r>
              <a:rPr lang="fr-FR" sz="1200" i="0" kern="1200" dirty="0">
                <a:solidFill>
                  <a:schemeClr val="tx1"/>
                </a:solidFill>
                <a:effectLst/>
                <a:latin typeface="+mn-lt"/>
                <a:ea typeface="+mn-ea"/>
                <a:cs typeface="+mn-cs"/>
              </a:rPr>
              <a:t> a social consensus – a </a:t>
            </a:r>
            <a:r>
              <a:rPr lang="fr-FR" sz="1200" i="0" kern="1200" dirty="0" err="1">
                <a:solidFill>
                  <a:schemeClr val="tx1"/>
                </a:solidFill>
                <a:effectLst/>
                <a:latin typeface="+mn-lt"/>
                <a:ea typeface="+mn-ea"/>
                <a:cs typeface="+mn-cs"/>
              </a:rPr>
              <a:t>license</a:t>
            </a:r>
            <a:r>
              <a:rPr lang="fr-FR" sz="1200" i="0" kern="1200" dirty="0">
                <a:solidFill>
                  <a:schemeClr val="tx1"/>
                </a:solidFill>
                <a:effectLst/>
                <a:latin typeface="+mn-lt"/>
                <a:ea typeface="+mn-ea"/>
                <a:cs typeface="+mn-cs"/>
              </a:rPr>
              <a:t> to mine.”</a:t>
            </a:r>
          </a:p>
          <a:p>
            <a:endParaRPr lang="fr-FR" sz="1200" i="0" kern="1200" dirty="0">
              <a:solidFill>
                <a:schemeClr val="tx1"/>
              </a:solidFill>
              <a:effectLst/>
              <a:latin typeface="+mn-lt"/>
              <a:ea typeface="+mn-ea"/>
              <a:cs typeface="+mn-cs"/>
            </a:endParaRPr>
          </a:p>
          <a:p>
            <a:r>
              <a:rPr lang="fr-FR" sz="1200" i="0" kern="1200" dirty="0">
                <a:solidFill>
                  <a:schemeClr val="tx1"/>
                </a:solidFill>
                <a:effectLst/>
                <a:latin typeface="+mn-lt"/>
                <a:ea typeface="+mn-ea"/>
                <a:cs typeface="+mn-cs"/>
              </a:rPr>
              <a:t>The</a:t>
            </a:r>
            <a:r>
              <a:rPr lang="fr-FR" sz="1200" i="0" kern="1200" baseline="0" dirty="0">
                <a:solidFill>
                  <a:schemeClr val="tx1"/>
                </a:solidFill>
                <a:effectLst/>
                <a:latin typeface="+mn-lt"/>
                <a:ea typeface="+mn-ea"/>
                <a:cs typeface="+mn-cs"/>
              </a:rPr>
              <a:t> </a:t>
            </a:r>
            <a:r>
              <a:rPr lang="fr-FR" sz="1200" i="0" kern="1200" baseline="0" dirty="0" err="1">
                <a:solidFill>
                  <a:schemeClr val="tx1"/>
                </a:solidFill>
                <a:effectLst/>
                <a:latin typeface="+mn-lt"/>
                <a:ea typeface="+mn-ea"/>
                <a:cs typeface="+mn-cs"/>
              </a:rPr>
              <a:t>academic</a:t>
            </a:r>
            <a:r>
              <a:rPr lang="fr-FR" sz="1200" i="0" kern="1200" baseline="0" dirty="0">
                <a:solidFill>
                  <a:schemeClr val="tx1"/>
                </a:solidFill>
                <a:effectLst/>
                <a:latin typeface="+mn-lt"/>
                <a:ea typeface="+mn-ea"/>
                <a:cs typeface="+mn-cs"/>
              </a:rPr>
              <a:t> </a:t>
            </a:r>
            <a:r>
              <a:rPr lang="fr-FR" sz="1200" i="0" kern="1200" baseline="0" dirty="0" err="1">
                <a:solidFill>
                  <a:schemeClr val="tx1"/>
                </a:solidFill>
                <a:effectLst/>
                <a:latin typeface="+mn-lt"/>
                <a:ea typeface="+mn-ea"/>
                <a:cs typeface="+mn-cs"/>
              </a:rPr>
              <a:t>research</a:t>
            </a:r>
            <a:r>
              <a:rPr lang="fr-FR" sz="1200" i="0" kern="1200" baseline="0" dirty="0">
                <a:solidFill>
                  <a:schemeClr val="tx1"/>
                </a:solidFill>
                <a:effectLst/>
                <a:latin typeface="+mn-lt"/>
                <a:ea typeface="+mn-ea"/>
                <a:cs typeface="+mn-cs"/>
              </a:rPr>
              <a:t> </a:t>
            </a:r>
            <a:r>
              <a:rPr lang="fr-FR" sz="1200" i="0" kern="1200" baseline="0" dirty="0" err="1">
                <a:solidFill>
                  <a:schemeClr val="tx1"/>
                </a:solidFill>
                <a:effectLst/>
                <a:latin typeface="+mn-lt"/>
                <a:ea typeface="+mn-ea"/>
                <a:cs typeface="+mn-cs"/>
              </a:rPr>
              <a:t>bears</a:t>
            </a:r>
            <a:r>
              <a:rPr lang="fr-FR" sz="1200" i="0" kern="1200" baseline="0" dirty="0">
                <a:solidFill>
                  <a:schemeClr val="tx1"/>
                </a:solidFill>
                <a:effectLst/>
                <a:latin typeface="+mn-lt"/>
                <a:ea typeface="+mn-ea"/>
                <a:cs typeface="+mn-cs"/>
              </a:rPr>
              <a:t> </a:t>
            </a:r>
            <a:r>
              <a:rPr lang="fr-FR" sz="1200" i="0" kern="1200" baseline="0" dirty="0" err="1">
                <a:solidFill>
                  <a:schemeClr val="tx1"/>
                </a:solidFill>
                <a:effectLst/>
                <a:latin typeface="+mn-lt"/>
                <a:ea typeface="+mn-ea"/>
                <a:cs typeface="+mn-cs"/>
              </a:rPr>
              <a:t>this</a:t>
            </a:r>
            <a:r>
              <a:rPr lang="fr-FR" sz="1200" i="0" kern="1200" baseline="0" dirty="0">
                <a:solidFill>
                  <a:schemeClr val="tx1"/>
                </a:solidFill>
                <a:effectLst/>
                <a:latin typeface="+mn-lt"/>
                <a:ea typeface="+mn-ea"/>
                <a:cs typeface="+mn-cs"/>
              </a:rPr>
              <a:t> out, </a:t>
            </a:r>
            <a:r>
              <a:rPr lang="fr-FR" sz="1200" i="0" kern="1200" baseline="0" dirty="0" err="1">
                <a:solidFill>
                  <a:schemeClr val="tx1"/>
                </a:solidFill>
                <a:effectLst/>
                <a:latin typeface="+mn-lt"/>
                <a:ea typeface="+mn-ea"/>
                <a:cs typeface="+mn-cs"/>
              </a:rPr>
              <a:t>showing</a:t>
            </a:r>
            <a:r>
              <a:rPr lang="fr-FR" sz="1200" i="0" kern="1200" baseline="0" dirty="0">
                <a:solidFill>
                  <a:schemeClr val="tx1"/>
                </a:solidFill>
                <a:effectLst/>
                <a:latin typeface="+mn-lt"/>
                <a:ea typeface="+mn-ea"/>
                <a:cs typeface="+mn-cs"/>
              </a:rPr>
              <a:t> </a:t>
            </a:r>
            <a:r>
              <a:rPr lang="fr-FR" sz="1200" i="0" kern="1200" baseline="0" dirty="0" err="1">
                <a:solidFill>
                  <a:schemeClr val="tx1"/>
                </a:solidFill>
                <a:effectLst/>
                <a:latin typeface="+mn-lt"/>
                <a:ea typeface="+mn-ea"/>
                <a:cs typeface="+mn-cs"/>
              </a:rPr>
              <a:t>that</a:t>
            </a:r>
            <a:r>
              <a:rPr lang="fr-FR" sz="1200" i="0" kern="1200" baseline="0" dirty="0">
                <a:solidFill>
                  <a:schemeClr val="tx1"/>
                </a:solidFill>
                <a:effectLst/>
                <a:latin typeface="+mn-lt"/>
                <a:ea typeface="+mn-ea"/>
                <a:cs typeface="+mn-cs"/>
              </a:rPr>
              <a:t> mines </a:t>
            </a:r>
            <a:r>
              <a:rPr lang="fr-FR" sz="1200" i="0" kern="1200" baseline="0" dirty="0" err="1">
                <a:solidFill>
                  <a:schemeClr val="tx1"/>
                </a:solidFill>
                <a:effectLst/>
                <a:latin typeface="+mn-lt"/>
                <a:ea typeface="+mn-ea"/>
                <a:cs typeface="+mn-cs"/>
              </a:rPr>
              <a:t>with</a:t>
            </a:r>
            <a:r>
              <a:rPr lang="fr-FR" sz="1200" i="0" kern="1200" baseline="0" dirty="0">
                <a:solidFill>
                  <a:schemeClr val="tx1"/>
                </a:solidFill>
                <a:effectLst/>
                <a:latin typeface="+mn-lt"/>
                <a:ea typeface="+mn-ea"/>
                <a:cs typeface="+mn-cs"/>
              </a:rPr>
              <a:t> the support of the local people are </a:t>
            </a:r>
            <a:r>
              <a:rPr lang="fr-FR" sz="1200" i="0" kern="1200" baseline="0" dirty="0" err="1">
                <a:solidFill>
                  <a:schemeClr val="tx1"/>
                </a:solidFill>
                <a:effectLst/>
                <a:latin typeface="+mn-lt"/>
                <a:ea typeface="+mn-ea"/>
                <a:cs typeface="+mn-cs"/>
              </a:rPr>
              <a:t>much</a:t>
            </a:r>
            <a:r>
              <a:rPr lang="fr-FR" sz="1200" i="0" kern="1200" baseline="0" dirty="0">
                <a:solidFill>
                  <a:schemeClr val="tx1"/>
                </a:solidFill>
                <a:effectLst/>
                <a:latin typeface="+mn-lt"/>
                <a:ea typeface="+mn-ea"/>
                <a:cs typeface="+mn-cs"/>
              </a:rPr>
              <a:t> more profitable. </a:t>
            </a:r>
          </a:p>
          <a:p>
            <a:endParaRPr lang="fr-FR" sz="1200" i="0" kern="1200" baseline="0" dirty="0">
              <a:solidFill>
                <a:schemeClr val="tx1"/>
              </a:solidFill>
              <a:effectLst/>
              <a:latin typeface="+mn-lt"/>
              <a:ea typeface="+mn-ea"/>
              <a:cs typeface="+mn-cs"/>
            </a:endParaRPr>
          </a:p>
          <a:p>
            <a:r>
              <a:rPr lang="fr-FR" sz="1200" i="0" kern="1200" baseline="0" dirty="0" err="1">
                <a:solidFill>
                  <a:schemeClr val="tx1"/>
                </a:solidFill>
                <a:effectLst/>
                <a:latin typeface="+mn-lt"/>
                <a:ea typeface="+mn-ea"/>
                <a:cs typeface="+mn-cs"/>
              </a:rPr>
              <a:t>Getting</a:t>
            </a:r>
            <a:r>
              <a:rPr lang="fr-FR" sz="1200" i="0" kern="1200" baseline="0" dirty="0">
                <a:solidFill>
                  <a:schemeClr val="tx1"/>
                </a:solidFill>
                <a:effectLst/>
                <a:latin typeface="+mn-lt"/>
                <a:ea typeface="+mn-ea"/>
                <a:cs typeface="+mn-cs"/>
              </a:rPr>
              <a:t> the social </a:t>
            </a:r>
            <a:r>
              <a:rPr lang="fr-FR" sz="1200" i="0" kern="1200" baseline="0" dirty="0" err="1">
                <a:solidFill>
                  <a:schemeClr val="tx1"/>
                </a:solidFill>
                <a:effectLst/>
                <a:latin typeface="+mn-lt"/>
                <a:ea typeface="+mn-ea"/>
                <a:cs typeface="+mn-cs"/>
              </a:rPr>
              <a:t>license</a:t>
            </a:r>
            <a:r>
              <a:rPr lang="fr-FR" sz="1200" i="0" kern="1200" baseline="0" dirty="0">
                <a:solidFill>
                  <a:schemeClr val="tx1"/>
                </a:solidFill>
                <a:effectLst/>
                <a:latin typeface="+mn-lt"/>
                <a:ea typeface="+mn-ea"/>
                <a:cs typeface="+mn-cs"/>
              </a:rPr>
              <a:t> to </a:t>
            </a:r>
            <a:r>
              <a:rPr lang="fr-FR" sz="1200" i="0" kern="1200" baseline="0" dirty="0" err="1">
                <a:solidFill>
                  <a:schemeClr val="tx1"/>
                </a:solidFill>
                <a:effectLst/>
                <a:latin typeface="+mn-lt"/>
                <a:ea typeface="+mn-ea"/>
                <a:cs typeface="+mn-cs"/>
              </a:rPr>
              <a:t>operate</a:t>
            </a:r>
            <a:r>
              <a:rPr lang="fr-FR" sz="1200" i="0" kern="1200" baseline="0" dirty="0">
                <a:solidFill>
                  <a:schemeClr val="tx1"/>
                </a:solidFill>
                <a:effectLst/>
                <a:latin typeface="+mn-lt"/>
                <a:ea typeface="+mn-ea"/>
                <a:cs typeface="+mn-cs"/>
              </a:rPr>
              <a:t> </a:t>
            </a:r>
            <a:r>
              <a:rPr lang="fr-FR" sz="1200" i="0" kern="1200" baseline="0" dirty="0" err="1">
                <a:solidFill>
                  <a:schemeClr val="tx1"/>
                </a:solidFill>
                <a:effectLst/>
                <a:latin typeface="+mn-lt"/>
                <a:ea typeface="+mn-ea"/>
                <a:cs typeface="+mn-cs"/>
              </a:rPr>
              <a:t>your</a:t>
            </a:r>
            <a:r>
              <a:rPr lang="fr-FR" sz="1200" i="0" kern="1200" baseline="0" dirty="0">
                <a:solidFill>
                  <a:schemeClr val="tx1"/>
                </a:solidFill>
                <a:effectLst/>
                <a:latin typeface="+mn-lt"/>
                <a:ea typeface="+mn-ea"/>
                <a:cs typeface="+mn-cs"/>
              </a:rPr>
              <a:t> business </a:t>
            </a:r>
            <a:r>
              <a:rPr lang="fr-FR" sz="1200" i="0" kern="1200" baseline="0" dirty="0" err="1">
                <a:solidFill>
                  <a:schemeClr val="tx1"/>
                </a:solidFill>
                <a:effectLst/>
                <a:latin typeface="+mn-lt"/>
                <a:ea typeface="+mn-ea"/>
                <a:cs typeface="+mn-cs"/>
              </a:rPr>
              <a:t>means</a:t>
            </a:r>
            <a:r>
              <a:rPr lang="fr-FR" sz="1200" i="0" kern="1200" baseline="0" dirty="0">
                <a:solidFill>
                  <a:schemeClr val="tx1"/>
                </a:solidFill>
                <a:effectLst/>
                <a:latin typeface="+mn-lt"/>
                <a:ea typeface="+mn-ea"/>
                <a:cs typeface="+mn-cs"/>
              </a:rPr>
              <a:t> </a:t>
            </a:r>
            <a:r>
              <a:rPr lang="fr-FR" sz="1200" i="0" kern="1200" baseline="0" dirty="0" err="1">
                <a:solidFill>
                  <a:schemeClr val="tx1"/>
                </a:solidFill>
                <a:effectLst/>
                <a:latin typeface="+mn-lt"/>
                <a:ea typeface="+mn-ea"/>
                <a:cs typeface="+mn-cs"/>
              </a:rPr>
              <a:t>negotiating</a:t>
            </a:r>
            <a:r>
              <a:rPr lang="fr-FR" sz="1200" i="0" kern="1200" baseline="0" dirty="0">
                <a:solidFill>
                  <a:schemeClr val="tx1"/>
                </a:solidFill>
                <a:effectLst/>
                <a:latin typeface="+mn-lt"/>
                <a:ea typeface="+mn-ea"/>
                <a:cs typeface="+mn-cs"/>
              </a:rPr>
              <a:t> a </a:t>
            </a:r>
            <a:r>
              <a:rPr lang="fr-FR" sz="1200" i="0" kern="1200" baseline="0" dirty="0" err="1">
                <a:solidFill>
                  <a:schemeClr val="tx1"/>
                </a:solidFill>
                <a:effectLst/>
                <a:latin typeface="+mn-lt"/>
                <a:ea typeface="+mn-ea"/>
                <a:cs typeface="+mn-cs"/>
              </a:rPr>
              <a:t>sustainable</a:t>
            </a:r>
            <a:r>
              <a:rPr lang="fr-FR" sz="1200" i="0" kern="1200" baseline="0" dirty="0">
                <a:solidFill>
                  <a:schemeClr val="tx1"/>
                </a:solidFill>
                <a:effectLst/>
                <a:latin typeface="+mn-lt"/>
                <a:ea typeface="+mn-ea"/>
                <a:cs typeface="+mn-cs"/>
              </a:rPr>
              <a:t> agreement </a:t>
            </a:r>
            <a:r>
              <a:rPr lang="fr-FR" sz="1200" i="0" kern="1200" baseline="0" dirty="0" err="1">
                <a:solidFill>
                  <a:schemeClr val="tx1"/>
                </a:solidFill>
                <a:effectLst/>
                <a:latin typeface="+mn-lt"/>
                <a:ea typeface="+mn-ea"/>
                <a:cs typeface="+mn-cs"/>
              </a:rPr>
              <a:t>with</a:t>
            </a:r>
            <a:r>
              <a:rPr lang="fr-FR" sz="1200" i="0" kern="1200" baseline="0" dirty="0">
                <a:solidFill>
                  <a:schemeClr val="tx1"/>
                </a:solidFill>
                <a:effectLst/>
                <a:latin typeface="+mn-lt"/>
                <a:ea typeface="+mn-ea"/>
                <a:cs typeface="+mn-cs"/>
              </a:rPr>
              <a:t> </a:t>
            </a:r>
            <a:r>
              <a:rPr lang="fr-FR" sz="1200" i="0" kern="1200" baseline="0" dirty="0" err="1">
                <a:solidFill>
                  <a:schemeClr val="tx1"/>
                </a:solidFill>
                <a:effectLst/>
                <a:latin typeface="+mn-lt"/>
                <a:ea typeface="+mn-ea"/>
                <a:cs typeface="+mn-cs"/>
              </a:rPr>
              <a:t>numerous</a:t>
            </a:r>
            <a:r>
              <a:rPr lang="fr-FR" sz="1200" i="0" kern="1200" baseline="0" dirty="0">
                <a:solidFill>
                  <a:schemeClr val="tx1"/>
                </a:solidFill>
                <a:effectLst/>
                <a:latin typeface="+mn-lt"/>
                <a:ea typeface="+mn-ea"/>
                <a:cs typeface="+mn-cs"/>
              </a:rPr>
              <a:t> </a:t>
            </a:r>
            <a:r>
              <a:rPr lang="fr-FR" sz="1200" i="0" kern="1200" baseline="0" dirty="0" err="1">
                <a:solidFill>
                  <a:schemeClr val="tx1"/>
                </a:solidFill>
                <a:effectLst/>
                <a:latin typeface="+mn-lt"/>
                <a:ea typeface="+mn-ea"/>
                <a:cs typeface="+mn-cs"/>
              </a:rPr>
              <a:t>stakeholders</a:t>
            </a:r>
            <a:r>
              <a:rPr lang="fr-FR" sz="1200" i="0" kern="1200" baseline="0" dirty="0">
                <a:solidFill>
                  <a:schemeClr val="tx1"/>
                </a:solidFill>
                <a:effectLst/>
                <a:latin typeface="+mn-lt"/>
                <a:ea typeface="+mn-ea"/>
                <a:cs typeface="+mn-cs"/>
              </a:rPr>
              <a:t>, </a:t>
            </a:r>
            <a:r>
              <a:rPr lang="fr-FR" sz="1200" i="0" kern="1200" baseline="0" dirty="0" err="1">
                <a:solidFill>
                  <a:schemeClr val="tx1"/>
                </a:solidFill>
                <a:effectLst/>
                <a:latin typeface="+mn-lt"/>
                <a:ea typeface="+mn-ea"/>
                <a:cs typeface="+mn-cs"/>
              </a:rPr>
              <a:t>which</a:t>
            </a:r>
            <a:r>
              <a:rPr lang="fr-FR" sz="1200" i="0" kern="1200" baseline="0" dirty="0">
                <a:solidFill>
                  <a:schemeClr val="tx1"/>
                </a:solidFill>
                <a:effectLst/>
                <a:latin typeface="+mn-lt"/>
                <a:ea typeface="+mn-ea"/>
                <a:cs typeface="+mn-cs"/>
              </a:rPr>
              <a:t> </a:t>
            </a:r>
            <a:r>
              <a:rPr lang="fr-FR" sz="1200" i="0" kern="1200" baseline="0" dirty="0" err="1">
                <a:solidFill>
                  <a:schemeClr val="tx1"/>
                </a:solidFill>
                <a:effectLst/>
                <a:latin typeface="+mn-lt"/>
                <a:ea typeface="+mn-ea"/>
                <a:cs typeface="+mn-cs"/>
              </a:rPr>
              <a:t>even</a:t>
            </a:r>
            <a:r>
              <a:rPr lang="fr-FR" sz="1200" i="0" kern="1200" baseline="0" dirty="0">
                <a:solidFill>
                  <a:schemeClr val="tx1"/>
                </a:solidFill>
                <a:effectLst/>
                <a:latin typeface="+mn-lt"/>
                <a:ea typeface="+mn-ea"/>
                <a:cs typeface="+mn-cs"/>
              </a:rPr>
              <a:t> in a simulation </a:t>
            </a:r>
            <a:r>
              <a:rPr lang="fr-FR" sz="1200" i="0" kern="1200" baseline="0" dirty="0" err="1">
                <a:solidFill>
                  <a:schemeClr val="tx1"/>
                </a:solidFill>
                <a:effectLst/>
                <a:latin typeface="+mn-lt"/>
                <a:ea typeface="+mn-ea"/>
                <a:cs typeface="+mn-cs"/>
              </a:rPr>
              <a:t>like</a:t>
            </a:r>
            <a:r>
              <a:rPr lang="fr-FR" sz="1200" i="0" kern="1200" baseline="0" dirty="0">
                <a:solidFill>
                  <a:schemeClr val="tx1"/>
                </a:solidFill>
                <a:effectLst/>
                <a:latin typeface="+mn-lt"/>
                <a:ea typeface="+mn-ea"/>
                <a:cs typeface="+mn-cs"/>
              </a:rPr>
              <a:t> Golden Standard </a:t>
            </a:r>
            <a:r>
              <a:rPr lang="fr-FR" sz="1200" i="0" kern="1200" baseline="0" dirty="0" err="1">
                <a:solidFill>
                  <a:schemeClr val="tx1"/>
                </a:solidFill>
                <a:effectLst/>
                <a:latin typeface="+mn-lt"/>
                <a:ea typeface="+mn-ea"/>
                <a:cs typeface="+mn-cs"/>
              </a:rPr>
              <a:t>is</a:t>
            </a:r>
            <a:r>
              <a:rPr lang="fr-FR" sz="1200" i="0" kern="1200" baseline="0" dirty="0">
                <a:solidFill>
                  <a:schemeClr val="tx1"/>
                </a:solidFill>
                <a:effectLst/>
                <a:latin typeface="+mn-lt"/>
                <a:ea typeface="+mn-ea"/>
                <a:cs typeface="+mn-cs"/>
              </a:rPr>
              <a:t> a </a:t>
            </a:r>
            <a:r>
              <a:rPr lang="fr-FR" sz="1200" i="0" kern="1200" baseline="0" dirty="0" err="1">
                <a:solidFill>
                  <a:schemeClr val="tx1"/>
                </a:solidFill>
                <a:effectLst/>
                <a:latin typeface="+mn-lt"/>
                <a:ea typeface="+mn-ea"/>
                <a:cs typeface="+mn-cs"/>
              </a:rPr>
              <a:t>huge</a:t>
            </a:r>
            <a:r>
              <a:rPr lang="fr-FR" sz="1200" i="0" kern="1200" baseline="0" dirty="0">
                <a:solidFill>
                  <a:schemeClr val="tx1"/>
                </a:solidFill>
                <a:effectLst/>
                <a:latin typeface="+mn-lt"/>
                <a:ea typeface="+mn-ea"/>
                <a:cs typeface="+mn-cs"/>
              </a:rPr>
              <a:t> challenge </a:t>
            </a:r>
            <a:r>
              <a:rPr lang="fr-FR" sz="1200" i="0" kern="1200" baseline="0" dirty="0" err="1">
                <a:solidFill>
                  <a:schemeClr val="tx1"/>
                </a:solidFill>
                <a:effectLst/>
                <a:latin typeface="+mn-lt"/>
                <a:ea typeface="+mn-ea"/>
                <a:cs typeface="+mn-cs"/>
              </a:rPr>
              <a:t>that</a:t>
            </a:r>
            <a:r>
              <a:rPr lang="fr-FR" sz="1200" i="0" kern="1200" baseline="0" dirty="0">
                <a:solidFill>
                  <a:schemeClr val="tx1"/>
                </a:solidFill>
                <a:effectLst/>
                <a:latin typeface="+mn-lt"/>
                <a:ea typeface="+mn-ea"/>
                <a:cs typeface="+mn-cs"/>
              </a:rPr>
              <a:t> </a:t>
            </a:r>
            <a:r>
              <a:rPr lang="fr-FR" sz="1200" i="0" kern="1200" baseline="0" dirty="0" err="1">
                <a:solidFill>
                  <a:schemeClr val="tx1"/>
                </a:solidFill>
                <a:effectLst/>
                <a:latin typeface="+mn-lt"/>
                <a:ea typeface="+mn-ea"/>
                <a:cs typeface="+mn-cs"/>
              </a:rPr>
              <a:t>requires</a:t>
            </a:r>
            <a:r>
              <a:rPr lang="fr-FR" sz="1200" i="0" kern="1200" baseline="0" dirty="0">
                <a:solidFill>
                  <a:schemeClr val="tx1"/>
                </a:solidFill>
                <a:effectLst/>
                <a:latin typeface="+mn-lt"/>
                <a:ea typeface="+mn-ea"/>
                <a:cs typeface="+mn-cs"/>
              </a:rPr>
              <a:t> </a:t>
            </a:r>
            <a:r>
              <a:rPr lang="fr-FR" sz="1200" i="0" kern="1200" baseline="0" dirty="0" err="1">
                <a:solidFill>
                  <a:schemeClr val="tx1"/>
                </a:solidFill>
                <a:effectLst/>
                <a:latin typeface="+mn-lt"/>
                <a:ea typeface="+mn-ea"/>
                <a:cs typeface="+mn-cs"/>
              </a:rPr>
              <a:t>leveraging</a:t>
            </a:r>
            <a:r>
              <a:rPr lang="fr-FR" sz="1200" i="0" kern="1200" baseline="0" dirty="0">
                <a:solidFill>
                  <a:schemeClr val="tx1"/>
                </a:solidFill>
                <a:effectLst/>
                <a:latin typeface="+mn-lt"/>
                <a:ea typeface="+mn-ea"/>
                <a:cs typeface="+mn-cs"/>
              </a:rPr>
              <a:t> a </a:t>
            </a:r>
            <a:r>
              <a:rPr lang="fr-FR" sz="1200" i="0" kern="1200" baseline="0" dirty="0" err="1">
                <a:solidFill>
                  <a:schemeClr val="tx1"/>
                </a:solidFill>
                <a:effectLst/>
                <a:latin typeface="+mn-lt"/>
                <a:ea typeface="+mn-ea"/>
                <a:cs typeface="+mn-cs"/>
              </a:rPr>
              <a:t>variety</a:t>
            </a:r>
            <a:r>
              <a:rPr lang="fr-FR" sz="1200" i="0" kern="1200" baseline="0" dirty="0">
                <a:solidFill>
                  <a:schemeClr val="tx1"/>
                </a:solidFill>
                <a:effectLst/>
                <a:latin typeface="+mn-lt"/>
                <a:ea typeface="+mn-ea"/>
                <a:cs typeface="+mn-cs"/>
              </a:rPr>
              <a:t> of </a:t>
            </a:r>
            <a:r>
              <a:rPr lang="fr-FR" sz="1200" i="0" kern="1200" baseline="0" dirty="0" err="1">
                <a:solidFill>
                  <a:schemeClr val="tx1"/>
                </a:solidFill>
                <a:effectLst/>
                <a:latin typeface="+mn-lt"/>
                <a:ea typeface="+mn-ea"/>
                <a:cs typeface="+mn-cs"/>
              </a:rPr>
              <a:t>negotiation</a:t>
            </a:r>
            <a:r>
              <a:rPr lang="fr-FR" sz="1200" i="0" kern="1200" baseline="0" dirty="0">
                <a:solidFill>
                  <a:schemeClr val="tx1"/>
                </a:solidFill>
                <a:effectLst/>
                <a:latin typeface="+mn-lt"/>
                <a:ea typeface="+mn-ea"/>
                <a:cs typeface="+mn-cs"/>
              </a:rPr>
              <a:t> </a:t>
            </a:r>
            <a:r>
              <a:rPr lang="fr-FR" sz="1200" i="0" kern="1200" baseline="0" dirty="0" err="1">
                <a:solidFill>
                  <a:schemeClr val="tx1"/>
                </a:solidFill>
                <a:effectLst/>
                <a:latin typeface="+mn-lt"/>
                <a:ea typeface="+mn-ea"/>
                <a:cs typeface="+mn-cs"/>
              </a:rPr>
              <a:t>tactics</a:t>
            </a:r>
            <a:r>
              <a:rPr lang="fr-FR" sz="1200" i="0" kern="1200" baseline="0" dirty="0">
                <a:solidFill>
                  <a:schemeClr val="tx1"/>
                </a:solidFill>
                <a:effectLst/>
                <a:latin typeface="+mn-lt"/>
                <a:ea typeface="+mn-ea"/>
                <a:cs typeface="+mn-cs"/>
              </a:rPr>
              <a:t>.  That </a:t>
            </a:r>
            <a:r>
              <a:rPr lang="fr-FR" sz="1200" i="0" kern="1200" baseline="0" dirty="0" err="1">
                <a:solidFill>
                  <a:schemeClr val="tx1"/>
                </a:solidFill>
                <a:effectLst/>
                <a:latin typeface="+mn-lt"/>
                <a:ea typeface="+mn-ea"/>
                <a:cs typeface="+mn-cs"/>
              </a:rPr>
              <a:t>even</a:t>
            </a:r>
            <a:r>
              <a:rPr lang="fr-FR" sz="1200" i="0" kern="1200" baseline="0" dirty="0">
                <a:solidFill>
                  <a:schemeClr val="tx1"/>
                </a:solidFill>
                <a:effectLst/>
                <a:latin typeface="+mn-lt"/>
                <a:ea typeface="+mn-ea"/>
                <a:cs typeface="+mn-cs"/>
              </a:rPr>
              <a:t> a self-made </a:t>
            </a:r>
            <a:r>
              <a:rPr lang="fr-FR" sz="1200" i="0" kern="1200" baseline="0" dirty="0" err="1">
                <a:solidFill>
                  <a:schemeClr val="tx1"/>
                </a:solidFill>
                <a:effectLst/>
                <a:latin typeface="+mn-lt"/>
                <a:ea typeface="+mn-ea"/>
                <a:cs typeface="+mn-cs"/>
              </a:rPr>
              <a:t>billionaire</a:t>
            </a:r>
            <a:r>
              <a:rPr lang="fr-FR" sz="1200" i="0" kern="1200" baseline="0" dirty="0">
                <a:solidFill>
                  <a:schemeClr val="tx1"/>
                </a:solidFill>
                <a:effectLst/>
                <a:latin typeface="+mn-lt"/>
                <a:ea typeface="+mn-ea"/>
                <a:cs typeface="+mn-cs"/>
              </a:rPr>
              <a:t> </a:t>
            </a:r>
            <a:r>
              <a:rPr lang="fr-FR" sz="1200" i="0" kern="1200" baseline="0" dirty="0" err="1">
                <a:solidFill>
                  <a:schemeClr val="tx1"/>
                </a:solidFill>
                <a:effectLst/>
                <a:latin typeface="+mn-lt"/>
                <a:ea typeface="+mn-ea"/>
                <a:cs typeface="+mn-cs"/>
              </a:rPr>
              <a:t>like</a:t>
            </a:r>
            <a:r>
              <a:rPr lang="fr-FR" sz="1200" i="0" kern="1200" baseline="0" dirty="0">
                <a:solidFill>
                  <a:schemeClr val="tx1"/>
                </a:solidFill>
                <a:effectLst/>
                <a:latin typeface="+mn-lt"/>
                <a:ea typeface="+mn-ea"/>
                <a:cs typeface="+mn-cs"/>
              </a:rPr>
              <a:t> Peter Munk </a:t>
            </a:r>
            <a:r>
              <a:rPr lang="fr-FR" sz="1200" i="0" kern="1200" baseline="0" dirty="0" err="1">
                <a:solidFill>
                  <a:schemeClr val="tx1"/>
                </a:solidFill>
                <a:effectLst/>
                <a:latin typeface="+mn-lt"/>
                <a:ea typeface="+mn-ea"/>
                <a:cs typeface="+mn-cs"/>
              </a:rPr>
              <a:t>can</a:t>
            </a:r>
            <a:r>
              <a:rPr lang="fr-FR" sz="1200" i="0" kern="1200" baseline="0" dirty="0">
                <a:solidFill>
                  <a:schemeClr val="tx1"/>
                </a:solidFill>
                <a:effectLst/>
                <a:latin typeface="+mn-lt"/>
                <a:ea typeface="+mn-ea"/>
                <a:cs typeface="+mn-cs"/>
              </a:rPr>
              <a:t> </a:t>
            </a:r>
            <a:r>
              <a:rPr lang="fr-FR" sz="1200" i="0" kern="1200" baseline="0" dirty="0" err="1">
                <a:solidFill>
                  <a:schemeClr val="tx1"/>
                </a:solidFill>
                <a:effectLst/>
                <a:latin typeface="+mn-lt"/>
                <a:ea typeface="+mn-ea"/>
                <a:cs typeface="+mn-cs"/>
              </a:rPr>
              <a:t>fail</a:t>
            </a:r>
            <a:r>
              <a:rPr lang="fr-FR" sz="1200" i="0" kern="1200" baseline="0" dirty="0">
                <a:solidFill>
                  <a:schemeClr val="tx1"/>
                </a:solidFill>
                <a:effectLst/>
                <a:latin typeface="+mn-lt"/>
                <a:ea typeface="+mn-ea"/>
                <a:cs typeface="+mn-cs"/>
              </a:rPr>
              <a:t> to do </a:t>
            </a:r>
            <a:r>
              <a:rPr lang="fr-FR" sz="1200" i="0" kern="1200" baseline="0" dirty="0" err="1">
                <a:solidFill>
                  <a:schemeClr val="tx1"/>
                </a:solidFill>
                <a:effectLst/>
                <a:latin typeface="+mn-lt"/>
                <a:ea typeface="+mn-ea"/>
                <a:cs typeface="+mn-cs"/>
              </a:rPr>
              <a:t>this</a:t>
            </a:r>
            <a:r>
              <a:rPr lang="fr-FR" sz="1200" i="0" kern="1200" baseline="0" dirty="0">
                <a:solidFill>
                  <a:schemeClr val="tx1"/>
                </a:solidFill>
                <a:effectLst/>
                <a:latin typeface="+mn-lt"/>
                <a:ea typeface="+mn-ea"/>
                <a:cs typeface="+mn-cs"/>
              </a:rPr>
              <a:t> shows how </a:t>
            </a:r>
            <a:r>
              <a:rPr lang="fr-FR" sz="1200" i="0" kern="1200" baseline="0" dirty="0" err="1">
                <a:solidFill>
                  <a:schemeClr val="tx1"/>
                </a:solidFill>
                <a:effectLst/>
                <a:latin typeface="+mn-lt"/>
                <a:ea typeface="+mn-ea"/>
                <a:cs typeface="+mn-cs"/>
              </a:rPr>
              <a:t>difficult</a:t>
            </a:r>
            <a:r>
              <a:rPr lang="fr-FR" sz="1200" i="0" kern="1200" baseline="0" dirty="0">
                <a:solidFill>
                  <a:schemeClr val="tx1"/>
                </a:solidFill>
                <a:effectLst/>
                <a:latin typeface="+mn-lt"/>
                <a:ea typeface="+mn-ea"/>
                <a:cs typeface="+mn-cs"/>
              </a:rPr>
              <a:t> multi-party </a:t>
            </a:r>
            <a:r>
              <a:rPr lang="fr-FR" sz="1200" i="0" kern="1200" baseline="0" dirty="0" err="1">
                <a:solidFill>
                  <a:schemeClr val="tx1"/>
                </a:solidFill>
                <a:effectLst/>
                <a:latin typeface="+mn-lt"/>
                <a:ea typeface="+mn-ea"/>
                <a:cs typeface="+mn-cs"/>
              </a:rPr>
              <a:t>negotiations</a:t>
            </a:r>
            <a:r>
              <a:rPr lang="fr-FR" sz="1200" i="0" kern="1200" baseline="0" dirty="0">
                <a:solidFill>
                  <a:schemeClr val="tx1"/>
                </a:solidFill>
                <a:effectLst/>
                <a:latin typeface="+mn-lt"/>
                <a:ea typeface="+mn-ea"/>
                <a:cs typeface="+mn-cs"/>
              </a:rPr>
              <a:t> </a:t>
            </a:r>
            <a:r>
              <a:rPr lang="fr-FR" sz="1200" i="0" kern="1200" baseline="0" dirty="0" err="1">
                <a:solidFill>
                  <a:schemeClr val="tx1"/>
                </a:solidFill>
                <a:effectLst/>
                <a:latin typeface="+mn-lt"/>
                <a:ea typeface="+mn-ea"/>
                <a:cs typeface="+mn-cs"/>
              </a:rPr>
              <a:t>can</a:t>
            </a:r>
            <a:r>
              <a:rPr lang="fr-FR" sz="1200" i="0" kern="1200" baseline="0" dirty="0">
                <a:solidFill>
                  <a:schemeClr val="tx1"/>
                </a:solidFill>
                <a:effectLst/>
                <a:latin typeface="+mn-lt"/>
                <a:ea typeface="+mn-ea"/>
                <a:cs typeface="+mn-cs"/>
              </a:rPr>
              <a:t> </a:t>
            </a:r>
            <a:r>
              <a:rPr lang="fr-FR" sz="1200" i="0" kern="1200" baseline="0" dirty="0" err="1">
                <a:solidFill>
                  <a:schemeClr val="tx1"/>
                </a:solidFill>
                <a:effectLst/>
                <a:latin typeface="+mn-lt"/>
                <a:ea typeface="+mn-ea"/>
                <a:cs typeface="+mn-cs"/>
              </a:rPr>
              <a:t>be</a:t>
            </a:r>
            <a:r>
              <a:rPr lang="fr-FR" sz="1200" i="0" kern="1200" baseline="0" dirty="0">
                <a:solidFill>
                  <a:schemeClr val="tx1"/>
                </a:solidFill>
                <a:effectLst/>
                <a:latin typeface="+mn-lt"/>
                <a:ea typeface="+mn-ea"/>
                <a:cs typeface="+mn-cs"/>
              </a:rPr>
              <a:t>, </a:t>
            </a:r>
            <a:r>
              <a:rPr lang="fr-FR" sz="1200" i="0" kern="1200" baseline="0" dirty="0" err="1">
                <a:solidFill>
                  <a:schemeClr val="tx1"/>
                </a:solidFill>
                <a:effectLst/>
                <a:latin typeface="+mn-lt"/>
                <a:ea typeface="+mn-ea"/>
                <a:cs typeface="+mn-cs"/>
              </a:rPr>
              <a:t>especially</a:t>
            </a:r>
            <a:r>
              <a:rPr lang="fr-FR" sz="1200" i="0" kern="1200" baseline="0" dirty="0">
                <a:solidFill>
                  <a:schemeClr val="tx1"/>
                </a:solidFill>
                <a:effectLst/>
                <a:latin typeface="+mn-lt"/>
                <a:ea typeface="+mn-ea"/>
                <a:cs typeface="+mn-cs"/>
              </a:rPr>
              <a:t> </a:t>
            </a:r>
            <a:r>
              <a:rPr lang="fr-FR" sz="1200" i="0" kern="1200" baseline="0" dirty="0" err="1">
                <a:solidFill>
                  <a:schemeClr val="tx1"/>
                </a:solidFill>
                <a:effectLst/>
                <a:latin typeface="+mn-lt"/>
                <a:ea typeface="+mn-ea"/>
                <a:cs typeface="+mn-cs"/>
              </a:rPr>
              <a:t>when</a:t>
            </a:r>
            <a:r>
              <a:rPr lang="fr-FR" sz="1200" i="0" kern="1200" baseline="0" dirty="0">
                <a:solidFill>
                  <a:schemeClr val="tx1"/>
                </a:solidFill>
                <a:effectLst/>
                <a:latin typeface="+mn-lt"/>
                <a:ea typeface="+mn-ea"/>
                <a:cs typeface="+mn-cs"/>
              </a:rPr>
              <a:t> </a:t>
            </a:r>
            <a:r>
              <a:rPr lang="fr-FR" sz="1200" i="0" kern="1200" baseline="0" dirty="0" err="1">
                <a:solidFill>
                  <a:schemeClr val="tx1"/>
                </a:solidFill>
                <a:effectLst/>
                <a:latin typeface="+mn-lt"/>
                <a:ea typeface="+mn-ea"/>
                <a:cs typeface="+mn-cs"/>
              </a:rPr>
              <a:t>there</a:t>
            </a:r>
            <a:r>
              <a:rPr lang="fr-FR" sz="1200" i="0" kern="1200" baseline="0" dirty="0">
                <a:solidFill>
                  <a:schemeClr val="tx1"/>
                </a:solidFill>
                <a:effectLst/>
                <a:latin typeface="+mn-lt"/>
                <a:ea typeface="+mn-ea"/>
                <a:cs typeface="+mn-cs"/>
              </a:rPr>
              <a:t> are </a:t>
            </a:r>
            <a:r>
              <a:rPr lang="fr-FR" sz="1200" i="0" kern="1200" baseline="0" dirty="0" err="1">
                <a:solidFill>
                  <a:schemeClr val="tx1"/>
                </a:solidFill>
                <a:effectLst/>
                <a:latin typeface="+mn-lt"/>
                <a:ea typeface="+mn-ea"/>
                <a:cs typeface="+mn-cs"/>
              </a:rPr>
              <a:t>fundamental</a:t>
            </a:r>
            <a:r>
              <a:rPr lang="fr-FR" sz="1200" i="0" kern="1200" baseline="0" dirty="0">
                <a:solidFill>
                  <a:schemeClr val="tx1"/>
                </a:solidFill>
                <a:effectLst/>
                <a:latin typeface="+mn-lt"/>
                <a:ea typeface="+mn-ea"/>
                <a:cs typeface="+mn-cs"/>
              </a:rPr>
              <a:t> cultural </a:t>
            </a:r>
            <a:r>
              <a:rPr lang="fr-FR" sz="1200" i="0" kern="1200" baseline="0" dirty="0" err="1">
                <a:solidFill>
                  <a:schemeClr val="tx1"/>
                </a:solidFill>
                <a:effectLst/>
                <a:latin typeface="+mn-lt"/>
                <a:ea typeface="+mn-ea"/>
                <a:cs typeface="+mn-cs"/>
              </a:rPr>
              <a:t>differences</a:t>
            </a:r>
            <a:r>
              <a:rPr lang="fr-FR" sz="1200" i="0" kern="1200" baseline="0" dirty="0">
                <a:solidFill>
                  <a:schemeClr val="tx1"/>
                </a:solidFill>
                <a:effectLst/>
                <a:latin typeface="+mn-lt"/>
                <a:ea typeface="+mn-ea"/>
                <a:cs typeface="+mn-cs"/>
              </a:rPr>
              <a:t> in </a:t>
            </a:r>
            <a:r>
              <a:rPr lang="fr-FR" sz="1200" i="0" kern="1200" baseline="0" dirty="0" err="1">
                <a:solidFill>
                  <a:schemeClr val="tx1"/>
                </a:solidFill>
                <a:effectLst/>
                <a:latin typeface="+mn-lt"/>
                <a:ea typeface="+mn-ea"/>
                <a:cs typeface="+mn-cs"/>
              </a:rPr>
              <a:t>terms</a:t>
            </a:r>
            <a:r>
              <a:rPr lang="fr-FR" sz="1200" i="0" kern="1200" baseline="0" dirty="0">
                <a:solidFill>
                  <a:schemeClr val="tx1"/>
                </a:solidFill>
                <a:effectLst/>
                <a:latin typeface="+mn-lt"/>
                <a:ea typeface="+mn-ea"/>
                <a:cs typeface="+mn-cs"/>
              </a:rPr>
              <a:t> of </a:t>
            </a:r>
            <a:r>
              <a:rPr lang="fr-FR" sz="1200" i="0" kern="1200" baseline="0" dirty="0" err="1">
                <a:solidFill>
                  <a:schemeClr val="tx1"/>
                </a:solidFill>
                <a:effectLst/>
                <a:latin typeface="+mn-lt"/>
                <a:ea typeface="+mn-ea"/>
                <a:cs typeface="+mn-cs"/>
              </a:rPr>
              <a:t>what</a:t>
            </a:r>
            <a:r>
              <a:rPr lang="fr-FR" sz="1200" i="0" kern="1200" baseline="0" dirty="0">
                <a:solidFill>
                  <a:schemeClr val="tx1"/>
                </a:solidFill>
                <a:effectLst/>
                <a:latin typeface="+mn-lt"/>
                <a:ea typeface="+mn-ea"/>
                <a:cs typeface="+mn-cs"/>
              </a:rPr>
              <a:t> </a:t>
            </a:r>
            <a:r>
              <a:rPr lang="fr-FR" sz="1200" i="0" kern="1200" baseline="0" dirty="0" err="1">
                <a:solidFill>
                  <a:schemeClr val="tx1"/>
                </a:solidFill>
                <a:effectLst/>
                <a:latin typeface="+mn-lt"/>
                <a:ea typeface="+mn-ea"/>
                <a:cs typeface="+mn-cs"/>
              </a:rPr>
              <a:t>is</a:t>
            </a:r>
            <a:r>
              <a:rPr lang="fr-FR" sz="1200" i="0" kern="1200" baseline="0" dirty="0">
                <a:solidFill>
                  <a:schemeClr val="tx1"/>
                </a:solidFill>
                <a:effectLst/>
                <a:latin typeface="+mn-lt"/>
                <a:ea typeface="+mn-ea"/>
                <a:cs typeface="+mn-cs"/>
              </a:rPr>
              <a:t> </a:t>
            </a:r>
            <a:r>
              <a:rPr lang="fr-FR" sz="1200" i="0" kern="1200" baseline="0" dirty="0" err="1">
                <a:solidFill>
                  <a:schemeClr val="tx1"/>
                </a:solidFill>
                <a:effectLst/>
                <a:latin typeface="+mn-lt"/>
                <a:ea typeface="+mn-ea"/>
                <a:cs typeface="+mn-cs"/>
              </a:rPr>
              <a:t>valued</a:t>
            </a:r>
            <a:r>
              <a:rPr lang="fr-FR" sz="1200" i="0" kern="1200" baseline="0" dirty="0">
                <a:solidFill>
                  <a:schemeClr val="tx1"/>
                </a:solidFill>
                <a:effectLst/>
                <a:latin typeface="+mn-lt"/>
                <a:ea typeface="+mn-ea"/>
                <a:cs typeface="+mn-cs"/>
              </a:rPr>
              <a:t>. </a:t>
            </a:r>
            <a:endParaRPr lang="fr-FR" sz="12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References</a:t>
            </a:r>
          </a:p>
          <a:p>
            <a:endParaRPr lang="en-US" sz="1200" kern="1200" dirty="0">
              <a:solidFill>
                <a:schemeClr val="tx1"/>
              </a:solidFill>
              <a:effectLst/>
              <a:latin typeface="+mn-lt"/>
              <a:ea typeface="+mn-ea"/>
              <a:cs typeface="+mn-cs"/>
            </a:endParaRPr>
          </a:p>
          <a:p>
            <a:r>
              <a:rPr lang="en-US" sz="1200" b="0" dirty="0"/>
              <a:t>McCormick &amp; Smith, 2014</a:t>
            </a:r>
          </a:p>
          <a:p>
            <a:r>
              <a:rPr lang="en-US" sz="1200" b="0" dirty="0"/>
              <a:t>Barrick Gold,</a:t>
            </a:r>
            <a:r>
              <a:rPr lang="en-US" sz="1200" b="0" baseline="0" dirty="0"/>
              <a:t> A perfect storm at Pascua Lama, INSEAD case. </a:t>
            </a:r>
          </a:p>
          <a:p>
            <a:r>
              <a:rPr lang="en-US" sz="1200" b="0" kern="1200" baseline="0" dirty="0">
                <a:solidFill>
                  <a:schemeClr val="tx1"/>
                </a:solidFill>
                <a:effectLst/>
                <a:latin typeface="+mn-lt"/>
                <a:ea typeface="+mn-ea"/>
                <a:cs typeface="+mn-cs"/>
              </a:rPr>
              <a:t>Inspection copy available at: http://centres.insead.edu/social-innovation/what-we-do/documents/INSEADSocialInnovationCentre6021-Barrick_Gold-CS-EN-0-06-2014-award-w.pdf</a:t>
            </a:r>
          </a:p>
          <a:p>
            <a:r>
              <a:rPr lang="en-US" sz="1200" kern="1200" dirty="0">
                <a:solidFill>
                  <a:schemeClr val="tx1"/>
                </a:solidFill>
                <a:effectLst/>
                <a:latin typeface="+mn-lt"/>
                <a:ea typeface="+mn-ea"/>
                <a:cs typeface="+mn-cs"/>
              </a:rPr>
              <a:t>https://en.wikipedia.org/wiki/Peter_Munk</a:t>
            </a:r>
          </a:p>
          <a:p>
            <a:endParaRPr lang="en-US" dirty="0"/>
          </a:p>
          <a:p>
            <a:r>
              <a:rPr lang="en-US" dirty="0" err="1"/>
              <a:t>Henisz</a:t>
            </a:r>
            <a:r>
              <a:rPr lang="en-US" dirty="0"/>
              <a:t>, </a:t>
            </a:r>
            <a:r>
              <a:rPr lang="en-US" dirty="0" err="1"/>
              <a:t>Dorobantu</a:t>
            </a:r>
            <a:r>
              <a:rPr lang="en-US" dirty="0"/>
              <a:t>, &amp; </a:t>
            </a:r>
            <a:r>
              <a:rPr lang="en-US" dirty="0" err="1"/>
              <a:t>Nartey</a:t>
            </a:r>
            <a:r>
              <a:rPr lang="en-US" dirty="0"/>
              <a:t>, “Spinning Gold: The financial returns to stakeholder engagement,” Strategic Management Journal, 2014 </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err="1">
                <a:solidFill>
                  <a:schemeClr val="tx1"/>
                </a:solidFill>
                <a:effectLst/>
                <a:latin typeface="+mn-lt"/>
                <a:ea typeface="+mn-ea"/>
                <a:cs typeface="+mn-cs"/>
              </a:rPr>
              <a:t>Barrick</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beyond</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Borders</a:t>
            </a:r>
            <a:r>
              <a:rPr lang="fr-FR" sz="1200" kern="1200" dirty="0">
                <a:solidFill>
                  <a:schemeClr val="tx1"/>
                </a:solidFill>
                <a:effectLst/>
                <a:latin typeface="+mn-lt"/>
                <a:ea typeface="+mn-ea"/>
                <a:cs typeface="+mn-cs"/>
              </a:rPr>
              <a:t>: Peter Munk cites 25 </a:t>
            </a:r>
            <a:r>
              <a:rPr lang="fr-FR" sz="1200" kern="1200" dirty="0" err="1">
                <a:solidFill>
                  <a:schemeClr val="tx1"/>
                </a:solidFill>
                <a:effectLst/>
                <a:latin typeface="+mn-lt"/>
                <a:ea typeface="+mn-ea"/>
                <a:cs typeface="+mn-cs"/>
              </a:rPr>
              <a:t>ways</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Barrick</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contributes</a:t>
            </a:r>
            <a:r>
              <a:rPr lang="fr-FR" sz="1200" kern="1200" dirty="0">
                <a:solidFill>
                  <a:schemeClr val="tx1"/>
                </a:solidFill>
                <a:effectLst/>
                <a:latin typeface="+mn-lt"/>
                <a:ea typeface="+mn-ea"/>
                <a:cs typeface="+mn-cs"/>
              </a:rPr>
              <a:t> to </a:t>
            </a:r>
            <a:r>
              <a:rPr lang="fr-FR" sz="1200" kern="1200" dirty="0" err="1">
                <a:solidFill>
                  <a:schemeClr val="tx1"/>
                </a:solidFill>
                <a:effectLst/>
                <a:latin typeface="+mn-lt"/>
                <a:ea typeface="+mn-ea"/>
                <a:cs typeface="+mn-cs"/>
              </a:rPr>
              <a:t>communities</a:t>
            </a:r>
            <a:r>
              <a:rPr lang="fr-FR" sz="1200" kern="1200" dirty="0">
                <a:solidFill>
                  <a:schemeClr val="tx1"/>
                </a:solidFill>
                <a:effectLst/>
                <a:latin typeface="+mn-lt"/>
                <a:ea typeface="+mn-ea"/>
                <a:cs typeface="+mn-cs"/>
              </a:rPr>
              <a:t> (2012),</a:t>
            </a:r>
            <a:r>
              <a:rPr lang="fr-FR" sz="1200" u="none" strike="noStrike" kern="1200" dirty="0">
                <a:solidFill>
                  <a:schemeClr val="tx1"/>
                </a:solidFill>
                <a:effectLst/>
                <a:latin typeface="+mn-lt"/>
                <a:ea typeface="+mn-ea"/>
                <a:cs typeface="+mn-cs"/>
                <a:hlinkClick r:id="rId3"/>
              </a:rPr>
              <a:t> </a:t>
            </a:r>
            <a:r>
              <a:rPr lang="fr-FR" sz="1200" kern="1200" dirty="0">
                <a:solidFill>
                  <a:schemeClr val="tx1"/>
                </a:solidFill>
                <a:effectLst/>
                <a:latin typeface="+mn-lt"/>
                <a:ea typeface="+mn-ea"/>
                <a:cs typeface="+mn-cs"/>
              </a:rPr>
              <a:t>http://barrickbeyondborders.com/mining/2012/05/peter-munk-cites-25-ways-barrick-contributes-to-communities/</a:t>
            </a:r>
            <a:endParaRPr lang="en-US" sz="1200" kern="1200" dirty="0">
              <a:solidFill>
                <a:schemeClr val="tx1"/>
              </a:solidFill>
              <a:effectLst/>
              <a:latin typeface="+mn-lt"/>
              <a:ea typeface="+mn-ea"/>
              <a:cs typeface="+mn-cs"/>
            </a:endParaRPr>
          </a:p>
          <a:p>
            <a:endParaRPr lang="en-US" dirty="0"/>
          </a:p>
          <a:p>
            <a:endParaRPr lang="en-US" dirty="0"/>
          </a:p>
        </p:txBody>
      </p:sp>
      <p:sp>
        <p:nvSpPr>
          <p:cNvPr id="4" name="Slide Number Placeholder 3"/>
          <p:cNvSpPr>
            <a:spLocks noGrp="1"/>
          </p:cNvSpPr>
          <p:nvPr>
            <p:ph type="sldNum" sz="quarter" idx="10"/>
          </p:nvPr>
        </p:nvSpPr>
        <p:spPr/>
        <p:txBody>
          <a:bodyPr/>
          <a:lstStyle/>
          <a:p>
            <a:fld id="{9BE1DD1D-0BD5-4E4F-ABDD-53ED947792F1}" type="slidenum">
              <a:rPr lang="en-US" smtClean="0"/>
              <a:t>27</a:t>
            </a:fld>
            <a:endParaRPr lang="en-US"/>
          </a:p>
        </p:txBody>
      </p:sp>
    </p:spTree>
    <p:extLst>
      <p:ext uri="{BB962C8B-B14F-4D97-AF65-F5344CB8AC3E}">
        <p14:creationId xmlns:p14="http://schemas.microsoft.com/office/powerpoint/2010/main" val="15033425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That’s it for our class, thanks so much! I hope</a:t>
            </a:r>
            <a:r>
              <a:rPr lang="en-US" baseline="0" dirty="0"/>
              <a:t> you got a lot out of it, and please stay in touch and feel free to use me as a resource. You know where to reach me.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 for photo</a:t>
            </a:r>
          </a:p>
          <a:p>
            <a:r>
              <a:rPr lang="en-US" dirty="0"/>
              <a:t>https://pixabay.com/en/sylvester-new-year-s-day-fireworks-1103947/</a:t>
            </a:r>
          </a:p>
        </p:txBody>
      </p:sp>
      <p:sp>
        <p:nvSpPr>
          <p:cNvPr id="4" name="Slide Number Placeholder 3"/>
          <p:cNvSpPr>
            <a:spLocks noGrp="1"/>
          </p:cNvSpPr>
          <p:nvPr>
            <p:ph type="sldNum" sz="quarter" idx="10"/>
          </p:nvPr>
        </p:nvSpPr>
        <p:spPr/>
        <p:txBody>
          <a:bodyPr/>
          <a:lstStyle/>
          <a:p>
            <a:fld id="{9BE1DD1D-0BD5-4E4F-ABDD-53ED947792F1}" type="slidenum">
              <a:rPr lang="en-US" smtClean="0"/>
              <a:t>28</a:t>
            </a:fld>
            <a:endParaRPr lang="en-US"/>
          </a:p>
        </p:txBody>
      </p:sp>
    </p:spTree>
    <p:extLst>
      <p:ext uri="{BB962C8B-B14F-4D97-AF65-F5344CB8AC3E}">
        <p14:creationId xmlns:p14="http://schemas.microsoft.com/office/powerpoint/2010/main" val="28397286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a:t>
            </a:r>
            <a:r>
              <a:rPr lang="en-US" baseline="0" dirty="0"/>
              <a:t>e will now have a multi-party negotiation exercise. There are 6 roles in the case. You have 2 hours and 15 minutes to read your role materials and negotiate.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Within those two hours, you can arrange your meetings with each other however you prefer. The government and the head of the company can meet while the heads of the four municipalities meet, the government can meet with the municipalities without the company there, the company can meet with the municipalities, you can have 1-on-1 meetings, or all six of you can all be in a room together. Its totally up to you.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0" u="none" dirty="0">
                <a:solidFill>
                  <a:srgbClr val="FF0000"/>
                </a:solidFill>
              </a:rPr>
              <a:t>We do have an important “back channel” rule for this negotiation. </a:t>
            </a:r>
            <a:r>
              <a:rPr lang="en-US" altLang="en-US" sz="1200" baseline="0" dirty="0">
                <a:solidFill>
                  <a:srgbClr val="FF0000"/>
                </a:solidFill>
              </a:rPr>
              <a:t>You have the right to communicate in private 1-on-1 for 5 minutes with anyone else without any interference.  </a:t>
            </a:r>
            <a:r>
              <a:rPr lang="en-US" altLang="en-US" sz="1200" b="0" u="none" dirty="0">
                <a:solidFill>
                  <a:srgbClr val="FF0000"/>
                </a:solidFill>
              </a:rPr>
              <a:t>Any party can call for a private 2-person meeting with any other party at any time, in other</a:t>
            </a:r>
            <a:r>
              <a:rPr lang="en-US" altLang="en-US" sz="1200" b="0" u="none" baseline="0" dirty="0">
                <a:solidFill>
                  <a:srgbClr val="FF0000"/>
                </a:solidFill>
              </a:rPr>
              <a:t> </a:t>
            </a:r>
            <a:r>
              <a:rPr lang="en-US" altLang="en-US" sz="1200" baseline="0" dirty="0">
                <a:solidFill>
                  <a:srgbClr val="FF0000"/>
                </a:solidFill>
              </a:rPr>
              <a:t>words open a back channel discussion with that other party, and that other party has to have the private 5-minute conversation with you. This is to mimic the reality that in the real world, in a complex negotiation like this taking place over a long span of time there would be opportunities for private conversations.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baseline="0"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aseline="0" dirty="0">
                <a:solidFill>
                  <a:srgbClr val="FF0000"/>
                </a:solidFill>
              </a:rPr>
              <a:t>You can invoke the back channel rule with the same person more than once during the exercise if you want, but you should not call one five minute meeting after another so you are just monopolizing that person’s time. You also cannot call for a five minute meeting with someone when they are already having a five minute meeting with another person. </a:t>
            </a:r>
            <a:endParaRPr lang="en-US" altLang="en-US" sz="1200"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aseline="0" dirty="0"/>
              <a:t>Once you are done please give me your outcome forms– one is in the role for the Government Representative for each group. In 2 hours and 15 minutes we will meet here and debrief the lecture. </a:t>
            </a:r>
            <a:r>
              <a:rPr lang="en-US" sz="1200" kern="1200" dirty="0">
                <a:solidFill>
                  <a:schemeClr val="tx1"/>
                </a:solidFill>
                <a:effectLst/>
                <a:latin typeface="+mn-lt"/>
                <a:ea typeface="+mn-ea"/>
                <a:cs typeface="+mn-cs"/>
              </a:rPr>
              <a:t>Sounds good? [</a:t>
            </a:r>
            <a:r>
              <a:rPr lang="en-US" sz="1200" i="1" kern="1200" dirty="0">
                <a:solidFill>
                  <a:schemeClr val="tx1"/>
                </a:solidFill>
                <a:effectLst/>
                <a:latin typeface="+mn-lt"/>
                <a:ea typeface="+mn-ea"/>
                <a:cs typeface="+mn-cs"/>
              </a:rPr>
              <a:t>Students</a:t>
            </a:r>
            <a:r>
              <a:rPr lang="en-US" sz="1200" i="1" kern="1200" baseline="0" dirty="0">
                <a:solidFill>
                  <a:schemeClr val="tx1"/>
                </a:solidFill>
                <a:effectLst/>
                <a:latin typeface="+mn-lt"/>
                <a:ea typeface="+mn-ea"/>
                <a:cs typeface="+mn-cs"/>
              </a:rPr>
              <a:t> say yes</a:t>
            </a:r>
            <a:r>
              <a:rPr lang="en-US" sz="1200" kern="1200" baseline="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Please form groups</a:t>
            </a:r>
            <a:r>
              <a:rPr lang="en-US" sz="1200" kern="1200" baseline="0" dirty="0">
                <a:solidFill>
                  <a:schemeClr val="tx1"/>
                </a:solidFill>
                <a:effectLst/>
                <a:latin typeface="+mn-lt"/>
                <a:ea typeface="+mn-ea"/>
                <a:cs typeface="+mn-cs"/>
              </a:rPr>
              <a:t> of 6 with at least some people you have not negotiated with much before. Then get your role materials and begin your negotiations. The Government Representative should not show the outcome form to the other group members until an agreement has been reached on all issues and its time to sign a deal. [</a:t>
            </a:r>
            <a:r>
              <a:rPr lang="en-US" sz="1200" i="1" kern="1200" baseline="0" dirty="0">
                <a:solidFill>
                  <a:schemeClr val="tx1"/>
                </a:solidFill>
                <a:effectLst/>
                <a:latin typeface="+mn-lt"/>
                <a:ea typeface="+mn-ea"/>
                <a:cs typeface="+mn-cs"/>
              </a:rPr>
              <a:t>Students form themselves into groups of 6, get their role materials and complete the exercise</a:t>
            </a:r>
            <a:r>
              <a:rPr lang="en-US" sz="1200" kern="1200" baseline="0" dirty="0">
                <a:solidFill>
                  <a:schemeClr val="tx1"/>
                </a:solidFill>
                <a:effectLst/>
                <a:latin typeface="+mn-lt"/>
                <a:ea typeface="+mn-ea"/>
                <a:cs typeface="+mn-cs"/>
              </a:rPr>
              <a:t>].  </a:t>
            </a:r>
          </a:p>
          <a:p>
            <a:endParaRPr lang="en-US" sz="1200" b="0" i="1"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a:t>
            </a:r>
            <a:r>
              <a:rPr lang="en-US" i="1" baseline="0" dirty="0"/>
              <a:t>During the negotiations, the instructor should walk around and take mental or written notes on some of the students’ interactions, highlighting tactics and reactions that can be brought up later during the debriefs when students are asked to share their experiences or when key teaching points are made</a:t>
            </a:r>
            <a:r>
              <a:rPr lang="en-US" i="0" baseline="0" dirty="0"/>
              <a:t>].</a:t>
            </a:r>
            <a:endParaRPr lang="en-US" sz="120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a:t>
            </a:r>
            <a:r>
              <a:rPr lang="en-US" sz="1200" b="0" i="1" kern="1200" baseline="0" dirty="0">
                <a:solidFill>
                  <a:schemeClr val="tx1"/>
                </a:solidFill>
                <a:effectLst/>
                <a:latin typeface="+mn-lt"/>
                <a:ea typeface="+mn-ea"/>
                <a:cs typeface="+mn-cs"/>
              </a:rPr>
              <a:t>As the “government representatives” come back with their outcome sheets, the instructor reviews them to prepare for the debrief discussion, potentially entering the results into the Results slide later in this deck</a:t>
            </a:r>
            <a:r>
              <a:rPr lang="en-US" sz="1200" b="0" i="0" baseline="0" dirty="0"/>
              <a:t>]. </a:t>
            </a:r>
            <a:r>
              <a:rPr lang="en-US" sz="1200" b="1" baseline="0" dirty="0"/>
              <a:t> </a:t>
            </a:r>
            <a:endParaRPr lang="en-US" sz="1200" kern="1200" baseline="0" dirty="0">
              <a:solidFill>
                <a:schemeClr val="tx1"/>
              </a:solidFill>
              <a:effectLst/>
              <a:latin typeface="+mn-lt"/>
              <a:ea typeface="+mn-ea"/>
              <a:cs typeface="+mn-cs"/>
            </a:endParaRPr>
          </a:p>
          <a:p>
            <a:endParaRPr lang="en-US" sz="1200" b="0" i="1"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u="sng" kern="1200" baseline="0" dirty="0">
                <a:solidFill>
                  <a:schemeClr val="tx1"/>
                </a:solidFill>
                <a:effectLst/>
                <a:latin typeface="+mn-lt"/>
                <a:ea typeface="+mn-ea"/>
                <a:cs typeface="+mn-cs"/>
              </a:rPr>
              <a:t>Note</a:t>
            </a:r>
            <a:r>
              <a:rPr lang="en-US" sz="1200" kern="1200" baseline="0" dirty="0">
                <a:solidFill>
                  <a:schemeClr val="tx1"/>
                </a:solidFill>
                <a:effectLst/>
                <a:latin typeface="+mn-lt"/>
                <a:ea typeface="+mn-ea"/>
                <a:cs typeface="+mn-cs"/>
              </a:rPr>
              <a:t>: An alternative approach to creating the pairings is for the instructor to pair students up himself/herself, either by creating pairings before class begins or ad-hoc now during the lecture.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kern="1200" baseline="0" dirty="0">
                <a:solidFill>
                  <a:schemeClr val="tx1"/>
                </a:solidFill>
                <a:effectLst/>
                <a:latin typeface="+mn-lt"/>
                <a:ea typeface="+mn-ea"/>
                <a:cs typeface="+mn-cs"/>
              </a:rPr>
              <a:t>Note</a:t>
            </a:r>
            <a:r>
              <a:rPr lang="en-US" sz="1200" kern="1200" baseline="0" dirty="0">
                <a:solidFill>
                  <a:schemeClr val="tx1"/>
                </a:solidFill>
                <a:effectLst/>
                <a:latin typeface="+mn-lt"/>
                <a:ea typeface="+mn-ea"/>
                <a:cs typeface="+mn-cs"/>
              </a:rPr>
              <a:t>. The ideal amount of time to both read and carry out the exercise is more along the lines of 3 hours rather than 2 hours 15 minutes, given its complexity.  The times above listed are to reflect the typical 3 hour length of an MBA negotiations class. If the instructor has 4 hours the ideal time breakdown is 3 hours to read and conduct the exercise and 1 hour to debrief.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 </a:t>
            </a:r>
          </a:p>
          <a:p>
            <a:r>
              <a:rPr lang="en-US" dirty="0"/>
              <a:t>Source</a:t>
            </a:r>
            <a:r>
              <a:rPr lang="en-US" baseline="0" dirty="0"/>
              <a:t> for photo</a:t>
            </a:r>
          </a:p>
          <a:p>
            <a:r>
              <a:rPr lang="en-US" baseline="0" dirty="0"/>
              <a:t>https://pixabay.com/en/mine-trolley-lorry-rails-mining-145631/</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9BE1DD1D-0BD5-4E4F-ABDD-53ED947792F1}" type="slidenum">
              <a:rPr lang="en-US" smtClean="0"/>
              <a:t>3</a:t>
            </a:fld>
            <a:endParaRPr lang="en-US"/>
          </a:p>
        </p:txBody>
      </p:sp>
    </p:spTree>
    <p:extLst>
      <p:ext uri="{BB962C8B-B14F-4D97-AF65-F5344CB8AC3E}">
        <p14:creationId xmlns:p14="http://schemas.microsoft.com/office/powerpoint/2010/main" val="9046516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031"/>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defRPr>
                <a:solidFill>
                  <a:schemeClr val="tx1"/>
                </a:solidFill>
                <a:latin typeface="Calibri" panose="020F0502020204030204" pitchFamily="34" charset="0"/>
                <a:cs typeface="Arial" panose="020B0604020202020204" pitchFamily="34" charset="0"/>
              </a:defRPr>
            </a:lvl1pPr>
            <a:lvl2pPr marL="742950" indent="-285750" defTabSz="911225">
              <a:defRPr>
                <a:solidFill>
                  <a:schemeClr val="tx1"/>
                </a:solidFill>
                <a:latin typeface="Calibri" panose="020F0502020204030204" pitchFamily="34" charset="0"/>
                <a:cs typeface="Arial" panose="020B0604020202020204" pitchFamily="34" charset="0"/>
              </a:defRPr>
            </a:lvl2pPr>
            <a:lvl3pPr marL="1143000" indent="-228600" defTabSz="911225">
              <a:defRPr>
                <a:solidFill>
                  <a:schemeClr val="tx1"/>
                </a:solidFill>
                <a:latin typeface="Calibri" panose="020F0502020204030204" pitchFamily="34" charset="0"/>
                <a:cs typeface="Arial" panose="020B0604020202020204" pitchFamily="34" charset="0"/>
              </a:defRPr>
            </a:lvl3pPr>
            <a:lvl4pPr marL="1600200" indent="-228600" defTabSz="911225">
              <a:defRPr>
                <a:solidFill>
                  <a:schemeClr val="tx1"/>
                </a:solidFill>
                <a:latin typeface="Calibri" panose="020F0502020204030204" pitchFamily="34" charset="0"/>
                <a:cs typeface="Arial" panose="020B0604020202020204" pitchFamily="34" charset="0"/>
              </a:defRPr>
            </a:lvl4pPr>
            <a:lvl5pPr marL="2057400" indent="-228600" defTabSz="911225">
              <a:defRPr>
                <a:solidFill>
                  <a:schemeClr val="tx1"/>
                </a:solidFill>
                <a:latin typeface="Calibri" panose="020F0502020204030204" pitchFamily="34" charset="0"/>
                <a:cs typeface="Arial" panose="020B0604020202020204" pitchFamily="34" charset="0"/>
              </a:defRPr>
            </a:lvl5pPr>
            <a:lvl6pPr marL="2514600" indent="-228600" defTabSz="91122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91122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91122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911225"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1DFC553A-0E2A-4F8B-A5D6-1FF6DDA999B4}" type="slidenum">
              <a:rPr lang="en-CA" altLang="en-US" smtClean="0"/>
              <a:pPr/>
              <a:t>4</a:t>
            </a:fld>
            <a:endParaRPr lang="en-CA" altLang="en-US"/>
          </a:p>
        </p:txBody>
      </p:sp>
      <p:sp>
        <p:nvSpPr>
          <p:cNvPr id="11267" name="Rectangle 2"/>
          <p:cNvSpPr>
            <a:spLocks noGrp="1" noRot="1" noChangeAspect="1" noChangeArrowheads="1" noTextEdit="1"/>
          </p:cNvSpPr>
          <p:nvPr>
            <p:ph type="sldImg"/>
          </p:nvPr>
        </p:nvSpPr>
        <p:spPr bwMode="auto">
          <a:xfrm>
            <a:off x="1243013" y="0"/>
            <a:ext cx="4297362" cy="3222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8" name="Rectangle 3"/>
          <p:cNvSpPr>
            <a:spLocks noGrp="1" noChangeArrowheads="1"/>
          </p:cNvSpPr>
          <p:nvPr>
            <p:ph type="body" idx="1"/>
          </p:nvPr>
        </p:nvSpPr>
        <p:spPr bwMode="auto">
          <a:xfrm>
            <a:off x="447675" y="3449638"/>
            <a:ext cx="6035675" cy="53959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Here are your breakout room slides for this exercise. Please grab your role materials– they are printed in the color that matches the color of the column your name is listed in on the slide. Then pair up with your five partners, and enjoy the exercise! [</a:t>
            </a:r>
            <a:r>
              <a:rPr lang="en-US" altLang="en-US" i="1" dirty="0"/>
              <a:t>Students get their role materials and go to negotiate</a:t>
            </a:r>
            <a:r>
              <a:rPr lang="en-US" altLang="en-US" dirty="0"/>
              <a:t>]. </a:t>
            </a:r>
          </a:p>
          <a:p>
            <a:endParaRPr lang="en-US"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u="sng" dirty="0"/>
              <a:t>Note</a:t>
            </a:r>
            <a:r>
              <a:rPr lang="en-US" altLang="en-US" dirty="0"/>
              <a:t>: This templ</a:t>
            </a:r>
            <a:r>
              <a:rPr lang="en-US" altLang="en-US" u="none" dirty="0"/>
              <a:t>ate students</a:t>
            </a:r>
            <a:r>
              <a:rPr lang="en-US" altLang="en-US" u="none" baseline="0" dirty="0"/>
              <a:t> </a:t>
            </a:r>
            <a:r>
              <a:rPr lang="en-US" altLang="en-US" u="none" dirty="0"/>
              <a:t>pairings slide is for if the</a:t>
            </a:r>
            <a:r>
              <a:rPr lang="en-US" altLang="en-US" u="none" baseline="0" dirty="0"/>
              <a:t> instructor sorts students into negotiating groups beforehand. Students’ individual names are added in the respective columns</a:t>
            </a:r>
            <a:r>
              <a:rPr lang="en-SG" sz="1200" b="0" i="0" u="none" strike="noStrike" dirty="0">
                <a:solidFill>
                  <a:srgbClr val="000000"/>
                </a:solidFill>
                <a:effectLst/>
                <a:latin typeface="Cambria"/>
              </a:rPr>
              <a:t>.</a:t>
            </a:r>
            <a:r>
              <a:rPr lang="en-US" sz="1200" b="0" i="0" u="none" strike="noStrike" baseline="0" dirty="0">
                <a:solidFill>
                  <a:schemeClr val="tx1"/>
                </a:solidFill>
                <a:effectLst/>
                <a:latin typeface="+mn-lt"/>
              </a:rPr>
              <a:t> </a:t>
            </a:r>
            <a:r>
              <a:rPr lang="en-US" altLang="en-US" u="none" dirty="0"/>
              <a:t>If this slide</a:t>
            </a:r>
            <a:r>
              <a:rPr lang="en-US" altLang="en-US" u="none" baseline="0" dirty="0"/>
              <a:t> is used</a:t>
            </a:r>
            <a:r>
              <a:rPr lang="en-US" altLang="en-US" u="none" dirty="0"/>
              <a:t>,</a:t>
            </a:r>
            <a:r>
              <a:rPr lang="en-US" altLang="en-US" u="none" baseline="0" dirty="0"/>
              <a:t> </a:t>
            </a:r>
            <a:r>
              <a:rPr lang="en-US" altLang="en-US" u="none" dirty="0"/>
              <a:t>the</a:t>
            </a:r>
            <a:r>
              <a:rPr lang="en-US" altLang="en-US" dirty="0"/>
              <a:t> color background for each role on the slide above</a:t>
            </a:r>
            <a:r>
              <a:rPr lang="en-US" altLang="en-US" baseline="0" dirty="0"/>
              <a:t> should match the color of the role materials that are handed out to students</a:t>
            </a:r>
            <a:r>
              <a:rPr lang="en-SG" sz="1200" b="0" i="0" u="none" strike="noStrike" dirty="0">
                <a:solidFill>
                  <a:srgbClr val="000000"/>
                </a:solidFill>
                <a:effectLst/>
                <a:latin typeface="Cambria"/>
              </a:rPr>
              <a:t>, to avoid confusion</a:t>
            </a:r>
            <a:r>
              <a:rPr lang="en-US" altLang="en-US" baseline="0" dirty="0"/>
              <a:t>. The “BOR” column refers to “Breakout Room” and only applies if the instructor has special rooms for the students to negotiate in.  “GROUP” refers to negotiation group number, in other words each group of students who negotiate together. </a:t>
            </a:r>
            <a:endParaRPr lang="en-US" altLang="en-US" dirty="0"/>
          </a:p>
          <a:p>
            <a:pPr eaLnBrk="1" hangingPunct="1"/>
            <a:endParaRPr lang="en-US" altLang="en-US" dirty="0">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kern="1200" baseline="0" dirty="0">
                <a:solidFill>
                  <a:schemeClr val="tx1"/>
                </a:solidFill>
                <a:effectLst/>
                <a:latin typeface="+mn-lt"/>
                <a:ea typeface="+mn-ea"/>
                <a:cs typeface="+mn-cs"/>
              </a:rPr>
              <a:t>Note</a:t>
            </a:r>
            <a:r>
              <a:rPr lang="en-US" sz="1200" kern="1200" baseline="0" dirty="0">
                <a:solidFill>
                  <a:schemeClr val="tx1"/>
                </a:solidFill>
                <a:effectLst/>
                <a:latin typeface="+mn-lt"/>
                <a:ea typeface="+mn-ea"/>
                <a:cs typeface="+mn-cs"/>
              </a:rPr>
              <a:t>: For each Group, there must be at least one student in each role for this negotiation. If students are not divisible into groups of 6, double up roles (i.e., have more than one Golden Standard CEO, Government Representative, or two mayors for one village). The negotiation exercise will not work properly if no one has one or more roles.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kern="1200" baseline="0" dirty="0">
                <a:solidFill>
                  <a:schemeClr val="tx1"/>
                </a:solidFill>
                <a:effectLst/>
                <a:latin typeface="+mn-lt"/>
                <a:ea typeface="+mn-ea"/>
                <a:cs typeface="+mn-cs"/>
              </a:rPr>
              <a:t>Note</a:t>
            </a:r>
            <a:r>
              <a:rPr lang="en-US" sz="1200" u="none" kern="1200" baseline="0" dirty="0">
                <a:solidFill>
                  <a:schemeClr val="tx1"/>
                </a:solidFill>
                <a:effectLst/>
                <a:latin typeface="+mn-lt"/>
                <a:ea typeface="+mn-ea"/>
                <a:cs typeface="+mn-cs"/>
              </a:rPr>
              <a:t>: </a:t>
            </a:r>
            <a:r>
              <a:rPr lang="en-US" sz="1200" kern="1200" baseline="0" dirty="0">
                <a:solidFill>
                  <a:schemeClr val="tx1"/>
                </a:solidFill>
                <a:effectLst/>
                <a:latin typeface="+mn-lt"/>
                <a:ea typeface="+mn-ea"/>
                <a:cs typeface="+mn-cs"/>
              </a:rPr>
              <a:t>If feasible, the instructor should put a student he or she has identified as a strong negotiator in the Golden Standard role as it is the most challenging one. </a:t>
            </a:r>
            <a:endParaRPr lang="en-US" dirty="0"/>
          </a:p>
        </p:txBody>
      </p:sp>
    </p:spTree>
    <p:extLst>
      <p:ext uri="{BB962C8B-B14F-4D97-AF65-F5344CB8AC3E}">
        <p14:creationId xmlns:p14="http://schemas.microsoft.com/office/powerpoint/2010/main" val="35040966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Welcome back! We will now debrief the Golden Standard exercise.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Source</a:t>
            </a:r>
            <a:r>
              <a:rPr lang="en-US" baseline="0" dirty="0"/>
              <a:t> for photo</a:t>
            </a:r>
            <a:endParaRPr lang="en-US" dirty="0"/>
          </a:p>
          <a:p>
            <a:r>
              <a:rPr lang="en-US" dirty="0"/>
              <a:t>https://pixabay.com/en/maze-graphic-render-labyrinth-2264/</a:t>
            </a:r>
          </a:p>
        </p:txBody>
      </p:sp>
      <p:sp>
        <p:nvSpPr>
          <p:cNvPr id="4" name="Slide Number Placeholder 3"/>
          <p:cNvSpPr>
            <a:spLocks noGrp="1"/>
          </p:cNvSpPr>
          <p:nvPr>
            <p:ph type="sldNum" sz="quarter" idx="10"/>
          </p:nvPr>
        </p:nvSpPr>
        <p:spPr/>
        <p:txBody>
          <a:bodyPr/>
          <a:lstStyle/>
          <a:p>
            <a:fld id="{456B43BC-DDC6-264D-A129-A11F564D47CA}" type="slidenum">
              <a:rPr lang="en-GB" smtClean="0"/>
              <a:t>5</a:t>
            </a:fld>
            <a:endParaRPr lang="en-GB"/>
          </a:p>
        </p:txBody>
      </p:sp>
    </p:spTree>
    <p:extLst>
      <p:ext uri="{BB962C8B-B14F-4D97-AF65-F5344CB8AC3E}">
        <p14:creationId xmlns:p14="http://schemas.microsoft.com/office/powerpoint/2010/main" val="40236161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i="0" dirty="0"/>
              <a:t>[</a:t>
            </a:r>
            <a:r>
              <a:rPr lang="en-US" altLang="en-US" sz="1200" i="1" dirty="0"/>
              <a:t>Students are now back in</a:t>
            </a:r>
            <a:r>
              <a:rPr lang="en-US" altLang="en-US" sz="1200" i="1" baseline="0" dirty="0"/>
              <a:t> class</a:t>
            </a:r>
            <a:r>
              <a:rPr lang="en-US" altLang="en-US" sz="1200" i="0" baseline="0" dirty="0"/>
              <a:t>]. </a:t>
            </a:r>
            <a:r>
              <a:rPr lang="en-US" altLang="en-US" sz="1200" i="0" dirty="0"/>
              <a:t>Please take 3 minutes and share with the person sitting next to you,</a:t>
            </a:r>
            <a:r>
              <a:rPr lang="en-US" altLang="en-US" sz="1200" i="0" baseline="0" dirty="0"/>
              <a:t> who is </a:t>
            </a:r>
            <a:r>
              <a:rPr lang="en-US" altLang="en-US" sz="1200" i="0" dirty="0"/>
              <a:t>not necessarily part of your </a:t>
            </a:r>
            <a:r>
              <a:rPr lang="en-US" altLang="en-US" sz="1200" i="0" baseline="0" dirty="0"/>
              <a:t>negotiation group.</a:t>
            </a:r>
            <a:r>
              <a:rPr lang="en-US" altLang="en-US" sz="1200" i="0" dirty="0"/>
              <a:t> One thing that your group did well in terms of handling multiparty dynamics</a:t>
            </a:r>
            <a:r>
              <a:rPr lang="en-US" altLang="en-US" sz="1200" i="0" baseline="0" dirty="0"/>
              <a:t>, and one thing you could have done better in this regard.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sz="1200" i="0" baseline="0" dirty="0"/>
          </a:p>
          <a:p>
            <a:r>
              <a:rPr lang="en-US" dirty="0"/>
              <a:t>Source</a:t>
            </a:r>
            <a:r>
              <a:rPr lang="en-US" baseline="0" dirty="0"/>
              <a:t> for photo</a:t>
            </a:r>
          </a:p>
          <a:p>
            <a:r>
              <a:rPr lang="en-US" baseline="0" dirty="0"/>
              <a:t>https://pixabay.com/en/mine-trolley-lorry-rails-mining-145631/</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sz="1200" i="0" baseline="0" dirty="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6B682898-ADB3-435A-B8E0-862943A65B4F}" type="slidenum">
              <a:rPr lang="en-US" altLang="en-US" smtClean="0"/>
              <a:pPr/>
              <a:t>6</a:t>
            </a:fld>
            <a:endParaRPr lang="en-US" altLang="en-US"/>
          </a:p>
        </p:txBody>
      </p:sp>
    </p:spTree>
    <p:extLst>
      <p:ext uri="{BB962C8B-B14F-4D97-AF65-F5344CB8AC3E}">
        <p14:creationId xmlns:p14="http://schemas.microsoft.com/office/powerpoint/2010/main" val="1592729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200" dirty="0"/>
              <a:t>Golden Standard is a highly</a:t>
            </a:r>
            <a:r>
              <a:rPr lang="en-US" sz="1200" baseline="0" dirty="0"/>
              <a:t> complex, multi-issue, </a:t>
            </a:r>
            <a:r>
              <a:rPr lang="en-US" sz="1200" dirty="0"/>
              <a:t>multi-party, and multi-cultural negotiation. We have a variety of environmental,</a:t>
            </a:r>
            <a:r>
              <a:rPr lang="en-US" sz="1200" baseline="0" dirty="0"/>
              <a:t> political, and economic issues at play. Will the mine project happen? Will the glaciers be moved to increase the scope of the mine? What will compensation to the local communities look like?</a:t>
            </a:r>
          </a:p>
          <a:p>
            <a:pPr marL="0" marR="0" lvl="0" indent="0" algn="l" defTabSz="914400" rtl="0" eaLnBrk="1" fontAlgn="t" latinLnBrk="0" hangingPunct="1">
              <a:lnSpc>
                <a:spcPct val="100000"/>
              </a:lnSpc>
              <a:spcBef>
                <a:spcPts val="0"/>
              </a:spcBef>
              <a:spcAft>
                <a:spcPts val="0"/>
              </a:spcAft>
              <a:buClrTx/>
              <a:buSzTx/>
              <a:buFontTx/>
              <a:buNone/>
              <a:tabLst/>
              <a:defRPr/>
            </a:pPr>
            <a:endParaRPr lang="en-US" sz="1200" baseline="0" dirty="0"/>
          </a:p>
          <a:p>
            <a:pPr marL="0" marR="0" lvl="0" indent="0" algn="l" defTabSz="914400" rtl="0" eaLnBrk="1" fontAlgn="t" latinLnBrk="0" hangingPunct="1">
              <a:lnSpc>
                <a:spcPct val="100000"/>
              </a:lnSpc>
              <a:spcBef>
                <a:spcPts val="0"/>
              </a:spcBef>
              <a:spcAft>
                <a:spcPts val="0"/>
              </a:spcAft>
              <a:buClrTx/>
              <a:buSzTx/>
              <a:buFontTx/>
              <a:buNone/>
              <a:tabLst/>
              <a:defRPr/>
            </a:pPr>
            <a:r>
              <a:rPr lang="en-US" sz="1200" baseline="0" dirty="0"/>
              <a:t>There are six parties, each with a distinct perspective on the conflict. There is the CEO of the </a:t>
            </a:r>
            <a:r>
              <a:rPr lang="en-US" sz="1200" b="0" dirty="0"/>
              <a:t>Golden Standard</a:t>
            </a:r>
            <a:r>
              <a:rPr lang="en-US" sz="1200" b="1" dirty="0"/>
              <a:t> </a:t>
            </a:r>
            <a:r>
              <a:rPr lang="en-US" sz="1200" dirty="0"/>
              <a:t>Corporation, a representative from the government of the country, and the leaders of four local communities near the mine site</a:t>
            </a:r>
            <a:r>
              <a:rPr lang="en-US" sz="1200" baseline="0" dirty="0"/>
              <a:t> who are opposed to the mine and concerned about its environmental dangers to varying degrees. </a:t>
            </a:r>
          </a:p>
          <a:p>
            <a:pPr marL="0" marR="0" lvl="0" indent="0" algn="l" defTabSz="914400" rtl="0" eaLnBrk="1" fontAlgn="t" latinLnBrk="0" hangingPunct="1">
              <a:lnSpc>
                <a:spcPct val="100000"/>
              </a:lnSpc>
              <a:spcBef>
                <a:spcPts val="0"/>
              </a:spcBef>
              <a:spcAft>
                <a:spcPts val="0"/>
              </a:spcAft>
              <a:buClrTx/>
              <a:buSzTx/>
              <a:buFontTx/>
              <a:buNone/>
              <a:tabLst/>
              <a:defRPr/>
            </a:pPr>
            <a:endParaRPr lang="en-US" sz="1200" baseline="0" dirty="0"/>
          </a:p>
          <a:p>
            <a:pPr marL="0" marR="0" lvl="0" indent="0" algn="l" defTabSz="914400" rtl="0" eaLnBrk="1" fontAlgn="t" latinLnBrk="0" hangingPunct="1">
              <a:lnSpc>
                <a:spcPct val="100000"/>
              </a:lnSpc>
              <a:spcBef>
                <a:spcPts val="0"/>
              </a:spcBef>
              <a:spcAft>
                <a:spcPts val="0"/>
              </a:spcAft>
              <a:buClrTx/>
              <a:buSzTx/>
              <a:buFontTx/>
              <a:buNone/>
              <a:tabLst/>
              <a:defRPr/>
            </a:pPr>
            <a:r>
              <a:rPr lang="en-US" sz="1200" baseline="0" dirty="0"/>
              <a:t>It is also a multi-cultural negotiation. But </a:t>
            </a:r>
            <a:r>
              <a:rPr lang="en-US" sz="1200" dirty="0"/>
              <a:t>what exactly</a:t>
            </a:r>
            <a:r>
              <a:rPr lang="en-US" sz="1200" baseline="0" dirty="0"/>
              <a:t> </a:t>
            </a:r>
            <a:r>
              <a:rPr lang="en-US" sz="1200" dirty="0"/>
              <a:t>are the cultural divisions in the</a:t>
            </a:r>
            <a:r>
              <a:rPr lang="en-US" sz="1200" baseline="0" dirty="0"/>
              <a:t> </a:t>
            </a:r>
            <a:r>
              <a:rPr lang="en-US" sz="1200" dirty="0"/>
              <a:t>Golden Standard case? [</a:t>
            </a:r>
            <a:r>
              <a:rPr lang="en-US" sz="1200" i="1" dirty="0"/>
              <a:t>Students answer</a:t>
            </a:r>
            <a:r>
              <a:rPr lang="en-US" sz="1200" dirty="0"/>
              <a:t>]. Is it really </a:t>
            </a:r>
            <a:r>
              <a:rPr lang="en-US" sz="1200" kern="1200" dirty="0">
                <a:solidFill>
                  <a:schemeClr val="tx1"/>
                </a:solidFill>
                <a:effectLst/>
                <a:latin typeface="+mn-lt"/>
                <a:ea typeface="+mn-ea"/>
                <a:cs typeface="+mn-cs"/>
              </a:rPr>
              <a:t>Canada versus Latina America, or is it more elites versus non-elites?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Source</a:t>
            </a:r>
            <a:r>
              <a:rPr lang="en-US" baseline="0" dirty="0"/>
              <a:t> for photo</a:t>
            </a:r>
            <a:endParaRPr lang="en-US" dirty="0"/>
          </a:p>
          <a:p>
            <a:r>
              <a:rPr lang="en-US" dirty="0"/>
              <a:t>https://pixabay.com/en/la-paz-andes-south-america-bolivia-318068/</a:t>
            </a:r>
            <a:endParaRPr lang="en-US" baseline="0" dirty="0"/>
          </a:p>
        </p:txBody>
      </p:sp>
      <p:sp>
        <p:nvSpPr>
          <p:cNvPr id="4" name="Slide Number Placeholder 3"/>
          <p:cNvSpPr>
            <a:spLocks noGrp="1"/>
          </p:cNvSpPr>
          <p:nvPr>
            <p:ph type="sldNum" sz="quarter" idx="10"/>
          </p:nvPr>
        </p:nvSpPr>
        <p:spPr/>
        <p:txBody>
          <a:bodyPr/>
          <a:lstStyle/>
          <a:p>
            <a:fld id="{9BE1DD1D-0BD5-4E4F-ABDD-53ED947792F1}" type="slidenum">
              <a:rPr lang="en-US" smtClean="0"/>
              <a:t>7</a:t>
            </a:fld>
            <a:endParaRPr lang="en-US"/>
          </a:p>
        </p:txBody>
      </p:sp>
    </p:spTree>
    <p:extLst>
      <p:ext uri="{BB962C8B-B14F-4D97-AF65-F5344CB8AC3E}">
        <p14:creationId xmlns:p14="http://schemas.microsoft.com/office/powerpoint/2010/main" val="18276529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biggest cultural difference in the Golden Standard case is arguably</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between the foreign company and the local government elite on the one hand, and indigenous groups who live</a:t>
            </a:r>
            <a:r>
              <a:rPr lang="en-US" sz="1200" kern="1200" baseline="0" dirty="0">
                <a:solidFill>
                  <a:schemeClr val="tx1"/>
                </a:solidFill>
                <a:effectLst/>
                <a:latin typeface="+mn-lt"/>
                <a:ea typeface="+mn-ea"/>
                <a:cs typeface="+mn-cs"/>
              </a:rPr>
              <a:t> near the mine </a:t>
            </a:r>
            <a:r>
              <a:rPr lang="en-US" sz="1200" kern="1200" dirty="0">
                <a:solidFill>
                  <a:schemeClr val="tx1"/>
                </a:solidFill>
                <a:effectLst/>
                <a:latin typeface="+mn-lt"/>
                <a:ea typeface="+mn-ea"/>
                <a:cs typeface="+mn-cs"/>
              </a:rPr>
              <a:t>on the other. That is where the real</a:t>
            </a:r>
            <a:r>
              <a:rPr lang="en-US" sz="1200" kern="1200" baseline="0" dirty="0">
                <a:solidFill>
                  <a:schemeClr val="tx1"/>
                </a:solidFill>
                <a:effectLst/>
                <a:latin typeface="+mn-lt"/>
                <a:ea typeface="+mn-ea"/>
                <a:cs typeface="+mn-cs"/>
              </a:rPr>
              <a:t> fault line</a:t>
            </a:r>
            <a:r>
              <a:rPr lang="en-US" sz="1200" kern="1200" dirty="0">
                <a:solidFill>
                  <a:schemeClr val="tx1"/>
                </a:solidFill>
                <a:effectLst/>
                <a:latin typeface="+mn-lt"/>
                <a:ea typeface="+mn-ea"/>
                <a:cs typeface="+mn-cs"/>
              </a:rPr>
              <a:t> in values is. There are many cultures within national borders, and many cultures that cut across national borders. In our last lecture we focused on some systematic differences between nations. Part of the point of Golden Standard</a:t>
            </a:r>
            <a:r>
              <a:rPr lang="en-US" sz="1200" kern="1200" baseline="0" dirty="0">
                <a:solidFill>
                  <a:schemeClr val="tx1"/>
                </a:solidFill>
                <a:effectLst/>
                <a:latin typeface="+mn-lt"/>
                <a:ea typeface="+mn-ea"/>
                <a:cs typeface="+mn-cs"/>
              </a:rPr>
              <a:t> is to remind you of the</a:t>
            </a:r>
            <a:r>
              <a:rPr lang="en-US" sz="1200" kern="1200" dirty="0">
                <a:solidFill>
                  <a:schemeClr val="tx1"/>
                </a:solidFill>
                <a:effectLst/>
                <a:latin typeface="+mn-lt"/>
                <a:ea typeface="+mn-ea"/>
                <a:cs typeface="+mn-cs"/>
              </a:rPr>
              <a:t> cultural differences inside national</a:t>
            </a:r>
            <a:r>
              <a:rPr lang="en-US" sz="1200" kern="1200" baseline="0" dirty="0">
                <a:solidFill>
                  <a:schemeClr val="tx1"/>
                </a:solidFill>
                <a:effectLst/>
                <a:latin typeface="+mn-lt"/>
                <a:ea typeface="+mn-ea"/>
                <a:cs typeface="+mn-cs"/>
              </a:rPr>
              <a:t> borders</a:t>
            </a:r>
            <a:r>
              <a:rPr lang="en-US" sz="1200" kern="1200" dirty="0">
                <a:solidFill>
                  <a:schemeClr val="tx1"/>
                </a:solidFill>
                <a:effectLst/>
                <a:latin typeface="+mn-lt"/>
                <a:ea typeface="+mn-ea"/>
                <a:cs typeface="+mn-cs"/>
              </a:rPr>
              <a:t>.</a:t>
            </a:r>
          </a:p>
          <a:p>
            <a:pPr marL="0" marR="0" lvl="0" indent="0" algn="l" defTabSz="914400" rtl="0" eaLnBrk="1" fontAlgn="t"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t"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So even when you negotiate</a:t>
            </a:r>
            <a:r>
              <a:rPr lang="en-US" sz="1200" kern="1200" baseline="0" dirty="0">
                <a:solidFill>
                  <a:schemeClr val="tx1"/>
                </a:solidFill>
                <a:effectLst/>
                <a:latin typeface="+mn-lt"/>
                <a:ea typeface="+mn-ea"/>
                <a:cs typeface="+mn-cs"/>
              </a:rPr>
              <a:t> within your own culture, like the government representative does in Golden Standard, try to t</a:t>
            </a:r>
            <a:r>
              <a:rPr lang="en-US" dirty="0"/>
              <a:t>ake their perspective. </a:t>
            </a:r>
            <a:r>
              <a:rPr lang="en-US" altLang="en-US" sz="1200" dirty="0"/>
              <a:t>Don’t interpret everything through your lens.</a:t>
            </a:r>
            <a:r>
              <a:rPr lang="en-US" altLang="en-US" sz="1200" baseline="0" dirty="0"/>
              <a:t> </a:t>
            </a:r>
            <a:r>
              <a:rPr lang="en-US" dirty="0"/>
              <a:t>They may not value what you value. </a:t>
            </a:r>
            <a:r>
              <a:rPr lang="en-US" altLang="en-US" sz="1200" dirty="0"/>
              <a:t>Ask questions and get information.</a:t>
            </a:r>
          </a:p>
          <a:p>
            <a:endParaRPr lang="en-US" dirty="0"/>
          </a:p>
          <a:p>
            <a:r>
              <a:rPr lang="en-US" dirty="0"/>
              <a:t>Source</a:t>
            </a:r>
            <a:r>
              <a:rPr lang="en-US" baseline="0" dirty="0"/>
              <a:t> for photo</a:t>
            </a:r>
          </a:p>
          <a:p>
            <a:r>
              <a:rPr lang="en-US" baseline="0" dirty="0"/>
              <a:t>https://pixabay.com/en/face-silhouette-brain-communication-535761/</a:t>
            </a:r>
          </a:p>
          <a:p>
            <a:endParaRPr lang="en-US" dirty="0"/>
          </a:p>
        </p:txBody>
      </p:sp>
      <p:sp>
        <p:nvSpPr>
          <p:cNvPr id="4" name="Slide Number Placeholder 3"/>
          <p:cNvSpPr>
            <a:spLocks noGrp="1"/>
          </p:cNvSpPr>
          <p:nvPr>
            <p:ph type="sldNum" sz="quarter" idx="10"/>
          </p:nvPr>
        </p:nvSpPr>
        <p:spPr/>
        <p:txBody>
          <a:bodyPr/>
          <a:lstStyle/>
          <a:p>
            <a:fld id="{9BE1DD1D-0BD5-4E4F-ABDD-53ED947792F1}" type="slidenum">
              <a:rPr lang="en-US" smtClean="0"/>
              <a:t>8</a:t>
            </a:fld>
            <a:endParaRPr lang="en-US"/>
          </a:p>
        </p:txBody>
      </p:sp>
    </p:spTree>
    <p:extLst>
      <p:ext uri="{BB962C8B-B14F-4D97-AF65-F5344CB8AC3E}">
        <p14:creationId xmlns:p14="http://schemas.microsoft.com/office/powerpoint/2010/main" val="15564466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bwMode="auto">
          <a:xfrm>
            <a:off x="1141413" y="684213"/>
            <a:ext cx="4575175" cy="34305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Rectangle 3"/>
          <p:cNvSpPr>
            <a:spLocks noGrp="1" noChangeArrowheads="1"/>
          </p:cNvSpPr>
          <p:nvPr>
            <p:ph type="body" idx="1"/>
          </p:nvPr>
        </p:nvSpPr>
        <p:spPr>
          <a:xfrm>
            <a:off x="914400" y="4343400"/>
            <a:ext cx="5029200" cy="4116388"/>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fontAlgn="t"/>
            <a:r>
              <a:rPr lang="en-US" dirty="0"/>
              <a:t>Are mining jobs an opportunity to reduce unemployment, or the destruction of a cherished agricultural way of life? It depends on your</a:t>
            </a:r>
            <a:r>
              <a:rPr lang="en-US" baseline="0" dirty="0"/>
              <a:t> cultural values. </a:t>
            </a:r>
            <a:r>
              <a:rPr lang="en-US" dirty="0"/>
              <a:t>Are free schools and opportunity for a quality education, or an attempt to brainwash youth and wipe out traditional cultural beliefs?</a:t>
            </a:r>
            <a:r>
              <a:rPr lang="en-US" baseline="0" dirty="0"/>
              <a:t> The company and government see the jobs and schools as a blessing for the local communities. But most of the local communities see these as a threat to their cherished way of life, the way they have lived for many generations. </a:t>
            </a:r>
            <a:endParaRPr lang="en-US" dirty="0"/>
          </a:p>
          <a:p>
            <a:pPr fontAlgn="t"/>
            <a:endParaRPr lang="en-US" dirty="0"/>
          </a:p>
          <a:p>
            <a:pPr fontAlgn="t"/>
            <a:endParaRPr lang="en-US" dirty="0"/>
          </a:p>
          <a:p>
            <a:endParaRPr lang="en-US" dirty="0"/>
          </a:p>
          <a:p>
            <a:pPr eaLnBrk="1" hangingPunct="1">
              <a:defRPr/>
            </a:pPr>
            <a:endParaRPr lang="en-US" dirty="0">
              <a:latin typeface="Tahoma" charset="0"/>
              <a:ea typeface="MS PGothic" pitchFamily="34" charset="-128"/>
              <a:cs typeface="ＭＳ Ｐゴシック" pitchFamily="-65" charset="-128"/>
            </a:endParaRPr>
          </a:p>
        </p:txBody>
      </p:sp>
    </p:spTree>
    <p:extLst>
      <p:ext uri="{BB962C8B-B14F-4D97-AF65-F5344CB8AC3E}">
        <p14:creationId xmlns:p14="http://schemas.microsoft.com/office/powerpoint/2010/main" val="4636729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3992D32-A709-47DC-8A50-FC85535ECA5F}" type="datetimeFigureOut">
              <a:rPr lang="en-US" smtClean="0"/>
              <a:t>6/18/2024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988FCD-3837-449C-869C-8E617DE98A25}" type="slidenum">
              <a:rPr lang="en-US" smtClean="0"/>
              <a:t>‹#›</a:t>
            </a:fld>
            <a:endParaRPr lang="en-US"/>
          </a:p>
        </p:txBody>
      </p:sp>
    </p:spTree>
    <p:extLst>
      <p:ext uri="{BB962C8B-B14F-4D97-AF65-F5344CB8AC3E}">
        <p14:creationId xmlns:p14="http://schemas.microsoft.com/office/powerpoint/2010/main" val="40247965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992D32-A709-47DC-8A50-FC85535ECA5F}" type="datetimeFigureOut">
              <a:rPr lang="en-US" smtClean="0"/>
              <a:t>6/18/2024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988FCD-3837-449C-869C-8E617DE98A25}" type="slidenum">
              <a:rPr lang="en-US" smtClean="0"/>
              <a:t>‹#›</a:t>
            </a:fld>
            <a:endParaRPr lang="en-US"/>
          </a:p>
        </p:txBody>
      </p:sp>
    </p:spTree>
    <p:extLst>
      <p:ext uri="{BB962C8B-B14F-4D97-AF65-F5344CB8AC3E}">
        <p14:creationId xmlns:p14="http://schemas.microsoft.com/office/powerpoint/2010/main" val="1908303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992D32-A709-47DC-8A50-FC85535ECA5F}" type="datetimeFigureOut">
              <a:rPr lang="en-US" smtClean="0"/>
              <a:t>6/18/2024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988FCD-3837-449C-869C-8E617DE98A25}" type="slidenum">
              <a:rPr lang="en-US" smtClean="0"/>
              <a:t>‹#›</a:t>
            </a:fld>
            <a:endParaRPr lang="en-US"/>
          </a:p>
        </p:txBody>
      </p:sp>
    </p:spTree>
    <p:extLst>
      <p:ext uri="{BB962C8B-B14F-4D97-AF65-F5344CB8AC3E}">
        <p14:creationId xmlns:p14="http://schemas.microsoft.com/office/powerpoint/2010/main" val="20817126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00"/>
            <a:ext cx="7194550" cy="990600"/>
          </a:xfrm>
          <a:prstGeom prst="rect">
            <a:avLst/>
          </a:prstGeom>
        </p:spPr>
        <p:txBody>
          <a:bodyPr/>
          <a:lstStyle/>
          <a:p>
            <a:r>
              <a:rPr lang="en-US"/>
              <a:t>Click to edit Master title style</a:t>
            </a:r>
          </a:p>
        </p:txBody>
      </p:sp>
      <p:sp>
        <p:nvSpPr>
          <p:cNvPr id="3" name="Table Placeholder 2"/>
          <p:cNvSpPr>
            <a:spLocks noGrp="1"/>
          </p:cNvSpPr>
          <p:nvPr>
            <p:ph type="tbl" idx="1"/>
          </p:nvPr>
        </p:nvSpPr>
        <p:spPr>
          <a:xfrm>
            <a:off x="914400" y="1752600"/>
            <a:ext cx="8229600" cy="4648200"/>
          </a:xfrm>
          <a:prstGeom prst="rect">
            <a:avLst/>
          </a:prstGeom>
        </p:spPr>
        <p:txBody>
          <a:bodyPr/>
          <a:lstStyle/>
          <a:p>
            <a:pPr lvl="0"/>
            <a:endParaRPr lang="en-US" noProof="0"/>
          </a:p>
        </p:txBody>
      </p:sp>
    </p:spTree>
    <p:extLst>
      <p:ext uri="{BB962C8B-B14F-4D97-AF65-F5344CB8AC3E}">
        <p14:creationId xmlns:p14="http://schemas.microsoft.com/office/powerpoint/2010/main" val="1129723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4" name="Title Placeholder 4">
            <a:extLst>
              <a:ext uri="{FF2B5EF4-FFF2-40B4-BE49-F238E27FC236}">
                <a16:creationId xmlns:a16="http://schemas.microsoft.com/office/drawing/2014/main" id="{C2A2F298-39D2-753E-8FFC-B46E3365CED3}"/>
              </a:ext>
            </a:extLst>
          </p:cNvPr>
          <p:cNvSpPr>
            <a:spLocks noGrp="1"/>
          </p:cNvSpPr>
          <p:nvPr>
            <p:ph type="title"/>
          </p:nvPr>
        </p:nvSpPr>
        <p:spPr>
          <a:xfrm>
            <a:off x="262294" y="2516451"/>
            <a:ext cx="7886700" cy="1325563"/>
          </a:xfrm>
          <a:prstGeom prst="rect">
            <a:avLst/>
          </a:prstGeom>
        </p:spPr>
        <p:txBody>
          <a:bodyPr vert="horz" lIns="91440" tIns="45720" rIns="91440" bIns="45720" rtlCol="0" anchor="ctr">
            <a:normAutofit/>
          </a:bodyPr>
          <a:lstStyle/>
          <a:p>
            <a:r>
              <a:rPr lang="en-US" dirty="0"/>
              <a:t>Click to edit Master title style</a:t>
            </a:r>
            <a:endParaRPr lang="fr-FR" dirty="0"/>
          </a:p>
        </p:txBody>
      </p:sp>
    </p:spTree>
    <p:extLst>
      <p:ext uri="{BB962C8B-B14F-4D97-AF65-F5344CB8AC3E}">
        <p14:creationId xmlns:p14="http://schemas.microsoft.com/office/powerpoint/2010/main" val="35230928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992D32-A709-47DC-8A50-FC85535ECA5F}" type="datetimeFigureOut">
              <a:rPr lang="en-US" smtClean="0"/>
              <a:t>6/18/2024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988FCD-3837-449C-869C-8E617DE98A25}" type="slidenum">
              <a:rPr lang="en-US" smtClean="0"/>
              <a:t>‹#›</a:t>
            </a:fld>
            <a:endParaRPr lang="en-US"/>
          </a:p>
        </p:txBody>
      </p:sp>
    </p:spTree>
    <p:extLst>
      <p:ext uri="{BB962C8B-B14F-4D97-AF65-F5344CB8AC3E}">
        <p14:creationId xmlns:p14="http://schemas.microsoft.com/office/powerpoint/2010/main" val="2721097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3992D32-A709-47DC-8A50-FC85535ECA5F}" type="datetimeFigureOut">
              <a:rPr lang="en-US" smtClean="0"/>
              <a:t>6/18/2024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988FCD-3837-449C-869C-8E617DE98A25}" type="slidenum">
              <a:rPr lang="en-US" smtClean="0"/>
              <a:t>‹#›</a:t>
            </a:fld>
            <a:endParaRPr lang="en-US"/>
          </a:p>
        </p:txBody>
      </p:sp>
    </p:spTree>
    <p:extLst>
      <p:ext uri="{BB962C8B-B14F-4D97-AF65-F5344CB8AC3E}">
        <p14:creationId xmlns:p14="http://schemas.microsoft.com/office/powerpoint/2010/main" val="9516906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3992D32-A709-47DC-8A50-FC85535ECA5F}" type="datetimeFigureOut">
              <a:rPr lang="en-US" smtClean="0"/>
              <a:t>6/18/2024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988FCD-3837-449C-869C-8E617DE98A25}" type="slidenum">
              <a:rPr lang="en-US" smtClean="0"/>
              <a:t>‹#›</a:t>
            </a:fld>
            <a:endParaRPr lang="en-US"/>
          </a:p>
        </p:txBody>
      </p:sp>
    </p:spTree>
    <p:extLst>
      <p:ext uri="{BB962C8B-B14F-4D97-AF65-F5344CB8AC3E}">
        <p14:creationId xmlns:p14="http://schemas.microsoft.com/office/powerpoint/2010/main" val="4231224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3992D32-A709-47DC-8A50-FC85535ECA5F}" type="datetimeFigureOut">
              <a:rPr lang="en-US" smtClean="0"/>
              <a:t>6/18/2024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4988FCD-3837-449C-869C-8E617DE98A25}" type="slidenum">
              <a:rPr lang="en-US" smtClean="0"/>
              <a:t>‹#›</a:t>
            </a:fld>
            <a:endParaRPr lang="en-US"/>
          </a:p>
        </p:txBody>
      </p:sp>
    </p:spTree>
    <p:extLst>
      <p:ext uri="{BB962C8B-B14F-4D97-AF65-F5344CB8AC3E}">
        <p14:creationId xmlns:p14="http://schemas.microsoft.com/office/powerpoint/2010/main" val="19832082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3992D32-A709-47DC-8A50-FC85535ECA5F}" type="datetimeFigureOut">
              <a:rPr lang="en-US" smtClean="0"/>
              <a:t>6/18/2024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4988FCD-3837-449C-869C-8E617DE98A25}" type="slidenum">
              <a:rPr lang="en-US" smtClean="0"/>
              <a:t>‹#›</a:t>
            </a:fld>
            <a:endParaRPr lang="en-US"/>
          </a:p>
        </p:txBody>
      </p:sp>
    </p:spTree>
    <p:extLst>
      <p:ext uri="{BB962C8B-B14F-4D97-AF65-F5344CB8AC3E}">
        <p14:creationId xmlns:p14="http://schemas.microsoft.com/office/powerpoint/2010/main" val="30236114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992D32-A709-47DC-8A50-FC85535ECA5F}" type="datetimeFigureOut">
              <a:rPr lang="en-US" smtClean="0"/>
              <a:t>6/18/2024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4988FCD-3837-449C-869C-8E617DE98A25}" type="slidenum">
              <a:rPr lang="en-US" smtClean="0"/>
              <a:t>‹#›</a:t>
            </a:fld>
            <a:endParaRPr lang="en-US"/>
          </a:p>
        </p:txBody>
      </p:sp>
    </p:spTree>
    <p:extLst>
      <p:ext uri="{BB962C8B-B14F-4D97-AF65-F5344CB8AC3E}">
        <p14:creationId xmlns:p14="http://schemas.microsoft.com/office/powerpoint/2010/main" val="16210191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3992D32-A709-47DC-8A50-FC85535ECA5F}" type="datetimeFigureOut">
              <a:rPr lang="en-US" smtClean="0"/>
              <a:t>6/18/2024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988FCD-3837-449C-869C-8E617DE98A25}" type="slidenum">
              <a:rPr lang="en-US" smtClean="0"/>
              <a:t>‹#›</a:t>
            </a:fld>
            <a:endParaRPr lang="en-US"/>
          </a:p>
        </p:txBody>
      </p:sp>
    </p:spTree>
    <p:extLst>
      <p:ext uri="{BB962C8B-B14F-4D97-AF65-F5344CB8AC3E}">
        <p14:creationId xmlns:p14="http://schemas.microsoft.com/office/powerpoint/2010/main" val="1801885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3992D32-A709-47DC-8A50-FC85535ECA5F}" type="datetimeFigureOut">
              <a:rPr lang="en-US" smtClean="0"/>
              <a:t>6/18/2024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988FCD-3837-449C-869C-8E617DE98A25}" type="slidenum">
              <a:rPr lang="en-US" smtClean="0"/>
              <a:t>‹#›</a:t>
            </a:fld>
            <a:endParaRPr lang="en-US"/>
          </a:p>
        </p:txBody>
      </p:sp>
    </p:spTree>
    <p:extLst>
      <p:ext uri="{BB962C8B-B14F-4D97-AF65-F5344CB8AC3E}">
        <p14:creationId xmlns:p14="http://schemas.microsoft.com/office/powerpoint/2010/main" val="8658058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992D32-A709-47DC-8A50-FC85535ECA5F}" type="datetimeFigureOut">
              <a:rPr lang="en-US" smtClean="0"/>
              <a:t>6/18/2024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988FCD-3837-449C-869C-8E617DE98A25}" type="slidenum">
              <a:rPr lang="en-US" smtClean="0"/>
              <a:t>‹#›</a:t>
            </a:fld>
            <a:endParaRPr lang="en-US"/>
          </a:p>
        </p:txBody>
      </p:sp>
    </p:spTree>
    <p:extLst>
      <p:ext uri="{BB962C8B-B14F-4D97-AF65-F5344CB8AC3E}">
        <p14:creationId xmlns:p14="http://schemas.microsoft.com/office/powerpoint/2010/main" val="35123450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Zone de texte 5">
            <a:extLst>
              <a:ext uri="{FF2B5EF4-FFF2-40B4-BE49-F238E27FC236}">
                <a16:creationId xmlns:a16="http://schemas.microsoft.com/office/drawing/2014/main" id="{CEE01135-CA2C-3E73-E6B2-DE4C1B8B786B}"/>
              </a:ext>
            </a:extLst>
          </p:cNvPr>
          <p:cNvSpPr txBox="1"/>
          <p:nvPr userDrawn="1"/>
        </p:nvSpPr>
        <p:spPr>
          <a:xfrm>
            <a:off x="7254000" y="1618875"/>
            <a:ext cx="1890000" cy="360000"/>
          </a:xfrm>
          <a:prstGeom prst="rect">
            <a:avLst/>
          </a:prstGeom>
          <a:solidFill>
            <a:srgbClr val="1F7DBC"/>
          </a:solidFill>
          <a:ln w="6350">
            <a:noFill/>
          </a:ln>
        </p:spPr>
        <p:txBody>
          <a:bodyPr rot="0" spcFirstLastPara="0" vert="horz" wrap="square" lIns="68580" tIns="34290" rIns="68580" bIns="34290" numCol="1" spcCol="0" rtlCol="0" fromWordArt="0" anchor="ctr" anchorCtr="0" forceAA="0" compatLnSpc="1">
            <a:prstTxWarp prst="textNoShape">
              <a:avLst/>
            </a:prstTxWarp>
            <a:noAutofit/>
          </a:bodyPr>
          <a:lstStyle/>
          <a:p>
            <a:r>
              <a:rPr lang="fr-FR" sz="1350" b="1" dirty="0">
                <a:solidFill>
                  <a:srgbClr val="FFFFFF"/>
                </a:solidFill>
                <a:effectLst/>
                <a:latin typeface="Arial" panose="020B0604020202020204" pitchFamily="34" charset="0"/>
                <a:ea typeface="Roboto Medium" panose="02000000000000000000" pitchFamily="2" charset="0"/>
                <a:cs typeface="Arial" panose="020B0604020202020204" pitchFamily="34" charset="0"/>
              </a:rPr>
              <a:t>Slides</a:t>
            </a:r>
            <a:endParaRPr lang="fr-FR" sz="1350" b="1" dirty="0">
              <a:effectLst/>
              <a:latin typeface="Arial" panose="020B0604020202020204" pitchFamily="34" charset="0"/>
              <a:ea typeface="Roboto Medium" panose="02000000000000000000" pitchFamily="2" charset="0"/>
              <a:cs typeface="Arial" panose="020B0604020202020204" pitchFamily="34" charset="0"/>
            </a:endParaRPr>
          </a:p>
        </p:txBody>
      </p:sp>
      <p:sp>
        <p:nvSpPr>
          <p:cNvPr id="5" name="Title Placeholder 4">
            <a:extLst>
              <a:ext uri="{FF2B5EF4-FFF2-40B4-BE49-F238E27FC236}">
                <a16:creationId xmlns:a16="http://schemas.microsoft.com/office/drawing/2014/main" id="{02BE9ADE-48F4-87E1-87C4-37F2B59229D0}"/>
              </a:ext>
            </a:extLst>
          </p:cNvPr>
          <p:cNvSpPr>
            <a:spLocks noGrp="1"/>
          </p:cNvSpPr>
          <p:nvPr>
            <p:ph type="title"/>
          </p:nvPr>
        </p:nvSpPr>
        <p:spPr>
          <a:xfrm>
            <a:off x="262294" y="2516451"/>
            <a:ext cx="7886700" cy="1325563"/>
          </a:xfrm>
          <a:prstGeom prst="rect">
            <a:avLst/>
          </a:prstGeom>
        </p:spPr>
        <p:txBody>
          <a:bodyPr vert="horz" lIns="91440" tIns="45720" rIns="91440" bIns="45720" rtlCol="0" anchor="ctr">
            <a:normAutofit/>
          </a:bodyPr>
          <a:lstStyle/>
          <a:p>
            <a:r>
              <a:rPr lang="en-US" dirty="0"/>
              <a:t>Click to edit Master title style</a:t>
            </a:r>
            <a:endParaRPr lang="fr-FR" dirty="0"/>
          </a:p>
        </p:txBody>
      </p:sp>
      <p:pic>
        <p:nvPicPr>
          <p:cNvPr id="2" name="Picture 1" descr="A black background with green text&#10;&#10;Description automatically generated">
            <a:extLst>
              <a:ext uri="{FF2B5EF4-FFF2-40B4-BE49-F238E27FC236}">
                <a16:creationId xmlns:a16="http://schemas.microsoft.com/office/drawing/2014/main" id="{EB1AC81B-FB90-19B9-E762-95098AA2565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57200" y="457200"/>
            <a:ext cx="3525520" cy="827405"/>
          </a:xfrm>
          <a:prstGeom prst="rect">
            <a:avLst/>
          </a:prstGeom>
          <a:noFill/>
          <a:ln>
            <a:noFill/>
          </a:ln>
        </p:spPr>
      </p:pic>
    </p:spTree>
    <p:extLst>
      <p:ext uri="{BB962C8B-B14F-4D97-AF65-F5344CB8AC3E}">
        <p14:creationId xmlns:p14="http://schemas.microsoft.com/office/powerpoint/2010/main" val="3344854090"/>
      </p:ext>
    </p:extLst>
  </p:cSld>
  <p:clrMap bg1="lt1" tx1="dk1" bg2="lt2" tx2="dk2" accent1="accent1" accent2="accent2" accent3="accent3" accent4="accent4" accent5="accent5" accent6="accent6" hlink="hlink" folHlink="folHlink"/>
  <p:sldLayoutIdLst>
    <p:sldLayoutId id="2147483662" r:id="rId1"/>
  </p:sldLayoutIdLst>
  <p:txStyles>
    <p:titleStyle>
      <a:lvl1pPr algn="l" defTabSz="914400" rtl="0" eaLnBrk="1" latinLnBrk="0" hangingPunct="1">
        <a:lnSpc>
          <a:spcPct val="90000"/>
        </a:lnSpc>
        <a:spcBef>
          <a:spcPct val="0"/>
        </a:spcBef>
        <a:buNone/>
        <a:defRPr sz="2400" b="1" kern="1200">
          <a:solidFill>
            <a:srgbClr val="00684B"/>
          </a:solidFill>
          <a:latin typeface="Roboto Slab" pitchFamily="2" charset="0"/>
          <a:ea typeface="Roboto Slab" pitchFamily="2"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publishing.insead.edu/" TargetMode="External"/><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ubtitle 2">
            <a:extLst>
              <a:ext uri="{FF2B5EF4-FFF2-40B4-BE49-F238E27FC236}">
                <a16:creationId xmlns:a16="http://schemas.microsoft.com/office/drawing/2014/main" id="{A91B3043-78BA-5414-CFC1-EA8E3DBC9B0D}"/>
              </a:ext>
            </a:extLst>
          </p:cNvPr>
          <p:cNvSpPr txBox="1">
            <a:spLocks/>
          </p:cNvSpPr>
          <p:nvPr/>
        </p:nvSpPr>
        <p:spPr>
          <a:xfrm>
            <a:off x="334090" y="3029818"/>
            <a:ext cx="8315057" cy="362819"/>
          </a:xfrm>
          <a:prstGeom prst="rect">
            <a:avLst/>
          </a:prstGeom>
        </p:spPr>
        <p:txBody>
          <a:bodyPr vert="horz" lIns="0" tIns="0" rIns="0" bIns="0" rtlCol="0" anchor="t" anchorCtr="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rgbClr val="00684B"/>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FR" sz="2100" b="1" i="0" u="none" strike="noStrike" kern="1200" cap="none" spc="0" normalizeH="0" baseline="0" noProof="0" dirty="0">
              <a:ln>
                <a:noFill/>
              </a:ln>
              <a:solidFill>
                <a:srgbClr val="00684B"/>
              </a:solidFill>
              <a:effectLst/>
              <a:uLnTx/>
              <a:uFillTx/>
              <a:latin typeface="Roboto Slab" pitchFamily="2" charset="0"/>
              <a:ea typeface="Roboto Slab" pitchFamily="2" charset="0"/>
              <a:cs typeface="+mn-cs"/>
            </a:endParaRPr>
          </a:p>
        </p:txBody>
      </p:sp>
      <p:sp>
        <p:nvSpPr>
          <p:cNvPr id="4" name="Text Placeholder 3">
            <a:extLst>
              <a:ext uri="{FF2B5EF4-FFF2-40B4-BE49-F238E27FC236}">
                <a16:creationId xmlns:a16="http://schemas.microsoft.com/office/drawing/2014/main" id="{804FABF2-BFBF-3295-22DB-AD158BFF06A4}"/>
              </a:ext>
            </a:extLst>
          </p:cNvPr>
          <p:cNvSpPr txBox="1">
            <a:spLocks/>
          </p:cNvSpPr>
          <p:nvPr/>
        </p:nvSpPr>
        <p:spPr>
          <a:xfrm>
            <a:off x="358295" y="4576707"/>
            <a:ext cx="8177899" cy="10650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300"/>
              </a:spcBef>
              <a:spcAft>
                <a:spcPts val="450"/>
              </a:spcAft>
              <a:buClrTx/>
              <a:buSzTx/>
              <a:buFont typeface="Arial" panose="020B0604020202020204" pitchFamily="34" charset="0"/>
              <a:buNone/>
              <a:tabLst/>
              <a:defRPr/>
            </a:pPr>
            <a:endParaRPr kumimoji="0" lang="en-US" sz="7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endParaRPr>
          </a:p>
        </p:txBody>
      </p:sp>
      <p:sp>
        <p:nvSpPr>
          <p:cNvPr id="5" name="Title Placeholder 4">
            <a:extLst>
              <a:ext uri="{FF2B5EF4-FFF2-40B4-BE49-F238E27FC236}">
                <a16:creationId xmlns:a16="http://schemas.microsoft.com/office/drawing/2014/main" id="{95B59985-71BB-39B0-A25D-A79F4455D554}"/>
              </a:ext>
            </a:extLst>
          </p:cNvPr>
          <p:cNvSpPr>
            <a:spLocks noGrp="1"/>
          </p:cNvSpPr>
          <p:nvPr>
            <p:ph type="title"/>
          </p:nvPr>
        </p:nvSpPr>
        <p:spPr>
          <a:xfrm>
            <a:off x="261938" y="2744391"/>
            <a:ext cx="7886700" cy="994172"/>
          </a:xfrm>
          <a:prstGeom prst="rect">
            <a:avLst/>
          </a:prstGeom>
        </p:spPr>
        <p:txBody>
          <a:bodyPr vert="horz" lIns="68580" tIns="34290" rIns="68580" bIns="34290" rtlCol="0" anchor="ctr">
            <a:normAutofit/>
          </a:bodyPr>
          <a:lstStyle/>
          <a:p>
            <a:r>
              <a:rPr lang="en-US" dirty="0"/>
              <a:t>Golden Standard</a:t>
            </a:r>
            <a:endParaRPr lang="fr-FR" dirty="0"/>
          </a:p>
        </p:txBody>
      </p:sp>
      <p:sp>
        <p:nvSpPr>
          <p:cNvPr id="7" name="Text Placeholder 3">
            <a:extLst>
              <a:ext uri="{FF2B5EF4-FFF2-40B4-BE49-F238E27FC236}">
                <a16:creationId xmlns:a16="http://schemas.microsoft.com/office/drawing/2014/main" id="{A8F4ADC1-E06A-AFED-D132-7A0D134CB25A}"/>
              </a:ext>
            </a:extLst>
          </p:cNvPr>
          <p:cNvSpPr txBox="1">
            <a:spLocks/>
          </p:cNvSpPr>
          <p:nvPr/>
        </p:nvSpPr>
        <p:spPr>
          <a:xfrm>
            <a:off x="261938" y="4576706"/>
            <a:ext cx="8177899" cy="10650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300"/>
              </a:spcBef>
              <a:spcAft>
                <a:spcPts val="450"/>
              </a:spcAft>
              <a:buClrTx/>
              <a:buSzTx/>
              <a:buFont typeface="Arial" panose="020B0604020202020204" pitchFamily="34" charset="0"/>
              <a:buNone/>
              <a:tabLst/>
              <a:defRPr/>
            </a:pPr>
            <a:r>
              <a:rPr kumimoji="0" lang="en-US" sz="7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06/2024-6910</a:t>
            </a:r>
          </a:p>
          <a:p>
            <a:pPr marL="0" marR="0" lvl="0" indent="0" algn="just" defTabSz="914400" rtl="0" eaLnBrk="1" fontAlgn="auto" latinLnBrk="0" hangingPunct="1">
              <a:lnSpc>
                <a:spcPct val="100000"/>
              </a:lnSpc>
              <a:spcBef>
                <a:spcPts val="300"/>
              </a:spcBef>
              <a:spcAft>
                <a:spcPts val="450"/>
              </a:spcAft>
              <a:buClrTx/>
              <a:buSzTx/>
              <a:buFont typeface="Arial" panose="020B0604020202020204" pitchFamily="34" charset="0"/>
              <a:buNone/>
              <a:tabLst/>
              <a:defRPr/>
            </a:pPr>
            <a:r>
              <a:rPr kumimoji="0" lang="en-US" sz="7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This slide deck was prepared by </a:t>
            </a:r>
            <a:r>
              <a:rPr lang="en-GB" sz="750" dirty="0">
                <a:solidFill>
                  <a:prstClr val="black"/>
                </a:solidFill>
                <a:latin typeface="Roboto" panose="02000000000000000000" pitchFamily="2" charset="0"/>
                <a:ea typeface="Roboto" panose="02000000000000000000" pitchFamily="2" charset="0"/>
              </a:rPr>
              <a:t>Astrid Schrader, Julia </a:t>
            </a:r>
            <a:r>
              <a:rPr lang="en-GB" sz="750" dirty="0" err="1">
                <a:solidFill>
                  <a:prstClr val="black"/>
                </a:solidFill>
                <a:latin typeface="Roboto" panose="02000000000000000000" pitchFamily="2" charset="0"/>
                <a:ea typeface="Roboto" panose="02000000000000000000" pitchFamily="2" charset="0"/>
              </a:rPr>
              <a:t>Snedkova</a:t>
            </a:r>
            <a:r>
              <a:rPr lang="en-GB" sz="750" dirty="0">
                <a:solidFill>
                  <a:prstClr val="black"/>
                </a:solidFill>
                <a:latin typeface="Roboto" panose="02000000000000000000" pitchFamily="2" charset="0"/>
                <a:ea typeface="Roboto" panose="02000000000000000000" pitchFamily="2" charset="0"/>
              </a:rPr>
              <a:t>, and </a:t>
            </a:r>
            <a:r>
              <a:rPr lang="en-GB" sz="750" dirty="0" err="1">
                <a:solidFill>
                  <a:prstClr val="black"/>
                </a:solidFill>
                <a:latin typeface="Roboto" panose="02000000000000000000" pitchFamily="2" charset="0"/>
                <a:ea typeface="Roboto" panose="02000000000000000000" pitchFamily="2" charset="0"/>
              </a:rPr>
              <a:t>Xiaolin</a:t>
            </a:r>
            <a:r>
              <a:rPr lang="en-GB" sz="750" dirty="0">
                <a:solidFill>
                  <a:prstClr val="black"/>
                </a:solidFill>
                <a:latin typeface="Roboto" panose="02000000000000000000" pitchFamily="2" charset="0"/>
                <a:ea typeface="Roboto" panose="02000000000000000000" pitchFamily="2" charset="0"/>
              </a:rPr>
              <a:t> Tao, INSEAD MBA Alumni, and Warren Tierney, </a:t>
            </a:r>
            <a:r>
              <a:rPr lang="en-US" sz="750" dirty="0">
                <a:solidFill>
                  <a:prstClr val="black"/>
                </a:solidFill>
                <a:latin typeface="Roboto" panose="02000000000000000000" pitchFamily="2" charset="0"/>
                <a:ea typeface="Roboto" panose="02000000000000000000" pitchFamily="2" charset="0"/>
              </a:rPr>
              <a:t>Postdoctoral Research Associate at INSEAD,</a:t>
            </a:r>
            <a:r>
              <a:rPr lang="en-GB" sz="750" dirty="0">
                <a:solidFill>
                  <a:prstClr val="black"/>
                </a:solidFill>
                <a:latin typeface="Roboto" panose="02000000000000000000" pitchFamily="2" charset="0"/>
                <a:ea typeface="Roboto" panose="02000000000000000000" pitchFamily="2" charset="0"/>
              </a:rPr>
              <a:t> under the supervision of Martin Schweinsberg, Associate Professor </a:t>
            </a:r>
            <a:r>
              <a:rPr lang="en-GB" sz="750">
                <a:solidFill>
                  <a:prstClr val="black"/>
                </a:solidFill>
                <a:latin typeface="Roboto" panose="02000000000000000000" pitchFamily="2" charset="0"/>
                <a:ea typeface="Roboto" panose="02000000000000000000" pitchFamily="2" charset="0"/>
              </a:rPr>
              <a:t>of Organisational </a:t>
            </a:r>
            <a:r>
              <a:rPr lang="en-GB" sz="750" dirty="0">
                <a:solidFill>
                  <a:prstClr val="black"/>
                </a:solidFill>
                <a:latin typeface="Roboto" panose="02000000000000000000" pitchFamily="2" charset="0"/>
                <a:ea typeface="Roboto" panose="02000000000000000000" pitchFamily="2" charset="0"/>
              </a:rPr>
              <a:t>Behaviour at ESMT Berlin, Horacio </a:t>
            </a:r>
            <a:r>
              <a:rPr lang="en-GB" sz="750" dirty="0" err="1">
                <a:solidFill>
                  <a:prstClr val="black"/>
                </a:solidFill>
                <a:latin typeface="Roboto" panose="02000000000000000000" pitchFamily="2" charset="0"/>
                <a:ea typeface="Roboto" panose="02000000000000000000" pitchFamily="2" charset="0"/>
              </a:rPr>
              <a:t>Falcão</a:t>
            </a:r>
            <a:r>
              <a:rPr lang="en-GB" sz="750" dirty="0">
                <a:solidFill>
                  <a:prstClr val="black"/>
                </a:solidFill>
                <a:latin typeface="Roboto" panose="02000000000000000000" pitchFamily="2" charset="0"/>
                <a:ea typeface="Roboto" panose="02000000000000000000" pitchFamily="2" charset="0"/>
              </a:rPr>
              <a:t>, Professor of Management Practice of Decision Sciences at INSEAD, and Eric Uhlmann, Professor of Organisational Behaviour at INSEAD</a:t>
            </a:r>
            <a:r>
              <a:rPr kumimoji="0" lang="en-US" sz="7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 as additional material to the role play “</a:t>
            </a:r>
            <a:r>
              <a:rPr lang="en-US" sz="750" i="1" dirty="0">
                <a:solidFill>
                  <a:prstClr val="black"/>
                </a:solidFill>
                <a:latin typeface="Roboto" panose="02000000000000000000" pitchFamily="2" charset="0"/>
                <a:ea typeface="Roboto" panose="02000000000000000000" pitchFamily="2" charset="0"/>
              </a:rPr>
              <a:t>Golden Standard</a:t>
            </a:r>
            <a:r>
              <a:rPr kumimoji="0" lang="en-US" sz="7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a:t>
            </a:r>
          </a:p>
          <a:p>
            <a:pPr marL="0" marR="0" lvl="0" indent="0" algn="l" defTabSz="914400" rtl="0" eaLnBrk="1" fontAlgn="auto" latinLnBrk="0" hangingPunct="1">
              <a:lnSpc>
                <a:spcPct val="100000"/>
              </a:lnSpc>
              <a:spcBef>
                <a:spcPts val="300"/>
              </a:spcBef>
              <a:spcAft>
                <a:spcPts val="450"/>
              </a:spcAft>
              <a:buClrTx/>
              <a:buSzTx/>
              <a:buFont typeface="Arial" panose="020B0604020202020204" pitchFamily="34" charset="0"/>
              <a:buNone/>
              <a:tabLst/>
              <a:defRPr/>
            </a:pPr>
            <a:r>
              <a:rPr kumimoji="0" lang="en-US" sz="7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To access INSEAD teaching materials, go to </a:t>
            </a:r>
            <a:r>
              <a:rPr kumimoji="0" lang="en-US" sz="7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hlinkClick r:id="rId3"/>
              </a:rPr>
              <a:t>https://publishing.insead.edu/</a:t>
            </a:r>
            <a:r>
              <a:rPr kumimoji="0" lang="en-US" sz="7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 </a:t>
            </a:r>
          </a:p>
          <a:p>
            <a:pPr marL="0" marR="0" lvl="0" indent="0" algn="l" defTabSz="914400" rtl="0" eaLnBrk="1" fontAlgn="auto" latinLnBrk="0" hangingPunct="1">
              <a:lnSpc>
                <a:spcPct val="100000"/>
              </a:lnSpc>
              <a:spcBef>
                <a:spcPts val="300"/>
              </a:spcBef>
              <a:spcAft>
                <a:spcPts val="450"/>
              </a:spcAft>
              <a:buClrTx/>
              <a:buSzTx/>
              <a:buFont typeface="Arial" panose="020B0604020202020204" pitchFamily="34" charset="0"/>
              <a:buNone/>
              <a:tabLst/>
              <a:defRPr/>
            </a:pPr>
            <a:r>
              <a:rPr kumimoji="0" lang="en-US" sz="7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Copyright © 2024 </a:t>
            </a:r>
            <a:r>
              <a:rPr kumimoji="0" lang="en-GB" sz="7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Martin Schweinsberg, Horacio </a:t>
            </a:r>
            <a:r>
              <a:rPr kumimoji="0" lang="en-GB" sz="750" b="0" i="0" u="none" strike="noStrike" kern="1200" cap="none" spc="0" normalizeH="0" baseline="0" noProof="0" dirty="0" err="1">
                <a:ln>
                  <a:noFill/>
                </a:ln>
                <a:solidFill>
                  <a:prstClr val="black"/>
                </a:solidFill>
                <a:effectLst/>
                <a:uLnTx/>
                <a:uFillTx/>
                <a:latin typeface="Roboto" panose="02000000000000000000" pitchFamily="2" charset="0"/>
                <a:ea typeface="Roboto" panose="02000000000000000000" pitchFamily="2" charset="0"/>
                <a:cs typeface="+mn-cs"/>
              </a:rPr>
              <a:t>Falcão</a:t>
            </a:r>
            <a:r>
              <a:rPr kumimoji="0" lang="en-GB" sz="7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 Eric Uhlmann.</a:t>
            </a:r>
            <a:endParaRPr kumimoji="0" lang="en-US" sz="7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endParaRPr>
          </a:p>
          <a:p>
            <a:pPr marL="0" marR="0" lvl="0" indent="0" algn="l" defTabSz="914400" rtl="0" eaLnBrk="1" fontAlgn="auto" latinLnBrk="0" hangingPunct="1">
              <a:lnSpc>
                <a:spcPct val="100000"/>
              </a:lnSpc>
              <a:spcBef>
                <a:spcPts val="300"/>
              </a:spcBef>
              <a:spcAft>
                <a:spcPts val="450"/>
              </a:spcAft>
              <a:buClrTx/>
              <a:buSzTx/>
              <a:buFont typeface="Arial" panose="020B0604020202020204" pitchFamily="34" charset="0"/>
              <a:buNone/>
              <a:tabLst/>
              <a:defRPr/>
            </a:pPr>
            <a:r>
              <a:rPr kumimoji="0" lang="en-US" sz="7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COPIES MAY NOT BE MADE WITHOUT PERMISSION. NO PART OF THIS PUBLICATION MAY BE, COPIED, STORED, TRANSMITTED, TRANSLATED, REPRODUCED OR DISTRIBUTED IN ANY FORM OR MEDIUM WHATSOEVER WITHOUT THE PERMISSION OF THE COPYRIGHT OWNER.</a:t>
            </a:r>
          </a:p>
        </p:txBody>
      </p:sp>
    </p:spTree>
    <p:extLst>
      <p:ext uri="{BB962C8B-B14F-4D97-AF65-F5344CB8AC3E}">
        <p14:creationId xmlns:p14="http://schemas.microsoft.com/office/powerpoint/2010/main" val="14098093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a:bodyPr>
          <a:lstStyle/>
          <a:p>
            <a:r>
              <a:rPr lang="en-US" sz="3200" b="1" dirty="0">
                <a:solidFill>
                  <a:schemeClr val="bg1"/>
                </a:solidFill>
              </a:rPr>
              <a:t>Creating and Claiming Value</a:t>
            </a:r>
            <a:br>
              <a:rPr lang="en-US" sz="3200" b="1" dirty="0">
                <a:solidFill>
                  <a:schemeClr val="bg1"/>
                </a:solidFill>
              </a:rPr>
            </a:br>
            <a:r>
              <a:rPr lang="en-US" sz="3200" b="1" dirty="0">
                <a:solidFill>
                  <a:schemeClr val="bg1"/>
                </a:solidFill>
              </a:rPr>
              <a:t>in </a:t>
            </a:r>
            <a:r>
              <a:rPr lang="en-US" sz="3200" b="1" i="1" dirty="0">
                <a:solidFill>
                  <a:schemeClr val="bg1"/>
                </a:solidFill>
              </a:rPr>
              <a:t>Golden Standard</a:t>
            </a:r>
          </a:p>
        </p:txBody>
      </p:sp>
      <p:sp>
        <p:nvSpPr>
          <p:cNvPr id="3" name="Content Placeholder 2"/>
          <p:cNvSpPr>
            <a:spLocks noGrp="1"/>
          </p:cNvSpPr>
          <p:nvPr>
            <p:ph idx="1"/>
          </p:nvPr>
        </p:nvSpPr>
        <p:spPr>
          <a:xfrm>
            <a:off x="457200" y="4800600"/>
            <a:ext cx="8229600" cy="5029200"/>
          </a:xfrm>
        </p:spPr>
        <p:txBody>
          <a:bodyPr>
            <a:normAutofit/>
          </a:bodyPr>
          <a:lstStyle/>
          <a:p>
            <a:r>
              <a:rPr lang="en-US" sz="2800" dirty="0">
                <a:solidFill>
                  <a:schemeClr val="bg1"/>
                </a:solidFill>
              </a:rPr>
              <a:t>Claiming value:</a:t>
            </a:r>
          </a:p>
          <a:p>
            <a:pPr marL="457200" lvl="1" indent="0" algn="ctr">
              <a:buNone/>
            </a:pPr>
            <a:r>
              <a:rPr lang="en-US" b="1" dirty="0"/>
              <a:t>Best Alternatives to a Negotiated Agreement?</a:t>
            </a:r>
          </a:p>
          <a:p>
            <a:pPr marL="457200" lvl="1" indent="0" algn="ctr">
              <a:buNone/>
            </a:pPr>
            <a:r>
              <a:rPr lang="en-US" b="1" dirty="0"/>
              <a:t>What did you hope to get out of the agreement? </a:t>
            </a:r>
          </a:p>
        </p:txBody>
      </p:sp>
      <p:pic>
        <p:nvPicPr>
          <p:cNvPr id="4"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62200" y="838200"/>
            <a:ext cx="4724400" cy="4049487"/>
          </a:xfrm>
          <a:prstGeom prst="rect">
            <a:avLst/>
          </a:prstGeom>
        </p:spPr>
      </p:pic>
    </p:spTree>
    <p:extLst>
      <p:ext uri="{BB962C8B-B14F-4D97-AF65-F5344CB8AC3E}">
        <p14:creationId xmlns:p14="http://schemas.microsoft.com/office/powerpoint/2010/main" val="10010633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43">
            <a:extLst>
              <a:ext uri="{FF2B5EF4-FFF2-40B4-BE49-F238E27FC236}">
                <a16:creationId xmlns:a16="http://schemas.microsoft.com/office/drawing/2014/main" id="{C9989B34-B122-4B80-B76D-1D107E49FE32}"/>
              </a:ext>
            </a:extLst>
          </p:cNvPr>
          <p:cNvGraphicFramePr>
            <a:graphicFrameLocks/>
          </p:cNvGraphicFramePr>
          <p:nvPr>
            <p:extLst>
              <p:ext uri="{D42A27DB-BD31-4B8C-83A1-F6EECF244321}">
                <p14:modId xmlns:p14="http://schemas.microsoft.com/office/powerpoint/2010/main" val="4061420548"/>
              </p:ext>
            </p:extLst>
          </p:nvPr>
        </p:nvGraphicFramePr>
        <p:xfrm>
          <a:off x="0" y="0"/>
          <a:ext cx="9143999" cy="6925699"/>
        </p:xfrm>
        <a:graphic>
          <a:graphicData uri="http://schemas.openxmlformats.org/drawingml/2006/table">
            <a:tbl>
              <a:tblPr/>
              <a:tblGrid>
                <a:gridCol w="1902806">
                  <a:extLst>
                    <a:ext uri="{9D8B030D-6E8A-4147-A177-3AD203B41FA5}">
                      <a16:colId xmlns:a16="http://schemas.microsoft.com/office/drawing/2014/main" val="20000"/>
                    </a:ext>
                  </a:extLst>
                </a:gridCol>
                <a:gridCol w="2264381">
                  <a:extLst>
                    <a:ext uri="{9D8B030D-6E8A-4147-A177-3AD203B41FA5}">
                      <a16:colId xmlns:a16="http://schemas.microsoft.com/office/drawing/2014/main" val="20001"/>
                    </a:ext>
                  </a:extLst>
                </a:gridCol>
                <a:gridCol w="2136775">
                  <a:extLst>
                    <a:ext uri="{9D8B030D-6E8A-4147-A177-3AD203B41FA5}">
                      <a16:colId xmlns:a16="http://schemas.microsoft.com/office/drawing/2014/main" val="20002"/>
                    </a:ext>
                  </a:extLst>
                </a:gridCol>
                <a:gridCol w="2840037">
                  <a:extLst>
                    <a:ext uri="{9D8B030D-6E8A-4147-A177-3AD203B41FA5}">
                      <a16:colId xmlns:a16="http://schemas.microsoft.com/office/drawing/2014/main" val="20003"/>
                    </a:ext>
                  </a:extLst>
                </a:gridCol>
              </a:tblGrid>
              <a:tr h="55487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dirty="0">
                        <a:ln>
                          <a:noFill/>
                        </a:ln>
                        <a:solidFill>
                          <a:schemeClr val="tx1"/>
                        </a:solidFill>
                        <a:effectLst/>
                        <a:latin typeface="+mn-lt"/>
                        <a:ea typeface="ＭＳ Ｐゴシック" charset="0"/>
                        <a:cs typeface="Arial"/>
                      </a:endParaRPr>
                    </a:p>
                  </a:txBody>
                  <a:tcPr marL="91445" marR="91445"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a:ln>
                            <a:noFill/>
                          </a:ln>
                          <a:solidFill>
                            <a:schemeClr val="bg1"/>
                          </a:solidFill>
                          <a:effectLst/>
                          <a:latin typeface="+mn-lt"/>
                          <a:ea typeface="ＭＳ Ｐゴシック" charset="0"/>
                          <a:cs typeface="Arial"/>
                        </a:rPr>
                        <a:t>GS</a:t>
                      </a:r>
                      <a:endParaRPr kumimoji="0" lang="en-US" sz="2400" b="0" i="0" u="none" strike="noStrike" cap="none" normalizeH="0" baseline="0" dirty="0">
                        <a:ln>
                          <a:noFill/>
                        </a:ln>
                        <a:solidFill>
                          <a:schemeClr val="bg1"/>
                        </a:solidFill>
                        <a:effectLst/>
                        <a:latin typeface="+mn-lt"/>
                        <a:ea typeface="ＭＳ Ｐゴシック" charset="0"/>
                        <a:cs typeface="Arial"/>
                      </a:endParaRPr>
                    </a:p>
                  </a:txBody>
                  <a:tcPr marL="91445" marR="91445"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000000">
                        <a:alpha val="50195"/>
                      </a:srgbClr>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a:ln>
                            <a:noFill/>
                          </a:ln>
                          <a:solidFill>
                            <a:schemeClr val="bg1"/>
                          </a:solidFill>
                          <a:effectLst/>
                          <a:latin typeface="+mn-lt"/>
                          <a:ea typeface="ＭＳ Ｐゴシック" charset="0"/>
                          <a:cs typeface="Arial"/>
                        </a:rPr>
                        <a:t>Government</a:t>
                      </a:r>
                      <a:endParaRPr kumimoji="0" lang="en-US" sz="2400" b="0" i="0" u="none" strike="noStrike" cap="none" normalizeH="0" baseline="0" dirty="0">
                        <a:ln>
                          <a:noFill/>
                        </a:ln>
                        <a:solidFill>
                          <a:schemeClr val="bg1"/>
                        </a:solidFill>
                        <a:effectLst/>
                        <a:latin typeface="+mn-lt"/>
                        <a:ea typeface="ＭＳ Ｐゴシック" charset="0"/>
                        <a:cs typeface="Arial"/>
                      </a:endParaRPr>
                    </a:p>
                  </a:txBody>
                  <a:tcPr marL="91445" marR="91445"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000000">
                        <a:alpha val="50195"/>
                      </a:srgbClr>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a:ln>
                            <a:noFill/>
                          </a:ln>
                          <a:solidFill>
                            <a:schemeClr val="bg1"/>
                          </a:solidFill>
                          <a:effectLst/>
                          <a:latin typeface="+mn-lt"/>
                          <a:ea typeface="ＭＳ Ｐゴシック" charset="0"/>
                          <a:cs typeface="Arial"/>
                        </a:rPr>
                        <a:t>4 Communities</a:t>
                      </a:r>
                      <a:endParaRPr kumimoji="0" lang="en-US" sz="2400" b="0" i="0" u="none" strike="noStrike" cap="none" normalizeH="0" baseline="0" dirty="0">
                        <a:ln>
                          <a:noFill/>
                        </a:ln>
                        <a:solidFill>
                          <a:schemeClr val="bg1"/>
                        </a:solidFill>
                        <a:effectLst/>
                        <a:latin typeface="+mn-lt"/>
                        <a:ea typeface="ＭＳ Ｐゴシック" charset="0"/>
                        <a:cs typeface="Arial"/>
                      </a:endParaRPr>
                    </a:p>
                  </a:txBody>
                  <a:tcPr marL="91445" marR="91445"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000000">
                        <a:alpha val="50195"/>
                      </a:srgbClr>
                    </a:solidFill>
                  </a:tcPr>
                </a:tc>
                <a:extLst>
                  <a:ext uri="{0D108BD9-81ED-4DB2-BD59-A6C34878D82A}">
                    <a16:rowId xmlns:a16="http://schemas.microsoft.com/office/drawing/2014/main" val="10000"/>
                  </a:ext>
                </a:extLst>
              </a:tr>
              <a:tr h="1440379">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mn-lt"/>
                          <a:ea typeface="ＭＳ Ｐゴシック" charset="0"/>
                          <a:cs typeface="Arial"/>
                        </a:rPr>
                        <a:t>BATNA</a:t>
                      </a:r>
                      <a:endParaRPr kumimoji="0" lang="en-US" sz="2000" b="0" i="0" u="none" strike="noStrike" cap="none" normalizeH="0" baseline="0" dirty="0">
                        <a:ln>
                          <a:noFill/>
                        </a:ln>
                        <a:solidFill>
                          <a:srgbClr val="000000"/>
                        </a:solidFill>
                        <a:effectLst/>
                        <a:latin typeface="+mn-lt"/>
                        <a:ea typeface="ＭＳ Ｐゴシック" charset="0"/>
                        <a:cs typeface="Arial"/>
                      </a:endParaRPr>
                    </a:p>
                  </a:txBody>
                  <a:tcPr marL="91445" marR="91445"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mn-lt"/>
                          <a:ea typeface="ＭＳ Ｐゴシック" charset="0"/>
                          <a:cs typeface="Arial"/>
                        </a:rPr>
                        <a:t>Roads to mine blocked by local communities, bad press</a:t>
                      </a:r>
                    </a:p>
                  </a:txBody>
                  <a:tcPr marL="91445" marR="91445"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mn-lt"/>
                          <a:ea typeface="ＭＳ Ｐゴシック" charset="0"/>
                          <a:cs typeface="Arial"/>
                        </a:rPr>
                        <a:t>Bad press, bad signal to foreign investors</a:t>
                      </a:r>
                      <a:endParaRPr kumimoji="0" lang="en-US" sz="2000" b="0" i="1" u="none" strike="noStrike" cap="none" normalizeH="0" baseline="0" dirty="0">
                        <a:ln>
                          <a:noFill/>
                        </a:ln>
                        <a:solidFill>
                          <a:srgbClr val="000000"/>
                        </a:solidFill>
                        <a:effectLst/>
                        <a:latin typeface="+mn-lt"/>
                        <a:ea typeface="ＭＳ Ｐゴシック" charset="0"/>
                        <a:cs typeface="Arial"/>
                      </a:endParaRPr>
                    </a:p>
                  </a:txBody>
                  <a:tcPr marL="91445" marR="91445"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mn-lt"/>
                          <a:ea typeface="ＭＳ Ｐゴシック" charset="0"/>
                          <a:cs typeface="Arial"/>
                        </a:rPr>
                        <a:t>Form coalition and block roads (Government could bring in military)</a:t>
                      </a:r>
                    </a:p>
                  </a:txBody>
                  <a:tcPr marL="91445" marR="91445"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01"/>
                  </a:ext>
                </a:extLst>
              </a:tr>
              <a:tr h="1310662">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mn-lt"/>
                          <a:ea typeface="ＭＳ Ｐゴシック" charset="0"/>
                          <a:cs typeface="Arial"/>
                        </a:rPr>
                        <a:t>View on mining jobs</a:t>
                      </a:r>
                      <a:endParaRPr kumimoji="0" lang="en-US" sz="2000" b="0" i="0" u="none" strike="noStrike" cap="none" normalizeH="0" baseline="0" dirty="0">
                        <a:ln>
                          <a:noFill/>
                        </a:ln>
                        <a:solidFill>
                          <a:srgbClr val="000000"/>
                        </a:solidFill>
                        <a:effectLst/>
                        <a:latin typeface="+mn-lt"/>
                        <a:ea typeface="ＭＳ Ｐゴシック" charset="0"/>
                        <a:cs typeface="Arial"/>
                      </a:endParaRPr>
                    </a:p>
                  </a:txBody>
                  <a:tcPr marL="91445" marR="91445"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mn-lt"/>
                          <a:ea typeface="ＭＳ Ｐゴシック" charset="0"/>
                          <a:cs typeface="Arial"/>
                        </a:rPr>
                        <a:t>GS will eliminate local unemployment crisis</a:t>
                      </a:r>
                      <a:endParaRPr kumimoji="0" lang="en-US" sz="2000" b="0" i="1" u="none" strike="noStrike" cap="none" normalizeH="0" baseline="0" dirty="0">
                        <a:ln>
                          <a:noFill/>
                        </a:ln>
                        <a:solidFill>
                          <a:srgbClr val="000000"/>
                        </a:solidFill>
                        <a:effectLst/>
                        <a:latin typeface="+mn-lt"/>
                        <a:ea typeface="ＭＳ Ｐゴシック" charset="0"/>
                        <a:cs typeface="Arial"/>
                      </a:endParaRPr>
                    </a:p>
                  </a:txBody>
                  <a:tcPr marL="91445" marR="91445"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a:ln>
                            <a:noFill/>
                          </a:ln>
                          <a:solidFill>
                            <a:srgbClr val="000000"/>
                          </a:solidFill>
                          <a:effectLst/>
                          <a:latin typeface="+mn-lt"/>
                          <a:ea typeface="ＭＳ Ｐゴシック" charset="0"/>
                          <a:cs typeface="Arial"/>
                        </a:rPr>
                        <a:t>Good for local communities</a:t>
                      </a:r>
                      <a:endParaRPr kumimoji="0" lang="en-GB" sz="2000" b="0" i="1" u="none" strike="noStrike" cap="none" normalizeH="0" baseline="0" dirty="0">
                        <a:ln>
                          <a:noFill/>
                        </a:ln>
                        <a:solidFill>
                          <a:srgbClr val="000000"/>
                        </a:solidFill>
                        <a:effectLst/>
                        <a:latin typeface="+mn-lt"/>
                        <a:ea typeface="ＭＳ Ｐゴシック" charset="0"/>
                        <a:cs typeface="Arial"/>
                      </a:endParaRPr>
                    </a:p>
                  </a:txBody>
                  <a:tcPr marL="91445" marR="91445"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mn-lt"/>
                          <a:ea typeface="ＭＳ Ｐゴシック" charset="0"/>
                          <a:cs typeface="Arial"/>
                        </a:rPr>
                        <a:t>Destroys traditional agricultural way of life </a:t>
                      </a:r>
                      <a:endParaRPr kumimoji="0" lang="en-US" sz="2000" b="0" i="1" u="none" strike="noStrike" cap="none" normalizeH="0" baseline="0" dirty="0">
                        <a:ln>
                          <a:noFill/>
                        </a:ln>
                        <a:solidFill>
                          <a:srgbClr val="000000"/>
                        </a:solidFill>
                        <a:effectLst/>
                        <a:latin typeface="+mn-lt"/>
                        <a:ea typeface="ＭＳ Ｐゴシック" charset="0"/>
                        <a:cs typeface="Arial"/>
                      </a:endParaRPr>
                    </a:p>
                  </a:txBody>
                  <a:tcPr marL="91445" marR="91445"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2"/>
                  </a:ext>
                </a:extLst>
              </a:tr>
              <a:tr h="117353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mn-lt"/>
                          <a:ea typeface="ＭＳ Ｐゴシック" charset="0"/>
                          <a:cs typeface="Arial"/>
                        </a:rPr>
                        <a:t>View on GS funded schools</a:t>
                      </a:r>
                      <a:endParaRPr kumimoji="0" lang="en-US" sz="2000" b="0" i="0" u="none" strike="noStrike" cap="none" normalizeH="0" baseline="0" dirty="0">
                        <a:ln>
                          <a:noFill/>
                        </a:ln>
                        <a:solidFill>
                          <a:srgbClr val="000000"/>
                        </a:solidFill>
                        <a:effectLst/>
                        <a:latin typeface="+mn-lt"/>
                        <a:ea typeface="ＭＳ Ｐゴシック" charset="0"/>
                        <a:cs typeface="Arial"/>
                      </a:endParaRPr>
                    </a:p>
                  </a:txBody>
                  <a:tcPr marL="91445" marR="91445"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mn-lt"/>
                          <a:ea typeface="ＭＳ Ｐゴシック" charset="0"/>
                          <a:cs typeface="Arial"/>
                        </a:rPr>
                        <a:t>GS helps poor communities educate youth</a:t>
                      </a:r>
                    </a:p>
                  </a:txBody>
                  <a:tcPr marL="91445" marR="91445"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a:ln>
                            <a:noFill/>
                          </a:ln>
                          <a:solidFill>
                            <a:srgbClr val="000000"/>
                          </a:solidFill>
                          <a:effectLst/>
                          <a:latin typeface="+mn-lt"/>
                          <a:ea typeface="ＭＳ Ｐゴシック" charset="0"/>
                          <a:cs typeface="Arial"/>
                        </a:rPr>
                        <a:t>Good for local communities</a:t>
                      </a:r>
                      <a:endParaRPr kumimoji="0" lang="en-GB" sz="2000" b="0" i="1" u="none" strike="noStrike" cap="none" normalizeH="0" baseline="0" dirty="0">
                        <a:ln>
                          <a:noFill/>
                        </a:ln>
                        <a:solidFill>
                          <a:srgbClr val="000000"/>
                        </a:solidFill>
                        <a:effectLst/>
                        <a:latin typeface="+mn-lt"/>
                        <a:ea typeface="ＭＳ Ｐゴシック" charset="0"/>
                        <a:cs typeface="Arial"/>
                      </a:endParaRPr>
                    </a:p>
                  </a:txBody>
                  <a:tcPr marL="91445" marR="91445"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mn-lt"/>
                          <a:ea typeface="ＭＳ Ｐゴシック" charset="0"/>
                          <a:cs typeface="Arial"/>
                        </a:rPr>
                        <a:t>Brainwashing children with government and corporate propaganda</a:t>
                      </a:r>
                    </a:p>
                  </a:txBody>
                  <a:tcPr marL="91445" marR="91445"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3"/>
                  </a:ext>
                </a:extLst>
              </a:tr>
              <a:tr h="1005862">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a:ln>
                            <a:noFill/>
                          </a:ln>
                          <a:solidFill>
                            <a:srgbClr val="000000"/>
                          </a:solidFill>
                          <a:effectLst/>
                          <a:latin typeface="+mn-lt"/>
                          <a:ea typeface="ＭＳ Ｐゴシック" charset="0"/>
                          <a:cs typeface="Arial"/>
                        </a:rPr>
                        <a:t>Compensation to communities</a:t>
                      </a:r>
                      <a:endParaRPr kumimoji="0" lang="en-US" sz="2000" b="0" i="0" u="none" strike="noStrike" cap="none" normalizeH="0" baseline="0" dirty="0">
                        <a:ln>
                          <a:noFill/>
                        </a:ln>
                        <a:solidFill>
                          <a:srgbClr val="000000"/>
                        </a:solidFill>
                        <a:effectLst/>
                        <a:latin typeface="+mn-lt"/>
                        <a:ea typeface="ＭＳ Ｐゴシック" charset="0"/>
                        <a:cs typeface="Arial"/>
                      </a:endParaRPr>
                    </a:p>
                  </a:txBody>
                  <a:tcPr marL="91445" marR="91445"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mn-lt"/>
                          <a:ea typeface="ＭＳ Ｐゴシック" charset="0"/>
                          <a:cs typeface="Arial"/>
                        </a:rPr>
                        <a:t>GS has already been generous and socially responsible</a:t>
                      </a:r>
                      <a:endParaRPr kumimoji="0" lang="en-US" sz="2000" b="0" i="0" u="none" strike="noStrike" cap="none" normalizeH="0" baseline="0" dirty="0">
                        <a:ln>
                          <a:noFill/>
                        </a:ln>
                        <a:solidFill>
                          <a:srgbClr val="000000"/>
                        </a:solidFill>
                        <a:effectLst/>
                        <a:latin typeface="+mn-lt"/>
                        <a:ea typeface="ＭＳ Ｐゴシック" charset="0"/>
                        <a:cs typeface="Arial"/>
                      </a:endParaRPr>
                    </a:p>
                  </a:txBody>
                  <a:tcPr marL="91445" marR="91445"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mn-lt"/>
                          <a:ea typeface="ＭＳ Ｐゴシック" charset="0"/>
                          <a:cs typeface="Arial"/>
                        </a:rPr>
                        <a:t>GS pays and government controls funds</a:t>
                      </a:r>
                    </a:p>
                  </a:txBody>
                  <a:tcPr marL="91445" marR="91445"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mn-lt"/>
                          <a:ea typeface="ＭＳ Ｐゴシック" charset="0"/>
                          <a:cs typeface="Arial"/>
                        </a:rPr>
                        <a:t>Want compensation and local control of funds </a:t>
                      </a:r>
                      <a:endParaRPr kumimoji="0" lang="en-US" sz="2000" b="0" i="1" u="none" strike="noStrike" cap="none" normalizeH="0" baseline="0" dirty="0">
                        <a:ln>
                          <a:noFill/>
                        </a:ln>
                        <a:solidFill>
                          <a:srgbClr val="000000"/>
                        </a:solidFill>
                        <a:effectLst/>
                        <a:latin typeface="+mn-lt"/>
                        <a:ea typeface="ＭＳ Ｐゴシック" charset="0"/>
                        <a:cs typeface="Arial"/>
                      </a:endParaRPr>
                    </a:p>
                  </a:txBody>
                  <a:tcPr marL="91445" marR="91445"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4"/>
                  </a:ext>
                </a:extLst>
              </a:tr>
              <a:tr h="1440379">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mn-lt"/>
                          <a:ea typeface="ＭＳ Ｐゴシック" charset="0"/>
                          <a:cs typeface="Arial"/>
                        </a:rPr>
                        <a:t>Scope of mine (moving glaciers)</a:t>
                      </a:r>
                      <a:endParaRPr kumimoji="0" lang="en-US" sz="2000" b="0" i="0" u="none" strike="noStrike" cap="none" normalizeH="0" baseline="0" dirty="0">
                        <a:ln>
                          <a:noFill/>
                        </a:ln>
                        <a:solidFill>
                          <a:srgbClr val="000000"/>
                        </a:solidFill>
                        <a:effectLst/>
                        <a:latin typeface="+mn-lt"/>
                        <a:ea typeface="ＭＳ Ｐゴシック" charset="0"/>
                        <a:cs typeface="Arial"/>
                      </a:endParaRPr>
                    </a:p>
                  </a:txBody>
                  <a:tcPr marL="91445" marR="91445"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mn-lt"/>
                          <a:ea typeface="ＭＳ Ｐゴシック" charset="0"/>
                          <a:cs typeface="Arial"/>
                        </a:rPr>
                        <a:t>Wants to move glaciers to access gold deposits</a:t>
                      </a:r>
                    </a:p>
                  </a:txBody>
                  <a:tcPr marL="91445" marR="91445"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mn-lt"/>
                          <a:ea typeface="ＭＳ Ｐゴシック" charset="0"/>
                          <a:cs typeface="Arial"/>
                        </a:rPr>
                        <a:t>Want to move glaciers to maximize Gov. % of revenue</a:t>
                      </a:r>
                    </a:p>
                  </a:txBody>
                  <a:tcPr marL="91445" marR="91445"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lang="fr-FR" sz="2000" kern="1200" dirty="0">
                          <a:solidFill>
                            <a:schemeClr val="tx1"/>
                          </a:solidFill>
                          <a:effectLst/>
                          <a:latin typeface="+mn-lt"/>
                          <a:ea typeface="+mn-ea"/>
                          <a:cs typeface="+mn-cs"/>
                        </a:rPr>
                        <a:t>M</a:t>
                      </a:r>
                      <a:r>
                        <a:rPr lang="fr-FR" sz="2000" kern="1200" baseline="0" dirty="0">
                          <a:solidFill>
                            <a:schemeClr val="tx1"/>
                          </a:solidFill>
                          <a:effectLst/>
                          <a:latin typeface="+mn-lt"/>
                          <a:ea typeface="+mn-ea"/>
                          <a:cs typeface="+mn-cs"/>
                        </a:rPr>
                        <a:t>ost to least </a:t>
                      </a:r>
                      <a:r>
                        <a:rPr lang="fr-FR" sz="2000" kern="1200" baseline="0" dirty="0" err="1">
                          <a:solidFill>
                            <a:schemeClr val="tx1"/>
                          </a:solidFill>
                          <a:effectLst/>
                          <a:latin typeface="+mn-lt"/>
                          <a:ea typeface="+mn-ea"/>
                          <a:cs typeface="+mn-cs"/>
                        </a:rPr>
                        <a:t>opposed</a:t>
                      </a:r>
                      <a:r>
                        <a:rPr lang="fr-FR" sz="2000" kern="1200" baseline="0" dirty="0">
                          <a:solidFill>
                            <a:schemeClr val="tx1"/>
                          </a:solidFill>
                          <a:effectLst/>
                          <a:latin typeface="+mn-lt"/>
                          <a:ea typeface="+mn-ea"/>
                          <a:cs typeface="+mn-cs"/>
                        </a:rPr>
                        <a:t> to </a:t>
                      </a:r>
                      <a:r>
                        <a:rPr lang="fr-FR" sz="2000" kern="1200" baseline="0" dirty="0" err="1">
                          <a:solidFill>
                            <a:schemeClr val="tx1"/>
                          </a:solidFill>
                          <a:effectLst/>
                          <a:latin typeface="+mn-lt"/>
                          <a:ea typeface="+mn-ea"/>
                          <a:cs typeface="+mn-cs"/>
                        </a:rPr>
                        <a:t>moving</a:t>
                      </a:r>
                      <a:r>
                        <a:rPr lang="fr-FR" sz="2000" kern="1200" baseline="0" dirty="0">
                          <a:solidFill>
                            <a:schemeClr val="tx1"/>
                          </a:solidFill>
                          <a:effectLst/>
                          <a:latin typeface="+mn-lt"/>
                          <a:ea typeface="+mn-ea"/>
                          <a:cs typeface="+mn-cs"/>
                        </a:rPr>
                        <a:t> glaciers: </a:t>
                      </a:r>
                      <a:r>
                        <a:rPr lang="fr-FR" sz="2000" kern="1200" dirty="0" err="1">
                          <a:solidFill>
                            <a:schemeClr val="tx1"/>
                          </a:solidFill>
                          <a:effectLst/>
                          <a:latin typeface="+mn-lt"/>
                          <a:ea typeface="+mn-ea"/>
                          <a:cs typeface="+mn-cs"/>
                        </a:rPr>
                        <a:t>Vallenuevo</a:t>
                      </a:r>
                      <a:r>
                        <a:rPr lang="fr-FR" sz="2000" kern="1200" dirty="0">
                          <a:solidFill>
                            <a:schemeClr val="tx1"/>
                          </a:solidFill>
                          <a:effectLst/>
                          <a:latin typeface="+mn-lt"/>
                          <a:ea typeface="+mn-ea"/>
                          <a:cs typeface="+mn-cs"/>
                        </a:rPr>
                        <a:t>, Paraiso, </a:t>
                      </a:r>
                      <a:r>
                        <a:rPr lang="fr-FR" sz="2000" kern="1200" dirty="0" err="1">
                          <a:solidFill>
                            <a:schemeClr val="tx1"/>
                          </a:solidFill>
                          <a:effectLst/>
                          <a:latin typeface="+mn-lt"/>
                          <a:ea typeface="+mn-ea"/>
                          <a:cs typeface="+mn-cs"/>
                        </a:rPr>
                        <a:t>Tachito</a:t>
                      </a:r>
                      <a:r>
                        <a:rPr lang="fr-FR" sz="2000" kern="1200" dirty="0">
                          <a:solidFill>
                            <a:schemeClr val="tx1"/>
                          </a:solidFill>
                          <a:effectLst/>
                          <a:latin typeface="+mn-lt"/>
                          <a:ea typeface="+mn-ea"/>
                          <a:cs typeface="+mn-cs"/>
                        </a:rPr>
                        <a:t>, Alto de Lucia</a:t>
                      </a:r>
                      <a:endParaRPr kumimoji="0" lang="en-US" sz="2000" b="0" i="1" u="none" strike="noStrike" cap="none" normalizeH="0" baseline="0" dirty="0">
                        <a:ln>
                          <a:noFill/>
                        </a:ln>
                        <a:solidFill>
                          <a:srgbClr val="000000"/>
                        </a:solidFill>
                        <a:effectLst/>
                        <a:latin typeface="+mn-lt"/>
                        <a:ea typeface="ＭＳ Ｐゴシック" charset="0"/>
                        <a:cs typeface="Arial"/>
                      </a:endParaRPr>
                    </a:p>
                  </a:txBody>
                  <a:tcPr marL="91445" marR="91445"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494833699"/>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ChangeArrowheads="1"/>
          </p:cNvSpPr>
          <p:nvPr/>
        </p:nvSpPr>
        <p:spPr bwMode="auto">
          <a:xfrm>
            <a:off x="0" y="114300"/>
            <a:ext cx="9144000" cy="67437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lIns="0" tIns="0" rIns="0" bIns="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70000"/>
              </a:lnSpc>
              <a:spcAft>
                <a:spcPts val="400"/>
              </a:spcAft>
              <a:buFontTx/>
              <a:buNone/>
            </a:pPr>
            <a:endParaRPr lang="en-US" altLang="en-US" sz="2500">
              <a:solidFill>
                <a:srgbClr val="5CA717"/>
              </a:solidFill>
              <a:latin typeface="Arial" panose="020B0604020202020204" pitchFamily="34" charset="0"/>
            </a:endParaRPr>
          </a:p>
        </p:txBody>
      </p:sp>
      <p:sp>
        <p:nvSpPr>
          <p:cNvPr id="18435" name="TextBox 5"/>
          <p:cNvSpPr txBox="1">
            <a:spLocks noChangeArrowheads="1"/>
          </p:cNvSpPr>
          <p:nvPr/>
        </p:nvSpPr>
        <p:spPr bwMode="auto">
          <a:xfrm>
            <a:off x="-147638" y="0"/>
            <a:ext cx="9704388"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p>
        </p:txBody>
      </p:sp>
      <p:sp>
        <p:nvSpPr>
          <p:cNvPr id="18436" name="TextBox 3"/>
          <p:cNvSpPr txBox="1">
            <a:spLocks noChangeArrowheads="1"/>
          </p:cNvSpPr>
          <p:nvPr/>
        </p:nvSpPr>
        <p:spPr bwMode="auto">
          <a:xfrm>
            <a:off x="8161338" y="5445125"/>
            <a:ext cx="982662"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p>
        </p:txBody>
      </p:sp>
      <p:graphicFrame>
        <p:nvGraphicFramePr>
          <p:cNvPr id="2" name="Table 1"/>
          <p:cNvGraphicFramePr>
            <a:graphicFrameLocks noGrp="1"/>
          </p:cNvGraphicFramePr>
          <p:nvPr>
            <p:extLst>
              <p:ext uri="{D42A27DB-BD31-4B8C-83A1-F6EECF244321}">
                <p14:modId xmlns:p14="http://schemas.microsoft.com/office/powerpoint/2010/main" val="1231165424"/>
              </p:ext>
            </p:extLst>
          </p:nvPr>
        </p:nvGraphicFramePr>
        <p:xfrm>
          <a:off x="0" y="-221070"/>
          <a:ext cx="9144000" cy="7079070"/>
        </p:xfrm>
        <a:graphic>
          <a:graphicData uri="http://schemas.openxmlformats.org/drawingml/2006/table">
            <a:tbl>
              <a:tblPr/>
              <a:tblGrid>
                <a:gridCol w="1981200">
                  <a:extLst>
                    <a:ext uri="{9D8B030D-6E8A-4147-A177-3AD203B41FA5}">
                      <a16:colId xmlns:a16="http://schemas.microsoft.com/office/drawing/2014/main" val="20001"/>
                    </a:ext>
                  </a:extLst>
                </a:gridCol>
                <a:gridCol w="1752600">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gridCol w="1905000">
                  <a:extLst>
                    <a:ext uri="{9D8B030D-6E8A-4147-A177-3AD203B41FA5}">
                      <a16:colId xmlns:a16="http://schemas.microsoft.com/office/drawing/2014/main" val="20004"/>
                    </a:ext>
                  </a:extLst>
                </a:gridCol>
                <a:gridCol w="1828800">
                  <a:extLst>
                    <a:ext uri="{9D8B030D-6E8A-4147-A177-3AD203B41FA5}">
                      <a16:colId xmlns:a16="http://schemas.microsoft.com/office/drawing/2014/main" val="20005"/>
                    </a:ext>
                  </a:extLst>
                </a:gridCol>
              </a:tblGrid>
              <a:tr h="1229469">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defRPr/>
                      </a:pPr>
                      <a:endParaRPr kumimoji="0" lang="en-US" alt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defRPr/>
                      </a:pPr>
                      <a:r>
                        <a:rPr lang="fr-FR" sz="2400" b="1" kern="1200" dirty="0" err="1">
                          <a:solidFill>
                            <a:schemeClr val="tx1"/>
                          </a:solidFill>
                          <a:effectLst/>
                          <a:latin typeface="+mn-lt"/>
                          <a:ea typeface="+mn-ea"/>
                          <a:cs typeface="+mn-cs"/>
                        </a:rPr>
                        <a:t>Vallenuevo</a:t>
                      </a:r>
                      <a:r>
                        <a:rPr lang="fr-FR" sz="2400" b="1" kern="1200" dirty="0">
                          <a:solidFill>
                            <a:schemeClr val="tx1"/>
                          </a:solidFill>
                          <a:effectLst/>
                          <a:latin typeface="+mn-lt"/>
                          <a:ea typeface="+mn-ea"/>
                          <a:cs typeface="+mn-cs"/>
                        </a:rPr>
                        <a:t> </a:t>
                      </a:r>
                      <a:endParaRPr kumimoji="0" lang="en-US" altLang="en-US" sz="2400" b="1" i="0" u="none" strike="noStrike" kern="1200" cap="none" spc="0" normalizeH="0" baseline="0" noProof="0" dirty="0">
                        <a:ln>
                          <a:noFill/>
                        </a:ln>
                        <a:solidFill>
                          <a:srgbClr val="000000"/>
                        </a:solidFill>
                        <a:effectLst/>
                        <a:uLnTx/>
                        <a:uFillTx/>
                        <a:latin typeface="+mn-lt"/>
                        <a:ea typeface="+mn-ea"/>
                        <a:cs typeface="Arial" panose="020B0604020202020204" pitchFamily="34" charset="0"/>
                      </a:endParaRP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defRPr/>
                      </a:pPr>
                      <a:r>
                        <a:rPr lang="fr-FR" sz="2400" b="1" kern="1200" dirty="0" err="1">
                          <a:solidFill>
                            <a:schemeClr val="tx1"/>
                          </a:solidFill>
                          <a:effectLst/>
                          <a:latin typeface="+mn-lt"/>
                          <a:ea typeface="+mn-ea"/>
                          <a:cs typeface="+mn-cs"/>
                        </a:rPr>
                        <a:t>Paraiso</a:t>
                      </a:r>
                      <a:endParaRPr kumimoji="0" lang="en-US" altLang="en-US" sz="2400" b="1" i="0" u="none" strike="noStrike" kern="1200" cap="none" normalizeH="0" baseline="0" dirty="0">
                        <a:ln>
                          <a:noFill/>
                        </a:ln>
                        <a:solidFill>
                          <a:srgbClr val="000000"/>
                        </a:solidFill>
                        <a:effectLst/>
                        <a:latin typeface="+mn-lt"/>
                        <a:ea typeface="+mn-ea"/>
                        <a:cs typeface="Arial" panose="020B0604020202020204" pitchFamily="34" charset="0"/>
                      </a:endParaRP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defRPr/>
                      </a:pPr>
                      <a:r>
                        <a:rPr lang="fr-FR" sz="2400" b="1" kern="1200" dirty="0" err="1">
                          <a:solidFill>
                            <a:schemeClr val="tx1"/>
                          </a:solidFill>
                          <a:effectLst/>
                          <a:latin typeface="+mn-lt"/>
                          <a:ea typeface="+mn-ea"/>
                          <a:cs typeface="+mn-cs"/>
                        </a:rPr>
                        <a:t>Tachito</a:t>
                      </a:r>
                      <a:endParaRPr kumimoji="0" lang="en-US" altLang="en-US" sz="2400" b="1" i="0" u="none" strike="noStrike" kern="1200" cap="none" normalizeH="0" baseline="0" dirty="0">
                        <a:ln>
                          <a:noFill/>
                        </a:ln>
                        <a:solidFill>
                          <a:srgbClr val="000000"/>
                        </a:solidFill>
                        <a:effectLst/>
                        <a:latin typeface="+mn-lt"/>
                        <a:ea typeface="+mn-ea"/>
                        <a:cs typeface="Arial" panose="020B0604020202020204" pitchFamily="34" charset="0"/>
                      </a:endParaRP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lang="fr-FR" sz="2400" b="1" kern="1200" dirty="0">
                          <a:solidFill>
                            <a:schemeClr val="tx1"/>
                          </a:solidFill>
                          <a:effectLst/>
                          <a:latin typeface="+mn-lt"/>
                          <a:ea typeface="+mn-ea"/>
                          <a:cs typeface="+mn-cs"/>
                        </a:rPr>
                        <a:t>Alto de Lucia </a:t>
                      </a:r>
                      <a:endParaRPr lang="en-US" sz="2400" b="1" dirty="0">
                        <a:latin typeface="+mn-lt"/>
                      </a:endParaRP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10000"/>
                  </a:ext>
                </a:extLst>
              </a:tr>
              <a:tr h="979751">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00000"/>
                          </a:solidFill>
                          <a:effectLst/>
                          <a:latin typeface="+mn-lt"/>
                          <a:cs typeface="Arial" panose="020B0604020202020204" pitchFamily="34" charset="0"/>
                        </a:rPr>
                        <a:t>Unemployment Rate</a:t>
                      </a: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mn-lt"/>
                          <a:cs typeface="Arial" panose="020B0604020202020204" pitchFamily="34" charset="0"/>
                        </a:rPr>
                        <a:t>42%</a:t>
                      </a: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mn-lt"/>
                          <a:cs typeface="Arial" panose="020B0604020202020204" pitchFamily="34" charset="0"/>
                        </a:rPr>
                        <a:t>36%</a:t>
                      </a: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mn-lt"/>
                          <a:cs typeface="Arial" panose="020B0604020202020204" pitchFamily="34" charset="0"/>
                        </a:rPr>
                        <a:t>28%</a:t>
                      </a: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mn-lt"/>
                          <a:cs typeface="Arial" panose="020B0604020202020204" pitchFamily="34" charset="0"/>
                        </a:rPr>
                        <a:t>25%</a:t>
                      </a: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70267">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00000"/>
                          </a:solidFill>
                          <a:effectLst/>
                          <a:latin typeface="+mn-lt"/>
                          <a:cs typeface="Arial" panose="020B0604020202020204" pitchFamily="34" charset="0"/>
                        </a:rPr>
                        <a:t>Population</a:t>
                      </a: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mn-lt"/>
                          <a:cs typeface="Arial" panose="020B0604020202020204" pitchFamily="34" charset="0"/>
                        </a:rPr>
                        <a:t>28,000</a:t>
                      </a: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mn-lt"/>
                          <a:cs typeface="Arial" panose="020B0604020202020204" pitchFamily="34" charset="0"/>
                        </a:rPr>
                        <a:t>18,000</a:t>
                      </a: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mn-lt"/>
                          <a:cs typeface="Arial" panose="020B0604020202020204" pitchFamily="34" charset="0"/>
                        </a:rPr>
                        <a:t>17,000</a:t>
                      </a: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mn-lt"/>
                          <a:cs typeface="Arial" panose="020B0604020202020204" pitchFamily="34" charset="0"/>
                        </a:rPr>
                        <a:t>13,000</a:t>
                      </a: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98731907"/>
                  </a:ext>
                </a:extLst>
              </a:tr>
              <a:tr h="979751">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00000"/>
                          </a:solidFill>
                          <a:effectLst/>
                          <a:latin typeface="+mn-lt"/>
                          <a:cs typeface="Arial" panose="020B0604020202020204" pitchFamily="34" charset="0"/>
                        </a:rPr>
                        <a:t>Distance from Mine</a:t>
                      </a: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lang="fr-FR" sz="2400" kern="1200" dirty="0">
                          <a:solidFill>
                            <a:schemeClr val="tx1"/>
                          </a:solidFill>
                          <a:effectLst/>
                          <a:latin typeface="+mn-lt"/>
                          <a:ea typeface="+mn-ea"/>
                          <a:cs typeface="+mn-cs"/>
                        </a:rPr>
                        <a:t>45km</a:t>
                      </a:r>
                      <a:endParaRPr kumimoji="0" lang="en-US" altLang="en-US" sz="2400" b="0" i="0" u="none" strike="noStrike" cap="none" normalizeH="0" baseline="0" dirty="0">
                        <a:ln>
                          <a:noFill/>
                        </a:ln>
                        <a:solidFill>
                          <a:schemeClr val="tx1"/>
                        </a:solidFill>
                        <a:effectLst/>
                        <a:latin typeface="+mn-lt"/>
                        <a:cs typeface="Arial" panose="020B0604020202020204" pitchFamily="34" charset="0"/>
                      </a:endParaRP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mn-lt"/>
                          <a:cs typeface="Arial" panose="020B0604020202020204" pitchFamily="34" charset="0"/>
                        </a:rPr>
                        <a:t>59km</a:t>
                      </a: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mn-lt"/>
                          <a:cs typeface="Arial" panose="020B0604020202020204" pitchFamily="34" charset="0"/>
                        </a:rPr>
                        <a:t>75km</a:t>
                      </a: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lang="fr-FR" sz="2400" kern="1200" dirty="0">
                          <a:solidFill>
                            <a:schemeClr val="tx1"/>
                          </a:solidFill>
                          <a:effectLst/>
                          <a:latin typeface="+mn-lt"/>
                          <a:ea typeface="+mn-ea"/>
                          <a:cs typeface="+mn-cs"/>
                        </a:rPr>
                        <a:t>95km</a:t>
                      </a:r>
                      <a:endParaRPr kumimoji="0" lang="en-US" altLang="en-US" sz="2400" b="0" i="0" u="none" strike="noStrike" cap="none" normalizeH="0" baseline="0" dirty="0">
                        <a:ln>
                          <a:noFill/>
                        </a:ln>
                        <a:solidFill>
                          <a:schemeClr val="tx1"/>
                        </a:solidFill>
                        <a:effectLst/>
                        <a:latin typeface="+mn-lt"/>
                        <a:cs typeface="Arial" panose="020B0604020202020204" pitchFamily="34" charset="0"/>
                      </a:endParaRP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080001">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00000"/>
                          </a:solidFill>
                          <a:effectLst/>
                          <a:latin typeface="+mn-lt"/>
                          <a:cs typeface="Arial" panose="020B0604020202020204" pitchFamily="34" charset="0"/>
                        </a:rPr>
                        <a:t>Bottom line    on glaciers</a:t>
                      </a: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defRPr/>
                      </a:pPr>
                      <a:r>
                        <a:rPr kumimoji="0" lang="en-US" altLang="en-US" sz="2400" b="0" i="0" u="none" strike="noStrike" kern="1200" cap="none" normalizeH="0" baseline="0" dirty="0">
                          <a:ln>
                            <a:noFill/>
                          </a:ln>
                          <a:solidFill>
                            <a:schemeClr val="tx1"/>
                          </a:solidFill>
                          <a:effectLst/>
                          <a:latin typeface="+mn-lt"/>
                          <a:ea typeface="+mn-ea"/>
                          <a:cs typeface="Arial" panose="020B0604020202020204" pitchFamily="34" charset="0"/>
                        </a:rPr>
                        <a:t>                                                 Leave 3 large + 1 small</a:t>
                      </a:r>
                    </a:p>
                    <a:p>
                      <a:pPr marL="0" marR="0" lvl="0" indent="0" algn="ctr" defTabSz="914400" rtl="0" eaLnBrk="1" fontAlgn="ctr" latinLnBrk="0" hangingPunct="1">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mn-lt"/>
                        <a:cs typeface="Arial" panose="020B0604020202020204" pitchFamily="34" charset="0"/>
                      </a:endParaRP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mn-lt"/>
                          <a:cs typeface="Arial" panose="020B0604020202020204" pitchFamily="34" charset="0"/>
                        </a:rPr>
                        <a:t>Leave 2 large + 1 small</a:t>
                      </a: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mn-lt"/>
                          <a:cs typeface="Arial" panose="020B0604020202020204" pitchFamily="34" charset="0"/>
                        </a:rPr>
                        <a:t>Leave 1 small glacier </a:t>
                      </a: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mn-lt"/>
                          <a:cs typeface="Arial" panose="020B0604020202020204" pitchFamily="34" charset="0"/>
                        </a:rPr>
                        <a:t>May be acceptable to move  all glaciers</a:t>
                      </a: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39831">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00000"/>
                          </a:solidFill>
                          <a:effectLst/>
                          <a:latin typeface="+mn-lt"/>
                          <a:cs typeface="Arial" panose="020B0604020202020204" pitchFamily="34" charset="0"/>
                        </a:rPr>
                        <a:t>% of revenues</a:t>
                      </a: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mn-lt"/>
                          <a:cs typeface="Arial" panose="020B0604020202020204" pitchFamily="34" charset="0"/>
                        </a:rPr>
                        <a:t>2%</a:t>
                      </a: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mn-lt"/>
                          <a:cs typeface="Arial" panose="020B0604020202020204" pitchFamily="34" charset="0"/>
                        </a:rPr>
                        <a:t>2.5%</a:t>
                      </a: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2400" b="0" i="0" u="none" strike="noStrike" kern="1200" cap="none" normalizeH="0" baseline="0" dirty="0">
                          <a:ln>
                            <a:noFill/>
                          </a:ln>
                          <a:solidFill>
                            <a:schemeClr val="tx1"/>
                          </a:solidFill>
                          <a:effectLst/>
                          <a:latin typeface="+mn-lt"/>
                          <a:ea typeface="+mn-ea"/>
                          <a:cs typeface="Arial" panose="020B0604020202020204" pitchFamily="34" charset="0"/>
                        </a:rPr>
                        <a:t>1.5%</a:t>
                      </a:r>
                      <a:endParaRPr kumimoji="0" lang="en-US" altLang="en-US" sz="2400" b="0" i="0" u="none" strike="noStrike" cap="none" normalizeH="0" baseline="0" dirty="0">
                        <a:ln>
                          <a:noFill/>
                        </a:ln>
                        <a:solidFill>
                          <a:schemeClr val="tx1"/>
                        </a:solidFill>
                        <a:effectLst/>
                        <a:latin typeface="+mn-lt"/>
                        <a:cs typeface="Arial" panose="020B0604020202020204" pitchFamily="34" charset="0"/>
                      </a:endParaRP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mn-lt"/>
                          <a:cs typeface="Arial" panose="020B0604020202020204" pitchFamily="34" charset="0"/>
                        </a:rPr>
                        <a:t>1%</a:t>
                      </a: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909057765"/>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708F9-2D68-4EAD-9F14-B2A14C7BABE6}"/>
              </a:ext>
            </a:extLst>
          </p:cNvPr>
          <p:cNvSpPr>
            <a:spLocks noGrp="1"/>
          </p:cNvSpPr>
          <p:nvPr>
            <p:ph type="title"/>
          </p:nvPr>
        </p:nvSpPr>
        <p:spPr/>
        <p:txBody>
          <a:bodyPr>
            <a:normAutofit/>
          </a:bodyPr>
          <a:lstStyle/>
          <a:p>
            <a:r>
              <a:rPr lang="en-US" sz="3200" b="1" dirty="0"/>
              <a:t>Military intervention?</a:t>
            </a:r>
          </a:p>
        </p:txBody>
      </p:sp>
      <p:pic>
        <p:nvPicPr>
          <p:cNvPr id="1026" name="Picture 2" descr="Free Men Honor Guard photo and picture">
            <a:extLst>
              <a:ext uri="{FF2B5EF4-FFF2-40B4-BE49-F238E27FC236}">
                <a16:creationId xmlns:a16="http://schemas.microsoft.com/office/drawing/2014/main" id="{8FCDE5F2-1A53-1B5A-FF42-F46DD79A4B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00" y="1295400"/>
            <a:ext cx="7239000" cy="52143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50569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105400"/>
            <a:ext cx="8229600" cy="1143000"/>
          </a:xfrm>
        </p:spPr>
        <p:txBody>
          <a:bodyPr>
            <a:normAutofit/>
          </a:bodyPr>
          <a:lstStyle/>
          <a:p>
            <a:r>
              <a:rPr lang="en-US" sz="3200" b="1" dirty="0"/>
              <a:t>What new issues did you </a:t>
            </a:r>
            <a:br>
              <a:rPr lang="en-US" sz="3200" b="1" dirty="0"/>
            </a:br>
            <a:r>
              <a:rPr lang="en-US" sz="3200" b="1" dirty="0"/>
              <a:t>introduce to create value?</a:t>
            </a:r>
          </a:p>
        </p:txBody>
      </p:sp>
      <p:pic>
        <p:nvPicPr>
          <p:cNvPr id="4"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62200" y="838200"/>
            <a:ext cx="4572000" cy="3918858"/>
          </a:xfrm>
          <a:prstGeom prst="rect">
            <a:avLst/>
          </a:prstGeom>
        </p:spPr>
      </p:pic>
    </p:spTree>
    <p:extLst>
      <p:ext uri="{BB962C8B-B14F-4D97-AF65-F5344CB8AC3E}">
        <p14:creationId xmlns:p14="http://schemas.microsoft.com/office/powerpoint/2010/main" val="42420307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876800"/>
            <a:ext cx="3581400" cy="685800"/>
          </a:xfrm>
        </p:spPr>
        <p:txBody>
          <a:bodyPr>
            <a:noAutofit/>
          </a:bodyPr>
          <a:lstStyle/>
          <a:p>
            <a:r>
              <a:rPr lang="en-US" sz="2800" b="1" dirty="0"/>
              <a:t>Local control of school curriculums?</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1800" y="1828800"/>
            <a:ext cx="3801600" cy="2514600"/>
          </a:xfrm>
          <a:prstGeom prst="rect">
            <a:avLst/>
          </a:prstGeom>
        </p:spPr>
      </p:pic>
      <p:sp>
        <p:nvSpPr>
          <p:cNvPr id="4" name="Title 1">
            <a:extLst>
              <a:ext uri="{FF2B5EF4-FFF2-40B4-BE49-F238E27FC236}">
                <a16:creationId xmlns:a16="http://schemas.microsoft.com/office/drawing/2014/main" id="{CFAEA611-67F6-40D7-BBCF-8B08142D205D}"/>
              </a:ext>
            </a:extLst>
          </p:cNvPr>
          <p:cNvSpPr txBox="1">
            <a:spLocks/>
          </p:cNvSpPr>
          <p:nvPr/>
        </p:nvSpPr>
        <p:spPr>
          <a:xfrm>
            <a:off x="4419600" y="4800600"/>
            <a:ext cx="4572000" cy="685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a:t>Created fund to cover future environmental damage?</a:t>
            </a:r>
          </a:p>
        </p:txBody>
      </p:sp>
      <p:pic>
        <p:nvPicPr>
          <p:cNvPr id="5" name="Picture 4">
            <a:extLst>
              <a:ext uri="{FF2B5EF4-FFF2-40B4-BE49-F238E27FC236}">
                <a16:creationId xmlns:a16="http://schemas.microsoft.com/office/drawing/2014/main" id="{9083811A-3CE5-479F-AB50-BBD991B8B85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38700" y="1828800"/>
            <a:ext cx="3771900" cy="2514600"/>
          </a:xfrm>
          <a:prstGeom prst="rect">
            <a:avLst/>
          </a:prstGeom>
        </p:spPr>
      </p:pic>
    </p:spTree>
    <p:extLst>
      <p:ext uri="{BB962C8B-B14F-4D97-AF65-F5344CB8AC3E}">
        <p14:creationId xmlns:p14="http://schemas.microsoft.com/office/powerpoint/2010/main" val="13210166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ChangeArrowheads="1"/>
          </p:cNvSpPr>
          <p:nvPr/>
        </p:nvSpPr>
        <p:spPr bwMode="auto">
          <a:xfrm>
            <a:off x="0" y="114300"/>
            <a:ext cx="9144000" cy="67437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lIns="0" tIns="0" rIns="0" bIns="0"/>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70000"/>
              </a:lnSpc>
              <a:spcAft>
                <a:spcPts val="400"/>
              </a:spcAft>
              <a:buFontTx/>
              <a:buNone/>
            </a:pPr>
            <a:endParaRPr lang="en-US" altLang="en-US" sz="2500">
              <a:solidFill>
                <a:srgbClr val="5CA717"/>
              </a:solidFill>
              <a:latin typeface="Arial" panose="020B0604020202020204" pitchFamily="34" charset="0"/>
            </a:endParaRPr>
          </a:p>
        </p:txBody>
      </p:sp>
      <p:sp>
        <p:nvSpPr>
          <p:cNvPr id="18435" name="TextBox 5"/>
          <p:cNvSpPr txBox="1">
            <a:spLocks noChangeArrowheads="1"/>
          </p:cNvSpPr>
          <p:nvPr/>
        </p:nvSpPr>
        <p:spPr bwMode="auto">
          <a:xfrm>
            <a:off x="-147638" y="0"/>
            <a:ext cx="9704388"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p>
        </p:txBody>
      </p:sp>
      <p:sp>
        <p:nvSpPr>
          <p:cNvPr id="18436" name="TextBox 3"/>
          <p:cNvSpPr txBox="1">
            <a:spLocks noChangeArrowheads="1"/>
          </p:cNvSpPr>
          <p:nvPr/>
        </p:nvSpPr>
        <p:spPr bwMode="auto">
          <a:xfrm>
            <a:off x="8161338" y="5445125"/>
            <a:ext cx="982662"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p>
        </p:txBody>
      </p:sp>
      <p:graphicFrame>
        <p:nvGraphicFramePr>
          <p:cNvPr id="2" name="Table 1"/>
          <p:cNvGraphicFramePr>
            <a:graphicFrameLocks noGrp="1"/>
          </p:cNvGraphicFramePr>
          <p:nvPr>
            <p:extLst>
              <p:ext uri="{D42A27DB-BD31-4B8C-83A1-F6EECF244321}">
                <p14:modId xmlns:p14="http://schemas.microsoft.com/office/powerpoint/2010/main" val="2650370824"/>
              </p:ext>
            </p:extLst>
          </p:nvPr>
        </p:nvGraphicFramePr>
        <p:xfrm>
          <a:off x="0" y="1"/>
          <a:ext cx="9143999" cy="6857999"/>
        </p:xfrm>
        <a:graphic>
          <a:graphicData uri="http://schemas.openxmlformats.org/drawingml/2006/table">
            <a:tbl>
              <a:tblPr/>
              <a:tblGrid>
                <a:gridCol w="685800">
                  <a:extLst>
                    <a:ext uri="{9D8B030D-6E8A-4147-A177-3AD203B41FA5}">
                      <a16:colId xmlns:a16="http://schemas.microsoft.com/office/drawing/2014/main" val="20001"/>
                    </a:ext>
                  </a:extLst>
                </a:gridCol>
                <a:gridCol w="990600">
                  <a:extLst>
                    <a:ext uri="{9D8B030D-6E8A-4147-A177-3AD203B41FA5}">
                      <a16:colId xmlns:a16="http://schemas.microsoft.com/office/drawing/2014/main" val="20002"/>
                    </a:ext>
                  </a:extLst>
                </a:gridCol>
                <a:gridCol w="1219200">
                  <a:extLst>
                    <a:ext uri="{9D8B030D-6E8A-4147-A177-3AD203B41FA5}">
                      <a16:colId xmlns:a16="http://schemas.microsoft.com/office/drawing/2014/main" val="20003"/>
                    </a:ext>
                  </a:extLst>
                </a:gridCol>
                <a:gridCol w="1981200">
                  <a:extLst>
                    <a:ext uri="{9D8B030D-6E8A-4147-A177-3AD203B41FA5}">
                      <a16:colId xmlns:a16="http://schemas.microsoft.com/office/drawing/2014/main" val="20004"/>
                    </a:ext>
                  </a:extLst>
                </a:gridCol>
                <a:gridCol w="1295400">
                  <a:extLst>
                    <a:ext uri="{9D8B030D-6E8A-4147-A177-3AD203B41FA5}">
                      <a16:colId xmlns:a16="http://schemas.microsoft.com/office/drawing/2014/main" val="20005"/>
                    </a:ext>
                  </a:extLst>
                </a:gridCol>
                <a:gridCol w="838200">
                  <a:extLst>
                    <a:ext uri="{9D8B030D-6E8A-4147-A177-3AD203B41FA5}">
                      <a16:colId xmlns:a16="http://schemas.microsoft.com/office/drawing/2014/main" val="20006"/>
                    </a:ext>
                  </a:extLst>
                </a:gridCol>
                <a:gridCol w="990600">
                  <a:extLst>
                    <a:ext uri="{9D8B030D-6E8A-4147-A177-3AD203B41FA5}">
                      <a16:colId xmlns:a16="http://schemas.microsoft.com/office/drawing/2014/main" val="20007"/>
                    </a:ext>
                  </a:extLst>
                </a:gridCol>
                <a:gridCol w="1142999">
                  <a:extLst>
                    <a:ext uri="{9D8B030D-6E8A-4147-A177-3AD203B41FA5}">
                      <a16:colId xmlns:a16="http://schemas.microsoft.com/office/drawing/2014/main" val="20008"/>
                    </a:ext>
                  </a:extLst>
                </a:gridCol>
              </a:tblGrid>
              <a:tr h="1329186">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Group</a:t>
                      </a: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defRPr/>
                      </a:pPr>
                      <a:r>
                        <a:rPr kumimoji="0" lang="en-US" altLang="en-US" sz="1400" b="1" i="0" u="none" strike="noStrike" kern="1200" cap="none" normalizeH="0" baseline="0" dirty="0">
                          <a:ln>
                            <a:noFill/>
                          </a:ln>
                          <a:solidFill>
                            <a:srgbClr val="000000"/>
                          </a:solidFill>
                          <a:effectLst/>
                          <a:latin typeface="Calibri" panose="020F0502020204030204" pitchFamily="34" charset="0"/>
                          <a:ea typeface="+mn-ea"/>
                          <a:cs typeface="Arial" panose="020B0604020202020204" pitchFamily="34" charset="0"/>
                        </a:rPr>
                        <a:t>% of mine revenues to </a:t>
                      </a:r>
                      <a:r>
                        <a:rPr kumimoji="0" lang="en-US" altLang="en-US" sz="1400" b="1" i="0" u="none" strike="noStrike" kern="1200" cap="none" normalizeH="0" baseline="0" dirty="0" err="1">
                          <a:ln>
                            <a:noFill/>
                          </a:ln>
                          <a:solidFill>
                            <a:srgbClr val="000000"/>
                          </a:solidFill>
                          <a:effectLst/>
                          <a:latin typeface="Calibri" panose="020F0502020204030204" pitchFamily="34" charset="0"/>
                          <a:ea typeface="+mn-ea"/>
                          <a:cs typeface="Arial" panose="020B0604020202020204" pitchFamily="34" charset="0"/>
                        </a:rPr>
                        <a:t>Gov</a:t>
                      </a:r>
                      <a:endParaRPr kumimoji="0" lang="en-US" altLang="en-US" sz="1400" b="1" i="0" u="none" strike="noStrike" kern="1200" cap="none" normalizeH="0" baseline="0" dirty="0">
                        <a:ln>
                          <a:noFill/>
                        </a:ln>
                        <a:solidFill>
                          <a:srgbClr val="000000"/>
                        </a:solidFill>
                        <a:effectLst/>
                        <a:latin typeface="Calibri" panose="020F0502020204030204" pitchFamily="34" charset="0"/>
                        <a:ea typeface="+mn-ea"/>
                        <a:cs typeface="Arial" panose="020B0604020202020204" pitchFamily="34" charset="0"/>
                      </a:endParaRP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defRPr/>
                      </a:pPr>
                      <a:r>
                        <a:rPr kumimoji="0" lang="en-US" altLang="en-US" sz="1400" b="1" i="0" u="none" strike="noStrike" kern="1200" cap="none" normalizeH="0" baseline="0" dirty="0">
                          <a:ln>
                            <a:noFill/>
                          </a:ln>
                          <a:solidFill>
                            <a:srgbClr val="000000"/>
                          </a:solidFill>
                          <a:effectLst/>
                          <a:latin typeface="Calibri" panose="020F0502020204030204" pitchFamily="34" charset="0"/>
                          <a:ea typeface="+mn-ea"/>
                          <a:cs typeface="Arial" panose="020B0604020202020204" pitchFamily="34" charset="0"/>
                        </a:rPr>
                        <a:t>Scope of mine (glaciers moved)</a:t>
                      </a: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en-US" sz="1400" b="1" i="0" u="none" strike="noStrike" cap="none" normalizeH="0" baseline="0" dirty="0">
                        <a:ln>
                          <a:noFill/>
                        </a:ln>
                        <a:solidFill>
                          <a:srgbClr val="000000"/>
                        </a:solidFill>
                        <a:effectLst/>
                        <a:latin typeface="+mn-lt"/>
                        <a:cs typeface="Arial" panose="020B0604020202020204" pitchFamily="34" charset="0"/>
                      </a:endParaRPr>
                    </a:p>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mn-lt"/>
                          <a:cs typeface="Arial" panose="020B0604020202020204" pitchFamily="34" charset="0"/>
                        </a:rPr>
                        <a:t>Compensation to local communities</a:t>
                      </a:r>
                    </a:p>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mn-lt"/>
                          <a:cs typeface="Arial" panose="020B0604020202020204" pitchFamily="34" charset="0"/>
                        </a:rPr>
                        <a:t>(amount and who controls)   </a:t>
                      </a: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algn="ctr"/>
                      <a:r>
                        <a:rPr lang="en-US" sz="1400" b="1" dirty="0">
                          <a:latin typeface="+mn-lt"/>
                        </a:rPr>
                        <a:t>Mining jobs (#)</a:t>
                      </a: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mn-lt"/>
                          <a:cs typeface="Arial" panose="020B0604020202020204" pitchFamily="34" charset="0"/>
                        </a:rPr>
                        <a:t>Roads blocks</a:t>
                      </a:r>
                    </a:p>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mn-lt"/>
                          <a:cs typeface="Arial" panose="020B0604020202020204" pitchFamily="34" charset="0"/>
                        </a:rPr>
                        <a:t>(yes/no)</a:t>
                      </a: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mn-lt"/>
                          <a:cs typeface="Arial" panose="020B0604020202020204" pitchFamily="34" charset="0"/>
                        </a:rPr>
                        <a:t>Military intervention (yes/no)</a:t>
                      </a: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algn="ctr"/>
                      <a:r>
                        <a:rPr lang="en-US" sz="1600" b="1" dirty="0"/>
                        <a:t>Further</a:t>
                      </a:r>
                      <a:r>
                        <a:rPr lang="en-US" sz="1600" b="1" baseline="0" dirty="0"/>
                        <a:t> details</a:t>
                      </a:r>
                      <a:endParaRPr lang="en-US" sz="1600" b="1" dirty="0"/>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10000"/>
                  </a:ext>
                </a:extLst>
              </a:tr>
              <a:tr h="1130521">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mn-lt"/>
                          <a:cs typeface="Arial" panose="020B0604020202020204" pitchFamily="34" charset="0"/>
                        </a:rPr>
                        <a:t>1</a:t>
                      </a: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mn-lt"/>
                          <a:cs typeface="Arial" panose="020B0604020202020204" pitchFamily="34" charset="0"/>
                        </a:rPr>
                        <a:t>28%</a:t>
                      </a: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mn-lt"/>
                          <a:cs typeface="Arial" panose="020B0604020202020204" pitchFamily="34" charset="0"/>
                        </a:rPr>
                        <a:t>3 large glaciers moved</a:t>
                      </a: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mn-lt"/>
                          <a:cs typeface="Arial" panose="020B0604020202020204" pitchFamily="34" charset="0"/>
                        </a:rPr>
                        <a:t>9% of gold revenues, locally controlled</a:t>
                      </a: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mn-lt"/>
                          <a:cs typeface="Arial" panose="020B0604020202020204" pitchFamily="34" charset="0"/>
                        </a:rPr>
                        <a:t>25,000</a:t>
                      </a: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mn-lt"/>
                          <a:cs typeface="Arial" panose="020B0604020202020204" pitchFamily="34" charset="0"/>
                        </a:rPr>
                        <a:t>No</a:t>
                      </a: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mn-lt"/>
                          <a:cs typeface="Arial" panose="020B0604020202020204" pitchFamily="34" charset="0"/>
                        </a:rPr>
                        <a:t>No</a:t>
                      </a: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mn-lt"/>
                          <a:cs typeface="Arial" panose="020B0604020202020204" pitchFamily="34" charset="0"/>
                        </a:rPr>
                        <a:t>Environmental fund established</a:t>
                      </a: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347751">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mn-lt"/>
                          <a:cs typeface="Arial" panose="020B0604020202020204" pitchFamily="34" charset="0"/>
                        </a:rPr>
                        <a:t>2</a:t>
                      </a: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mn-lt"/>
                          <a:cs typeface="Arial" panose="020B0604020202020204" pitchFamily="34" charset="0"/>
                        </a:rPr>
                        <a:t>27%</a:t>
                      </a: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mn-lt"/>
                          <a:cs typeface="Arial" panose="020B0604020202020204" pitchFamily="34" charset="0"/>
                        </a:rPr>
                        <a:t>2 large, 1 small moved</a:t>
                      </a: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mn-lt"/>
                          <a:cs typeface="Arial" panose="020B0604020202020204" pitchFamily="34" charset="0"/>
                        </a:rPr>
                        <a:t>8% of revenues (V: 3%, P:2%, T: 1.9%, A:1.1%), local control</a:t>
                      </a: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mn-lt"/>
                          <a:cs typeface="Arial" panose="020B0604020202020204" pitchFamily="34" charset="0"/>
                        </a:rPr>
                        <a:t>20,000</a:t>
                      </a: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defTabSz="45720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mn-lt"/>
                          <a:cs typeface="Arial" panose="020B0604020202020204" pitchFamily="34" charset="0"/>
                        </a:rPr>
                        <a:t>No</a:t>
                      </a: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mn-lt"/>
                          <a:cs typeface="Arial" panose="020B0604020202020204" pitchFamily="34" charset="0"/>
                        </a:rPr>
                        <a:t>No</a:t>
                      </a: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mn-lt"/>
                          <a:cs typeface="Arial" panose="020B0604020202020204" pitchFamily="34" charset="0"/>
                        </a:rPr>
                        <a:t>Local control of schools</a:t>
                      </a: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130521">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mn-lt"/>
                          <a:cs typeface="Arial" panose="020B0604020202020204" pitchFamily="34" charset="0"/>
                        </a:rPr>
                        <a:t>3</a:t>
                      </a: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mn-lt"/>
                          <a:cs typeface="Arial" panose="020B0604020202020204" pitchFamily="34" charset="0"/>
                        </a:rPr>
                        <a:t>12%</a:t>
                      </a: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mn-lt"/>
                          <a:cs typeface="Arial" panose="020B0604020202020204" pitchFamily="34" charset="0"/>
                        </a:rPr>
                        <a:t>1 large, 1 small moved</a:t>
                      </a: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mn-lt"/>
                          <a:cs typeface="Arial" panose="020B0604020202020204" pitchFamily="34" charset="0"/>
                        </a:rPr>
                        <a:t>12%, by population size</a:t>
                      </a: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mn-lt"/>
                          <a:cs typeface="Arial" panose="020B0604020202020204" pitchFamily="34" charset="0"/>
                        </a:rPr>
                        <a:t>15,000</a:t>
                      </a: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mn-lt"/>
                          <a:cs typeface="Arial" panose="020B0604020202020204" pitchFamily="34" charset="0"/>
                        </a:rPr>
                        <a:t>No</a:t>
                      </a: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mn-lt"/>
                          <a:cs typeface="Arial" panose="020B0604020202020204" pitchFamily="34" charset="0"/>
                        </a:rPr>
                        <a:t>No</a:t>
                      </a: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mn-lt"/>
                          <a:cs typeface="Arial" panose="020B0604020202020204" pitchFamily="34" charset="0"/>
                        </a:rPr>
                        <a:t>N/A</a:t>
                      </a: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60010">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mn-lt"/>
                          <a:cs typeface="Arial" panose="020B0604020202020204" pitchFamily="34" charset="0"/>
                        </a:rPr>
                        <a:t>4</a:t>
                      </a: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mn-lt"/>
                          <a:cs typeface="Arial" panose="020B0604020202020204" pitchFamily="34" charset="0"/>
                        </a:rPr>
                        <a:t>15%</a:t>
                      </a: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mn-lt"/>
                          <a:cs typeface="Arial" panose="020B0604020202020204" pitchFamily="34" charset="0"/>
                        </a:rPr>
                        <a:t>1 small glacier moved</a:t>
                      </a: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mn-lt"/>
                          <a:cs typeface="Arial" panose="020B0604020202020204" pitchFamily="34" charset="0"/>
                        </a:rPr>
                        <a:t>11% </a:t>
                      </a:r>
                      <a:r>
                        <a:rPr kumimoji="0" lang="en-US" altLang="en-US" sz="1400" b="0" i="0" u="none" strike="noStrike" kern="1200" cap="none" normalizeH="0" baseline="0" dirty="0">
                          <a:ln>
                            <a:noFill/>
                          </a:ln>
                          <a:solidFill>
                            <a:srgbClr val="000000"/>
                          </a:solidFill>
                          <a:effectLst/>
                          <a:latin typeface="Calibri" panose="020F0502020204030204" pitchFamily="34" charset="0"/>
                          <a:ea typeface="+mn-ea"/>
                          <a:cs typeface="Arial" panose="020B0604020202020204" pitchFamily="34" charset="0"/>
                        </a:rPr>
                        <a:t>(V: 3%, P:3.5%, T: 2.5%, A:2%), local control</a:t>
                      </a:r>
                      <a:endParaRPr kumimoji="0" lang="en-US" altLang="en-US" sz="1400" b="0" i="0" u="none" strike="noStrike" cap="none" normalizeH="0" baseline="0" dirty="0">
                        <a:ln>
                          <a:noFill/>
                        </a:ln>
                        <a:solidFill>
                          <a:srgbClr val="000000"/>
                        </a:solidFill>
                        <a:effectLst/>
                        <a:latin typeface="+mn-lt"/>
                        <a:cs typeface="Arial" panose="020B0604020202020204" pitchFamily="34" charset="0"/>
                      </a:endParaRP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mn-lt"/>
                          <a:cs typeface="Arial" panose="020B0604020202020204" pitchFamily="34" charset="0"/>
                        </a:rPr>
                        <a:t>20,000</a:t>
                      </a: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mn-lt"/>
                          <a:cs typeface="Arial" panose="020B0604020202020204" pitchFamily="34" charset="0"/>
                        </a:rPr>
                        <a:t>No</a:t>
                      </a: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mn-lt"/>
                          <a:cs typeface="Arial" panose="020B0604020202020204" pitchFamily="34" charset="0"/>
                        </a:rPr>
                        <a:t>No</a:t>
                      </a: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mn-lt"/>
                          <a:cs typeface="Arial" panose="020B0604020202020204" pitchFamily="34" charset="0"/>
                        </a:rPr>
                        <a:t>Local control of schools</a:t>
                      </a: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960010">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mn-lt"/>
                          <a:cs typeface="Arial" panose="020B0604020202020204" pitchFamily="34" charset="0"/>
                        </a:rPr>
                        <a:t>5</a:t>
                      </a: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mn-lt"/>
                          <a:cs typeface="Arial" panose="020B0604020202020204" pitchFamily="34" charset="0"/>
                        </a:rPr>
                        <a:t>30%</a:t>
                      </a: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mn-lt"/>
                          <a:cs typeface="Arial" panose="020B0604020202020204" pitchFamily="34" charset="0"/>
                        </a:rPr>
                        <a:t>All glaciers moved</a:t>
                      </a: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mn-lt"/>
                          <a:cs typeface="Arial" panose="020B0604020202020204" pitchFamily="34" charset="0"/>
                        </a:rPr>
                        <a:t>None</a:t>
                      </a: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mn-lt"/>
                          <a:cs typeface="Arial" panose="020B0604020202020204" pitchFamily="34" charset="0"/>
                        </a:rPr>
                        <a:t>15,000</a:t>
                      </a: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mn-lt"/>
                          <a:cs typeface="Arial" panose="020B0604020202020204" pitchFamily="34" charset="0"/>
                        </a:rPr>
                        <a:t>Yes</a:t>
                      </a: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mn-lt"/>
                          <a:cs typeface="Arial" panose="020B0604020202020204" pitchFamily="34" charset="0"/>
                        </a:rPr>
                        <a:t>Yes</a:t>
                      </a: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mn-lt"/>
                          <a:cs typeface="Arial" panose="020B0604020202020204" pitchFamily="34" charset="0"/>
                        </a:rPr>
                        <a:t>N/A</a:t>
                      </a:r>
                    </a:p>
                  </a:txBody>
                  <a:tcPr marL="11723" marR="11723" marT="1270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182304505"/>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3200" b="1" dirty="0"/>
              <a:t>Golden Standard’s Profits</a:t>
            </a:r>
          </a:p>
        </p:txBody>
      </p:sp>
      <p:sp>
        <p:nvSpPr>
          <p:cNvPr id="3" name="Content Placeholder 2"/>
          <p:cNvSpPr>
            <a:spLocks noGrp="1"/>
          </p:cNvSpPr>
          <p:nvPr>
            <p:ph idx="1"/>
          </p:nvPr>
        </p:nvSpPr>
        <p:spPr>
          <a:xfrm>
            <a:off x="461913" y="1676400"/>
            <a:ext cx="8229600" cy="5638800"/>
          </a:xfrm>
        </p:spPr>
        <p:txBody>
          <a:bodyPr>
            <a:noAutofit/>
          </a:bodyPr>
          <a:lstStyle/>
          <a:p>
            <a:r>
              <a:rPr lang="en-US" sz="2400" dirty="0"/>
              <a:t>From $20 billion in expected gold revenues, subtract:</a:t>
            </a:r>
          </a:p>
          <a:p>
            <a:pPr lvl="1"/>
            <a:r>
              <a:rPr lang="en-US" sz="2400" dirty="0"/>
              <a:t>$2 billion for each of 3 large glaciers not moved</a:t>
            </a:r>
          </a:p>
          <a:p>
            <a:pPr lvl="1"/>
            <a:r>
              <a:rPr lang="en-US" sz="2400" dirty="0"/>
              <a:t>$1 billion for each of 2 small glaciers not moved</a:t>
            </a:r>
          </a:p>
          <a:p>
            <a:pPr marL="0" indent="0">
              <a:buNone/>
            </a:pPr>
            <a:endParaRPr lang="en-US" sz="2400" dirty="0"/>
          </a:p>
          <a:p>
            <a:r>
              <a:rPr lang="en-US" sz="2400" dirty="0"/>
              <a:t>From the </a:t>
            </a:r>
            <a:r>
              <a:rPr lang="en-US" sz="2400" u="sng" dirty="0"/>
              <a:t>revised</a:t>
            </a:r>
            <a:r>
              <a:rPr lang="en-US" sz="2400" dirty="0"/>
              <a:t> expected gold revenues, subtract:</a:t>
            </a:r>
          </a:p>
          <a:p>
            <a:pPr lvl="1"/>
            <a:r>
              <a:rPr lang="en-US" sz="2400" dirty="0"/>
              <a:t>Government share of revenues (agreed 20%, want 30%)</a:t>
            </a:r>
          </a:p>
          <a:p>
            <a:pPr lvl="1"/>
            <a:r>
              <a:rPr lang="en-US" sz="2400" dirty="0"/>
              <a:t>Communities’ share (want 7% total)</a:t>
            </a:r>
          </a:p>
          <a:p>
            <a:pPr lvl="1"/>
            <a:r>
              <a:rPr lang="en-US" sz="2400" dirty="0"/>
              <a:t>$5 billion in projected project costs		</a:t>
            </a:r>
          </a:p>
          <a:p>
            <a:pPr lvl="7">
              <a:buFontTx/>
              <a:buChar char="-"/>
            </a:pPr>
            <a:endParaRPr lang="en-US" sz="2400" dirty="0"/>
          </a:p>
          <a:p>
            <a:pPr marL="0" indent="0">
              <a:buNone/>
            </a:pPr>
            <a:endParaRPr lang="en-US" sz="2400" dirty="0"/>
          </a:p>
          <a:p>
            <a:endParaRPr lang="en-US" sz="2400" dirty="0"/>
          </a:p>
        </p:txBody>
      </p:sp>
    </p:spTree>
    <p:extLst>
      <p:ext uri="{BB962C8B-B14F-4D97-AF65-F5344CB8AC3E}">
        <p14:creationId xmlns:p14="http://schemas.microsoft.com/office/powerpoint/2010/main" val="27958661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228600"/>
            <a:ext cx="9144000" cy="1447800"/>
          </a:xfrm>
        </p:spPr>
        <p:txBody>
          <a:bodyPr>
            <a:noAutofit/>
          </a:bodyPr>
          <a:lstStyle/>
          <a:p>
            <a:r>
              <a:rPr lang="en-US" sz="3600" b="1" dirty="0"/>
              <a:t>                      Based on a true story</a:t>
            </a:r>
            <a:r>
              <a:rPr lang="en-US" sz="3600" b="1" dirty="0">
                <a:solidFill>
                  <a:schemeClr val="bg1"/>
                </a:solidFill>
              </a:rPr>
              <a:t>(Smith, 2014)</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5880" y="1844040"/>
            <a:ext cx="6492240" cy="4328160"/>
          </a:xfrm>
          <a:prstGeom prst="rect">
            <a:avLst/>
          </a:prstGeom>
        </p:spPr>
      </p:pic>
    </p:spTree>
    <p:extLst>
      <p:ext uri="{BB962C8B-B14F-4D97-AF65-F5344CB8AC3E}">
        <p14:creationId xmlns:p14="http://schemas.microsoft.com/office/powerpoint/2010/main" val="30930192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a:bodyPr>
          <a:lstStyle/>
          <a:p>
            <a:r>
              <a:rPr lang="en-US" sz="3200" b="1" dirty="0"/>
              <a:t>Barrick Gold Case </a:t>
            </a:r>
            <a:br>
              <a:rPr lang="en-US" sz="3200" b="1" dirty="0"/>
            </a:br>
            <a:r>
              <a:rPr lang="en-US" sz="2400" b="1" dirty="0"/>
              <a:t>(McCormick &amp; Smith, 2014)</a:t>
            </a:r>
          </a:p>
        </p:txBody>
      </p:sp>
      <p:sp>
        <p:nvSpPr>
          <p:cNvPr id="3" name="Content Placeholder 2"/>
          <p:cNvSpPr>
            <a:spLocks noGrp="1"/>
          </p:cNvSpPr>
          <p:nvPr>
            <p:ph idx="1"/>
          </p:nvPr>
        </p:nvSpPr>
        <p:spPr>
          <a:xfrm>
            <a:off x="457200" y="1981200"/>
            <a:ext cx="8229600" cy="5486400"/>
          </a:xfrm>
        </p:spPr>
        <p:txBody>
          <a:bodyPr>
            <a:normAutofit fontScale="92500" lnSpcReduction="20000"/>
          </a:bodyPr>
          <a:lstStyle/>
          <a:p>
            <a:r>
              <a:rPr lang="de-DE" sz="2400" dirty="0"/>
              <a:t>Founded by Peter Munk</a:t>
            </a:r>
            <a:r>
              <a:rPr lang="en-US" sz="2400" dirty="0"/>
              <a:t> </a:t>
            </a:r>
            <a:r>
              <a:rPr lang="de-DE" sz="2400" dirty="0"/>
              <a:t>in Toronto, Canada in 1980</a:t>
            </a:r>
            <a:endParaRPr lang="de-DE" sz="2400" b="1" u="sng" dirty="0">
              <a:solidFill>
                <a:srgbClr val="FF0000"/>
              </a:solidFill>
            </a:endParaRPr>
          </a:p>
          <a:p>
            <a:endParaRPr lang="de-DE" sz="2400" dirty="0"/>
          </a:p>
          <a:p>
            <a:pPr lvl="0"/>
            <a:r>
              <a:rPr lang="de-DE" sz="2400" dirty="0"/>
              <a:t>World’s biggest gold mining company</a:t>
            </a:r>
          </a:p>
          <a:p>
            <a:pPr lvl="0"/>
            <a:endParaRPr lang="en-US" sz="2400" dirty="0"/>
          </a:p>
          <a:p>
            <a:pPr lvl="0"/>
            <a:r>
              <a:rPr lang="de-DE" sz="2400" dirty="0"/>
              <a:t>Policy of responsible mining:</a:t>
            </a:r>
          </a:p>
          <a:p>
            <a:pPr lvl="1">
              <a:buFont typeface="Arial" panose="020B0604020202020204" pitchFamily="34" charset="0"/>
              <a:buChar char="•"/>
            </a:pPr>
            <a:r>
              <a:rPr lang="de-DE" sz="2400" dirty="0"/>
              <a:t>Careful environmental planning</a:t>
            </a:r>
          </a:p>
          <a:p>
            <a:pPr lvl="1">
              <a:buFont typeface="Arial" panose="020B0604020202020204" pitchFamily="34" charset="0"/>
              <a:buChar char="•"/>
            </a:pPr>
            <a:r>
              <a:rPr lang="de-DE" sz="2400" dirty="0"/>
              <a:t>Investment in communities</a:t>
            </a:r>
          </a:p>
          <a:p>
            <a:pPr lvl="0"/>
            <a:endParaRPr lang="de-DE" sz="2400" dirty="0"/>
          </a:p>
          <a:p>
            <a:pPr lvl="0"/>
            <a:r>
              <a:rPr lang="de-DE" sz="2400" dirty="0"/>
              <a:t>Accolades</a:t>
            </a:r>
          </a:p>
          <a:p>
            <a:pPr lvl="1">
              <a:buFont typeface="Arial" panose="020B0604020202020204" pitchFamily="34" charset="0"/>
              <a:buChar char="•"/>
            </a:pPr>
            <a:r>
              <a:rPr lang="de-DE" sz="2400" dirty="0"/>
              <a:t>Listed as a Top 100 sustainable company by the NASDAQ</a:t>
            </a:r>
          </a:p>
          <a:p>
            <a:pPr lvl="1">
              <a:buFont typeface="Arial" panose="020B0604020202020204" pitchFamily="34" charset="0"/>
              <a:buChar char="•"/>
            </a:pPr>
            <a:r>
              <a:rPr lang="de-DE" sz="2400" dirty="0"/>
              <a:t>Featured on Dow Jones Sustainability World Index</a:t>
            </a:r>
          </a:p>
          <a:p>
            <a:pPr lvl="1">
              <a:buFont typeface="Arial" panose="020B0604020202020204" pitchFamily="34" charset="0"/>
              <a:buChar char="•"/>
            </a:pPr>
            <a:r>
              <a:rPr lang="de-DE" sz="2400" dirty="0"/>
              <a:t>Corporate Knights Global List of sustainable companies</a:t>
            </a:r>
            <a:endParaRPr lang="en-US" sz="2400" dirty="0"/>
          </a:p>
          <a:p>
            <a:r>
              <a:rPr lang="en-US" sz="2400" dirty="0">
                <a:solidFill>
                  <a:schemeClr val="bg1"/>
                </a:solidFill>
              </a:rPr>
              <a:t>Company share price dropped 50% in value</a:t>
            </a:r>
            <a:br>
              <a:rPr lang="en-US" sz="2400" dirty="0"/>
            </a:br>
            <a:br>
              <a:rPr lang="en-US" sz="2400" dirty="0"/>
            </a:br>
            <a:br>
              <a:rPr lang="en-US" sz="2400" dirty="0"/>
            </a:br>
            <a:endParaRPr lang="en-US" sz="2400" dirty="0"/>
          </a:p>
        </p:txBody>
      </p:sp>
    </p:spTree>
    <p:extLst>
      <p:ext uri="{BB962C8B-B14F-4D97-AF65-F5344CB8AC3E}">
        <p14:creationId xmlns:p14="http://schemas.microsoft.com/office/powerpoint/2010/main" val="525197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5170" y="0"/>
            <a:ext cx="9179169" cy="6858000"/>
          </a:xfrm>
          <a:prstGeom prst="rect">
            <a:avLst/>
          </a:prstGeom>
        </p:spPr>
      </p:pic>
    </p:spTree>
    <p:extLst>
      <p:ext uri="{BB962C8B-B14F-4D97-AF65-F5344CB8AC3E}">
        <p14:creationId xmlns:p14="http://schemas.microsoft.com/office/powerpoint/2010/main" val="31566580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Pascua Lama Project</a:t>
            </a:r>
            <a:br>
              <a:rPr lang="en-US" sz="3200" b="1" dirty="0"/>
            </a:br>
            <a:r>
              <a:rPr lang="en-US" sz="2400" b="1" dirty="0"/>
              <a:t>(McCormick &amp; Smith, 2014)</a:t>
            </a:r>
          </a:p>
        </p:txBody>
      </p:sp>
      <p:sp>
        <p:nvSpPr>
          <p:cNvPr id="3" name="Content Placeholder 2"/>
          <p:cNvSpPr>
            <a:spLocks noGrp="1"/>
          </p:cNvSpPr>
          <p:nvPr>
            <p:ph idx="1"/>
          </p:nvPr>
        </p:nvSpPr>
        <p:spPr>
          <a:xfrm>
            <a:off x="457200" y="1676400"/>
            <a:ext cx="8229600" cy="6553200"/>
          </a:xfrm>
        </p:spPr>
        <p:txBody>
          <a:bodyPr>
            <a:noAutofit/>
          </a:bodyPr>
          <a:lstStyle/>
          <a:p>
            <a:r>
              <a:rPr lang="en-US" sz="2400" dirty="0"/>
              <a:t>Barrick Gold made a deal with Chilean and Argentinean governments to mine a huge gold and silver deposit on their border in the Andes </a:t>
            </a:r>
          </a:p>
          <a:p>
            <a:endParaRPr lang="en-US" sz="2400" dirty="0"/>
          </a:p>
          <a:p>
            <a:r>
              <a:rPr lang="en-US" sz="2400" dirty="0"/>
              <a:t>Agreed to over 400 environmental restrictions</a:t>
            </a:r>
          </a:p>
        </p:txBody>
      </p:sp>
      <p:pic>
        <p:nvPicPr>
          <p:cNvPr id="5" name="Picture 4">
            <a:extLst>
              <a:ext uri="{FF2B5EF4-FFF2-40B4-BE49-F238E27FC236}">
                <a16:creationId xmlns:a16="http://schemas.microsoft.com/office/drawing/2014/main" id="{9C0527A6-5F38-40B3-ADA1-F9B517545E4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4569" y="3962400"/>
            <a:ext cx="3577845" cy="2683384"/>
          </a:xfrm>
          <a:prstGeom prst="rect">
            <a:avLst/>
          </a:prstGeom>
        </p:spPr>
      </p:pic>
    </p:spTree>
    <p:extLst>
      <p:ext uri="{BB962C8B-B14F-4D97-AF65-F5344CB8AC3E}">
        <p14:creationId xmlns:p14="http://schemas.microsoft.com/office/powerpoint/2010/main" val="25937690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3200" b="1" dirty="0"/>
              <a:t>Community outreach initiative</a:t>
            </a:r>
          </a:p>
        </p:txBody>
      </p:sp>
      <p:sp>
        <p:nvSpPr>
          <p:cNvPr id="3" name="Content Placeholder 2"/>
          <p:cNvSpPr>
            <a:spLocks noGrp="1"/>
          </p:cNvSpPr>
          <p:nvPr>
            <p:ph idx="1"/>
          </p:nvPr>
        </p:nvSpPr>
        <p:spPr>
          <a:xfrm>
            <a:off x="457200" y="1524000"/>
            <a:ext cx="8229600" cy="6553200"/>
          </a:xfrm>
        </p:spPr>
        <p:txBody>
          <a:bodyPr>
            <a:noAutofit/>
          </a:bodyPr>
          <a:lstStyle/>
          <a:p>
            <a:r>
              <a:rPr lang="en-US" sz="2400" dirty="0"/>
              <a:t>1000s of community meetings</a:t>
            </a:r>
          </a:p>
          <a:p>
            <a:r>
              <a:rPr lang="en-US" sz="2400" dirty="0"/>
              <a:t>Door-to-door visits</a:t>
            </a:r>
          </a:p>
          <a:p>
            <a:r>
              <a:rPr lang="de-DE" sz="2400" dirty="0"/>
              <a:t>Hospital ward for children</a:t>
            </a:r>
            <a:endParaRPr lang="en-US" sz="2400" dirty="0"/>
          </a:p>
          <a:p>
            <a:r>
              <a:rPr lang="de-DE" sz="2400" dirty="0"/>
              <a:t>School buses</a:t>
            </a:r>
            <a:endParaRPr lang="en-US" sz="2400" dirty="0"/>
          </a:p>
          <a:p>
            <a:r>
              <a:rPr lang="de-DE" sz="2400" dirty="0"/>
              <a:t>Housing for victims of Chile’s recent earthquake</a:t>
            </a:r>
            <a:endParaRPr lang="en-US" sz="2400" dirty="0"/>
          </a:p>
          <a:p>
            <a:r>
              <a:rPr lang="de-DE" sz="2400" dirty="0"/>
              <a:t>Laptops and teacher trainings for schools</a:t>
            </a:r>
            <a:endParaRPr lang="en-US" sz="2400" dirty="0"/>
          </a:p>
          <a:p>
            <a:r>
              <a:rPr lang="de-DE" sz="2400" dirty="0"/>
              <a:t>Dental hygiene program for children</a:t>
            </a:r>
            <a:endParaRPr lang="en-US" sz="2400" dirty="0"/>
          </a:p>
          <a:p>
            <a:r>
              <a:rPr lang="de-DE" sz="2400" dirty="0"/>
              <a:t>Education program on the valley’s history</a:t>
            </a:r>
            <a:endParaRPr lang="en-US" sz="2400" dirty="0"/>
          </a:p>
          <a:p>
            <a:r>
              <a:rPr lang="de-DE" sz="2400" dirty="0"/>
              <a:t>$60m in water system improvements</a:t>
            </a:r>
            <a:endParaRPr lang="en-US" sz="2400" dirty="0"/>
          </a:p>
          <a:p>
            <a:r>
              <a:rPr lang="de-DE" sz="2400" dirty="0"/>
              <a:t>Training progammes for locals interested in mining jobs</a:t>
            </a:r>
          </a:p>
          <a:p>
            <a:pPr marL="0" indent="0">
              <a:buNone/>
            </a:pPr>
            <a:br>
              <a:rPr lang="en-US" sz="2400" dirty="0"/>
            </a:br>
            <a:br>
              <a:rPr lang="en-US" sz="2400" dirty="0"/>
            </a:br>
            <a:endParaRPr lang="en-US" sz="2400" dirty="0"/>
          </a:p>
        </p:txBody>
      </p:sp>
    </p:spTree>
    <p:extLst>
      <p:ext uri="{BB962C8B-B14F-4D97-AF65-F5344CB8AC3E}">
        <p14:creationId xmlns:p14="http://schemas.microsoft.com/office/powerpoint/2010/main" val="26101720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0"/>
            <a:ext cx="8229600" cy="5486400"/>
          </a:xfrm>
        </p:spPr>
        <p:txBody>
          <a:bodyPr>
            <a:normAutofit/>
          </a:bodyPr>
          <a:lstStyle/>
          <a:p>
            <a:r>
              <a:rPr lang="en-US" sz="2400" dirty="0"/>
              <a:t>Expected to invest $1.5 billion and extract many billions of dollars worth of gold and silver</a:t>
            </a:r>
          </a:p>
          <a:p>
            <a:endParaRPr lang="en-US" sz="2400" dirty="0"/>
          </a:p>
          <a:p>
            <a:r>
              <a:rPr lang="en-US" sz="2400" dirty="0"/>
              <a:t>Total costs increased to $8.5 billion and extracted …???</a:t>
            </a:r>
            <a:r>
              <a:rPr lang="en-US" sz="2400" dirty="0">
                <a:solidFill>
                  <a:schemeClr val="bg1"/>
                </a:solidFill>
              </a:rPr>
              <a:t>0 ounces of gold and 0 ounces of silver as of 2016</a:t>
            </a:r>
          </a:p>
          <a:p>
            <a:endParaRPr lang="en-US" sz="2400" dirty="0">
              <a:solidFill>
                <a:schemeClr val="bg1"/>
              </a:solidFill>
            </a:endParaRPr>
          </a:p>
          <a:p>
            <a:r>
              <a:rPr lang="en-US" sz="2400" dirty="0">
                <a:solidFill>
                  <a:schemeClr val="bg1"/>
                </a:solidFill>
              </a:rPr>
              <a:t>Company share price dropped 50% in value</a:t>
            </a:r>
            <a:br>
              <a:rPr lang="en-US" sz="2400" dirty="0"/>
            </a:br>
            <a:br>
              <a:rPr lang="en-US" sz="2400" dirty="0"/>
            </a:br>
            <a:br>
              <a:rPr lang="en-US" sz="2400" dirty="0"/>
            </a:br>
            <a:endParaRPr lang="en-US" sz="2400" dirty="0"/>
          </a:p>
        </p:txBody>
      </p:sp>
      <p:sp>
        <p:nvSpPr>
          <p:cNvPr id="5" name="Title 1"/>
          <p:cNvSpPr>
            <a:spLocks noGrp="1"/>
          </p:cNvSpPr>
          <p:nvPr>
            <p:ph type="title"/>
          </p:nvPr>
        </p:nvSpPr>
        <p:spPr>
          <a:xfrm>
            <a:off x="457200" y="274638"/>
            <a:ext cx="8229600" cy="1143000"/>
          </a:xfrm>
        </p:spPr>
        <p:txBody>
          <a:bodyPr>
            <a:normAutofit/>
          </a:bodyPr>
          <a:lstStyle/>
          <a:p>
            <a:r>
              <a:rPr lang="en-US" sz="3200" b="1" dirty="0"/>
              <a:t>Pascua Lama Project</a:t>
            </a:r>
            <a:br>
              <a:rPr lang="en-US" sz="3200" b="1" dirty="0"/>
            </a:br>
            <a:r>
              <a:rPr lang="en-US" sz="2400" b="1" dirty="0"/>
              <a:t>(Smith &amp; McCormick, 2014)</a:t>
            </a:r>
          </a:p>
        </p:txBody>
      </p:sp>
    </p:spTree>
    <p:extLst>
      <p:ext uri="{BB962C8B-B14F-4D97-AF65-F5344CB8AC3E}">
        <p14:creationId xmlns:p14="http://schemas.microsoft.com/office/powerpoint/2010/main" val="32354153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0"/>
            <a:ext cx="8229600" cy="5486400"/>
          </a:xfrm>
        </p:spPr>
        <p:txBody>
          <a:bodyPr>
            <a:normAutofit/>
          </a:bodyPr>
          <a:lstStyle/>
          <a:p>
            <a:r>
              <a:rPr lang="en-US" sz="2400" dirty="0"/>
              <a:t>Expected to invest $1.5 billion and extract many billions of dollars worth of gold and silver</a:t>
            </a:r>
          </a:p>
          <a:p>
            <a:endParaRPr lang="en-US" sz="2400" dirty="0"/>
          </a:p>
          <a:p>
            <a:r>
              <a:rPr lang="en-US" sz="2400" dirty="0"/>
              <a:t>Total costs increased to $8.5 billion and extracted 0 ounces of gold and 0 ounces of silver</a:t>
            </a:r>
          </a:p>
          <a:p>
            <a:endParaRPr lang="en-US" sz="2400" dirty="0"/>
          </a:p>
          <a:p>
            <a:r>
              <a:rPr lang="en-US" sz="2400" dirty="0"/>
              <a:t>Company share price dropped 50% in value just in 2013</a:t>
            </a:r>
          </a:p>
          <a:p>
            <a:endParaRPr lang="en-US" sz="2400" dirty="0">
              <a:solidFill>
                <a:schemeClr val="bg1"/>
              </a:solidFill>
            </a:endParaRPr>
          </a:p>
          <a:p>
            <a:r>
              <a:rPr lang="en-US" sz="2400" b="1" u="sng" dirty="0">
                <a:solidFill>
                  <a:schemeClr val="bg1"/>
                </a:solidFill>
              </a:rPr>
              <a:t>*From $60 a share to $10 a share between XXX and XXX</a:t>
            </a:r>
            <a:br>
              <a:rPr lang="en-US" sz="2400" dirty="0"/>
            </a:br>
            <a:br>
              <a:rPr lang="en-US" sz="2400" dirty="0"/>
            </a:br>
            <a:br>
              <a:rPr lang="en-US" sz="2400" dirty="0"/>
            </a:br>
            <a:endParaRPr lang="en-US" sz="2400" dirty="0"/>
          </a:p>
        </p:txBody>
      </p:sp>
      <p:sp>
        <p:nvSpPr>
          <p:cNvPr id="5" name="Title 1"/>
          <p:cNvSpPr>
            <a:spLocks noGrp="1"/>
          </p:cNvSpPr>
          <p:nvPr>
            <p:ph type="title"/>
          </p:nvPr>
        </p:nvSpPr>
        <p:spPr>
          <a:xfrm>
            <a:off x="457200" y="274638"/>
            <a:ext cx="8229600" cy="1143000"/>
          </a:xfrm>
        </p:spPr>
        <p:txBody>
          <a:bodyPr>
            <a:normAutofit/>
          </a:bodyPr>
          <a:lstStyle/>
          <a:p>
            <a:r>
              <a:rPr lang="en-US" sz="3200" b="1" dirty="0"/>
              <a:t>Pascua Lama Project</a:t>
            </a:r>
            <a:br>
              <a:rPr lang="en-US" sz="3200" b="1" dirty="0"/>
            </a:br>
            <a:r>
              <a:rPr lang="en-US" sz="2400" b="1" dirty="0"/>
              <a:t>(Smith &amp; McCormick, 2014)</a:t>
            </a:r>
          </a:p>
        </p:txBody>
      </p:sp>
    </p:spTree>
    <p:extLst>
      <p:ext uri="{BB962C8B-B14F-4D97-AF65-F5344CB8AC3E}">
        <p14:creationId xmlns:p14="http://schemas.microsoft.com/office/powerpoint/2010/main" val="40242597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152400"/>
            <a:ext cx="8229600" cy="1143000"/>
          </a:xfrm>
        </p:spPr>
        <p:txBody>
          <a:bodyPr>
            <a:normAutofit/>
          </a:bodyPr>
          <a:lstStyle/>
          <a:p>
            <a:r>
              <a:rPr lang="en-US" sz="3200" b="1" dirty="0"/>
              <a:t>Strategic failures</a:t>
            </a:r>
          </a:p>
        </p:txBody>
      </p:sp>
    </p:spTree>
    <p:extLst>
      <p:ext uri="{BB962C8B-B14F-4D97-AF65-F5344CB8AC3E}">
        <p14:creationId xmlns:p14="http://schemas.microsoft.com/office/powerpoint/2010/main" val="2230613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17637"/>
            <a:ext cx="8229600" cy="4525963"/>
          </a:xfrm>
        </p:spPr>
        <p:txBody>
          <a:bodyPr>
            <a:noAutofit/>
          </a:bodyPr>
          <a:lstStyle/>
          <a:p>
            <a:r>
              <a:rPr lang="en-US" sz="2400" dirty="0"/>
              <a:t>Unilateral commitments allocating resources early</a:t>
            </a:r>
          </a:p>
          <a:p>
            <a:pPr lvl="1">
              <a:buFont typeface="Arial" panose="020B0604020202020204" pitchFamily="34" charset="0"/>
              <a:buChar char="•"/>
            </a:pPr>
            <a:r>
              <a:rPr lang="en-US" sz="2400" dirty="0"/>
              <a:t>Community outreach initiative was to obtain support for the planned mine, not seek permission (process violation)</a:t>
            </a:r>
          </a:p>
          <a:p>
            <a:pPr lvl="1">
              <a:buFont typeface="Arial" panose="020B0604020202020204" pitchFamily="34" charset="0"/>
              <a:buChar char="•"/>
            </a:pPr>
            <a:r>
              <a:rPr lang="en-US" sz="2400" dirty="0"/>
              <a:t>Locals saw mining jobs and education initiatives as threat to their way of life (failure to understand others’ interests)</a:t>
            </a:r>
          </a:p>
          <a:p>
            <a:endParaRPr lang="en-US" sz="2400" dirty="0"/>
          </a:p>
          <a:p>
            <a:r>
              <a:rPr lang="en-US" sz="2400" dirty="0"/>
              <a:t>An international counter-coalition formed: Legal campaign, public demonstrations, and bad publicity blocked mine</a:t>
            </a:r>
          </a:p>
          <a:p>
            <a:endParaRPr lang="en-US" sz="2400" dirty="0"/>
          </a:p>
          <a:p>
            <a:r>
              <a:rPr lang="en-US" sz="2400" dirty="0"/>
              <a:t>Engage with stakeholders early, but commit resources late in the game if you can</a:t>
            </a:r>
            <a:br>
              <a:rPr lang="en-US" sz="2400" dirty="0"/>
            </a:br>
            <a:endParaRPr lang="en-US" sz="2400" dirty="0"/>
          </a:p>
        </p:txBody>
      </p:sp>
      <p:sp>
        <p:nvSpPr>
          <p:cNvPr id="5" name="Title 1"/>
          <p:cNvSpPr>
            <a:spLocks noGrp="1"/>
          </p:cNvSpPr>
          <p:nvPr>
            <p:ph type="title"/>
          </p:nvPr>
        </p:nvSpPr>
        <p:spPr>
          <a:xfrm>
            <a:off x="457200" y="152400"/>
            <a:ext cx="8229600" cy="1143000"/>
          </a:xfrm>
        </p:spPr>
        <p:txBody>
          <a:bodyPr>
            <a:normAutofit/>
          </a:bodyPr>
          <a:lstStyle/>
          <a:p>
            <a:r>
              <a:rPr lang="en-US" sz="3200" b="1" dirty="0"/>
              <a:t>Strategic failures</a:t>
            </a:r>
          </a:p>
        </p:txBody>
      </p:sp>
    </p:spTree>
    <p:extLst>
      <p:ext uri="{BB962C8B-B14F-4D97-AF65-F5344CB8AC3E}">
        <p14:creationId xmlns:p14="http://schemas.microsoft.com/office/powerpoint/2010/main" val="26830837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219200"/>
            <a:ext cx="8153400" cy="4525963"/>
          </a:xfrm>
        </p:spPr>
        <p:txBody>
          <a:bodyPr>
            <a:normAutofit/>
          </a:bodyPr>
          <a:lstStyle/>
          <a:p>
            <a:pPr marL="0" indent="0" algn="r">
              <a:buNone/>
            </a:pPr>
            <a:r>
              <a:rPr lang="en-US" sz="2600" i="1" dirty="0"/>
              <a:t>“They have brought professionals to teach the </a:t>
            </a:r>
            <a:r>
              <a:rPr lang="en-US" sz="2600" i="1" dirty="0" err="1"/>
              <a:t>Huascoaltinos</a:t>
            </a:r>
            <a:r>
              <a:rPr lang="en-US" sz="2600" i="1" dirty="0"/>
              <a:t> about our own culture. What right do you have to teach us about our own traditions? What right do you have to manipulate our traditions… We will not allow Barrick to destroy our land and culture… if you continue to mine in our lands, you will be complicit in the pollution and destruction of our culture…”</a:t>
            </a:r>
          </a:p>
          <a:p>
            <a:pPr marL="0" indent="0" algn="r">
              <a:buNone/>
            </a:pPr>
            <a:endParaRPr lang="en-US" sz="2600" i="1" dirty="0"/>
          </a:p>
          <a:p>
            <a:pPr marL="0" indent="0" algn="r">
              <a:buNone/>
            </a:pPr>
            <a:r>
              <a:rPr lang="en-US" sz="2600" i="1" dirty="0"/>
              <a:t>-- Letter to Barrick shareholders </a:t>
            </a:r>
          </a:p>
          <a:p>
            <a:pPr marL="0" indent="0" algn="r">
              <a:buNone/>
            </a:pPr>
            <a:r>
              <a:rPr lang="en-US" sz="2600" i="1" dirty="0"/>
              <a:t>from representatives of local community</a:t>
            </a:r>
          </a:p>
        </p:txBody>
      </p:sp>
    </p:spTree>
    <p:extLst>
      <p:ext uri="{BB962C8B-B14F-4D97-AF65-F5344CB8AC3E}">
        <p14:creationId xmlns:p14="http://schemas.microsoft.com/office/powerpoint/2010/main" val="41287877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4525963"/>
          </a:xfrm>
        </p:spPr>
        <p:txBody>
          <a:bodyPr>
            <a:normAutofit/>
          </a:bodyPr>
          <a:lstStyle/>
          <a:p>
            <a:pPr marL="0" indent="0" algn="r">
              <a:buNone/>
            </a:pPr>
            <a:r>
              <a:rPr lang="fr-FR" sz="2600" i="1" dirty="0"/>
              <a:t>“</a:t>
            </a:r>
            <a:r>
              <a:rPr lang="fr-FR" sz="2600" i="1" dirty="0" err="1"/>
              <a:t>It’s</a:t>
            </a:r>
            <a:r>
              <a:rPr lang="fr-FR" sz="2600" i="1" dirty="0"/>
              <a:t> not </a:t>
            </a:r>
            <a:r>
              <a:rPr lang="fr-FR" sz="2600" i="1" dirty="0" err="1"/>
              <a:t>enough</a:t>
            </a:r>
            <a:r>
              <a:rPr lang="fr-FR" sz="2600" i="1" dirty="0"/>
              <a:t> to have money. </a:t>
            </a:r>
            <a:r>
              <a:rPr lang="fr-FR" sz="2600" i="1" dirty="0" err="1"/>
              <a:t>It’s</a:t>
            </a:r>
            <a:r>
              <a:rPr lang="fr-FR" sz="2600" i="1" dirty="0"/>
              <a:t> not </a:t>
            </a:r>
            <a:r>
              <a:rPr lang="fr-FR" sz="2600" i="1" dirty="0" err="1"/>
              <a:t>enough</a:t>
            </a:r>
            <a:r>
              <a:rPr lang="fr-FR" sz="2600" i="1" dirty="0"/>
              <a:t> to have </a:t>
            </a:r>
            <a:r>
              <a:rPr lang="fr-FR" sz="2600" i="1" dirty="0" err="1"/>
              <a:t>reserves</a:t>
            </a:r>
            <a:r>
              <a:rPr lang="fr-FR" sz="2600" i="1" dirty="0"/>
              <a:t>. </a:t>
            </a:r>
            <a:r>
              <a:rPr lang="fr-FR" sz="2600" i="1" dirty="0" err="1"/>
              <a:t>It’s</a:t>
            </a:r>
            <a:r>
              <a:rPr lang="fr-FR" sz="2600" i="1" dirty="0"/>
              <a:t> not </a:t>
            </a:r>
            <a:r>
              <a:rPr lang="fr-FR" sz="2600" i="1" dirty="0" err="1"/>
              <a:t>enough</a:t>
            </a:r>
            <a:r>
              <a:rPr lang="fr-FR" sz="2600" i="1" dirty="0"/>
              <a:t> to have </a:t>
            </a:r>
            <a:r>
              <a:rPr lang="fr-FR" sz="2600" i="1" dirty="0" err="1"/>
              <a:t>great</a:t>
            </a:r>
            <a:r>
              <a:rPr lang="fr-FR" sz="2600" i="1" dirty="0"/>
              <a:t> </a:t>
            </a:r>
            <a:r>
              <a:rPr lang="fr-FR" sz="2600" i="1" dirty="0" err="1"/>
              <a:t>mining</a:t>
            </a:r>
            <a:r>
              <a:rPr lang="fr-FR" sz="2600" i="1" dirty="0"/>
              <a:t> people. </a:t>
            </a:r>
            <a:r>
              <a:rPr lang="fr-FR" sz="2600" i="1" dirty="0" err="1"/>
              <a:t>Today</a:t>
            </a:r>
            <a:r>
              <a:rPr lang="fr-FR" sz="2600" i="1" dirty="0"/>
              <a:t> the single </a:t>
            </a:r>
            <a:r>
              <a:rPr lang="fr-FR" sz="2600" i="1" dirty="0" err="1"/>
              <a:t>most</a:t>
            </a:r>
            <a:r>
              <a:rPr lang="fr-FR" sz="2600" i="1" dirty="0"/>
              <a:t> </a:t>
            </a:r>
            <a:r>
              <a:rPr lang="fr-FR" sz="2600" i="1" dirty="0" err="1"/>
              <a:t>critical</a:t>
            </a:r>
            <a:r>
              <a:rPr lang="fr-FR" sz="2600" i="1" dirty="0"/>
              <a:t> factor in </a:t>
            </a:r>
            <a:r>
              <a:rPr lang="fr-FR" sz="2600" i="1" dirty="0" err="1"/>
              <a:t>growing</a:t>
            </a:r>
            <a:r>
              <a:rPr lang="fr-FR" sz="2600" i="1" dirty="0"/>
              <a:t> a </a:t>
            </a:r>
            <a:r>
              <a:rPr lang="fr-FR" sz="2600" i="1" dirty="0" err="1"/>
              <a:t>mining</a:t>
            </a:r>
            <a:r>
              <a:rPr lang="fr-FR" sz="2600" i="1" dirty="0"/>
              <a:t> </a:t>
            </a:r>
            <a:r>
              <a:rPr lang="fr-FR" sz="2600" i="1" dirty="0" err="1"/>
              <a:t>company</a:t>
            </a:r>
            <a:r>
              <a:rPr lang="fr-FR" sz="2600" i="1" dirty="0"/>
              <a:t> </a:t>
            </a:r>
            <a:r>
              <a:rPr lang="fr-FR" sz="2600" i="1" dirty="0" err="1"/>
              <a:t>is</a:t>
            </a:r>
            <a:r>
              <a:rPr lang="fr-FR" sz="2600" i="1" dirty="0"/>
              <a:t> a social consensus – a </a:t>
            </a:r>
            <a:r>
              <a:rPr lang="fr-FR" sz="2600" i="1" dirty="0" err="1"/>
              <a:t>license</a:t>
            </a:r>
            <a:r>
              <a:rPr lang="fr-FR" sz="2600" i="1" dirty="0"/>
              <a:t> to mine.”</a:t>
            </a:r>
          </a:p>
          <a:p>
            <a:pPr marL="0" indent="0" algn="r">
              <a:buNone/>
            </a:pPr>
            <a:endParaRPr lang="fr-FR" sz="2600" i="1" dirty="0"/>
          </a:p>
          <a:p>
            <a:pPr marL="0" indent="0" algn="r">
              <a:buNone/>
            </a:pPr>
            <a:r>
              <a:rPr lang="fr-FR" sz="2600" i="1" dirty="0"/>
              <a:t>-- Peter Munk, </a:t>
            </a:r>
          </a:p>
          <a:p>
            <a:pPr marL="0" indent="0" algn="r">
              <a:buNone/>
            </a:pPr>
            <a:r>
              <a:rPr lang="fr-FR" sz="2600" i="1" dirty="0" err="1"/>
              <a:t>Founder</a:t>
            </a:r>
            <a:r>
              <a:rPr lang="fr-FR" sz="2600" i="1" dirty="0"/>
              <a:t> and CEO of </a:t>
            </a:r>
            <a:r>
              <a:rPr lang="fr-FR" sz="2600" i="1" dirty="0" err="1"/>
              <a:t>Barrick</a:t>
            </a:r>
            <a:r>
              <a:rPr lang="fr-FR" sz="2600" i="1" dirty="0"/>
              <a:t> Gold in 2012</a:t>
            </a:r>
          </a:p>
        </p:txBody>
      </p:sp>
      <p:sp>
        <p:nvSpPr>
          <p:cNvPr id="2" name="Rectangle 1">
            <a:extLst>
              <a:ext uri="{FF2B5EF4-FFF2-40B4-BE49-F238E27FC236}">
                <a16:creationId xmlns:a16="http://schemas.microsoft.com/office/drawing/2014/main" id="{66A278A6-638D-4376-9580-32ACB69CD28F}"/>
              </a:ext>
            </a:extLst>
          </p:cNvPr>
          <p:cNvSpPr/>
          <p:nvPr/>
        </p:nvSpPr>
        <p:spPr>
          <a:xfrm>
            <a:off x="304800" y="5493603"/>
            <a:ext cx="8686800" cy="830997"/>
          </a:xfrm>
          <a:prstGeom prst="rect">
            <a:avLst/>
          </a:prstGeom>
        </p:spPr>
        <p:txBody>
          <a:bodyPr wrap="square">
            <a:spAutoFit/>
          </a:bodyPr>
          <a:lstStyle/>
          <a:p>
            <a:r>
              <a:rPr lang="en-US" sz="2400" dirty="0" err="1"/>
              <a:t>Henisz</a:t>
            </a:r>
            <a:r>
              <a:rPr lang="en-US" sz="2400" dirty="0"/>
              <a:t>, </a:t>
            </a:r>
            <a:r>
              <a:rPr lang="en-US" sz="2400" dirty="0" err="1"/>
              <a:t>Dorobantu</a:t>
            </a:r>
            <a:r>
              <a:rPr lang="en-US" sz="2400" dirty="0"/>
              <a:t>, &amp; Nartey, “Spinning Gold: The financial returns to stakeholder engagement,” </a:t>
            </a:r>
            <a:r>
              <a:rPr lang="en-US" sz="2400" i="1" dirty="0"/>
              <a:t>Strategic Management Journal</a:t>
            </a:r>
            <a:r>
              <a:rPr lang="en-US" sz="2400" dirty="0"/>
              <a:t>, 2014 </a:t>
            </a:r>
          </a:p>
        </p:txBody>
      </p:sp>
    </p:spTree>
    <p:extLst>
      <p:ext uri="{BB962C8B-B14F-4D97-AF65-F5344CB8AC3E}">
        <p14:creationId xmlns:p14="http://schemas.microsoft.com/office/powerpoint/2010/main" val="1541658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981200"/>
            <a:ext cx="8163572" cy="3886200"/>
          </a:xfrm>
          <a:prstGeom prst="rect">
            <a:avLst/>
          </a:prstGeom>
        </p:spPr>
      </p:pic>
      <p:sp>
        <p:nvSpPr>
          <p:cNvPr id="3" name="Title 1"/>
          <p:cNvSpPr txBox="1">
            <a:spLocks/>
          </p:cNvSpPr>
          <p:nvPr/>
        </p:nvSpPr>
        <p:spPr>
          <a:xfrm>
            <a:off x="457200" y="609600"/>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b="1" dirty="0"/>
              <a:t>Thank You!!!</a:t>
            </a:r>
          </a:p>
        </p:txBody>
      </p:sp>
    </p:spTree>
    <p:extLst>
      <p:ext uri="{BB962C8B-B14F-4D97-AF65-F5344CB8AC3E}">
        <p14:creationId xmlns:p14="http://schemas.microsoft.com/office/powerpoint/2010/main" val="21558746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Autofit/>
          </a:bodyPr>
          <a:lstStyle/>
          <a:p>
            <a:r>
              <a:rPr lang="en-US" sz="3200" b="1" dirty="0"/>
              <a:t>Multi-Party Negotiation: Golden Standard</a:t>
            </a:r>
          </a:p>
        </p:txBody>
      </p:sp>
      <p:sp>
        <p:nvSpPr>
          <p:cNvPr id="12" name="Content Placeholder 2"/>
          <p:cNvSpPr>
            <a:spLocks noGrp="1"/>
          </p:cNvSpPr>
          <p:nvPr>
            <p:ph idx="1"/>
          </p:nvPr>
        </p:nvSpPr>
        <p:spPr>
          <a:xfrm>
            <a:off x="656243" y="1757282"/>
            <a:ext cx="7831514" cy="3729118"/>
          </a:xfrm>
        </p:spPr>
        <p:txBody>
          <a:bodyPr>
            <a:noAutofit/>
          </a:bodyPr>
          <a:lstStyle/>
          <a:p>
            <a:pPr eaLnBrk="1" hangingPunct="1"/>
            <a:r>
              <a:rPr lang="en-US" altLang="en-US" sz="2400" dirty="0"/>
              <a:t>Read your role materials and negotiate (max </a:t>
            </a:r>
            <a:r>
              <a:rPr lang="en-US" altLang="en-US" sz="2400" b="1" dirty="0"/>
              <a:t>2 hours 15 minutes</a:t>
            </a:r>
            <a:r>
              <a:rPr lang="en-US" altLang="en-US" sz="2400" dirty="0"/>
              <a:t>)</a:t>
            </a:r>
          </a:p>
          <a:p>
            <a:pPr lvl="1"/>
            <a:r>
              <a:rPr lang="en-US" altLang="en-US" sz="2400" b="1" u="sng" dirty="0">
                <a:solidFill>
                  <a:srgbClr val="FF0000"/>
                </a:solidFill>
              </a:rPr>
              <a:t>Back channel rule</a:t>
            </a:r>
            <a:r>
              <a:rPr lang="en-US" altLang="en-US" sz="2400" dirty="0">
                <a:solidFill>
                  <a:srgbClr val="FF0000"/>
                </a:solidFill>
              </a:rPr>
              <a:t>: Any party can call for a 2-person meeting for 5 minutes with any other party at any time</a:t>
            </a:r>
          </a:p>
          <a:p>
            <a:endParaRPr lang="en-US" altLang="en-US" sz="2400" dirty="0"/>
          </a:p>
          <a:p>
            <a:r>
              <a:rPr lang="en-US" altLang="en-US" sz="2400" dirty="0"/>
              <a:t>Give me your outcome form</a:t>
            </a:r>
            <a:endParaRPr lang="en-US" altLang="en-US" sz="2400" b="1" dirty="0"/>
          </a:p>
          <a:p>
            <a:pPr eaLnBrk="1" hangingPunct="1"/>
            <a:endParaRPr lang="en-US" altLang="en-US" sz="2000" b="1" dirty="0"/>
          </a:p>
          <a:p>
            <a:pPr eaLnBrk="1" hangingPunct="1"/>
            <a:r>
              <a:rPr lang="en-US" altLang="en-US" sz="2400" dirty="0"/>
              <a:t>Debrief in 2 hours 15 minutes</a:t>
            </a:r>
          </a:p>
          <a:p>
            <a:pPr lvl="1" eaLnBrk="1" hangingPunct="1"/>
            <a:endParaRPr lang="en-US" altLang="en-US" sz="2400" dirty="0">
              <a:solidFill>
                <a:srgbClr val="003399"/>
              </a:solidFill>
            </a:endParaRPr>
          </a:p>
          <a:p>
            <a:pPr lvl="1" eaLnBrk="1" hangingPunct="1"/>
            <a:endParaRPr lang="en-US" altLang="en-US" sz="2400" dirty="0">
              <a:solidFill>
                <a:srgbClr val="003399"/>
              </a:solidFill>
            </a:endParaRPr>
          </a:p>
          <a:p>
            <a:pPr eaLnBrk="1" hangingPunct="1"/>
            <a:endParaRPr lang="en-US" altLang="en-US" sz="2400" dirty="0"/>
          </a:p>
        </p:txBody>
      </p:sp>
      <p:pic>
        <p:nvPicPr>
          <p:cNvPr id="5"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43500" y="3820887"/>
            <a:ext cx="3009900" cy="2579913"/>
          </a:xfrm>
          <a:prstGeom prst="rect">
            <a:avLst/>
          </a:prstGeom>
        </p:spPr>
      </p:pic>
    </p:spTree>
    <p:extLst>
      <p:ext uri="{BB962C8B-B14F-4D97-AF65-F5344CB8AC3E}">
        <p14:creationId xmlns:p14="http://schemas.microsoft.com/office/powerpoint/2010/main" val="39121478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7" name="Group 76"/>
          <p:cNvGraphicFramePr>
            <a:graphicFrameLocks/>
          </p:cNvGraphicFramePr>
          <p:nvPr>
            <p:extLst>
              <p:ext uri="{D42A27DB-BD31-4B8C-83A1-F6EECF244321}">
                <p14:modId xmlns:p14="http://schemas.microsoft.com/office/powerpoint/2010/main" val="1023795725"/>
              </p:ext>
            </p:extLst>
          </p:nvPr>
        </p:nvGraphicFramePr>
        <p:xfrm>
          <a:off x="2" y="1068388"/>
          <a:ext cx="9143997" cy="5713410"/>
        </p:xfrm>
        <a:graphic>
          <a:graphicData uri="http://schemas.openxmlformats.org/drawingml/2006/table">
            <a:tbl>
              <a:tblPr/>
              <a:tblGrid>
                <a:gridCol w="808653">
                  <a:extLst>
                    <a:ext uri="{9D8B030D-6E8A-4147-A177-3AD203B41FA5}">
                      <a16:colId xmlns:a16="http://schemas.microsoft.com/office/drawing/2014/main" val="20000"/>
                    </a:ext>
                  </a:extLst>
                </a:gridCol>
                <a:gridCol w="1231161">
                  <a:extLst>
                    <a:ext uri="{9D8B030D-6E8A-4147-A177-3AD203B41FA5}">
                      <a16:colId xmlns:a16="http://schemas.microsoft.com/office/drawing/2014/main" val="20001"/>
                    </a:ext>
                  </a:extLst>
                </a:gridCol>
                <a:gridCol w="1406768">
                  <a:extLst>
                    <a:ext uri="{9D8B030D-6E8A-4147-A177-3AD203B41FA5}">
                      <a16:colId xmlns:a16="http://schemas.microsoft.com/office/drawing/2014/main" val="20002"/>
                    </a:ext>
                  </a:extLst>
                </a:gridCol>
                <a:gridCol w="1466563">
                  <a:extLst>
                    <a:ext uri="{9D8B030D-6E8A-4147-A177-3AD203B41FA5}">
                      <a16:colId xmlns:a16="http://schemas.microsoft.com/office/drawing/2014/main" val="20003"/>
                    </a:ext>
                  </a:extLst>
                </a:gridCol>
                <a:gridCol w="1182853">
                  <a:extLst>
                    <a:ext uri="{9D8B030D-6E8A-4147-A177-3AD203B41FA5}">
                      <a16:colId xmlns:a16="http://schemas.microsoft.com/office/drawing/2014/main" val="20004"/>
                    </a:ext>
                  </a:extLst>
                </a:gridCol>
                <a:gridCol w="933061">
                  <a:extLst>
                    <a:ext uri="{9D8B030D-6E8A-4147-A177-3AD203B41FA5}">
                      <a16:colId xmlns:a16="http://schemas.microsoft.com/office/drawing/2014/main" val="20005"/>
                    </a:ext>
                  </a:extLst>
                </a:gridCol>
                <a:gridCol w="1200538">
                  <a:extLst>
                    <a:ext uri="{9D8B030D-6E8A-4147-A177-3AD203B41FA5}">
                      <a16:colId xmlns:a16="http://schemas.microsoft.com/office/drawing/2014/main" val="20006"/>
                    </a:ext>
                  </a:extLst>
                </a:gridCol>
                <a:gridCol w="914400">
                  <a:extLst>
                    <a:ext uri="{9D8B030D-6E8A-4147-A177-3AD203B41FA5}">
                      <a16:colId xmlns:a16="http://schemas.microsoft.com/office/drawing/2014/main" val="20007"/>
                    </a:ext>
                  </a:extLst>
                </a:gridCol>
              </a:tblGrid>
              <a:tr h="1068267">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mj-lt"/>
                          <a:cs typeface="Arial" charset="0"/>
                        </a:rPr>
                        <a:t>Group</a:t>
                      </a:r>
                      <a:endParaRPr kumimoji="0" lang="en-US" sz="1400" b="0" i="0" u="none" strike="noStrike" cap="none" normalizeH="0" baseline="0" dirty="0">
                        <a:ln>
                          <a:noFill/>
                        </a:ln>
                        <a:solidFill>
                          <a:srgbClr val="000000"/>
                        </a:solidFill>
                        <a:effectLst/>
                        <a:latin typeface="+mj-lt"/>
                      </a:endParaRPr>
                    </a:p>
                  </a:txBody>
                  <a:tcPr marL="91455" marR="91455" marT="45726" marB="45726"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000000"/>
                          </a:solidFill>
                          <a:effectLst/>
                          <a:latin typeface="+mj-lt"/>
                        </a:rPr>
                        <a:t>Golden Standard</a:t>
                      </a:r>
                    </a:p>
                  </a:txBody>
                  <a:tcPr marL="91455" marR="91455" marT="45726" marB="45726"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000000"/>
                          </a:solidFill>
                          <a:effectLst/>
                          <a:latin typeface="+mj-lt"/>
                        </a:rPr>
                        <a:t>Government</a:t>
                      </a:r>
                    </a:p>
                  </a:txBody>
                  <a:tcPr marL="91455" marR="91455" marT="45726" marB="45726"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lang="fr-FR" sz="1600" b="1" kern="1200" dirty="0">
                          <a:solidFill>
                            <a:schemeClr val="tx1"/>
                          </a:solidFill>
                          <a:effectLst/>
                          <a:latin typeface="+mn-lt"/>
                          <a:ea typeface="+mn-ea"/>
                          <a:cs typeface="+mn-cs"/>
                        </a:rPr>
                        <a:t>Alto de</a:t>
                      </a:r>
                      <a:r>
                        <a:rPr lang="fr-FR" sz="1600" b="1" kern="1200" baseline="0" dirty="0">
                          <a:solidFill>
                            <a:schemeClr val="tx1"/>
                          </a:solidFill>
                          <a:effectLst/>
                          <a:latin typeface="+mn-lt"/>
                          <a:ea typeface="+mn-ea"/>
                          <a:cs typeface="+mn-cs"/>
                        </a:rPr>
                        <a:t> </a:t>
                      </a:r>
                      <a:r>
                        <a:rPr lang="fr-FR" sz="1600" b="1" kern="1200" dirty="0">
                          <a:solidFill>
                            <a:schemeClr val="tx1"/>
                          </a:solidFill>
                          <a:effectLst/>
                          <a:latin typeface="+mn-lt"/>
                          <a:ea typeface="+mn-ea"/>
                          <a:cs typeface="+mn-cs"/>
                        </a:rPr>
                        <a:t>Lucia </a:t>
                      </a:r>
                      <a:endParaRPr kumimoji="0" lang="en-US" sz="1600" b="1" i="0" u="none" strike="noStrike" cap="none" normalizeH="0" baseline="0" dirty="0">
                        <a:ln>
                          <a:noFill/>
                        </a:ln>
                        <a:solidFill>
                          <a:srgbClr val="000000"/>
                        </a:solidFill>
                        <a:effectLst/>
                        <a:latin typeface="+mj-lt"/>
                      </a:endParaRPr>
                    </a:p>
                  </a:txBody>
                  <a:tcPr marL="91455" marR="91455" marT="45726" marB="45726"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lang="fr-FR" sz="1600" b="1" kern="1200" dirty="0" err="1">
                          <a:solidFill>
                            <a:schemeClr val="tx1"/>
                          </a:solidFill>
                          <a:effectLst/>
                          <a:latin typeface="+mn-lt"/>
                          <a:ea typeface="+mn-ea"/>
                          <a:cs typeface="+mn-cs"/>
                        </a:rPr>
                        <a:t>Vallenuevo</a:t>
                      </a:r>
                      <a:endParaRPr kumimoji="0" lang="en-US" sz="1600" b="1" i="0" u="none" strike="noStrike" cap="none" normalizeH="0" baseline="0" dirty="0">
                        <a:ln>
                          <a:noFill/>
                        </a:ln>
                        <a:solidFill>
                          <a:srgbClr val="000000"/>
                        </a:solidFill>
                        <a:effectLst/>
                        <a:latin typeface="+mj-lt"/>
                      </a:endParaRPr>
                    </a:p>
                  </a:txBody>
                  <a:tcPr marL="91455" marR="91455" marT="45726" marB="45726"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B9D5"/>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lang="fr-FR" sz="1600" b="1" kern="1200" dirty="0" err="1">
                          <a:solidFill>
                            <a:schemeClr val="tx1"/>
                          </a:solidFill>
                          <a:effectLst/>
                          <a:latin typeface="+mn-lt"/>
                          <a:ea typeface="+mn-ea"/>
                          <a:cs typeface="+mn-cs"/>
                        </a:rPr>
                        <a:t>Paraiso</a:t>
                      </a:r>
                      <a:endParaRPr kumimoji="0" lang="en-US" sz="1600" b="1" i="0" u="none" strike="noStrike" cap="none" normalizeH="0" baseline="0" dirty="0">
                        <a:ln>
                          <a:noFill/>
                        </a:ln>
                        <a:solidFill>
                          <a:srgbClr val="000000"/>
                        </a:solidFill>
                        <a:effectLst/>
                        <a:latin typeface="+mj-lt"/>
                      </a:endParaRPr>
                    </a:p>
                  </a:txBody>
                  <a:tcPr marL="91455" marR="91455" marT="45726" marB="45726"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BD4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lang="fr-FR" sz="1600" b="1" kern="1200" dirty="0" err="1">
                          <a:solidFill>
                            <a:schemeClr val="tx1"/>
                          </a:solidFill>
                          <a:effectLst/>
                          <a:latin typeface="+mn-lt"/>
                          <a:ea typeface="+mn-ea"/>
                          <a:cs typeface="+mn-cs"/>
                        </a:rPr>
                        <a:t>Tachito</a:t>
                      </a:r>
                      <a:endParaRPr kumimoji="0" lang="en-US" sz="1600" b="1" i="0" u="none" strike="noStrike" cap="none" normalizeH="0" baseline="0" dirty="0">
                        <a:ln>
                          <a:noFill/>
                        </a:ln>
                        <a:solidFill>
                          <a:srgbClr val="000000"/>
                        </a:solidFill>
                        <a:effectLst/>
                        <a:latin typeface="+mj-lt"/>
                      </a:endParaRPr>
                    </a:p>
                  </a:txBody>
                  <a:tcPr marL="91455" marR="91455" marT="45726" marB="45726"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59EE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000000"/>
                          </a:solidFill>
                          <a:effectLst/>
                          <a:latin typeface="+mj-lt"/>
                        </a:rPr>
                        <a:t>BOR</a:t>
                      </a:r>
                    </a:p>
                  </a:txBody>
                  <a:tcPr marL="91455" marR="91455" marT="45726" marB="45726"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16127">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300" b="0" i="0" u="none" strike="noStrike" cap="none" normalizeH="0" baseline="0" dirty="0">
                          <a:ln>
                            <a:noFill/>
                          </a:ln>
                          <a:solidFill>
                            <a:srgbClr val="262626"/>
                          </a:solidFill>
                          <a:effectLst/>
                          <a:latin typeface="+mj-lt"/>
                          <a:cs typeface="Arial" charset="0"/>
                        </a:rPr>
                        <a:t>Group 1</a:t>
                      </a:r>
                      <a:endParaRPr kumimoji="0" lang="en-US" sz="1300" b="0" i="0" u="none" strike="noStrike" cap="none" normalizeH="0" baseline="0" dirty="0">
                        <a:ln>
                          <a:noFill/>
                        </a:ln>
                        <a:solidFill>
                          <a:srgbClr val="262626"/>
                        </a:solidFill>
                        <a:effectLst/>
                        <a:latin typeface="+mj-lt"/>
                      </a:endParaRPr>
                    </a:p>
                  </a:txBody>
                  <a:tcPr marL="91455" marR="91455" marT="45726" marB="45726"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sz="1800" dirty="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endParaRPr lang="en-US" sz="180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endParaRPr lang="en-US" sz="1800" dirty="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p>
                      <a:endParaRPr lang="en-US" sz="180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B9D5"/>
                    </a:solidFill>
                  </a:tcPr>
                </a:tc>
                <a:tc>
                  <a:txBody>
                    <a:bodyPr/>
                    <a:lstStyle/>
                    <a:p>
                      <a:endParaRPr lang="en-US" sz="180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BD4FF"/>
                    </a:solidFill>
                  </a:tcPr>
                </a:tc>
                <a:tc>
                  <a:txBody>
                    <a:bodyPr/>
                    <a:lstStyle/>
                    <a:p>
                      <a:endParaRPr lang="en-US" sz="180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59EE2"/>
                    </a:solidFill>
                  </a:tcPr>
                </a:tc>
                <a:tc>
                  <a:txBody>
                    <a:bodyPr/>
                    <a:lstStyle/>
                    <a:p>
                      <a:endParaRPr lang="en-US" sz="180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16127">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300" b="0" i="0" u="none" strike="noStrike" cap="none" normalizeH="0" baseline="0" dirty="0">
                          <a:ln>
                            <a:noFill/>
                          </a:ln>
                          <a:solidFill>
                            <a:srgbClr val="262626"/>
                          </a:solidFill>
                          <a:effectLst/>
                          <a:latin typeface="+mj-lt"/>
                        </a:rPr>
                        <a:t>Group 2</a:t>
                      </a:r>
                    </a:p>
                  </a:txBody>
                  <a:tcPr marL="91455" marR="91455" marT="45726" marB="45726"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sz="180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endParaRPr lang="en-US" sz="180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endParaRPr lang="en-US" sz="180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p>
                      <a:endParaRPr lang="en-US" sz="180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B9D5"/>
                    </a:solidFill>
                  </a:tcPr>
                </a:tc>
                <a:tc>
                  <a:txBody>
                    <a:bodyPr/>
                    <a:lstStyle/>
                    <a:p>
                      <a:endParaRPr lang="en-US" sz="180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BD4FF"/>
                    </a:solidFill>
                  </a:tcPr>
                </a:tc>
                <a:tc>
                  <a:txBody>
                    <a:bodyPr/>
                    <a:lstStyle/>
                    <a:p>
                      <a:endParaRPr lang="en-US" sz="180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59EE2"/>
                    </a:solidFill>
                  </a:tcPr>
                </a:tc>
                <a:tc>
                  <a:txBody>
                    <a:bodyPr/>
                    <a:lstStyle/>
                    <a:p>
                      <a:endParaRPr lang="en-US" sz="180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16127">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300" b="0" i="0" u="none" strike="noStrike" cap="none" normalizeH="0" baseline="0" dirty="0">
                          <a:ln>
                            <a:noFill/>
                          </a:ln>
                          <a:solidFill>
                            <a:srgbClr val="262626"/>
                          </a:solidFill>
                          <a:effectLst/>
                          <a:latin typeface="+mj-lt"/>
                        </a:rPr>
                        <a:t>Group 3</a:t>
                      </a:r>
                    </a:p>
                  </a:txBody>
                  <a:tcPr marL="91455" marR="91455" marT="45726" marB="45726"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sz="180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endParaRPr lang="en-US" sz="180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endParaRPr lang="en-US" sz="180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p>
                      <a:endParaRPr lang="en-US" sz="180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B9D5"/>
                    </a:solidFill>
                  </a:tcPr>
                </a:tc>
                <a:tc>
                  <a:txBody>
                    <a:bodyPr/>
                    <a:lstStyle/>
                    <a:p>
                      <a:endParaRPr lang="en-US" sz="180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BD4FF"/>
                    </a:solidFill>
                  </a:tcPr>
                </a:tc>
                <a:tc>
                  <a:txBody>
                    <a:bodyPr/>
                    <a:lstStyle/>
                    <a:p>
                      <a:endParaRPr lang="en-US" sz="180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59EE2"/>
                    </a:solidFill>
                  </a:tcPr>
                </a:tc>
                <a:tc>
                  <a:txBody>
                    <a:bodyPr/>
                    <a:lstStyle/>
                    <a:p>
                      <a:endParaRPr lang="en-US" sz="180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16127">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300" b="0" i="0" u="none" strike="noStrike" cap="none" normalizeH="0" baseline="0" dirty="0">
                          <a:ln>
                            <a:noFill/>
                          </a:ln>
                          <a:solidFill>
                            <a:srgbClr val="262626"/>
                          </a:solidFill>
                          <a:effectLst/>
                          <a:latin typeface="+mj-lt"/>
                        </a:rPr>
                        <a:t>Group 4</a:t>
                      </a:r>
                    </a:p>
                  </a:txBody>
                  <a:tcPr marL="91455" marR="91455" marT="45726" marB="45726"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sz="180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endParaRPr lang="en-US" sz="180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endParaRPr lang="en-US" sz="180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p>
                      <a:endParaRPr lang="en-US" sz="180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B9D5"/>
                    </a:solidFill>
                  </a:tcPr>
                </a:tc>
                <a:tc>
                  <a:txBody>
                    <a:bodyPr/>
                    <a:lstStyle/>
                    <a:p>
                      <a:endParaRPr lang="en-US" sz="180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BD4FF"/>
                    </a:solidFill>
                  </a:tcPr>
                </a:tc>
                <a:tc>
                  <a:txBody>
                    <a:bodyPr/>
                    <a:lstStyle/>
                    <a:p>
                      <a:endParaRPr lang="en-US" sz="180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59EE2"/>
                    </a:solidFill>
                  </a:tcPr>
                </a:tc>
                <a:tc>
                  <a:txBody>
                    <a:bodyPr/>
                    <a:lstStyle/>
                    <a:p>
                      <a:endParaRPr lang="en-US" sz="180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16127">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300" b="0" i="0" u="none" strike="noStrike" cap="none" normalizeH="0" baseline="0" dirty="0">
                          <a:ln>
                            <a:noFill/>
                          </a:ln>
                          <a:solidFill>
                            <a:srgbClr val="262626"/>
                          </a:solidFill>
                          <a:effectLst/>
                          <a:latin typeface="+mj-lt"/>
                        </a:rPr>
                        <a:t>Group 5</a:t>
                      </a:r>
                    </a:p>
                  </a:txBody>
                  <a:tcPr marL="91455" marR="91455" marT="45726" marB="45726"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sz="180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endParaRPr lang="en-US" sz="180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endParaRPr lang="en-US" sz="180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p>
                      <a:endParaRPr lang="en-US" sz="180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B9D5"/>
                    </a:solidFill>
                  </a:tcPr>
                </a:tc>
                <a:tc>
                  <a:txBody>
                    <a:bodyPr/>
                    <a:lstStyle/>
                    <a:p>
                      <a:endParaRPr lang="en-US" sz="180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BD4FF"/>
                    </a:solidFill>
                  </a:tcPr>
                </a:tc>
                <a:tc>
                  <a:txBody>
                    <a:bodyPr/>
                    <a:lstStyle/>
                    <a:p>
                      <a:endParaRPr lang="en-US" sz="180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59EE2"/>
                    </a:solidFill>
                  </a:tcPr>
                </a:tc>
                <a:tc>
                  <a:txBody>
                    <a:bodyPr/>
                    <a:lstStyle/>
                    <a:p>
                      <a:endParaRPr lang="en-US" sz="180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16127">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300" b="0" i="0" u="none" strike="noStrike" cap="none" normalizeH="0" baseline="0" dirty="0">
                          <a:ln>
                            <a:noFill/>
                          </a:ln>
                          <a:solidFill>
                            <a:srgbClr val="262626"/>
                          </a:solidFill>
                          <a:effectLst/>
                          <a:latin typeface="+mj-lt"/>
                        </a:rPr>
                        <a:t>Group 6</a:t>
                      </a:r>
                    </a:p>
                  </a:txBody>
                  <a:tcPr marL="91455" marR="91455" marT="45726" marB="45726"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sz="180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endParaRPr lang="en-US" sz="180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endParaRPr lang="en-US" sz="180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p>
                      <a:endParaRPr lang="en-US" sz="180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B9D5"/>
                    </a:solidFill>
                  </a:tcPr>
                </a:tc>
                <a:tc>
                  <a:txBody>
                    <a:bodyPr/>
                    <a:lstStyle/>
                    <a:p>
                      <a:endParaRPr lang="en-US" sz="180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BD4FF"/>
                    </a:solidFill>
                  </a:tcPr>
                </a:tc>
                <a:tc>
                  <a:txBody>
                    <a:bodyPr/>
                    <a:lstStyle/>
                    <a:p>
                      <a:endParaRPr lang="en-US" sz="180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59EE2"/>
                    </a:solidFill>
                  </a:tcPr>
                </a:tc>
                <a:tc>
                  <a:txBody>
                    <a:bodyPr/>
                    <a:lstStyle/>
                    <a:p>
                      <a:endParaRPr lang="en-US" sz="180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516127">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300" b="0" i="0" u="none" strike="noStrike" cap="none" normalizeH="0" baseline="0" dirty="0">
                          <a:ln>
                            <a:noFill/>
                          </a:ln>
                          <a:solidFill>
                            <a:srgbClr val="262626"/>
                          </a:solidFill>
                          <a:effectLst/>
                          <a:latin typeface="+mj-lt"/>
                        </a:rPr>
                        <a:t>Group 7</a:t>
                      </a:r>
                    </a:p>
                  </a:txBody>
                  <a:tcPr marL="91455" marR="91455" marT="45726" marB="45726"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sz="180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endParaRPr lang="en-US" sz="180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endParaRPr lang="en-US" sz="180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p>
                      <a:endParaRPr lang="en-US" sz="180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B9D5"/>
                    </a:solidFill>
                  </a:tcPr>
                </a:tc>
                <a:tc>
                  <a:txBody>
                    <a:bodyPr/>
                    <a:lstStyle/>
                    <a:p>
                      <a:endParaRPr lang="en-US" sz="180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BD4FF"/>
                    </a:solidFill>
                  </a:tcPr>
                </a:tc>
                <a:tc>
                  <a:txBody>
                    <a:bodyPr/>
                    <a:lstStyle/>
                    <a:p>
                      <a:endParaRPr lang="en-US" sz="180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59EE2"/>
                    </a:solidFill>
                  </a:tcPr>
                </a:tc>
                <a:tc>
                  <a:txBody>
                    <a:bodyPr/>
                    <a:lstStyle/>
                    <a:p>
                      <a:endParaRPr lang="en-US" sz="180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516127">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300" b="0" i="0" u="none" strike="noStrike" cap="none" normalizeH="0" baseline="0" dirty="0">
                          <a:ln>
                            <a:noFill/>
                          </a:ln>
                          <a:solidFill>
                            <a:srgbClr val="262626"/>
                          </a:solidFill>
                          <a:effectLst/>
                          <a:latin typeface="+mj-lt"/>
                        </a:rPr>
                        <a:t>Group 8</a:t>
                      </a:r>
                    </a:p>
                  </a:txBody>
                  <a:tcPr marL="91455" marR="91455" marT="45726" marB="45726"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sz="180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endParaRPr lang="en-US" sz="180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endParaRPr lang="en-US" sz="180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p>
                      <a:endParaRPr lang="en-US" sz="180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B9D5"/>
                    </a:solidFill>
                  </a:tcPr>
                </a:tc>
                <a:tc>
                  <a:txBody>
                    <a:bodyPr/>
                    <a:lstStyle/>
                    <a:p>
                      <a:endParaRPr lang="en-US" sz="180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BD4FF"/>
                    </a:solidFill>
                  </a:tcPr>
                </a:tc>
                <a:tc>
                  <a:txBody>
                    <a:bodyPr/>
                    <a:lstStyle/>
                    <a:p>
                      <a:endParaRPr lang="en-US" sz="180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59EE2"/>
                    </a:solidFill>
                  </a:tcPr>
                </a:tc>
                <a:tc>
                  <a:txBody>
                    <a:bodyPr/>
                    <a:lstStyle/>
                    <a:p>
                      <a:endParaRPr lang="en-US" sz="180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516127">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300" b="0" i="0" u="none" strike="noStrike" cap="none" normalizeH="0" baseline="0" dirty="0">
                          <a:ln>
                            <a:noFill/>
                          </a:ln>
                          <a:solidFill>
                            <a:srgbClr val="262626"/>
                          </a:solidFill>
                          <a:effectLst/>
                          <a:latin typeface="+mj-lt"/>
                        </a:rPr>
                        <a:t>Group 9</a:t>
                      </a:r>
                    </a:p>
                  </a:txBody>
                  <a:tcPr marL="91455" marR="91455" marT="45726" marB="45726"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sz="180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endParaRPr lang="en-US" sz="180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endParaRPr lang="en-US" sz="180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p>
                      <a:endParaRPr lang="en-US" sz="180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B9D5"/>
                    </a:solidFill>
                  </a:tcPr>
                </a:tc>
                <a:tc>
                  <a:txBody>
                    <a:bodyPr/>
                    <a:lstStyle/>
                    <a:p>
                      <a:endParaRPr lang="en-US" sz="180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BD4FF"/>
                    </a:solidFill>
                  </a:tcPr>
                </a:tc>
                <a:tc>
                  <a:txBody>
                    <a:bodyPr/>
                    <a:lstStyle/>
                    <a:p>
                      <a:endParaRPr lang="en-US" sz="180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59EE2"/>
                    </a:solidFill>
                  </a:tcPr>
                </a:tc>
                <a:tc>
                  <a:txBody>
                    <a:bodyPr/>
                    <a:lstStyle/>
                    <a:p>
                      <a:endParaRPr lang="en-US" sz="1800" dirty="0"/>
                    </a:p>
                  </a:txBody>
                  <a:tcPr marL="7621" marR="7621" marT="7621"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bl>
          </a:graphicData>
        </a:graphic>
      </p:graphicFrame>
      <p:sp>
        <p:nvSpPr>
          <p:cNvPr id="10343" name="TextBox 1"/>
          <p:cNvSpPr txBox="1">
            <a:spLocks noChangeArrowheads="1"/>
          </p:cNvSpPr>
          <p:nvPr/>
        </p:nvSpPr>
        <p:spPr bwMode="auto">
          <a:xfrm>
            <a:off x="9859963" y="2159000"/>
            <a:ext cx="1857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p>
        </p:txBody>
      </p:sp>
      <p:sp>
        <p:nvSpPr>
          <p:cNvPr id="10344" name="TextBox 2"/>
          <p:cNvSpPr txBox="1">
            <a:spLocks noChangeArrowheads="1"/>
          </p:cNvSpPr>
          <p:nvPr/>
        </p:nvSpPr>
        <p:spPr bwMode="auto">
          <a:xfrm>
            <a:off x="0" y="76200"/>
            <a:ext cx="91440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fr-FR" altLang="en-US" b="1" dirty="0">
                <a:latin typeface="Ubuntu"/>
                <a:ea typeface="Ubuntu"/>
                <a:cs typeface="Ubuntu"/>
              </a:rPr>
              <a:t>Golden Standard</a:t>
            </a:r>
          </a:p>
          <a:p>
            <a:pPr algn="ctr">
              <a:spcBef>
                <a:spcPct val="0"/>
              </a:spcBef>
              <a:buFontTx/>
              <a:buNone/>
            </a:pPr>
            <a:r>
              <a:rPr lang="fr-FR" altLang="en-US" sz="2400" b="1" i="1" dirty="0" err="1">
                <a:solidFill>
                  <a:srgbClr val="FF0000"/>
                </a:solidFill>
                <a:latin typeface="Ubuntu"/>
                <a:ea typeface="Ubuntu"/>
                <a:cs typeface="Ubuntu"/>
              </a:rPr>
              <a:t>Please</a:t>
            </a:r>
            <a:r>
              <a:rPr lang="fr-FR" altLang="en-US" sz="2400" b="1" i="1" dirty="0">
                <a:solidFill>
                  <a:srgbClr val="FF0000"/>
                </a:solidFill>
                <a:latin typeface="Ubuntu"/>
                <a:ea typeface="Ubuntu"/>
                <a:cs typeface="Ubuntu"/>
              </a:rPr>
              <a:t> tell me if </a:t>
            </a:r>
            <a:r>
              <a:rPr lang="fr-FR" altLang="en-US" sz="2400" b="1" i="1" dirty="0" err="1">
                <a:solidFill>
                  <a:srgbClr val="FF0000"/>
                </a:solidFill>
                <a:latin typeface="Ubuntu"/>
                <a:ea typeface="Ubuntu"/>
                <a:cs typeface="Ubuntu"/>
              </a:rPr>
              <a:t>your</a:t>
            </a:r>
            <a:r>
              <a:rPr lang="fr-FR" altLang="en-US" sz="2400" b="1" i="1" dirty="0">
                <a:solidFill>
                  <a:srgbClr val="FF0000"/>
                </a:solidFill>
                <a:latin typeface="Ubuntu"/>
                <a:ea typeface="Ubuntu"/>
                <a:cs typeface="Ubuntu"/>
              </a:rPr>
              <a:t> group </a:t>
            </a:r>
            <a:r>
              <a:rPr lang="fr-FR" altLang="en-US" sz="2400" b="1" i="1" dirty="0" err="1">
                <a:solidFill>
                  <a:srgbClr val="FF0000"/>
                </a:solidFill>
                <a:latin typeface="Ubuntu"/>
                <a:ea typeface="Ubuntu"/>
                <a:cs typeface="Ubuntu"/>
              </a:rPr>
              <a:t>is</a:t>
            </a:r>
            <a:r>
              <a:rPr lang="fr-FR" altLang="en-US" sz="2400" b="1" i="1" dirty="0">
                <a:solidFill>
                  <a:srgbClr val="FF0000"/>
                </a:solidFill>
                <a:latin typeface="Ubuntu"/>
                <a:ea typeface="Ubuntu"/>
                <a:cs typeface="Ubuntu"/>
              </a:rPr>
              <a:t> </a:t>
            </a:r>
            <a:r>
              <a:rPr lang="fr-FR" altLang="en-US" sz="2400" b="1" i="1" dirty="0" err="1">
                <a:solidFill>
                  <a:srgbClr val="FF0000"/>
                </a:solidFill>
                <a:latin typeface="Ubuntu"/>
                <a:ea typeface="Ubuntu"/>
                <a:cs typeface="Ubuntu"/>
              </a:rPr>
              <a:t>missing</a:t>
            </a:r>
            <a:r>
              <a:rPr lang="fr-FR" altLang="en-US" sz="2400" b="1" i="1" dirty="0">
                <a:solidFill>
                  <a:srgbClr val="FF0000"/>
                </a:solidFill>
                <a:latin typeface="Ubuntu"/>
                <a:ea typeface="Ubuntu"/>
                <a:cs typeface="Ubuntu"/>
              </a:rPr>
              <a:t> </a:t>
            </a:r>
            <a:r>
              <a:rPr lang="fr-FR" altLang="en-US" sz="2400" b="1" i="1" dirty="0" err="1">
                <a:solidFill>
                  <a:srgbClr val="FF0000"/>
                </a:solidFill>
                <a:latin typeface="Ubuntu"/>
                <a:ea typeface="Ubuntu"/>
                <a:cs typeface="Ubuntu"/>
              </a:rPr>
              <a:t>someone</a:t>
            </a:r>
            <a:endParaRPr lang="fr-FR" altLang="en-US" sz="2400" b="1" i="1" dirty="0">
              <a:solidFill>
                <a:srgbClr val="FF0000"/>
              </a:solidFill>
              <a:latin typeface="Ubuntu"/>
              <a:ea typeface="Ubuntu"/>
              <a:cs typeface="Ubuntu"/>
            </a:endParaRPr>
          </a:p>
        </p:txBody>
      </p:sp>
    </p:spTree>
    <p:extLst>
      <p:ext uri="{BB962C8B-B14F-4D97-AF65-F5344CB8AC3E}">
        <p14:creationId xmlns:p14="http://schemas.microsoft.com/office/powerpoint/2010/main" val="3217778201"/>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a:xfrm>
            <a:off x="0" y="304800"/>
            <a:ext cx="91440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b="1" dirty="0">
                <a:latin typeface="+mn-lt"/>
                <a:cs typeface="Rockwell"/>
              </a:rPr>
              <a:t>Golden Standard</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300" y="1828800"/>
            <a:ext cx="8191500" cy="3276600"/>
          </a:xfrm>
          <a:prstGeom prst="rect">
            <a:avLst/>
          </a:prstGeom>
        </p:spPr>
      </p:pic>
    </p:spTree>
    <p:extLst>
      <p:ext uri="{BB962C8B-B14F-4D97-AF65-F5344CB8AC3E}">
        <p14:creationId xmlns:p14="http://schemas.microsoft.com/office/powerpoint/2010/main" val="6732693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914400" y="4770438"/>
            <a:ext cx="8077200" cy="4678362"/>
          </a:xfrm>
        </p:spPr>
        <p:txBody>
          <a:bodyPr/>
          <a:lstStyle/>
          <a:p>
            <a:pPr marL="0" indent="0" eaLnBrk="1" hangingPunct="1">
              <a:buFont typeface="Arial" panose="020B0604020202020204" pitchFamily="34" charset="0"/>
              <a:buNone/>
              <a:defRPr/>
            </a:pPr>
            <a:r>
              <a:rPr lang="en-US" altLang="en-US" sz="2400" dirty="0"/>
              <a:t>Take 3 minutes and share with the person next to you: </a:t>
            </a:r>
          </a:p>
          <a:p>
            <a:pPr eaLnBrk="1" hangingPunct="1">
              <a:defRPr/>
            </a:pPr>
            <a:r>
              <a:rPr lang="en-US" altLang="en-US" sz="2400" dirty="0"/>
              <a:t>One thing your group did well in terms of managing multiparty dynamics</a:t>
            </a:r>
          </a:p>
          <a:p>
            <a:pPr eaLnBrk="1" hangingPunct="1">
              <a:defRPr/>
            </a:pPr>
            <a:r>
              <a:rPr lang="en-US" altLang="en-US" sz="2400" dirty="0"/>
              <a:t>One thing you could have done differently</a:t>
            </a:r>
          </a:p>
          <a:p>
            <a:pPr algn="ctr" eaLnBrk="1" hangingPunct="1">
              <a:defRPr/>
            </a:pPr>
            <a:endParaRPr lang="en-US" altLang="en-US" sz="2400" dirty="0"/>
          </a:p>
          <a:p>
            <a:pPr algn="ctr" eaLnBrk="1" hangingPunct="1">
              <a:defRPr/>
            </a:pPr>
            <a:endParaRPr lang="en-US" altLang="en-US" sz="2400" dirty="0"/>
          </a:p>
          <a:p>
            <a:pPr lvl="1" algn="ctr" eaLnBrk="1" hangingPunct="1">
              <a:defRPr/>
            </a:pPr>
            <a:endParaRPr lang="en-US" altLang="en-US" sz="2400" dirty="0">
              <a:solidFill>
                <a:srgbClr val="003399"/>
              </a:solidFill>
            </a:endParaRPr>
          </a:p>
          <a:p>
            <a:pPr lvl="1" algn="ctr" eaLnBrk="1" hangingPunct="1">
              <a:defRPr/>
            </a:pPr>
            <a:endParaRPr lang="en-US" altLang="en-US" sz="2400" dirty="0">
              <a:solidFill>
                <a:srgbClr val="003399"/>
              </a:solidFill>
            </a:endParaRPr>
          </a:p>
          <a:p>
            <a:pPr lvl="1" algn="ctr" eaLnBrk="1" hangingPunct="1">
              <a:defRPr/>
            </a:pPr>
            <a:endParaRPr lang="en-US" altLang="en-US" sz="2400" dirty="0">
              <a:solidFill>
                <a:srgbClr val="003399"/>
              </a:solidFill>
            </a:endParaRPr>
          </a:p>
          <a:p>
            <a:pPr lvl="1" algn="ctr" eaLnBrk="1" hangingPunct="1">
              <a:defRPr/>
            </a:pPr>
            <a:endParaRPr lang="en-US" altLang="en-US" sz="2400" dirty="0">
              <a:solidFill>
                <a:srgbClr val="003399"/>
              </a:solidFill>
            </a:endParaRPr>
          </a:p>
          <a:p>
            <a:pPr algn="ctr" eaLnBrk="1" hangingPunct="1">
              <a:defRPr/>
            </a:pPr>
            <a:endParaRPr lang="en-US" altLang="en-US" sz="2400" dirty="0">
              <a:solidFill>
                <a:srgbClr val="003399"/>
              </a:solidFill>
            </a:endParaRPr>
          </a:p>
          <a:p>
            <a:pPr algn="ctr" eaLnBrk="1" hangingPunct="1">
              <a:defRPr/>
            </a:pPr>
            <a:endParaRPr lang="en-US" altLang="en-US" sz="2400" dirty="0"/>
          </a:p>
        </p:txBody>
      </p:sp>
      <p:pic>
        <p:nvPicPr>
          <p:cNvPr id="6"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2200" y="620486"/>
            <a:ext cx="4521200" cy="3875314"/>
          </a:xfrm>
          <a:prstGeom prst="rect">
            <a:avLst/>
          </a:prstGeom>
        </p:spPr>
      </p:pic>
    </p:spTree>
    <p:extLst>
      <p:ext uri="{BB962C8B-B14F-4D97-AF65-F5344CB8AC3E}">
        <p14:creationId xmlns:p14="http://schemas.microsoft.com/office/powerpoint/2010/main" val="35817452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3200" b="1" dirty="0"/>
              <a:t>Golden Standard Debrief</a:t>
            </a:r>
          </a:p>
        </p:txBody>
      </p:sp>
      <p:sp>
        <p:nvSpPr>
          <p:cNvPr id="5" name="Content Placeholder 2"/>
          <p:cNvSpPr txBox="1">
            <a:spLocks/>
          </p:cNvSpPr>
          <p:nvPr/>
        </p:nvSpPr>
        <p:spPr>
          <a:xfrm>
            <a:off x="457200" y="1417637"/>
            <a:ext cx="8229600" cy="45259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t"/>
            <a:r>
              <a:rPr lang="en-US" sz="2400" dirty="0"/>
              <a:t>Multi-issue </a:t>
            </a:r>
          </a:p>
          <a:p>
            <a:pPr lvl="1" fontAlgn="t"/>
            <a:r>
              <a:rPr lang="en-US" sz="2400" dirty="0"/>
              <a:t>Scope of mine </a:t>
            </a:r>
          </a:p>
          <a:p>
            <a:pPr lvl="1" fontAlgn="t"/>
            <a:r>
              <a:rPr lang="en-US" sz="2400" dirty="0"/>
              <a:t>Compensation</a:t>
            </a:r>
          </a:p>
          <a:p>
            <a:pPr fontAlgn="t"/>
            <a:endParaRPr lang="en-US" sz="2400" dirty="0"/>
          </a:p>
          <a:p>
            <a:pPr fontAlgn="t"/>
            <a:r>
              <a:rPr lang="en-US" sz="2400" dirty="0"/>
              <a:t>Multi-party</a:t>
            </a:r>
          </a:p>
          <a:p>
            <a:pPr lvl="1" fontAlgn="t"/>
            <a:r>
              <a:rPr lang="en-US" sz="2400" dirty="0"/>
              <a:t>Corporation </a:t>
            </a:r>
          </a:p>
          <a:p>
            <a:pPr lvl="1" fontAlgn="t"/>
            <a:r>
              <a:rPr lang="en-US" sz="2400" dirty="0"/>
              <a:t>National government</a:t>
            </a:r>
          </a:p>
          <a:p>
            <a:pPr lvl="1" fontAlgn="t"/>
            <a:r>
              <a:rPr lang="en-US" sz="2400" dirty="0"/>
              <a:t>Leaders of local communities</a:t>
            </a:r>
          </a:p>
          <a:p>
            <a:pPr fontAlgn="t"/>
            <a:endParaRPr lang="en-US" sz="2400" dirty="0"/>
          </a:p>
          <a:p>
            <a:pPr fontAlgn="t"/>
            <a:r>
              <a:rPr lang="en-US" sz="2400" dirty="0"/>
              <a:t>Multi-cultural</a:t>
            </a:r>
          </a:p>
          <a:p>
            <a:pPr lvl="1" fontAlgn="t"/>
            <a:r>
              <a:rPr lang="en-US" sz="2400" dirty="0"/>
              <a:t>What are the cultures in GS?</a:t>
            </a:r>
            <a:br>
              <a:rPr lang="en-US" sz="2400" dirty="0"/>
            </a:br>
            <a:endParaRPr lang="en-US" sz="2400" dirty="0"/>
          </a:p>
          <a:p>
            <a:pPr fontAlgn="t"/>
            <a:endParaRPr lang="en-US" sz="2400"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72100" y="1701801"/>
            <a:ext cx="3238500" cy="4317999"/>
          </a:xfrm>
          <a:prstGeom prst="rect">
            <a:avLst/>
          </a:prstGeom>
        </p:spPr>
      </p:pic>
    </p:spTree>
    <p:extLst>
      <p:ext uri="{BB962C8B-B14F-4D97-AF65-F5344CB8AC3E}">
        <p14:creationId xmlns:p14="http://schemas.microsoft.com/office/powerpoint/2010/main" val="13507972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3200" b="1" dirty="0"/>
              <a:t>Take their perspective</a:t>
            </a:r>
          </a:p>
        </p:txBody>
      </p:sp>
      <p:sp>
        <p:nvSpPr>
          <p:cNvPr id="3" name="Content Placeholder 2"/>
          <p:cNvSpPr>
            <a:spLocks noGrp="1"/>
          </p:cNvSpPr>
          <p:nvPr>
            <p:ph idx="1"/>
          </p:nvPr>
        </p:nvSpPr>
        <p:spPr>
          <a:xfrm>
            <a:off x="457200" y="1600200"/>
            <a:ext cx="8229600" cy="4525963"/>
          </a:xfrm>
        </p:spPr>
        <p:txBody>
          <a:bodyPr>
            <a:normAutofit/>
          </a:bodyPr>
          <a:lstStyle/>
          <a:p>
            <a:pPr fontAlgn="t"/>
            <a:r>
              <a:rPr lang="en-US" sz="2400" dirty="0"/>
              <a:t>Culture is about more than national differences</a:t>
            </a:r>
          </a:p>
          <a:p>
            <a:pPr lvl="1" fontAlgn="t"/>
            <a:r>
              <a:rPr lang="en-US" sz="2400" dirty="0"/>
              <a:t>There are many cultures within national borders</a:t>
            </a:r>
          </a:p>
          <a:p>
            <a:pPr lvl="1" fontAlgn="t"/>
            <a:r>
              <a:rPr lang="en-US" sz="2400" dirty="0"/>
              <a:t>Many cultures span borders</a:t>
            </a:r>
          </a:p>
          <a:p>
            <a:pPr fontAlgn="t"/>
            <a:endParaRPr lang="en-US" sz="2400" dirty="0"/>
          </a:p>
          <a:p>
            <a:pPr fontAlgn="t"/>
            <a:r>
              <a:rPr lang="en-US" altLang="en-US" sz="2400" dirty="0"/>
              <a:t>Don’t interpret everything through your lens</a:t>
            </a:r>
          </a:p>
          <a:p>
            <a:pPr lvl="1" fontAlgn="t"/>
            <a:r>
              <a:rPr lang="en-US" sz="2400" dirty="0"/>
              <a:t>They may not value what you value</a:t>
            </a:r>
          </a:p>
          <a:p>
            <a:endParaRPr lang="en-US" sz="2400" dirty="0"/>
          </a:p>
        </p:txBody>
      </p:sp>
      <p:pic>
        <p:nvPicPr>
          <p:cNvPr id="4"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71800" y="4316731"/>
            <a:ext cx="3352800" cy="2367913"/>
          </a:xfrm>
          <a:prstGeom prst="rect">
            <a:avLst/>
          </a:prstGeom>
        </p:spPr>
      </p:pic>
    </p:spTree>
    <p:extLst>
      <p:ext uri="{BB962C8B-B14F-4D97-AF65-F5344CB8AC3E}">
        <p14:creationId xmlns:p14="http://schemas.microsoft.com/office/powerpoint/2010/main" val="3514137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54795" name="Group 43"/>
          <p:cNvGraphicFramePr>
            <a:graphicFrameLocks noGrp="1"/>
          </p:cNvGraphicFramePr>
          <p:nvPr>
            <p:ph idx="1"/>
            <p:extLst>
              <p:ext uri="{D42A27DB-BD31-4B8C-83A1-F6EECF244321}">
                <p14:modId xmlns:p14="http://schemas.microsoft.com/office/powerpoint/2010/main" val="2152765406"/>
              </p:ext>
            </p:extLst>
          </p:nvPr>
        </p:nvGraphicFramePr>
        <p:xfrm>
          <a:off x="0" y="0"/>
          <a:ext cx="9143999" cy="6918613"/>
        </p:xfrm>
        <a:graphic>
          <a:graphicData uri="http://schemas.openxmlformats.org/drawingml/2006/table">
            <a:tbl>
              <a:tblPr/>
              <a:tblGrid>
                <a:gridCol w="1902806">
                  <a:extLst>
                    <a:ext uri="{9D8B030D-6E8A-4147-A177-3AD203B41FA5}">
                      <a16:colId xmlns:a16="http://schemas.microsoft.com/office/drawing/2014/main" val="20000"/>
                    </a:ext>
                  </a:extLst>
                </a:gridCol>
                <a:gridCol w="2264381">
                  <a:extLst>
                    <a:ext uri="{9D8B030D-6E8A-4147-A177-3AD203B41FA5}">
                      <a16:colId xmlns:a16="http://schemas.microsoft.com/office/drawing/2014/main" val="20001"/>
                    </a:ext>
                  </a:extLst>
                </a:gridCol>
                <a:gridCol w="2136775">
                  <a:extLst>
                    <a:ext uri="{9D8B030D-6E8A-4147-A177-3AD203B41FA5}">
                      <a16:colId xmlns:a16="http://schemas.microsoft.com/office/drawing/2014/main" val="20002"/>
                    </a:ext>
                  </a:extLst>
                </a:gridCol>
                <a:gridCol w="2840037">
                  <a:extLst>
                    <a:ext uri="{9D8B030D-6E8A-4147-A177-3AD203B41FA5}">
                      <a16:colId xmlns:a16="http://schemas.microsoft.com/office/drawing/2014/main" val="20003"/>
                    </a:ext>
                  </a:extLst>
                </a:gridCol>
              </a:tblGrid>
              <a:tr h="55487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dirty="0">
                        <a:ln>
                          <a:noFill/>
                        </a:ln>
                        <a:solidFill>
                          <a:schemeClr val="tx1"/>
                        </a:solidFill>
                        <a:effectLst/>
                        <a:latin typeface="+mn-lt"/>
                        <a:ea typeface="ＭＳ Ｐゴシック" charset="0"/>
                        <a:cs typeface="Arial"/>
                      </a:endParaRPr>
                    </a:p>
                  </a:txBody>
                  <a:tcPr marL="91445" marR="91445"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a:ln>
                            <a:noFill/>
                          </a:ln>
                          <a:solidFill>
                            <a:schemeClr val="bg1"/>
                          </a:solidFill>
                          <a:effectLst/>
                          <a:latin typeface="+mn-lt"/>
                          <a:ea typeface="ＭＳ Ｐゴシック" charset="0"/>
                          <a:cs typeface="Arial"/>
                        </a:rPr>
                        <a:t>GS</a:t>
                      </a:r>
                      <a:endParaRPr kumimoji="0" lang="en-US" sz="2400" b="0" i="0" u="none" strike="noStrike" cap="none" normalizeH="0" baseline="0" dirty="0">
                        <a:ln>
                          <a:noFill/>
                        </a:ln>
                        <a:solidFill>
                          <a:schemeClr val="bg1"/>
                        </a:solidFill>
                        <a:effectLst/>
                        <a:latin typeface="+mn-lt"/>
                        <a:ea typeface="ＭＳ Ｐゴシック" charset="0"/>
                        <a:cs typeface="Arial"/>
                      </a:endParaRPr>
                    </a:p>
                  </a:txBody>
                  <a:tcPr marL="91445" marR="91445"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000000">
                        <a:alpha val="50195"/>
                      </a:srgbClr>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a:ln>
                            <a:noFill/>
                          </a:ln>
                          <a:solidFill>
                            <a:schemeClr val="bg1"/>
                          </a:solidFill>
                          <a:effectLst/>
                          <a:latin typeface="+mn-lt"/>
                          <a:ea typeface="ＭＳ Ｐゴシック" charset="0"/>
                          <a:cs typeface="Arial"/>
                        </a:rPr>
                        <a:t>Government</a:t>
                      </a:r>
                      <a:endParaRPr kumimoji="0" lang="en-US" sz="2400" b="0" i="0" u="none" strike="noStrike" cap="none" normalizeH="0" baseline="0" dirty="0">
                        <a:ln>
                          <a:noFill/>
                        </a:ln>
                        <a:solidFill>
                          <a:schemeClr val="bg1"/>
                        </a:solidFill>
                        <a:effectLst/>
                        <a:latin typeface="+mn-lt"/>
                        <a:ea typeface="ＭＳ Ｐゴシック" charset="0"/>
                        <a:cs typeface="Arial"/>
                      </a:endParaRPr>
                    </a:p>
                  </a:txBody>
                  <a:tcPr marL="91445" marR="91445"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000000">
                        <a:alpha val="50195"/>
                      </a:srgbClr>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a:ln>
                            <a:noFill/>
                          </a:ln>
                          <a:solidFill>
                            <a:schemeClr val="bg1"/>
                          </a:solidFill>
                          <a:effectLst/>
                          <a:latin typeface="+mn-lt"/>
                          <a:ea typeface="ＭＳ Ｐゴシック" charset="0"/>
                          <a:cs typeface="Arial"/>
                        </a:rPr>
                        <a:t>4 Communities</a:t>
                      </a:r>
                      <a:endParaRPr kumimoji="0" lang="en-US" sz="2400" b="0" i="0" u="none" strike="noStrike" cap="none" normalizeH="0" baseline="0" dirty="0">
                        <a:ln>
                          <a:noFill/>
                        </a:ln>
                        <a:solidFill>
                          <a:schemeClr val="bg1"/>
                        </a:solidFill>
                        <a:effectLst/>
                        <a:latin typeface="+mn-lt"/>
                        <a:ea typeface="ＭＳ Ｐゴシック" charset="0"/>
                        <a:cs typeface="Arial"/>
                      </a:endParaRPr>
                    </a:p>
                  </a:txBody>
                  <a:tcPr marL="91445" marR="91445"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000000">
                        <a:alpha val="50195"/>
                      </a:srgbClr>
                    </a:solidFill>
                  </a:tcPr>
                </a:tc>
                <a:extLst>
                  <a:ext uri="{0D108BD9-81ED-4DB2-BD59-A6C34878D82A}">
                    <a16:rowId xmlns:a16="http://schemas.microsoft.com/office/drawing/2014/main" val="10000"/>
                  </a:ext>
                </a:extLst>
              </a:tr>
              <a:tr h="1440379">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rgbClr val="000000"/>
                        </a:solidFill>
                        <a:effectLst/>
                        <a:latin typeface="+mn-lt"/>
                        <a:ea typeface="ＭＳ Ｐゴシック" charset="0"/>
                        <a:cs typeface="Arial"/>
                      </a:endParaRPr>
                    </a:p>
                  </a:txBody>
                  <a:tcPr marL="91445" marR="91445"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rgbClr val="000000"/>
                        </a:solidFill>
                        <a:effectLst/>
                        <a:latin typeface="+mn-lt"/>
                        <a:ea typeface="ＭＳ Ｐゴシック" charset="0"/>
                        <a:cs typeface="Arial"/>
                      </a:endParaRPr>
                    </a:p>
                  </a:txBody>
                  <a:tcPr marL="91445" marR="91445"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000" b="0" i="1" u="none" strike="noStrike" cap="none" normalizeH="0" baseline="0" dirty="0">
                        <a:ln>
                          <a:noFill/>
                        </a:ln>
                        <a:solidFill>
                          <a:srgbClr val="000000"/>
                        </a:solidFill>
                        <a:effectLst/>
                        <a:latin typeface="+mn-lt"/>
                        <a:ea typeface="ＭＳ Ｐゴシック" charset="0"/>
                        <a:cs typeface="Arial"/>
                      </a:endParaRPr>
                    </a:p>
                  </a:txBody>
                  <a:tcPr marL="91445" marR="91445"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rgbClr val="000000"/>
                        </a:solidFill>
                        <a:effectLst/>
                        <a:latin typeface="+mn-lt"/>
                        <a:ea typeface="ＭＳ Ｐゴシック" charset="0"/>
                        <a:cs typeface="Arial"/>
                      </a:endParaRPr>
                    </a:p>
                  </a:txBody>
                  <a:tcPr marL="91445" marR="91445"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01"/>
                  </a:ext>
                </a:extLst>
              </a:tr>
              <a:tr h="1310662">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mn-lt"/>
                          <a:ea typeface="ＭＳ Ｐゴシック" charset="0"/>
                          <a:cs typeface="Arial"/>
                        </a:rPr>
                        <a:t>View on mining jobs</a:t>
                      </a:r>
                      <a:endParaRPr kumimoji="0" lang="en-US" sz="2000" b="0" i="0" u="none" strike="noStrike" cap="none" normalizeH="0" baseline="0" dirty="0">
                        <a:ln>
                          <a:noFill/>
                        </a:ln>
                        <a:solidFill>
                          <a:srgbClr val="000000"/>
                        </a:solidFill>
                        <a:effectLst/>
                        <a:latin typeface="+mn-lt"/>
                        <a:ea typeface="ＭＳ Ｐゴシック" charset="0"/>
                        <a:cs typeface="Arial"/>
                      </a:endParaRPr>
                    </a:p>
                  </a:txBody>
                  <a:tcPr marL="91445" marR="91445"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mn-lt"/>
                          <a:ea typeface="ＭＳ Ｐゴシック" charset="0"/>
                          <a:cs typeface="Arial"/>
                        </a:rPr>
                        <a:t>GS will eliminate local unemployment crisis</a:t>
                      </a:r>
                      <a:endParaRPr kumimoji="0" lang="en-US" sz="2000" b="0" i="1" u="none" strike="noStrike" cap="none" normalizeH="0" baseline="0" dirty="0">
                        <a:ln>
                          <a:noFill/>
                        </a:ln>
                        <a:solidFill>
                          <a:srgbClr val="000000"/>
                        </a:solidFill>
                        <a:effectLst/>
                        <a:latin typeface="+mn-lt"/>
                        <a:ea typeface="ＭＳ Ｐゴシック" charset="0"/>
                        <a:cs typeface="Arial"/>
                      </a:endParaRPr>
                    </a:p>
                  </a:txBody>
                  <a:tcPr marL="91445" marR="91445"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a:ln>
                            <a:noFill/>
                          </a:ln>
                          <a:solidFill>
                            <a:srgbClr val="000000"/>
                          </a:solidFill>
                          <a:effectLst/>
                          <a:latin typeface="+mn-lt"/>
                          <a:ea typeface="ＭＳ Ｐゴシック" charset="0"/>
                          <a:cs typeface="Arial"/>
                        </a:rPr>
                        <a:t>Good for local communities</a:t>
                      </a:r>
                      <a:endParaRPr kumimoji="0" lang="en-GB" sz="2000" b="0" i="1" u="none" strike="noStrike" cap="none" normalizeH="0" baseline="0" dirty="0">
                        <a:ln>
                          <a:noFill/>
                        </a:ln>
                        <a:solidFill>
                          <a:srgbClr val="000000"/>
                        </a:solidFill>
                        <a:effectLst/>
                        <a:latin typeface="+mn-lt"/>
                        <a:ea typeface="ＭＳ Ｐゴシック" charset="0"/>
                        <a:cs typeface="Arial"/>
                      </a:endParaRPr>
                    </a:p>
                  </a:txBody>
                  <a:tcPr marL="91445" marR="91445"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mn-lt"/>
                          <a:ea typeface="ＭＳ Ｐゴシック" charset="0"/>
                          <a:cs typeface="Arial"/>
                        </a:rPr>
                        <a:t>Destroys traditional agricultural way of life </a:t>
                      </a:r>
                      <a:endParaRPr kumimoji="0" lang="en-US" sz="2000" b="0" i="1" u="none" strike="noStrike" cap="none" normalizeH="0" baseline="0" dirty="0">
                        <a:ln>
                          <a:noFill/>
                        </a:ln>
                        <a:solidFill>
                          <a:srgbClr val="000000"/>
                        </a:solidFill>
                        <a:effectLst/>
                        <a:latin typeface="+mn-lt"/>
                        <a:ea typeface="ＭＳ Ｐゴシック" charset="0"/>
                        <a:cs typeface="Arial"/>
                      </a:endParaRPr>
                    </a:p>
                  </a:txBody>
                  <a:tcPr marL="91445" marR="91445"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2"/>
                  </a:ext>
                </a:extLst>
              </a:tr>
              <a:tr h="117353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00"/>
                          </a:solidFill>
                          <a:effectLst/>
                          <a:latin typeface="+mn-lt"/>
                          <a:ea typeface="ＭＳ Ｐゴシック" charset="0"/>
                          <a:cs typeface="Arial"/>
                        </a:rPr>
                        <a:t>View on GS funded schools</a:t>
                      </a:r>
                      <a:endParaRPr kumimoji="0" lang="en-US" sz="2000" b="0" i="0" u="none" strike="noStrike" cap="none" normalizeH="0" baseline="0" dirty="0">
                        <a:ln>
                          <a:noFill/>
                        </a:ln>
                        <a:solidFill>
                          <a:srgbClr val="000000"/>
                        </a:solidFill>
                        <a:effectLst/>
                        <a:latin typeface="+mn-lt"/>
                        <a:ea typeface="ＭＳ Ｐゴシック" charset="0"/>
                        <a:cs typeface="Arial"/>
                      </a:endParaRPr>
                    </a:p>
                  </a:txBody>
                  <a:tcPr marL="91445" marR="91445"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mn-lt"/>
                          <a:ea typeface="ＭＳ Ｐゴシック" charset="0"/>
                          <a:cs typeface="Arial"/>
                        </a:rPr>
                        <a:t>GS helps poor communities educate youth</a:t>
                      </a:r>
                    </a:p>
                  </a:txBody>
                  <a:tcPr marL="91445" marR="91445"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a:ln>
                            <a:noFill/>
                          </a:ln>
                          <a:solidFill>
                            <a:srgbClr val="000000"/>
                          </a:solidFill>
                          <a:effectLst/>
                          <a:latin typeface="+mn-lt"/>
                          <a:ea typeface="ＭＳ Ｐゴシック" charset="0"/>
                          <a:cs typeface="Arial"/>
                        </a:rPr>
                        <a:t>Good for local communities</a:t>
                      </a:r>
                      <a:endParaRPr kumimoji="0" lang="en-GB" sz="2000" b="0" i="1" u="none" strike="noStrike" cap="none" normalizeH="0" baseline="0" dirty="0">
                        <a:ln>
                          <a:noFill/>
                        </a:ln>
                        <a:solidFill>
                          <a:srgbClr val="000000"/>
                        </a:solidFill>
                        <a:effectLst/>
                        <a:latin typeface="+mn-lt"/>
                        <a:ea typeface="ＭＳ Ｐゴシック" charset="0"/>
                        <a:cs typeface="Arial"/>
                      </a:endParaRPr>
                    </a:p>
                  </a:txBody>
                  <a:tcPr marL="91445" marR="91445"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00"/>
                          </a:solidFill>
                          <a:effectLst/>
                          <a:latin typeface="+mn-lt"/>
                          <a:ea typeface="ＭＳ Ｐゴシック" charset="0"/>
                          <a:cs typeface="Arial"/>
                        </a:rPr>
                        <a:t>Brainwashing children with government and corporate propaganda</a:t>
                      </a:r>
                    </a:p>
                  </a:txBody>
                  <a:tcPr marL="91445" marR="91445"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3"/>
                  </a:ext>
                </a:extLst>
              </a:tr>
              <a:tr h="998776">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rgbClr val="000000"/>
                        </a:solidFill>
                        <a:effectLst/>
                        <a:latin typeface="+mn-lt"/>
                        <a:ea typeface="ＭＳ Ｐゴシック" charset="0"/>
                        <a:cs typeface="Arial"/>
                      </a:endParaRPr>
                    </a:p>
                  </a:txBody>
                  <a:tcPr marL="91445" marR="91445"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rgbClr val="000000"/>
                        </a:solidFill>
                        <a:effectLst/>
                        <a:latin typeface="+mn-lt"/>
                        <a:ea typeface="ＭＳ Ｐゴシック" charset="0"/>
                        <a:cs typeface="Arial"/>
                      </a:endParaRPr>
                    </a:p>
                  </a:txBody>
                  <a:tcPr marL="91445" marR="91445"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rgbClr val="000000"/>
                        </a:solidFill>
                        <a:effectLst/>
                        <a:latin typeface="+mn-lt"/>
                        <a:ea typeface="ＭＳ Ｐゴシック" charset="0"/>
                        <a:cs typeface="Arial"/>
                      </a:endParaRPr>
                    </a:p>
                  </a:txBody>
                  <a:tcPr marL="91445" marR="91445"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000" b="0" i="1" u="none" strike="noStrike" cap="none" normalizeH="0" baseline="0" dirty="0">
                        <a:ln>
                          <a:noFill/>
                        </a:ln>
                        <a:solidFill>
                          <a:srgbClr val="000000"/>
                        </a:solidFill>
                        <a:effectLst/>
                        <a:latin typeface="+mn-lt"/>
                        <a:ea typeface="ＭＳ Ｐゴシック" charset="0"/>
                        <a:cs typeface="Arial"/>
                      </a:endParaRPr>
                    </a:p>
                  </a:txBody>
                  <a:tcPr marL="91445" marR="91445"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4"/>
                  </a:ext>
                </a:extLst>
              </a:tr>
              <a:tr h="1440379">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rgbClr val="000000"/>
                        </a:solidFill>
                        <a:effectLst/>
                        <a:latin typeface="+mn-lt"/>
                        <a:ea typeface="ＭＳ Ｐゴシック" charset="0"/>
                        <a:cs typeface="Arial"/>
                      </a:endParaRPr>
                    </a:p>
                  </a:txBody>
                  <a:tcPr marL="91445" marR="91445"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rgbClr val="000000"/>
                        </a:solidFill>
                        <a:effectLst/>
                        <a:latin typeface="+mn-lt"/>
                        <a:ea typeface="ＭＳ Ｐゴシック" charset="0"/>
                        <a:cs typeface="Arial"/>
                      </a:endParaRPr>
                    </a:p>
                  </a:txBody>
                  <a:tcPr marL="91445" marR="91445"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rgbClr val="000000"/>
                        </a:solidFill>
                        <a:effectLst/>
                        <a:latin typeface="+mn-lt"/>
                        <a:ea typeface="ＭＳ Ｐゴシック" charset="0"/>
                        <a:cs typeface="Arial"/>
                      </a:endParaRPr>
                    </a:p>
                  </a:txBody>
                  <a:tcPr marL="91445" marR="91445"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000" b="0" i="1" u="none" strike="noStrike" cap="none" normalizeH="0" baseline="0" dirty="0">
                        <a:ln>
                          <a:noFill/>
                        </a:ln>
                        <a:solidFill>
                          <a:srgbClr val="000000"/>
                        </a:solidFill>
                        <a:effectLst/>
                        <a:latin typeface="+mn-lt"/>
                        <a:ea typeface="ＭＳ Ｐゴシック" charset="0"/>
                        <a:cs typeface="Arial"/>
                      </a:endParaRPr>
                    </a:p>
                  </a:txBody>
                  <a:tcPr marL="91445" marR="91445" marT="45731" marB="45731"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160033130"/>
      </p:ext>
    </p:extLst>
  </p:cSld>
  <p:clrMapOvr>
    <a:masterClrMapping/>
  </p:clrMapOvr>
  <p:transition spd="slow"/>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ception personnalisé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6117</Words>
  <Application>Microsoft Office PowerPoint</Application>
  <PresentationFormat>On-screen Show (4:3)</PresentationFormat>
  <Paragraphs>507</Paragraphs>
  <Slides>28</Slides>
  <Notes>28</Notes>
  <HiddenSlides>1</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28</vt:i4>
      </vt:variant>
    </vt:vector>
  </HeadingPairs>
  <TitlesOfParts>
    <vt:vector size="38" baseType="lpstr">
      <vt:lpstr>Arial</vt:lpstr>
      <vt:lpstr>Calibri</vt:lpstr>
      <vt:lpstr>Cambria</vt:lpstr>
      <vt:lpstr>MyriaMM_400 RG 600 NO</vt:lpstr>
      <vt:lpstr>Roboto</vt:lpstr>
      <vt:lpstr>Roboto Slab</vt:lpstr>
      <vt:lpstr>Tahoma</vt:lpstr>
      <vt:lpstr>Ubuntu</vt:lpstr>
      <vt:lpstr>Office Theme</vt:lpstr>
      <vt:lpstr>Conception personnalisée</vt:lpstr>
      <vt:lpstr>Golden Standard</vt:lpstr>
      <vt:lpstr>PowerPoint Presentation</vt:lpstr>
      <vt:lpstr>Multi-Party Negotiation: Golden Standard</vt:lpstr>
      <vt:lpstr>PowerPoint Presentation</vt:lpstr>
      <vt:lpstr>PowerPoint Presentation</vt:lpstr>
      <vt:lpstr>PowerPoint Presentation</vt:lpstr>
      <vt:lpstr>Golden Standard Debrief</vt:lpstr>
      <vt:lpstr>Take their perspective</vt:lpstr>
      <vt:lpstr>PowerPoint Presentation</vt:lpstr>
      <vt:lpstr>Creating and Claiming Value in Golden Standard</vt:lpstr>
      <vt:lpstr>PowerPoint Presentation</vt:lpstr>
      <vt:lpstr>PowerPoint Presentation</vt:lpstr>
      <vt:lpstr>Military intervention?</vt:lpstr>
      <vt:lpstr>What new issues did you  introduce to create value?</vt:lpstr>
      <vt:lpstr>Local control of school curriculums?</vt:lpstr>
      <vt:lpstr>PowerPoint Presentation</vt:lpstr>
      <vt:lpstr>Golden Standard’s Profits</vt:lpstr>
      <vt:lpstr>                      Based on a true story(Smith, 2014)</vt:lpstr>
      <vt:lpstr>Barrick Gold Case  (McCormick &amp; Smith, 2014)</vt:lpstr>
      <vt:lpstr>Pascua Lama Project (McCormick &amp; Smith, 2014)</vt:lpstr>
      <vt:lpstr>Community outreach initiative</vt:lpstr>
      <vt:lpstr>Pascua Lama Project (Smith &amp; McCormick, 2014)</vt:lpstr>
      <vt:lpstr>Pascua Lama Project (Smith &amp; McCormick, 2014)</vt:lpstr>
      <vt:lpstr>Strategic failures</vt:lpstr>
      <vt:lpstr>Strategic failures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Arm Exercise</dc:title>
  <dc:creator>Eric Uhlmann</dc:creator>
  <cp:lastModifiedBy>Horacio Falcao</cp:lastModifiedBy>
  <cp:revision>484</cp:revision>
  <dcterms:created xsi:type="dcterms:W3CDTF">2015-07-05T00:50:19Z</dcterms:created>
  <dcterms:modified xsi:type="dcterms:W3CDTF">2024-06-18T09:05:27Z</dcterms:modified>
</cp:coreProperties>
</file>