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charts/chart7.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386" r:id="rId3"/>
    <p:sldId id="330" r:id="rId4"/>
    <p:sldId id="394" r:id="rId5"/>
    <p:sldId id="377" r:id="rId6"/>
    <p:sldId id="355" r:id="rId7"/>
    <p:sldId id="378" r:id="rId8"/>
    <p:sldId id="341" r:id="rId9"/>
    <p:sldId id="363" r:id="rId10"/>
    <p:sldId id="366" r:id="rId11"/>
    <p:sldId id="367" r:id="rId12"/>
    <p:sldId id="368" r:id="rId13"/>
    <p:sldId id="364" r:id="rId14"/>
    <p:sldId id="365" r:id="rId15"/>
    <p:sldId id="362" r:id="rId16"/>
    <p:sldId id="315" r:id="rId17"/>
    <p:sldId id="316" r:id="rId18"/>
    <p:sldId id="353" r:id="rId19"/>
    <p:sldId id="352" r:id="rId20"/>
    <p:sldId id="356" r:id="rId21"/>
    <p:sldId id="325" r:id="rId22"/>
    <p:sldId id="333" r:id="rId23"/>
    <p:sldId id="326" r:id="rId24"/>
    <p:sldId id="370" r:id="rId25"/>
    <p:sldId id="339" r:id="rId26"/>
    <p:sldId id="2373" r:id="rId27"/>
    <p:sldId id="373" r:id="rId28"/>
    <p:sldId id="374" r:id="rId29"/>
    <p:sldId id="375" r:id="rId30"/>
    <p:sldId id="3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825A4-B852-470A-B552-42CE8BA5CBDB}" v="1" dt="2024-06-07T14:33:19.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0" autoAdjust="0"/>
    <p:restoredTop sz="93990" autoAdjust="0"/>
  </p:normalViewPr>
  <p:slideViewPr>
    <p:cSldViewPr>
      <p:cViewPr>
        <p:scale>
          <a:sx n="100" d="100"/>
          <a:sy n="100" d="100"/>
        </p:scale>
        <p:origin x="706" y="-79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C17825A4-B852-470A-B552-42CE8BA5CBDB}"/>
    <pc:docChg chg="addSld delSld modSld sldOrd">
      <pc:chgData name="LESCALLIER TRAQUET Emilie" userId="ab01feba-5c92-4a33-8ccf-08c553084b8f" providerId="ADAL" clId="{C17825A4-B852-470A-B552-42CE8BA5CBDB}" dt="2024-06-07T14:34:42.706" v="65" actId="108"/>
      <pc:docMkLst>
        <pc:docMk/>
      </pc:docMkLst>
      <pc:sldChg chg="modSp add mod ord">
        <pc:chgData name="LESCALLIER TRAQUET Emilie" userId="ab01feba-5c92-4a33-8ccf-08c553084b8f" providerId="ADAL" clId="{C17825A4-B852-470A-B552-42CE8BA5CBDB}" dt="2024-06-07T14:34:42.706" v="65" actId="108"/>
        <pc:sldMkLst>
          <pc:docMk/>
          <pc:sldMk cId="1409809371" sldId="386"/>
        </pc:sldMkLst>
        <pc:spChg chg="mod">
          <ac:chgData name="LESCALLIER TRAQUET Emilie" userId="ab01feba-5c92-4a33-8ccf-08c553084b8f" providerId="ADAL" clId="{C17825A4-B852-470A-B552-42CE8BA5CBDB}" dt="2024-06-07T14:34:09.331" v="59" actId="20577"/>
          <ac:spMkLst>
            <pc:docMk/>
            <pc:sldMk cId="1409809371" sldId="386"/>
            <ac:spMk id="5" creationId="{95B59985-71BB-39B0-A25D-A79F4455D554}"/>
          </ac:spMkLst>
        </pc:spChg>
        <pc:spChg chg="mod">
          <ac:chgData name="LESCALLIER TRAQUET Emilie" userId="ab01feba-5c92-4a33-8ccf-08c553084b8f" providerId="ADAL" clId="{C17825A4-B852-470A-B552-42CE8BA5CBDB}" dt="2024-06-07T14:34:42.706" v="65" actId="108"/>
          <ac:spMkLst>
            <pc:docMk/>
            <pc:sldMk cId="1409809371" sldId="386"/>
            <ac:spMk id="7" creationId="{A8F4ADC1-E06A-AFED-D132-7A0D134CB25A}"/>
          </ac:spMkLst>
        </pc:spChg>
      </pc:sldChg>
      <pc:sldChg chg="new del">
        <pc:chgData name="LESCALLIER TRAQUET Emilie" userId="ab01feba-5c92-4a33-8ccf-08c553084b8f" providerId="ADAL" clId="{C17825A4-B852-470A-B552-42CE8BA5CBDB}" dt="2024-06-07T14:33:21.791" v="2" actId="47"/>
        <pc:sldMkLst>
          <pc:docMk/>
          <pc:sldMk cId="2504850698" sldId="237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file:///E:\M6.Team%20Negotiations\M6_Results_Template_Game_of_Chicken_Point_Scores_September_13_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0.5</c:v>
                </c:pt>
                <c:pt idx="1">
                  <c:v>0.6</c:v>
                </c:pt>
                <c:pt idx="2">
                  <c:v>0.75</c:v>
                </c:pt>
                <c:pt idx="3">
                  <c:v>1</c:v>
                </c:pt>
                <c:pt idx="4">
                  <c:v>1.5</c:v>
                </c:pt>
                <c:pt idx="5">
                  <c:v>2</c:v>
                </c:pt>
              </c:numCache>
            </c:numRef>
          </c:cat>
          <c:val>
            <c:numRef>
              <c:f>Sheet1!$D$2:$D$7</c:f>
              <c:numCache>
                <c:formatCode>General</c:formatCode>
                <c:ptCount val="6"/>
                <c:pt idx="0">
                  <c:v>20</c:v>
                </c:pt>
                <c:pt idx="1">
                  <c:v>18</c:v>
                </c:pt>
                <c:pt idx="2">
                  <c:v>16</c:v>
                </c:pt>
                <c:pt idx="3">
                  <c:v>14</c:v>
                </c:pt>
                <c:pt idx="4">
                  <c:v>12</c:v>
                </c:pt>
                <c:pt idx="5">
                  <c:v>10</c:v>
                </c:pt>
              </c:numCache>
            </c:numRef>
          </c:val>
          <c:extLst>
            <c:ext xmlns:c16="http://schemas.microsoft.com/office/drawing/2014/chart" uri="{C3380CC4-5D6E-409C-BE32-E72D297353CC}">
              <c16:uniqueId val="{00000000-0DF5-410A-828B-01A95B414EE5}"/>
            </c:ext>
          </c:extLst>
        </c:ser>
        <c:dLbls>
          <c:showLegendKey val="0"/>
          <c:showVal val="0"/>
          <c:showCatName val="0"/>
          <c:showSerName val="0"/>
          <c:showPercent val="0"/>
          <c:showBubbleSize val="0"/>
        </c:dLbls>
        <c:gapWidth val="219"/>
        <c:overlap val="-27"/>
        <c:axId val="647555184"/>
        <c:axId val="647556168"/>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Sheet1!$A$2:$A$7</c:f>
              <c:numCache>
                <c:formatCode>General</c:formatCode>
                <c:ptCount val="6"/>
                <c:pt idx="0">
                  <c:v>0.5</c:v>
                </c:pt>
                <c:pt idx="1">
                  <c:v>0.6</c:v>
                </c:pt>
                <c:pt idx="2">
                  <c:v>0.75</c:v>
                </c:pt>
                <c:pt idx="3">
                  <c:v>1</c:v>
                </c:pt>
                <c:pt idx="4">
                  <c:v>1.5</c:v>
                </c:pt>
                <c:pt idx="5">
                  <c:v>2</c:v>
                </c:pt>
              </c:numCache>
            </c:numRef>
          </c:cat>
          <c:val>
            <c:numRef>
              <c:f>Sheet1!$B$2:$B$7</c:f>
              <c:numCache>
                <c:formatCode>General</c:formatCode>
                <c:ptCount val="6"/>
                <c:pt idx="0">
                  <c:v>20</c:v>
                </c:pt>
                <c:pt idx="1">
                  <c:v>16</c:v>
                </c:pt>
                <c:pt idx="2">
                  <c:v>12</c:v>
                </c:pt>
                <c:pt idx="3">
                  <c:v>8</c:v>
                </c:pt>
                <c:pt idx="4">
                  <c:v>4</c:v>
                </c:pt>
              </c:numCache>
            </c:numRef>
          </c:val>
          <c:smooth val="1"/>
          <c:extLst>
            <c:ext xmlns:c16="http://schemas.microsoft.com/office/drawing/2014/chart" uri="{C3380CC4-5D6E-409C-BE32-E72D297353CC}">
              <c16:uniqueId val="{00000001-0DF5-410A-828B-01A95B414EE5}"/>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Sheet1!$A$2:$A$7</c:f>
              <c:numCache>
                <c:formatCode>General</c:formatCode>
                <c:ptCount val="6"/>
                <c:pt idx="0">
                  <c:v>0.5</c:v>
                </c:pt>
                <c:pt idx="1">
                  <c:v>0.6</c:v>
                </c:pt>
                <c:pt idx="2">
                  <c:v>0.75</c:v>
                </c:pt>
                <c:pt idx="3">
                  <c:v>1</c:v>
                </c:pt>
                <c:pt idx="4">
                  <c:v>1.5</c:v>
                </c:pt>
                <c:pt idx="5">
                  <c:v>2</c:v>
                </c:pt>
              </c:numCache>
            </c:numRef>
          </c:cat>
          <c:val>
            <c:numRef>
              <c:f>Sheet1!$C$2:$C$7</c:f>
              <c:numCache>
                <c:formatCode>General</c:formatCode>
                <c:ptCount val="6"/>
                <c:pt idx="1">
                  <c:v>2</c:v>
                </c:pt>
                <c:pt idx="2">
                  <c:v>4</c:v>
                </c:pt>
                <c:pt idx="3">
                  <c:v>6</c:v>
                </c:pt>
                <c:pt idx="4">
                  <c:v>8</c:v>
                </c:pt>
                <c:pt idx="5">
                  <c:v>10</c:v>
                </c:pt>
              </c:numCache>
            </c:numRef>
          </c:val>
          <c:smooth val="1"/>
          <c:extLst>
            <c:ext xmlns:c16="http://schemas.microsoft.com/office/drawing/2014/chart" uri="{C3380CC4-5D6E-409C-BE32-E72D297353CC}">
              <c16:uniqueId val="{00000002-0DF5-410A-828B-01A95B414EE5}"/>
            </c:ext>
          </c:extLst>
        </c:ser>
        <c:dLbls>
          <c:showLegendKey val="0"/>
          <c:showVal val="0"/>
          <c:showCatName val="0"/>
          <c:showSerName val="0"/>
          <c:showPercent val="0"/>
          <c:showBubbleSize val="0"/>
        </c:dLbls>
        <c:marker val="1"/>
        <c:smooth val="0"/>
        <c:axId val="647555184"/>
        <c:axId val="647556168"/>
      </c:lineChart>
      <c:catAx>
        <c:axId val="647555184"/>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Acres / 4,000 Chicken</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647556168"/>
        <c:crosses val="autoZero"/>
        <c:auto val="1"/>
        <c:lblAlgn val="ctr"/>
        <c:lblOffset val="100"/>
        <c:noMultiLvlLbl val="0"/>
      </c:catAx>
      <c:valAx>
        <c:axId val="647556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Points</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647555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dLbl>
              <c:idx val="1"/>
              <c:layout>
                <c:manualLayout>
                  <c:x val="0"/>
                  <c:y val="-8.49185481448562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5E9-4B38-BD53-76B5664E9D35}"/>
                </c:ext>
              </c:extLst>
            </c:dLbl>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0</c:v>
                </c:pt>
                <c:pt idx="1">
                  <c:v>1</c:v>
                </c:pt>
                <c:pt idx="2">
                  <c:v>2</c:v>
                </c:pt>
                <c:pt idx="3">
                  <c:v>4</c:v>
                </c:pt>
                <c:pt idx="4">
                  <c:v>8</c:v>
                </c:pt>
                <c:pt idx="5">
                  <c:v>12</c:v>
                </c:pt>
              </c:numCache>
            </c:numRef>
          </c:cat>
          <c:val>
            <c:numRef>
              <c:f>Sheet1!$D$2:$D$7</c:f>
              <c:numCache>
                <c:formatCode>General</c:formatCode>
                <c:ptCount val="6"/>
                <c:pt idx="0">
                  <c:v>4</c:v>
                </c:pt>
                <c:pt idx="1">
                  <c:v>-1</c:v>
                </c:pt>
                <c:pt idx="2">
                  <c:v>4</c:v>
                </c:pt>
                <c:pt idx="3">
                  <c:v>9</c:v>
                </c:pt>
                <c:pt idx="4">
                  <c:v>14</c:v>
                </c:pt>
                <c:pt idx="5">
                  <c:v>20</c:v>
                </c:pt>
              </c:numCache>
            </c:numRef>
          </c:val>
          <c:extLst>
            <c:ext xmlns:c16="http://schemas.microsoft.com/office/drawing/2014/chart" uri="{C3380CC4-5D6E-409C-BE32-E72D297353CC}">
              <c16:uniqueId val="{00000000-0DF5-410A-828B-01A95B414EE5}"/>
            </c:ext>
          </c:extLst>
        </c:ser>
        <c:dLbls>
          <c:showLegendKey val="0"/>
          <c:showVal val="0"/>
          <c:showCatName val="0"/>
          <c:showSerName val="0"/>
          <c:showPercent val="0"/>
          <c:showBubbleSize val="0"/>
        </c:dLbls>
        <c:gapWidth val="219"/>
        <c:overlap val="-27"/>
        <c:axId val="647555184"/>
        <c:axId val="647556168"/>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Sheet1!$A$2:$A$7</c:f>
              <c:numCache>
                <c:formatCode>General</c:formatCode>
                <c:ptCount val="6"/>
                <c:pt idx="0">
                  <c:v>0</c:v>
                </c:pt>
                <c:pt idx="1">
                  <c:v>1</c:v>
                </c:pt>
                <c:pt idx="2">
                  <c:v>2</c:v>
                </c:pt>
                <c:pt idx="3">
                  <c:v>4</c:v>
                </c:pt>
                <c:pt idx="4">
                  <c:v>8</c:v>
                </c:pt>
                <c:pt idx="5">
                  <c:v>12</c:v>
                </c:pt>
              </c:numCache>
            </c:numRef>
          </c:cat>
          <c:val>
            <c:numRef>
              <c:f>Sheet1!$B$2:$B$7</c:f>
              <c:numCache>
                <c:formatCode>General</c:formatCode>
                <c:ptCount val="6"/>
                <c:pt idx="0">
                  <c:v>4</c:v>
                </c:pt>
                <c:pt idx="1">
                  <c:v>3</c:v>
                </c:pt>
                <c:pt idx="2">
                  <c:v>2</c:v>
                </c:pt>
                <c:pt idx="3">
                  <c:v>1</c:v>
                </c:pt>
                <c:pt idx="4">
                  <c:v>0</c:v>
                </c:pt>
              </c:numCache>
            </c:numRef>
          </c:val>
          <c:smooth val="1"/>
          <c:extLst>
            <c:ext xmlns:c16="http://schemas.microsoft.com/office/drawing/2014/chart" uri="{C3380CC4-5D6E-409C-BE32-E72D297353CC}">
              <c16:uniqueId val="{00000001-0DF5-410A-828B-01A95B414EE5}"/>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Sheet1!$A$2:$A$7</c:f>
              <c:numCache>
                <c:formatCode>General</c:formatCode>
                <c:ptCount val="6"/>
                <c:pt idx="0">
                  <c:v>0</c:v>
                </c:pt>
                <c:pt idx="1">
                  <c:v>1</c:v>
                </c:pt>
                <c:pt idx="2">
                  <c:v>2</c:v>
                </c:pt>
                <c:pt idx="3">
                  <c:v>4</c:v>
                </c:pt>
                <c:pt idx="4">
                  <c:v>8</c:v>
                </c:pt>
                <c:pt idx="5">
                  <c:v>12</c:v>
                </c:pt>
              </c:numCache>
            </c:numRef>
          </c:cat>
          <c:val>
            <c:numRef>
              <c:f>Sheet1!$C$2:$C$7</c:f>
              <c:numCache>
                <c:formatCode>General</c:formatCode>
                <c:ptCount val="6"/>
                <c:pt idx="1">
                  <c:v>-4</c:v>
                </c:pt>
                <c:pt idx="2">
                  <c:v>2</c:v>
                </c:pt>
                <c:pt idx="3">
                  <c:v>8</c:v>
                </c:pt>
                <c:pt idx="4">
                  <c:v>14</c:v>
                </c:pt>
                <c:pt idx="5">
                  <c:v>20</c:v>
                </c:pt>
              </c:numCache>
            </c:numRef>
          </c:val>
          <c:smooth val="1"/>
          <c:extLst>
            <c:ext xmlns:c16="http://schemas.microsoft.com/office/drawing/2014/chart" uri="{C3380CC4-5D6E-409C-BE32-E72D297353CC}">
              <c16:uniqueId val="{00000002-0DF5-410A-828B-01A95B414EE5}"/>
            </c:ext>
          </c:extLst>
        </c:ser>
        <c:dLbls>
          <c:showLegendKey val="0"/>
          <c:showVal val="0"/>
          <c:showCatName val="0"/>
          <c:showSerName val="0"/>
          <c:showPercent val="0"/>
          <c:showBubbleSize val="0"/>
        </c:dLbls>
        <c:marker val="1"/>
        <c:smooth val="0"/>
        <c:axId val="647555184"/>
        <c:axId val="647556168"/>
      </c:lineChart>
      <c:catAx>
        <c:axId val="647555184"/>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Inspections</a:t>
                </a:r>
                <a:r>
                  <a:rPr lang="en-GB" b="1" baseline="0" noProof="0" dirty="0"/>
                  <a:t> visits / Year</a:t>
                </a:r>
                <a:endParaRPr lang="en-GB" b="1" noProof="0" dirty="0"/>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647556168"/>
        <c:crosses val="autoZero"/>
        <c:auto val="1"/>
        <c:lblAlgn val="ctr"/>
        <c:lblOffset val="0"/>
        <c:noMultiLvlLbl val="0"/>
      </c:catAx>
      <c:valAx>
        <c:axId val="647556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Points</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647555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Julieta</c:v>
                </c:pt>
              </c:strCache>
            </c:strRef>
          </c:tx>
          <c:spPr>
            <a:solidFill>
              <a:schemeClr val="bg1"/>
            </a:solidFill>
            <a:ln w="38100">
              <a:solidFill>
                <a:schemeClr val="tx1"/>
              </a:solidFill>
              <a:prstDash val="solid"/>
            </a:ln>
            <a:effectLst/>
          </c:spPr>
          <c:invertIfNegative val="0"/>
          <c:dLbls>
            <c:delete val="1"/>
          </c:dLbls>
          <c:cat>
            <c:strRef>
              <c:f>Sheet1!$A$2:$A$5</c:f>
              <c:strCache>
                <c:ptCount val="4"/>
                <c:pt idx="0">
                  <c:v>No Partner</c:v>
                </c:pt>
                <c:pt idx="1">
                  <c:v>Ronaldo</c:v>
                </c:pt>
                <c:pt idx="2">
                  <c:v>Felicia</c:v>
                </c:pt>
                <c:pt idx="3">
                  <c:v>Alvaro</c:v>
                </c:pt>
              </c:strCache>
            </c:strRef>
          </c:cat>
          <c:val>
            <c:numRef>
              <c:f>Sheet1!$B$2:$B$5</c:f>
              <c:numCache>
                <c:formatCode>General</c:formatCode>
                <c:ptCount val="4"/>
                <c:pt idx="0">
                  <c:v>0</c:v>
                </c:pt>
                <c:pt idx="1">
                  <c:v>15</c:v>
                </c:pt>
                <c:pt idx="2">
                  <c:v>3</c:v>
                </c:pt>
                <c:pt idx="3">
                  <c:v>9</c:v>
                </c:pt>
              </c:numCache>
            </c:numRef>
          </c:val>
          <c:extLst>
            <c:ext xmlns:c16="http://schemas.microsoft.com/office/drawing/2014/chart" uri="{C3380CC4-5D6E-409C-BE32-E72D297353CC}">
              <c16:uniqueId val="{00000001-3371-46D9-841F-0EE01B02BD16}"/>
            </c:ext>
          </c:extLst>
        </c:ser>
        <c:ser>
          <c:idx val="1"/>
          <c:order val="1"/>
          <c:tx>
            <c:strRef>
              <c:f>Sheet1!$C$1</c:f>
              <c:strCache>
                <c:ptCount val="1"/>
                <c:pt idx="0">
                  <c:v>CrediGro</c:v>
                </c:pt>
              </c:strCache>
            </c:strRef>
          </c:tx>
          <c:spPr>
            <a:solidFill>
              <a:schemeClr val="bg1"/>
            </a:solidFill>
            <a:ln w="38100">
              <a:solidFill>
                <a:schemeClr val="tx1"/>
              </a:solidFill>
              <a:prstDash val="dash"/>
            </a:ln>
            <a:effectLst/>
          </c:spPr>
          <c:invertIfNegative val="0"/>
          <c:dLbls>
            <c:dLbl>
              <c:idx val="0"/>
              <c:layout>
                <c:manualLayout>
                  <c:x val="-2.8116518895710818E-17"/>
                  <c:y val="-7.1854156122570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84-4256-B602-4895A3993FD1}"/>
                </c:ext>
              </c:extLst>
            </c:dLbl>
            <c:dLbl>
              <c:idx val="1"/>
              <c:layout>
                <c:manualLayout>
                  <c:x val="0"/>
                  <c:y val="-9.1450744155999131E-2"/>
                </c:manualLayout>
              </c:layout>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E84-4256-B602-4895A3993FD1}"/>
                </c:ext>
              </c:extLst>
            </c:dLbl>
            <c:dLbl>
              <c:idx val="2"/>
              <c:layout>
                <c:manualLayout>
                  <c:x val="0"/>
                  <c:y val="-0.33967419257942533"/>
                </c:manualLayout>
              </c:layout>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E84-4256-B602-4895A3993FD1}"/>
                </c:ext>
              </c:extLst>
            </c:dLbl>
            <c:dLbl>
              <c:idx val="3"/>
              <c:layout>
                <c:manualLayout>
                  <c:x val="0"/>
                  <c:y val="-0.23515905640114063"/>
                </c:manualLayout>
              </c:layout>
              <c:tx>
                <c:rich>
                  <a:bodyPr/>
                  <a:lstStyle/>
                  <a:p>
                    <a:r>
                      <a:rPr lang="en-US" dirty="0"/>
                      <a:t>18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DE84-4256-B602-4895A3993FD1}"/>
                </c:ext>
              </c:extLst>
            </c:dLbl>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No Partner</c:v>
                </c:pt>
                <c:pt idx="1">
                  <c:v>Ronaldo</c:v>
                </c:pt>
                <c:pt idx="2">
                  <c:v>Felicia</c:v>
                </c:pt>
                <c:pt idx="3">
                  <c:v>Alvaro</c:v>
                </c:pt>
              </c:strCache>
            </c:strRef>
          </c:cat>
          <c:val>
            <c:numRef>
              <c:f>Sheet1!$C$2:$C$5</c:f>
              <c:numCache>
                <c:formatCode>General</c:formatCode>
                <c:ptCount val="4"/>
                <c:pt idx="0">
                  <c:v>0</c:v>
                </c:pt>
                <c:pt idx="1">
                  <c:v>1</c:v>
                </c:pt>
                <c:pt idx="2">
                  <c:v>15</c:v>
                </c:pt>
                <c:pt idx="3">
                  <c:v>9</c:v>
                </c:pt>
              </c:numCache>
            </c:numRef>
          </c:val>
          <c:extLst>
            <c:ext xmlns:c16="http://schemas.microsoft.com/office/drawing/2014/chart" uri="{C3380CC4-5D6E-409C-BE32-E72D297353CC}">
              <c16:uniqueId val="{00000002-3371-46D9-841F-0EE01B02BD16}"/>
            </c:ext>
          </c:extLst>
        </c:ser>
        <c:dLbls>
          <c:showLegendKey val="0"/>
          <c:showVal val="1"/>
          <c:showCatName val="0"/>
          <c:showSerName val="0"/>
          <c:showPercent val="0"/>
          <c:showBubbleSize val="0"/>
        </c:dLbls>
        <c:gapWidth val="150"/>
        <c:overlap val="100"/>
        <c:axId val="647555184"/>
        <c:axId val="647556168"/>
      </c:barChart>
      <c:catAx>
        <c:axId val="647555184"/>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Business Partner</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647556168"/>
        <c:crosses val="autoZero"/>
        <c:auto val="1"/>
        <c:lblAlgn val="ctr"/>
        <c:lblOffset val="100"/>
        <c:noMultiLvlLbl val="0"/>
      </c:catAx>
      <c:valAx>
        <c:axId val="647556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Points</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647555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w="0">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_-[$$-409]* #,##0_ ;_-[$$-409]* \-#,##0\ ;_-[$$-409]* "-"??_ ;_-@_ </c:formatCode>
                <c:ptCount val="6"/>
                <c:pt idx="0">
                  <c:v>1E-3</c:v>
                </c:pt>
                <c:pt idx="1">
                  <c:v>1000</c:v>
                </c:pt>
                <c:pt idx="2">
                  <c:v>2500</c:v>
                </c:pt>
                <c:pt idx="3">
                  <c:v>5000</c:v>
                </c:pt>
                <c:pt idx="4">
                  <c:v>7500</c:v>
                </c:pt>
                <c:pt idx="5">
                  <c:v>10000</c:v>
                </c:pt>
              </c:numCache>
            </c:numRef>
          </c:cat>
          <c:val>
            <c:numRef>
              <c:f>Sheet1!$D$2:$D$7</c:f>
              <c:numCache>
                <c:formatCode>General</c:formatCode>
                <c:ptCount val="6"/>
                <c:pt idx="0">
                  <c:v>0</c:v>
                </c:pt>
                <c:pt idx="1">
                  <c:v>4</c:v>
                </c:pt>
                <c:pt idx="2">
                  <c:v>13</c:v>
                </c:pt>
                <c:pt idx="3">
                  <c:v>26</c:v>
                </c:pt>
                <c:pt idx="4">
                  <c:v>20</c:v>
                </c:pt>
                <c:pt idx="5">
                  <c:v>23</c:v>
                </c:pt>
              </c:numCache>
            </c:numRef>
          </c:val>
          <c:extLst>
            <c:ext xmlns:c16="http://schemas.microsoft.com/office/drawing/2014/chart" uri="{C3380CC4-5D6E-409C-BE32-E72D297353CC}">
              <c16:uniqueId val="{00000002-5AD1-433B-A026-7DFECC768F42}"/>
            </c:ext>
          </c:extLst>
        </c:ser>
        <c:dLbls>
          <c:showLegendKey val="0"/>
          <c:showVal val="0"/>
          <c:showCatName val="0"/>
          <c:showSerName val="0"/>
          <c:showPercent val="0"/>
          <c:showBubbleSize val="0"/>
        </c:dLbls>
        <c:gapWidth val="219"/>
        <c:overlap val="-27"/>
        <c:axId val="647555184"/>
        <c:axId val="647556168"/>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Sheet1!$A$2:$A$7</c:f>
              <c:numCache>
                <c:formatCode>_-[$$-409]* #,##0_ ;_-[$$-409]* \-#,##0\ ;_-[$$-409]* "-"??_ ;_-@_ </c:formatCode>
                <c:ptCount val="6"/>
                <c:pt idx="0">
                  <c:v>1E-3</c:v>
                </c:pt>
                <c:pt idx="1">
                  <c:v>1000</c:v>
                </c:pt>
                <c:pt idx="2">
                  <c:v>2500</c:v>
                </c:pt>
                <c:pt idx="3">
                  <c:v>5000</c:v>
                </c:pt>
                <c:pt idx="4">
                  <c:v>7500</c:v>
                </c:pt>
                <c:pt idx="5">
                  <c:v>10000</c:v>
                </c:pt>
              </c:numCache>
            </c:numRef>
          </c:cat>
          <c:val>
            <c:numRef>
              <c:f>Sheet1!$B$2:$B$7</c:f>
              <c:numCache>
                <c:formatCode>General</c:formatCode>
                <c:ptCount val="6"/>
                <c:pt idx="0">
                  <c:v>0</c:v>
                </c:pt>
                <c:pt idx="1">
                  <c:v>1</c:v>
                </c:pt>
                <c:pt idx="2">
                  <c:v>3</c:v>
                </c:pt>
                <c:pt idx="3">
                  <c:v>6</c:v>
                </c:pt>
                <c:pt idx="4">
                  <c:v>10</c:v>
                </c:pt>
                <c:pt idx="5">
                  <c:v>20</c:v>
                </c:pt>
              </c:numCache>
            </c:numRef>
          </c:val>
          <c:smooth val="1"/>
          <c:extLst>
            <c:ext xmlns:c16="http://schemas.microsoft.com/office/drawing/2014/chart" uri="{C3380CC4-5D6E-409C-BE32-E72D297353CC}">
              <c16:uniqueId val="{00000000-5AD1-433B-A026-7DFECC768F42}"/>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Sheet1!$A$2:$A$7</c:f>
              <c:numCache>
                <c:formatCode>_-[$$-409]* #,##0_ ;_-[$$-409]* \-#,##0\ ;_-[$$-409]* "-"??_ ;_-@_ </c:formatCode>
                <c:ptCount val="6"/>
                <c:pt idx="0">
                  <c:v>1E-3</c:v>
                </c:pt>
                <c:pt idx="1">
                  <c:v>1000</c:v>
                </c:pt>
                <c:pt idx="2">
                  <c:v>2500</c:v>
                </c:pt>
                <c:pt idx="3">
                  <c:v>5000</c:v>
                </c:pt>
                <c:pt idx="4">
                  <c:v>7500</c:v>
                </c:pt>
                <c:pt idx="5">
                  <c:v>10000</c:v>
                </c:pt>
              </c:numCache>
            </c:numRef>
          </c:cat>
          <c:val>
            <c:numRef>
              <c:f>Sheet1!$C$2:$C$7</c:f>
              <c:numCache>
                <c:formatCode>General</c:formatCode>
                <c:ptCount val="6"/>
                <c:pt idx="0">
                  <c:v>0</c:v>
                </c:pt>
                <c:pt idx="1">
                  <c:v>3</c:v>
                </c:pt>
                <c:pt idx="2">
                  <c:v>10</c:v>
                </c:pt>
                <c:pt idx="3">
                  <c:v>20</c:v>
                </c:pt>
                <c:pt idx="4">
                  <c:v>10</c:v>
                </c:pt>
                <c:pt idx="5">
                  <c:v>3</c:v>
                </c:pt>
              </c:numCache>
            </c:numRef>
          </c:val>
          <c:smooth val="1"/>
          <c:extLst>
            <c:ext xmlns:c16="http://schemas.microsoft.com/office/drawing/2014/chart" uri="{C3380CC4-5D6E-409C-BE32-E72D297353CC}">
              <c16:uniqueId val="{00000001-5AD1-433B-A026-7DFECC768F42}"/>
            </c:ext>
          </c:extLst>
        </c:ser>
        <c:dLbls>
          <c:showLegendKey val="0"/>
          <c:showVal val="0"/>
          <c:showCatName val="0"/>
          <c:showSerName val="0"/>
          <c:showPercent val="0"/>
          <c:showBubbleSize val="0"/>
        </c:dLbls>
        <c:marker val="1"/>
        <c:smooth val="0"/>
        <c:axId val="647555184"/>
        <c:axId val="647556168"/>
      </c:lineChart>
      <c:catAx>
        <c:axId val="647555184"/>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Loan</a:t>
                </a:r>
                <a:r>
                  <a:rPr lang="pt-PT" b="1" dirty="0"/>
                  <a:t> </a:t>
                </a:r>
                <a:r>
                  <a:rPr lang="en-GB" b="1" noProof="0" dirty="0"/>
                  <a:t>Size</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_-[$$-409]* #,##0_ ;_-[$$-409]* \-#,##0\ ;_-[$$-409]* &quot;-&quot;??_ ;_-@_ "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647556168"/>
        <c:crosses val="autoZero"/>
        <c:auto val="1"/>
        <c:lblAlgn val="ctr"/>
        <c:lblOffset val="100"/>
        <c:noMultiLvlLbl val="0"/>
      </c:catAx>
      <c:valAx>
        <c:axId val="647556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Points</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647555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Sheet1!$D$1</c:f>
              <c:strCache>
                <c:ptCount val="1"/>
                <c:pt idx="0">
                  <c:v>Size of Pie</c:v>
                </c:pt>
              </c:strCache>
            </c:strRef>
          </c:tx>
          <c:spPr>
            <a:solidFill>
              <a:schemeClr val="bg1">
                <a:lumMod val="75000"/>
                <a:alpha val="98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pt-PT" sz="2000" b="0" i="0" u="none" strike="noStrike" kern="1200" baseline="0">
                    <a:solidFill>
                      <a:schemeClr val="tx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1</c:v>
                </c:pt>
                <c:pt idx="1">
                  <c:v>2</c:v>
                </c:pt>
                <c:pt idx="2">
                  <c:v>3</c:v>
                </c:pt>
                <c:pt idx="3">
                  <c:v>4</c:v>
                </c:pt>
              </c:numCache>
            </c:numRef>
          </c:cat>
          <c:val>
            <c:numRef>
              <c:f>Sheet1!$D$2:$D$5</c:f>
              <c:numCache>
                <c:formatCode>General</c:formatCode>
                <c:ptCount val="4"/>
                <c:pt idx="0">
                  <c:v>1</c:v>
                </c:pt>
                <c:pt idx="1">
                  <c:v>14</c:v>
                </c:pt>
                <c:pt idx="2">
                  <c:v>13</c:v>
                </c:pt>
                <c:pt idx="3">
                  <c:v>12</c:v>
                </c:pt>
              </c:numCache>
            </c:numRef>
          </c:val>
          <c:extLst>
            <c:ext xmlns:c16="http://schemas.microsoft.com/office/drawing/2014/chart" uri="{C3380CC4-5D6E-409C-BE32-E72D297353CC}">
              <c16:uniqueId val="{00000000-3371-46D9-841F-0EE01B02BD16}"/>
            </c:ext>
          </c:extLst>
        </c:ser>
        <c:dLbls>
          <c:showLegendKey val="0"/>
          <c:showVal val="0"/>
          <c:showCatName val="0"/>
          <c:showSerName val="0"/>
          <c:showPercent val="0"/>
          <c:showBubbleSize val="0"/>
        </c:dLbls>
        <c:gapWidth val="219"/>
        <c:overlap val="-27"/>
        <c:axId val="647555184"/>
        <c:axId val="647556168"/>
      </c:barChart>
      <c:lineChart>
        <c:grouping val="standard"/>
        <c:varyColors val="0"/>
        <c:ser>
          <c:idx val="0"/>
          <c:order val="0"/>
          <c:tx>
            <c:strRef>
              <c:f>Sheet1!$B$1</c:f>
              <c:strCache>
                <c:ptCount val="1"/>
                <c:pt idx="0">
                  <c:v>Julieta</c:v>
                </c:pt>
              </c:strCache>
            </c:strRef>
          </c:tx>
          <c:spPr>
            <a:ln w="28575" cap="rnd">
              <a:solidFill>
                <a:schemeClr val="tx1"/>
              </a:solidFill>
              <a:prstDash val="solid"/>
              <a:round/>
            </a:ln>
            <a:effectLst/>
          </c:spPr>
          <c:marker>
            <c:symbol val="none"/>
          </c:marker>
          <c:cat>
            <c:numRef>
              <c:f>Sheet1!$A$2:$A$5</c:f>
              <c:numCache>
                <c:formatCode>General</c:formatCode>
                <c:ptCount val="4"/>
                <c:pt idx="0">
                  <c:v>1</c:v>
                </c:pt>
                <c:pt idx="1">
                  <c:v>2</c:v>
                </c:pt>
                <c:pt idx="2">
                  <c:v>3</c:v>
                </c:pt>
                <c:pt idx="3">
                  <c:v>4</c:v>
                </c:pt>
              </c:numCache>
            </c:numRef>
          </c:cat>
          <c:val>
            <c:numRef>
              <c:f>Sheet1!$B$2:$B$5</c:f>
              <c:numCache>
                <c:formatCode>General</c:formatCode>
                <c:ptCount val="4"/>
                <c:pt idx="0">
                  <c:v>-1</c:v>
                </c:pt>
                <c:pt idx="1">
                  <c:v>6</c:v>
                </c:pt>
                <c:pt idx="2">
                  <c:v>7</c:v>
                </c:pt>
                <c:pt idx="3">
                  <c:v>8</c:v>
                </c:pt>
              </c:numCache>
            </c:numRef>
          </c:val>
          <c:smooth val="1"/>
          <c:extLst>
            <c:ext xmlns:c16="http://schemas.microsoft.com/office/drawing/2014/chart" uri="{C3380CC4-5D6E-409C-BE32-E72D297353CC}">
              <c16:uniqueId val="{00000001-3371-46D9-841F-0EE01B02BD16}"/>
            </c:ext>
          </c:extLst>
        </c:ser>
        <c:ser>
          <c:idx val="1"/>
          <c:order val="1"/>
          <c:tx>
            <c:strRef>
              <c:f>Sheet1!$C$1</c:f>
              <c:strCache>
                <c:ptCount val="1"/>
                <c:pt idx="0">
                  <c:v>CrediGro</c:v>
                </c:pt>
              </c:strCache>
            </c:strRef>
          </c:tx>
          <c:spPr>
            <a:ln w="28575" cap="rnd">
              <a:solidFill>
                <a:schemeClr val="tx1"/>
              </a:solidFill>
              <a:prstDash val="dash"/>
              <a:round/>
            </a:ln>
            <a:effectLst/>
          </c:spPr>
          <c:marker>
            <c:symbol val="none"/>
          </c:marker>
          <c:cat>
            <c:numRef>
              <c:f>Sheet1!$A$2:$A$5</c:f>
              <c:numCache>
                <c:formatCode>General</c:formatCode>
                <c:ptCount val="4"/>
                <c:pt idx="0">
                  <c:v>1</c:v>
                </c:pt>
                <c:pt idx="1">
                  <c:v>2</c:v>
                </c:pt>
                <c:pt idx="2">
                  <c:v>3</c:v>
                </c:pt>
                <c:pt idx="3">
                  <c:v>4</c:v>
                </c:pt>
              </c:numCache>
            </c:numRef>
          </c:cat>
          <c:val>
            <c:numRef>
              <c:f>Sheet1!$C$2:$C$5</c:f>
              <c:numCache>
                <c:formatCode>General</c:formatCode>
                <c:ptCount val="4"/>
                <c:pt idx="0">
                  <c:v>2</c:v>
                </c:pt>
                <c:pt idx="1">
                  <c:v>8</c:v>
                </c:pt>
                <c:pt idx="2">
                  <c:v>6</c:v>
                </c:pt>
                <c:pt idx="3">
                  <c:v>4</c:v>
                </c:pt>
              </c:numCache>
            </c:numRef>
          </c:val>
          <c:smooth val="1"/>
          <c:extLst>
            <c:ext xmlns:c16="http://schemas.microsoft.com/office/drawing/2014/chart" uri="{C3380CC4-5D6E-409C-BE32-E72D297353CC}">
              <c16:uniqueId val="{00000002-3371-46D9-841F-0EE01B02BD16}"/>
            </c:ext>
          </c:extLst>
        </c:ser>
        <c:dLbls>
          <c:showLegendKey val="0"/>
          <c:showVal val="0"/>
          <c:showCatName val="0"/>
          <c:showSerName val="0"/>
          <c:showPercent val="0"/>
          <c:showBubbleSize val="0"/>
        </c:dLbls>
        <c:marker val="1"/>
        <c:smooth val="0"/>
        <c:axId val="647555184"/>
        <c:axId val="647556168"/>
      </c:lineChart>
      <c:catAx>
        <c:axId val="647555184"/>
        <c:scaling>
          <c:orientation val="minMax"/>
        </c:scaling>
        <c:delete val="0"/>
        <c:axPos val="b"/>
        <c:title>
          <c:tx>
            <c:rich>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Years</a:t>
                </a:r>
              </a:p>
            </c:rich>
          </c:tx>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2000" b="0" i="0" u="none" strike="noStrike" kern="1200" baseline="0" noProof="0">
                <a:solidFill>
                  <a:schemeClr val="tx1"/>
                </a:solidFill>
                <a:latin typeface="+mn-lt"/>
                <a:ea typeface="+mn-ea"/>
                <a:cs typeface="+mn-cs"/>
              </a:defRPr>
            </a:pPr>
            <a:endParaRPr lang="fr-FR"/>
          </a:p>
        </c:txPr>
        <c:crossAx val="647556168"/>
        <c:crosses val="autoZero"/>
        <c:auto val="1"/>
        <c:lblAlgn val="ctr"/>
        <c:lblOffset val="100"/>
        <c:noMultiLvlLbl val="0"/>
      </c:catAx>
      <c:valAx>
        <c:axId val="647556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r>
                  <a:rPr lang="en-GB" b="1" noProof="0" dirty="0"/>
                  <a:t>Points</a:t>
                </a:r>
              </a:p>
            </c:rich>
          </c:tx>
          <c:overlay val="0"/>
          <c:spPr>
            <a:noFill/>
            <a:ln>
              <a:noFill/>
            </a:ln>
            <a:effectLst/>
          </c:spPr>
          <c:txPr>
            <a:bodyPr rot="-54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crossAx val="6475551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lang="pt-PT" sz="20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lang="pt-PT" sz="2000" b="0" i="0" u="none" strike="noStrike" kern="1200" baseline="0">
          <a:solidFill>
            <a:schemeClr val="tx1"/>
          </a:solidFill>
          <a:latin typeface="+mn-lt"/>
          <a:ea typeface="+mn-ea"/>
          <a:cs typeface="+mn-cs"/>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Size of Loan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Sheet1!$B$2:$B$4</c:f>
              <c:numCache>
                <c:formatCode>General</c:formatCode>
                <c:ptCount val="3"/>
                <c:pt idx="0">
                  <c:v>20</c:v>
                </c:pt>
                <c:pt idx="1">
                  <c:v>20</c:v>
                </c:pt>
              </c:numCache>
            </c:numRef>
          </c:val>
          <c:extLst>
            <c:ext xmlns:c16="http://schemas.microsoft.com/office/drawing/2014/chart" uri="{C3380CC4-5D6E-409C-BE32-E72D297353CC}">
              <c16:uniqueId val="{00000000-A453-4AC1-8C35-3F32B300F5E5}"/>
            </c:ext>
          </c:extLst>
        </c:ser>
        <c:ser>
          <c:idx val="1"/>
          <c:order val="1"/>
          <c:tx>
            <c:strRef>
              <c:f>Sheet1!$C$1</c:f>
              <c:strCache>
                <c:ptCount val="1"/>
                <c:pt idx="0">
                  <c:v>Loan Payback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Sheet1!$C$2:$C$4</c:f>
              <c:numCache>
                <c:formatCode>General</c:formatCode>
                <c:ptCount val="3"/>
                <c:pt idx="0">
                  <c:v>8</c:v>
                </c:pt>
                <c:pt idx="1">
                  <c:v>8</c:v>
                </c:pt>
              </c:numCache>
            </c:numRef>
          </c:val>
          <c:extLst>
            <c:ext xmlns:c16="http://schemas.microsoft.com/office/drawing/2014/chart" uri="{C3380CC4-5D6E-409C-BE32-E72D297353CC}">
              <c16:uniqueId val="{00000001-A453-4AC1-8C35-3F32B300F5E5}"/>
            </c:ext>
          </c:extLst>
        </c:ser>
        <c:ser>
          <c:idx val="2"/>
          <c:order val="2"/>
          <c:tx>
            <c:strRef>
              <c:f>Sheet1!$D$1</c:f>
              <c:strCache>
                <c:ptCount val="1"/>
                <c:pt idx="0">
                  <c:v>Business Partner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Sheet1!$D$2:$D$4</c:f>
              <c:numCache>
                <c:formatCode>General</c:formatCode>
                <c:ptCount val="3"/>
                <c:pt idx="0">
                  <c:v>15</c:v>
                </c:pt>
                <c:pt idx="1">
                  <c:v>15</c:v>
                </c:pt>
              </c:numCache>
            </c:numRef>
          </c:val>
          <c:extLst>
            <c:ext xmlns:c16="http://schemas.microsoft.com/office/drawing/2014/chart" uri="{C3380CC4-5D6E-409C-BE32-E72D297353CC}">
              <c16:uniqueId val="{00000002-A453-4AC1-8C35-3F32B300F5E5}"/>
            </c:ext>
          </c:extLst>
        </c:ser>
        <c:ser>
          <c:idx val="3"/>
          <c:order val="3"/>
          <c:tx>
            <c:strRef>
              <c:f>Sheet1!$E$1</c:f>
              <c:strCache>
                <c:ptCount val="1"/>
                <c:pt idx="0">
                  <c:v>Poultry Density2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Sheet1!$E$2:$E$4</c:f>
              <c:numCache>
                <c:formatCode>General</c:formatCode>
                <c:ptCount val="3"/>
                <c:pt idx="0">
                  <c:v>16</c:v>
                </c:pt>
                <c:pt idx="1">
                  <c:v>8</c:v>
                </c:pt>
              </c:numCache>
            </c:numRef>
          </c:val>
          <c:extLst>
            <c:ext xmlns:c16="http://schemas.microsoft.com/office/drawing/2014/chart" uri="{C3380CC4-5D6E-409C-BE32-E72D297353CC}">
              <c16:uniqueId val="{00000003-A453-4AC1-8C35-3F32B300F5E5}"/>
            </c:ext>
          </c:extLst>
        </c:ser>
        <c:ser>
          <c:idx val="4"/>
          <c:order val="4"/>
          <c:tx>
            <c:strRef>
              <c:f>Sheet1!$F$1</c:f>
              <c:strCache>
                <c:ptCount val="1"/>
                <c:pt idx="0">
                  <c:v>Inspection Frequency</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Sheet1!$F$2:$F$4</c:f>
              <c:numCache>
                <c:formatCode>General</c:formatCode>
                <c:ptCount val="3"/>
                <c:pt idx="0">
                  <c:v>3</c:v>
                </c:pt>
                <c:pt idx="1">
                  <c:v>14</c:v>
                </c:pt>
              </c:numCache>
            </c:numRef>
          </c:val>
          <c:extLst>
            <c:ext xmlns:c16="http://schemas.microsoft.com/office/drawing/2014/chart" uri="{C3380CC4-5D6E-409C-BE32-E72D297353CC}">
              <c16:uniqueId val="{00000004-A453-4AC1-8C35-3F32B300F5E5}"/>
            </c:ext>
          </c:extLst>
        </c:ser>
        <c:ser>
          <c:idx val="5"/>
          <c:order val="5"/>
          <c:tx>
            <c:strRef>
              <c:f>Sheet1!$G$1</c:f>
              <c:strCache>
                <c:ptCount val="1"/>
                <c:pt idx="0">
                  <c:v>Julieta</c:v>
                </c:pt>
              </c:strCache>
            </c:strRef>
          </c:tx>
          <c:spPr>
            <a:solidFill>
              <a:schemeClr val="bg1"/>
            </a:solidFill>
            <a:ln>
              <a:solidFill>
                <a:schemeClr val="tx1"/>
              </a:solidFill>
              <a:prstDash val="dash"/>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Sheet1!$G$2:$G$4</c:f>
              <c:numCache>
                <c:formatCode>General</c:formatCode>
                <c:ptCount val="3"/>
                <c:pt idx="1">
                  <c:v>19</c:v>
                </c:pt>
                <c:pt idx="2">
                  <c:v>37</c:v>
                </c:pt>
              </c:numCache>
            </c:numRef>
          </c:val>
          <c:extLst>
            <c:ext xmlns:c16="http://schemas.microsoft.com/office/drawing/2014/chart" uri="{C3380CC4-5D6E-409C-BE32-E72D297353CC}">
              <c16:uniqueId val="{00000005-A453-4AC1-8C35-3F32B300F5E5}"/>
            </c:ext>
          </c:extLst>
        </c:ser>
        <c:ser>
          <c:idx val="6"/>
          <c:order val="6"/>
          <c:tx>
            <c:strRef>
              <c:f>Sheet1!$H$1</c:f>
              <c:strCache>
                <c:ptCount val="1"/>
                <c:pt idx="0">
                  <c:v>CrediGro</c:v>
                </c:pt>
              </c:strCache>
            </c:strRef>
          </c:tx>
          <c:spPr>
            <a:solidFill>
              <a:schemeClr val="bg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Julieta</c:v>
                </c:pt>
                <c:pt idx="1">
                  <c:v>CrediGro</c:v>
                </c:pt>
                <c:pt idx="2">
                  <c:v>Size of pie</c:v>
                </c:pt>
              </c:strCache>
            </c:strRef>
          </c:cat>
          <c:val>
            <c:numRef>
              <c:f>Sheet1!$H$2:$H$4</c:f>
              <c:numCache>
                <c:formatCode>General</c:formatCode>
                <c:ptCount val="3"/>
                <c:pt idx="0">
                  <c:v>6</c:v>
                </c:pt>
                <c:pt idx="2">
                  <c:v>53</c:v>
                </c:pt>
              </c:numCache>
            </c:numRef>
          </c:val>
          <c:extLst>
            <c:ext xmlns:c16="http://schemas.microsoft.com/office/drawing/2014/chart" uri="{C3380CC4-5D6E-409C-BE32-E72D297353CC}">
              <c16:uniqueId val="{00000006-A453-4AC1-8C35-3F32B300F5E5}"/>
            </c:ext>
          </c:extLst>
        </c:ser>
        <c:dLbls>
          <c:dLblPos val="ctr"/>
          <c:showLegendKey val="0"/>
          <c:showVal val="1"/>
          <c:showCatName val="0"/>
          <c:showSerName val="0"/>
          <c:showPercent val="0"/>
          <c:showBubbleSize val="0"/>
        </c:dLbls>
        <c:gapWidth val="150"/>
        <c:overlap val="100"/>
        <c:axId val="433416392"/>
        <c:axId val="433423280"/>
      </c:barChart>
      <c:catAx>
        <c:axId val="433416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33423280"/>
        <c:crosses val="autoZero"/>
        <c:auto val="1"/>
        <c:lblAlgn val="ctr"/>
        <c:lblOffset val="100"/>
        <c:noMultiLvlLbl val="0"/>
      </c:catAx>
      <c:valAx>
        <c:axId val="43342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b="1" dirty="0">
                    <a:solidFill>
                      <a:schemeClr val="tx1"/>
                    </a:solidFill>
                  </a:rPr>
                  <a:t>Points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fr-F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fr-FR"/>
          </a:p>
        </c:txPr>
        <c:crossAx val="4334163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82852143482"/>
          <c:y val="8.3630600488038095E-2"/>
          <c:w val="0.67970734908136499"/>
          <c:h val="0.83261956838728501"/>
        </c:manualLayout>
      </c:layout>
      <c:barChart>
        <c:barDir val="col"/>
        <c:grouping val="stacked"/>
        <c:varyColors val="0"/>
        <c:ser>
          <c:idx val="1"/>
          <c:order val="0"/>
          <c:invertIfNegative val="0"/>
          <c:val>
            <c:numRef>
              <c:f>Sheet1!$B$4:$B$13</c:f>
              <c:numCache>
                <c:formatCode>General</c:formatCode>
                <c:ptCount val="10"/>
                <c:pt idx="0">
                  <c:v>43</c:v>
                </c:pt>
                <c:pt idx="1">
                  <c:v>42</c:v>
                </c:pt>
                <c:pt idx="2">
                  <c:v>40</c:v>
                </c:pt>
                <c:pt idx="3">
                  <c:v>51</c:v>
                </c:pt>
                <c:pt idx="4">
                  <c:v>42</c:v>
                </c:pt>
                <c:pt idx="5">
                  <c:v>40</c:v>
                </c:pt>
                <c:pt idx="6">
                  <c:v>41</c:v>
                </c:pt>
                <c:pt idx="7">
                  <c:v>45</c:v>
                </c:pt>
                <c:pt idx="8">
                  <c:v>49</c:v>
                </c:pt>
                <c:pt idx="9">
                  <c:v>55</c:v>
                </c:pt>
              </c:numCache>
            </c:numRef>
          </c:val>
          <c:extLst>
            <c:ext xmlns:c16="http://schemas.microsoft.com/office/drawing/2014/chart" uri="{C3380CC4-5D6E-409C-BE32-E72D297353CC}">
              <c16:uniqueId val="{00000000-C236-444C-BE87-22745DAD9880}"/>
            </c:ext>
          </c:extLst>
        </c:ser>
        <c:ser>
          <c:idx val="2"/>
          <c:order val="1"/>
          <c:invertIfNegative val="0"/>
          <c:val>
            <c:numRef>
              <c:f>Sheet1!$C$4:$C$13</c:f>
              <c:numCache>
                <c:formatCode>General</c:formatCode>
                <c:ptCount val="10"/>
                <c:pt idx="0">
                  <c:v>43</c:v>
                </c:pt>
                <c:pt idx="1">
                  <c:v>51</c:v>
                </c:pt>
                <c:pt idx="2">
                  <c:v>30</c:v>
                </c:pt>
                <c:pt idx="3">
                  <c:v>39</c:v>
                </c:pt>
                <c:pt idx="4">
                  <c:v>45</c:v>
                </c:pt>
                <c:pt idx="5">
                  <c:v>30</c:v>
                </c:pt>
                <c:pt idx="6">
                  <c:v>42</c:v>
                </c:pt>
                <c:pt idx="7">
                  <c:v>43</c:v>
                </c:pt>
                <c:pt idx="8">
                  <c:v>47</c:v>
                </c:pt>
                <c:pt idx="9">
                  <c:v>33</c:v>
                </c:pt>
              </c:numCache>
            </c:numRef>
          </c:val>
          <c:extLst>
            <c:ext xmlns:c16="http://schemas.microsoft.com/office/drawing/2014/chart" uri="{C3380CC4-5D6E-409C-BE32-E72D297353CC}">
              <c16:uniqueId val="{00000001-C236-444C-BE87-22745DAD9880}"/>
            </c:ext>
          </c:extLst>
        </c:ser>
        <c:dLbls>
          <c:showLegendKey val="0"/>
          <c:showVal val="0"/>
          <c:showCatName val="0"/>
          <c:showSerName val="0"/>
          <c:showPercent val="0"/>
          <c:showBubbleSize val="0"/>
        </c:dLbls>
        <c:gapWidth val="199"/>
        <c:overlap val="100"/>
        <c:axId val="273309296"/>
        <c:axId val="273310472"/>
      </c:barChart>
      <c:catAx>
        <c:axId val="273309296"/>
        <c:scaling>
          <c:orientation val="minMax"/>
        </c:scaling>
        <c:delete val="0"/>
        <c:axPos val="b"/>
        <c:numFmt formatCode="General" sourceLinked="1"/>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fr-FR"/>
          </a:p>
        </c:txPr>
        <c:crossAx val="273310472"/>
        <c:crosses val="autoZero"/>
        <c:auto val="1"/>
        <c:lblAlgn val="ctr"/>
        <c:lblOffset val="100"/>
        <c:noMultiLvlLbl val="0"/>
      </c:catAx>
      <c:valAx>
        <c:axId val="273310472"/>
        <c:scaling>
          <c:orientation val="minMax"/>
          <c:max val="100"/>
          <c:min val="0"/>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73309296"/>
        <c:crosses val="autoZero"/>
        <c:crossBetween val="between"/>
      </c:valAx>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0.17593</cdr:x>
      <cdr:y>0.21485</cdr:y>
    </cdr:from>
    <cdr:to>
      <cdr:x>0.25</cdr:x>
      <cdr:y>0.31705</cdr:y>
    </cdr:to>
    <cdr:sp macro="" textlink="">
      <cdr:nvSpPr>
        <cdr:cNvPr id="2" name="TextBox 1"/>
        <cdr:cNvSpPr txBox="1"/>
      </cdr:nvSpPr>
      <cdr:spPr>
        <a:xfrm xmlns:a="http://schemas.openxmlformats.org/drawingml/2006/main">
          <a:off x="1368152" y="807864"/>
          <a:ext cx="576064" cy="384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dirty="0"/>
            <a:t>68</a:t>
          </a:r>
        </a:p>
      </cdr:txBody>
    </cdr:sp>
  </cdr:relSizeAnchor>
  <cdr:relSizeAnchor xmlns:cdr="http://schemas.openxmlformats.org/drawingml/2006/chartDrawing">
    <cdr:from>
      <cdr:x>0.39815</cdr:x>
      <cdr:y>0.09995</cdr:y>
    </cdr:from>
    <cdr:to>
      <cdr:x>0.47222</cdr:x>
      <cdr:y>0.20215</cdr:y>
    </cdr:to>
    <cdr:sp macro="" textlink="">
      <cdr:nvSpPr>
        <cdr:cNvPr id="3" name="TextBox 2"/>
        <cdr:cNvSpPr txBox="1"/>
      </cdr:nvSpPr>
      <cdr:spPr>
        <a:xfrm xmlns:a="http://schemas.openxmlformats.org/drawingml/2006/main">
          <a:off x="3096344" y="375816"/>
          <a:ext cx="576064" cy="384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dirty="0"/>
            <a:t>84</a:t>
          </a:r>
        </a:p>
      </cdr:txBody>
    </cdr:sp>
  </cdr:relSizeAnchor>
  <cdr:relSizeAnchor xmlns:cdr="http://schemas.openxmlformats.org/drawingml/2006/chartDrawing">
    <cdr:from>
      <cdr:x>0.62037</cdr:x>
      <cdr:y>0.0425</cdr:y>
    </cdr:from>
    <cdr:to>
      <cdr:x>0.69444</cdr:x>
      <cdr:y>0.1447</cdr:y>
    </cdr:to>
    <cdr:sp macro="" textlink="">
      <cdr:nvSpPr>
        <cdr:cNvPr id="4" name="TextBox 3"/>
        <cdr:cNvSpPr txBox="1"/>
      </cdr:nvSpPr>
      <cdr:spPr>
        <a:xfrm xmlns:a="http://schemas.openxmlformats.org/drawingml/2006/main">
          <a:off x="4824536" y="159792"/>
          <a:ext cx="576064" cy="3843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dirty="0"/>
            <a:t>90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657130-C7C3-4DF8-96A6-84DE5EDEEEE5}" type="datetimeFigureOut">
              <a:rPr lang="en-GB" smtClean="0"/>
              <a:t>10/06/2024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1EF9-5CC1-4238-AAAD-E9DC1B1191CD}" type="slidenum">
              <a:rPr lang="en-GB" smtClean="0"/>
              <a:t>‹#›</a:t>
            </a:fld>
            <a:endParaRPr lang="en-GB" dirty="0"/>
          </a:p>
        </p:txBody>
      </p:sp>
    </p:spTree>
    <p:extLst>
      <p:ext uri="{BB962C8B-B14F-4D97-AF65-F5344CB8AC3E}">
        <p14:creationId xmlns:p14="http://schemas.microsoft.com/office/powerpoint/2010/main" val="4130439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ED7BE2-A96B-4E9D-A1D5-8D1855B13D4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loan size and payback time, </a:t>
            </a:r>
            <a:r>
              <a:rPr lang="en-US" sz="1200" dirty="0" err="1"/>
              <a:t>CrediGro</a:t>
            </a:r>
            <a:r>
              <a:rPr lang="en-US" sz="1200" dirty="0"/>
              <a:t> prefers options in the middle of those available.</a:t>
            </a:r>
            <a:r>
              <a:rPr lang="en-US" sz="1200" baseline="0" dirty="0"/>
              <a:t> Why would that be? </a:t>
            </a:r>
            <a:r>
              <a:rPr lang="en-US" sz="1200" b="0" baseline="0" dirty="0"/>
              <a:t>[</a:t>
            </a:r>
            <a:r>
              <a:rPr lang="en-US" sz="1200" b="0" i="1" baseline="0" dirty="0"/>
              <a:t>Students answer</a:t>
            </a:r>
            <a:r>
              <a:rPr lang="en-US" sz="1200" b="0" baseline="0" dirty="0"/>
              <a:t>]. Too small a loan or too little time to pay it back does not make sense for </a:t>
            </a:r>
            <a:r>
              <a:rPr lang="en-US" sz="1200" dirty="0" err="1"/>
              <a:t>CrediGro</a:t>
            </a:r>
            <a:r>
              <a:rPr lang="en-US" sz="1200" dirty="0"/>
              <a:t>,</a:t>
            </a:r>
            <a:r>
              <a:rPr lang="en-US" sz="1200" baseline="0" dirty="0"/>
              <a:t> they want the farmers to have enough time and capital to make money and pay them back. But too big a loan is too much risk. </a:t>
            </a:r>
            <a:r>
              <a:rPr lang="en-US" sz="1200" dirty="0"/>
              <a:t>In real-life</a:t>
            </a:r>
            <a:r>
              <a:rPr lang="en-US" sz="1200" baseline="0" dirty="0"/>
              <a:t> we often have non-linear</a:t>
            </a:r>
            <a:r>
              <a:rPr lang="en-US" sz="1200" dirty="0"/>
              <a:t> preferences</a:t>
            </a:r>
            <a:r>
              <a:rPr lang="en-US" sz="1200" baseline="0" dirty="0"/>
              <a:t>. </a:t>
            </a:r>
            <a:endParaRPr lang="en-US"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10</a:t>
            </a:fld>
            <a:endParaRPr lang="en-GB" dirty="0"/>
          </a:p>
        </p:txBody>
      </p:sp>
    </p:spTree>
    <p:extLst>
      <p:ext uri="{BB962C8B-B14F-4D97-AF65-F5344CB8AC3E}">
        <p14:creationId xmlns:p14="http://schemas.microsoft.com/office/powerpoint/2010/main" val="3362141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t>For inspection frequency</a:t>
            </a:r>
            <a:r>
              <a:rPr lang="en-US" sz="2400" baseline="0" dirty="0"/>
              <a:t> and </a:t>
            </a:r>
            <a:r>
              <a:rPr lang="en-US" sz="2400" dirty="0"/>
              <a:t>poultry density, </a:t>
            </a:r>
            <a:r>
              <a:rPr lang="en-US" sz="2400" dirty="0" err="1"/>
              <a:t>CreditGro</a:t>
            </a:r>
            <a:r>
              <a:rPr lang="en-US" sz="2400" dirty="0"/>
              <a:t> and the</a:t>
            </a:r>
            <a:r>
              <a:rPr lang="en-US" sz="2400" baseline="0" dirty="0"/>
              <a:t> chicken farmers </a:t>
            </a:r>
            <a:r>
              <a:rPr lang="en-US" sz="2400" dirty="0"/>
              <a:t>have ranges of options that do not fully overlap</a:t>
            </a:r>
            <a:r>
              <a:rPr lang="en-US" sz="2400" baseline="0" dirty="0"/>
              <a:t>. What can happens when someone asks for something that is totally out of the realm of possibility for the other side? Y</a:t>
            </a:r>
            <a:r>
              <a:rPr lang="en-US" sz="2400" b="0" baseline="0" dirty="0"/>
              <a:t>ou get a chilling effect, it backfires. Did this happen in any of your negotiations? [</a:t>
            </a:r>
            <a:r>
              <a:rPr lang="en-US" sz="2400" b="0" i="1" baseline="0" dirty="0"/>
              <a:t>Students share their experiences</a:t>
            </a:r>
            <a:r>
              <a:rPr lang="en-US" sz="2400" b="0" baseline="0" dirty="0"/>
              <a:t>]. </a:t>
            </a:r>
            <a:endParaRPr lang="en-US" sz="2400" dirty="0"/>
          </a:p>
          <a:p>
            <a:endParaRPr lang="en-IE" dirty="0"/>
          </a:p>
          <a:p>
            <a:r>
              <a:rPr lang="en-IE" dirty="0"/>
              <a:t>Sourc</a:t>
            </a:r>
            <a:r>
              <a:rPr lang="en-IE" baseline="0" dirty="0"/>
              <a:t>e of photo:</a:t>
            </a:r>
          </a:p>
          <a:p>
            <a:r>
              <a:rPr lang="en-IE" dirty="0"/>
              <a:t>https://pixabay.com/en/ice-storm-ice-on-branch-branch-329768/</a:t>
            </a:r>
          </a:p>
          <a:p>
            <a:endParaRPr lang="en-IE" dirty="0"/>
          </a:p>
          <a:p>
            <a:r>
              <a:rPr lang="en-US" dirty="0"/>
              <a:t>Reference</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Schweinsberg</a:t>
            </a:r>
            <a:r>
              <a:rPr lang="en-US" sz="1200" kern="1200" dirty="0">
                <a:solidFill>
                  <a:schemeClr val="tx1"/>
                </a:solidFill>
                <a:effectLst/>
                <a:latin typeface="+mn-lt"/>
                <a:ea typeface="+mn-ea"/>
                <a:cs typeface="+mn-cs"/>
              </a:rPr>
              <a:t>, M., Ku, G., Wang, C.S., &amp; </a:t>
            </a:r>
            <a:r>
              <a:rPr lang="en-US" sz="1200" kern="1200" dirty="0" err="1">
                <a:solidFill>
                  <a:schemeClr val="tx1"/>
                </a:solidFill>
                <a:effectLst/>
                <a:latin typeface="+mn-lt"/>
                <a:ea typeface="+mn-ea"/>
                <a:cs typeface="+mn-cs"/>
              </a:rPr>
              <a:t>Pillutla</a:t>
            </a:r>
            <a:r>
              <a:rPr lang="en-US" sz="1200" kern="1200" dirty="0">
                <a:solidFill>
                  <a:schemeClr val="tx1"/>
                </a:solidFill>
                <a:effectLst/>
                <a:latin typeface="+mn-lt"/>
                <a:ea typeface="+mn-ea"/>
                <a:cs typeface="+mn-cs"/>
              </a:rPr>
              <a:t>, M.M. (2012). Starting high and ending with nothing: The role of anchors and power in negotiations. </a:t>
            </a:r>
            <a:r>
              <a:rPr lang="en-US" sz="1200" i="1" u="none" strike="noStrike" kern="1200" dirty="0">
                <a:solidFill>
                  <a:schemeClr val="tx1"/>
                </a:solidFill>
                <a:effectLst/>
                <a:latin typeface="+mn-lt"/>
                <a:ea typeface="+mn-ea"/>
                <a:cs typeface="+mn-cs"/>
              </a:rPr>
              <a:t>Journal of Experimental Social Psychology</a:t>
            </a:r>
            <a:r>
              <a:rPr lang="en-US" sz="1200" i="1" kern="1200" dirty="0">
                <a:solidFill>
                  <a:schemeClr val="tx1"/>
                </a:solidFill>
                <a:effectLst/>
                <a:latin typeface="+mn-lt"/>
                <a:ea typeface="+mn-ea"/>
                <a:cs typeface="+mn-cs"/>
              </a:rPr>
              <a:t>, 48</a:t>
            </a:r>
            <a:r>
              <a:rPr lang="en-US" sz="1200" kern="1200" dirty="0">
                <a:solidFill>
                  <a:schemeClr val="tx1"/>
                </a:solidFill>
                <a:effectLst/>
                <a:latin typeface="+mn-lt"/>
                <a:ea typeface="+mn-ea"/>
                <a:cs typeface="+mn-cs"/>
              </a:rPr>
              <a:t>, 226–231.</a:t>
            </a:r>
          </a:p>
          <a:p>
            <a:r>
              <a:rPr lang="en-US" dirty="0"/>
              <a:t>http://www.sciencedirect.com/science/article/pii/S0022103111001880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11</a:t>
            </a:fld>
            <a:endParaRPr lang="en-GB" dirty="0"/>
          </a:p>
        </p:txBody>
      </p:sp>
    </p:spTree>
    <p:extLst>
      <p:ext uri="{BB962C8B-B14F-4D97-AF65-F5344CB8AC3E}">
        <p14:creationId xmlns:p14="http://schemas.microsoft.com/office/powerpoint/2010/main" val="3739653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a:t>
            </a:r>
            <a:r>
              <a:rPr lang="en-GB" sz="1200" b="0" dirty="0"/>
              <a:t>points payoffs</a:t>
            </a:r>
            <a:r>
              <a:rPr lang="en-GB" sz="1200" b="0" baseline="0" dirty="0"/>
              <a:t> for </a:t>
            </a:r>
            <a:r>
              <a:rPr lang="en-US" sz="1200" b="0" dirty="0"/>
              <a:t>Poultry Density. As</a:t>
            </a:r>
            <a:r>
              <a:rPr lang="en-US" sz="1200" b="0" baseline="0" dirty="0"/>
              <a:t> I mentioned earlier, each side wants options that are impossible for the other side. </a:t>
            </a:r>
          </a:p>
          <a:p>
            <a:endParaRPr lang="en-US" sz="1200" b="0" baseline="0" dirty="0"/>
          </a:p>
          <a:p>
            <a:r>
              <a:rPr lang="en-US" sz="1200" b="0" i="0" u="sng" baseline="0" dirty="0"/>
              <a:t>Note</a:t>
            </a:r>
            <a:r>
              <a:rPr lang="en-US" sz="1200" b="0" baseline="0" dirty="0"/>
              <a:t>: At this juncture in the lecture all of these points have been covered, so its better to go through the slides with the payoff figures relatively quickly.  </a:t>
            </a:r>
            <a:endParaRPr lang="en-GB" b="0" dirty="0"/>
          </a:p>
        </p:txBody>
      </p:sp>
      <p:sp>
        <p:nvSpPr>
          <p:cNvPr id="4" name="Slide Number Placeholder 3"/>
          <p:cNvSpPr>
            <a:spLocks noGrp="1"/>
          </p:cNvSpPr>
          <p:nvPr>
            <p:ph type="sldNum" sz="quarter" idx="10"/>
          </p:nvPr>
        </p:nvSpPr>
        <p:spPr/>
        <p:txBody>
          <a:bodyPr/>
          <a:lstStyle/>
          <a:p>
            <a:fld id="{7F3D1EF9-5CC1-4238-AAAD-E9DC1B1191CD}" type="slidenum">
              <a:rPr lang="en-GB" smtClean="0"/>
              <a:t>12</a:t>
            </a:fld>
            <a:endParaRPr lang="en-GB" dirty="0"/>
          </a:p>
        </p:txBody>
      </p:sp>
    </p:spTree>
    <p:extLst>
      <p:ext uri="{BB962C8B-B14F-4D97-AF65-F5344CB8AC3E}">
        <p14:creationId xmlns:p14="http://schemas.microsoft.com/office/powerpoint/2010/main" val="493996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a:t>
            </a:r>
            <a:r>
              <a:rPr lang="en-GB" b="0" dirty="0"/>
              <a:t>he </a:t>
            </a:r>
            <a:r>
              <a:rPr lang="en-GB" sz="1200" b="0" dirty="0"/>
              <a:t>points payoffs</a:t>
            </a:r>
            <a:r>
              <a:rPr lang="en-GB" sz="1200" b="0" baseline="0" dirty="0"/>
              <a:t> for </a:t>
            </a:r>
            <a:r>
              <a:rPr lang="en-US" sz="1200" b="0" dirty="0"/>
              <a:t>Inspection Frequency. Again, </a:t>
            </a:r>
            <a:r>
              <a:rPr lang="en-US" sz="1200" b="0" baseline="0" dirty="0"/>
              <a:t>each side wants things the other side cannot possibly agree to. </a:t>
            </a:r>
          </a:p>
          <a:p>
            <a:endParaRPr lang="en-US" sz="1200" b="0" baseline="0" dirty="0"/>
          </a:p>
          <a:p>
            <a:r>
              <a:rPr lang="en-US" sz="1200" b="0" i="0" u="sng" baseline="0" dirty="0"/>
              <a:t>Note</a:t>
            </a:r>
            <a:r>
              <a:rPr lang="en-US" sz="1200" b="0" baseline="0" dirty="0"/>
              <a:t>: At this juncture in the lecture all of these points have been covered, so its better to go through the slides with the payoff figures relatively quickly.  </a:t>
            </a:r>
            <a:endParaRPr lang="en-GB" b="0" dirty="0"/>
          </a:p>
          <a:p>
            <a:endParaRPr lang="en-GB" dirty="0"/>
          </a:p>
        </p:txBody>
      </p:sp>
      <p:sp>
        <p:nvSpPr>
          <p:cNvPr id="4" name="Slide Number Placeholder 3"/>
          <p:cNvSpPr>
            <a:spLocks noGrp="1"/>
          </p:cNvSpPr>
          <p:nvPr>
            <p:ph type="sldNum" sz="quarter" idx="10"/>
          </p:nvPr>
        </p:nvSpPr>
        <p:spPr/>
        <p:txBody>
          <a:bodyPr/>
          <a:lstStyle/>
          <a:p>
            <a:fld id="{7F3D1EF9-5CC1-4238-AAAD-E9DC1B1191CD}" type="slidenum">
              <a:rPr lang="en-GB" smtClean="0"/>
              <a:t>13</a:t>
            </a:fld>
            <a:endParaRPr lang="en-GB" dirty="0"/>
          </a:p>
        </p:txBody>
      </p:sp>
    </p:spTree>
    <p:extLst>
      <p:ext uri="{BB962C8B-B14F-4D97-AF65-F5344CB8AC3E}">
        <p14:creationId xmlns:p14="http://schemas.microsoft.com/office/powerpoint/2010/main" val="396616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points payoffs for business partners. </a:t>
            </a:r>
            <a:r>
              <a:rPr lang="en-GB"/>
              <a:t>Alvaro is the choice that maximizes value and divides that value equally, even if its neither side’s ideal option. </a:t>
            </a:r>
            <a:endParaRPr lang="en-GB" dirty="0"/>
          </a:p>
        </p:txBody>
      </p:sp>
      <p:sp>
        <p:nvSpPr>
          <p:cNvPr id="4" name="Slide Number Placeholder 3"/>
          <p:cNvSpPr>
            <a:spLocks noGrp="1"/>
          </p:cNvSpPr>
          <p:nvPr>
            <p:ph type="sldNum" sz="quarter" idx="10"/>
          </p:nvPr>
        </p:nvSpPr>
        <p:spPr/>
        <p:txBody>
          <a:bodyPr/>
          <a:lstStyle/>
          <a:p>
            <a:fld id="{7F3D1EF9-5CC1-4238-AAAD-E9DC1B1191CD}" type="slidenum">
              <a:rPr lang="en-GB" smtClean="0"/>
              <a:t>14</a:t>
            </a:fld>
            <a:endParaRPr lang="en-GB" dirty="0"/>
          </a:p>
        </p:txBody>
      </p:sp>
    </p:spTree>
    <p:extLst>
      <p:ext uri="{BB962C8B-B14F-4D97-AF65-F5344CB8AC3E}">
        <p14:creationId xmlns:p14="http://schemas.microsoft.com/office/powerpoint/2010/main" val="3305484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a:t>
            </a:r>
            <a:r>
              <a:rPr lang="en-GB" sz="1200" b="0" dirty="0"/>
              <a:t>points payoffs</a:t>
            </a:r>
            <a:r>
              <a:rPr lang="en-GB" sz="1200" b="0" baseline="0" dirty="0"/>
              <a:t> for </a:t>
            </a:r>
            <a:r>
              <a:rPr lang="en-US" sz="1200" b="0" dirty="0"/>
              <a:t>loan size. Here you can see </a:t>
            </a:r>
            <a:r>
              <a:rPr lang="en-US" sz="1200" b="0" dirty="0" err="1"/>
              <a:t>CrediGro’s</a:t>
            </a:r>
            <a:r>
              <a:rPr lang="en-US" sz="1200" b="0" dirty="0"/>
              <a:t> curvilinear preferences, they </a:t>
            </a:r>
            <a:r>
              <a:rPr lang="en-GB" sz="1200" b="0" dirty="0"/>
              <a:t>want a loan in the middle of the available</a:t>
            </a:r>
            <a:r>
              <a:rPr lang="en-GB" sz="1200" b="0" baseline="0" dirty="0"/>
              <a:t> </a:t>
            </a:r>
            <a:r>
              <a:rPr lang="en-GB" sz="1200" b="0" dirty="0"/>
              <a:t>options, so small a loan will not jump-start</a:t>
            </a:r>
            <a:r>
              <a:rPr lang="en-GB" sz="1200" b="0" baseline="0" dirty="0"/>
              <a:t> the chicken farm and too big is too much risk. </a:t>
            </a:r>
            <a:r>
              <a:rPr lang="en-GB" sz="1200" b="0" dirty="0"/>
              <a:t> </a:t>
            </a:r>
            <a:r>
              <a:rPr lang="en-US" sz="1200" b="0" dirty="0"/>
              <a:t> </a:t>
            </a:r>
            <a:endParaRPr lang="en-US" sz="1200" b="0" baseline="0" dirty="0"/>
          </a:p>
          <a:p>
            <a:endParaRPr lang="en-US" sz="1200" b="0" baseline="0" dirty="0"/>
          </a:p>
          <a:p>
            <a:r>
              <a:rPr lang="en-US" sz="1200" b="0" i="0" u="sng" baseline="0" dirty="0"/>
              <a:t>Note</a:t>
            </a:r>
            <a:r>
              <a:rPr lang="en-US" sz="1200" b="0" baseline="0" dirty="0"/>
              <a:t>: At this juncture in the lecture all of these points have been covered, so its better to go through the slides with the payoff figures relatively quickly.  </a:t>
            </a:r>
            <a:endParaRPr lang="en-GB" b="0" dirty="0"/>
          </a:p>
          <a:p>
            <a:endParaRPr lang="en-GB" dirty="0"/>
          </a:p>
        </p:txBody>
      </p:sp>
      <p:sp>
        <p:nvSpPr>
          <p:cNvPr id="4" name="Slide Number Placeholder 3"/>
          <p:cNvSpPr>
            <a:spLocks noGrp="1"/>
          </p:cNvSpPr>
          <p:nvPr>
            <p:ph type="sldNum" sz="quarter" idx="10"/>
          </p:nvPr>
        </p:nvSpPr>
        <p:spPr/>
        <p:txBody>
          <a:bodyPr/>
          <a:lstStyle/>
          <a:p>
            <a:fld id="{7F3D1EF9-5CC1-4238-AAAD-E9DC1B1191CD}" type="slidenum">
              <a:rPr lang="en-GB" smtClean="0"/>
              <a:t>15</a:t>
            </a:fld>
            <a:endParaRPr lang="en-GB" dirty="0"/>
          </a:p>
        </p:txBody>
      </p:sp>
    </p:spTree>
    <p:extLst>
      <p:ext uri="{BB962C8B-B14F-4D97-AF65-F5344CB8AC3E}">
        <p14:creationId xmlns:p14="http://schemas.microsoft.com/office/powerpoint/2010/main" val="3396865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loan payback time</a:t>
            </a:r>
            <a:r>
              <a:rPr lang="en-US" sz="1200" b="0" dirty="0"/>
              <a:t>. </a:t>
            </a:r>
            <a:r>
              <a:rPr lang="en-US" sz="1200" b="0" dirty="0" err="1"/>
              <a:t>CrediGro</a:t>
            </a:r>
            <a:r>
              <a:rPr lang="en-US" sz="1200" b="0" dirty="0"/>
              <a:t> again has curvilinear preferences, to</a:t>
            </a:r>
            <a:r>
              <a:rPr lang="en-US" sz="1200" b="0" baseline="0" dirty="0"/>
              <a:t> maximize value you need to find the point where the two lines meet, the black line for Julieta and dotted line for </a:t>
            </a:r>
            <a:r>
              <a:rPr lang="en-US" sz="1200" b="0" baseline="0" dirty="0" err="1"/>
              <a:t>CrediGro</a:t>
            </a:r>
            <a:r>
              <a:rPr lang="en-US" sz="1200" b="0" baseline="0" dirty="0"/>
              <a:t>. When they cross, the pie or joint value is greatest. </a:t>
            </a:r>
            <a:endParaRPr lang="en-US" sz="1200" b="0" dirty="0"/>
          </a:p>
          <a:p>
            <a:endParaRPr lang="en-US" sz="1200" b="0" baseline="0" dirty="0"/>
          </a:p>
          <a:p>
            <a:r>
              <a:rPr lang="en-US" sz="1200" b="0" i="0" u="sng" baseline="0" dirty="0"/>
              <a:t>Note</a:t>
            </a:r>
            <a:r>
              <a:rPr lang="en-US" sz="1200" b="0" baseline="0" dirty="0"/>
              <a:t>: At this juncture in the lecture all of these points have been covered, so its better to go through the slides with the payoff figures relatively quickly.  </a:t>
            </a:r>
            <a:endParaRPr lang="en-GB" b="0" dirty="0"/>
          </a:p>
          <a:p>
            <a:endParaRPr lang="en-GB" dirty="0"/>
          </a:p>
        </p:txBody>
      </p:sp>
      <p:sp>
        <p:nvSpPr>
          <p:cNvPr id="4" name="Slide Number Placeholder 3"/>
          <p:cNvSpPr>
            <a:spLocks noGrp="1"/>
          </p:cNvSpPr>
          <p:nvPr>
            <p:ph type="sldNum" sz="quarter" idx="10"/>
          </p:nvPr>
        </p:nvSpPr>
        <p:spPr/>
        <p:txBody>
          <a:bodyPr/>
          <a:lstStyle/>
          <a:p>
            <a:fld id="{7F3D1EF9-5CC1-4238-AAAD-E9DC1B1191CD}" type="slidenum">
              <a:rPr lang="en-GB" smtClean="0"/>
              <a:t>16</a:t>
            </a:fld>
            <a:endParaRPr lang="en-GB" dirty="0"/>
          </a:p>
        </p:txBody>
      </p:sp>
    </p:spTree>
    <p:extLst>
      <p:ext uri="{BB962C8B-B14F-4D97-AF65-F5344CB8AC3E}">
        <p14:creationId xmlns:p14="http://schemas.microsoft.com/office/powerpoint/2010/main" val="403676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t>Who had better alternatives in Game of Chicken? </a:t>
            </a:r>
            <a:r>
              <a:rPr lang="en-US" sz="1200" b="0" baseline="0" dirty="0"/>
              <a:t>[</a:t>
            </a:r>
            <a:r>
              <a:rPr lang="en-US" sz="1200" b="0" i="1" baseline="0" dirty="0"/>
              <a:t>Students answer</a:t>
            </a:r>
            <a:r>
              <a:rPr lang="en-US" sz="1200" b="0" baseline="0" dirty="0"/>
              <a:t>]. What will Julieta do if there is no deal? [</a:t>
            </a:r>
            <a:r>
              <a:rPr lang="en-US" sz="1200" b="0" i="1" baseline="0" dirty="0"/>
              <a:t>Students answer</a:t>
            </a:r>
            <a:r>
              <a:rPr lang="en-US" sz="1200" b="0" baseline="0" dirty="0"/>
              <a:t>]. How about </a:t>
            </a:r>
            <a:r>
              <a:rPr lang="en-US" sz="1200" b="0" baseline="0" dirty="0" err="1"/>
              <a:t>CrediGro</a:t>
            </a:r>
            <a:r>
              <a:rPr lang="en-US" sz="1200" b="0" baseline="0" dirty="0"/>
              <a:t>? [</a:t>
            </a:r>
            <a:r>
              <a:rPr lang="en-US" sz="1200" b="0" i="1" baseline="0" dirty="0"/>
              <a:t>Students answer</a:t>
            </a:r>
            <a:r>
              <a:rPr lang="en-US" sz="1200" b="0" baseline="0" dirty="0"/>
              <a:t>]. What’s that worth to them? [</a:t>
            </a:r>
            <a:r>
              <a:rPr lang="en-US" sz="1200" b="0" i="1" baseline="0" dirty="0"/>
              <a:t>Students answer</a:t>
            </a:r>
            <a:r>
              <a:rPr lang="en-US" sz="1200" b="0" baseline="0" dirty="0"/>
              <a:t>]. </a:t>
            </a:r>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17</a:t>
            </a:fld>
            <a:endParaRPr lang="en-GB" dirty="0"/>
          </a:p>
        </p:txBody>
      </p:sp>
    </p:spTree>
    <p:extLst>
      <p:ext uri="{BB962C8B-B14F-4D97-AF65-F5344CB8AC3E}">
        <p14:creationId xmlns:p14="http://schemas.microsoft.com/office/powerpoint/2010/main" val="15135784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CrediGro</a:t>
            </a:r>
            <a:r>
              <a:rPr lang="en-US" sz="1200" dirty="0"/>
              <a:t> has a better BATNA than the Julieta Chicken Farm. If there is no deal, Julieta takes out loans from family</a:t>
            </a:r>
            <a:r>
              <a:rPr lang="en-US" sz="1200" baseline="0" dirty="0"/>
              <a:t> for a value of 30 points. </a:t>
            </a:r>
            <a:r>
              <a:rPr lang="en-US" sz="1200" baseline="0" dirty="0" err="1"/>
              <a:t>CrediGro</a:t>
            </a:r>
            <a:r>
              <a:rPr lang="en-US" sz="1200" baseline="0" dirty="0"/>
              <a:t> will not make a deal below 40 points because that is what pursuing alternative loan opportunities is worth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This is true to life, I think-- i</a:t>
            </a:r>
            <a:r>
              <a:rPr lang="en-US" sz="2400" dirty="0"/>
              <a:t>n real life, the farmers would typically need the loan more than the lenders need to make the loan. That doesn’t mean an</a:t>
            </a:r>
            <a:r>
              <a:rPr lang="en-US" sz="2400" baseline="0" dirty="0"/>
              <a:t> agreement or win-win solution isn’t possible, just that one side needs the deal more than the other. </a:t>
            </a:r>
            <a:endParaRPr lang="en-US" sz="2400" dirty="0"/>
          </a:p>
          <a:p>
            <a:endParaRPr lang="en-US" sz="2400" dirty="0"/>
          </a:p>
          <a:p>
            <a:r>
              <a:rPr lang="en-US" sz="2400" dirty="0"/>
              <a:t>Win-win solutions</a:t>
            </a:r>
            <a:r>
              <a:rPr lang="en-US" sz="2400" baseline="0" dirty="0"/>
              <a:t> in most negotiation exercises are symmetric-- both sides win equally. But that’s not very realistic. </a:t>
            </a:r>
            <a:r>
              <a:rPr lang="en-US" sz="2400" dirty="0"/>
              <a:t>In real life, expanding the pie typically</a:t>
            </a:r>
            <a:r>
              <a:rPr lang="en-US" sz="2400" baseline="0" dirty="0"/>
              <a:t> </a:t>
            </a:r>
            <a:r>
              <a:rPr lang="en-US" sz="2400" dirty="0"/>
              <a:t>benefits one side more than the other. Win-win solutions can be really unfair. Its like this in</a:t>
            </a:r>
            <a:r>
              <a:rPr lang="en-US" sz="2400" baseline="0" dirty="0"/>
              <a:t> Game of Chicken. </a:t>
            </a:r>
            <a:r>
              <a:rPr lang="en-US" sz="2400" baseline="0" dirty="0" err="1"/>
              <a:t>CrediGro</a:t>
            </a:r>
            <a:r>
              <a:rPr lang="en-US" sz="2400" baseline="0" dirty="0"/>
              <a:t> benefits more from tradeoffs than the chicken farmers. </a:t>
            </a:r>
            <a:r>
              <a:rPr lang="en-US" sz="2400" dirty="0"/>
              <a:t>Interactions between corporations and small businesses in emerging markets are often like this, both sides are helped</a:t>
            </a:r>
            <a:r>
              <a:rPr lang="en-US" sz="2400" baseline="0" dirty="0"/>
              <a:t> but the more powerful party gets helped more. </a:t>
            </a:r>
            <a:r>
              <a:rPr lang="en-US" sz="2400" dirty="0"/>
              <a:t> </a:t>
            </a:r>
          </a:p>
          <a:p>
            <a:endParaRPr lang="en-US" sz="2400" dirty="0"/>
          </a:p>
          <a:p>
            <a:r>
              <a:rPr lang="en-US" sz="2400" dirty="0"/>
              <a:t>In</a:t>
            </a:r>
            <a:r>
              <a:rPr lang="en-US" sz="2400" baseline="0" dirty="0"/>
              <a:t> negotiations, I encourage you to focus on getting the best result for yourself that you can, and not worry about the other side doing well too or even unfairly better than you. That can be difficult to do emotionally at the time, but you’ll thank yourself in the long run. </a:t>
            </a:r>
            <a:endParaRPr lang="en-US" sz="24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18</a:t>
            </a:fld>
            <a:endParaRPr lang="en-GB" dirty="0"/>
          </a:p>
        </p:txBody>
      </p:sp>
    </p:spTree>
    <p:extLst>
      <p:ext uri="{BB962C8B-B14F-4D97-AF65-F5344CB8AC3E}">
        <p14:creationId xmlns:p14="http://schemas.microsoft.com/office/powerpoint/2010/main" val="1602463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the whole spectrum of theoretically</a:t>
            </a:r>
            <a:r>
              <a:rPr lang="en-GB" baseline="0" dirty="0"/>
              <a:t> possible results. </a:t>
            </a:r>
            <a:r>
              <a:rPr lang="en-GB" sz="1200" b="0" dirty="0"/>
              <a:t>Julieta’s maximum possible points are 62, </a:t>
            </a:r>
            <a:r>
              <a:rPr lang="en-GB" sz="1200" b="0" dirty="0" err="1"/>
              <a:t>CrediGro’s</a:t>
            </a:r>
            <a:r>
              <a:rPr lang="en-GB" sz="1200" b="0" dirty="0"/>
              <a:t> maximum possible points are 65 points.</a:t>
            </a:r>
            <a:r>
              <a:rPr lang="en-GB" sz="1200" b="0" baseline="0" dirty="0"/>
              <a:t> Those numbers are unlikely because they require the other side accepting less than their reservation points of 30 and 40. Again, I’ll send you all these slides in case you want to take a closer look and analyse your own results in more depth. </a:t>
            </a:r>
          </a:p>
          <a:p>
            <a:endParaRPr lang="en-GB" sz="1200" b="0" baseline="0" dirty="0"/>
          </a:p>
          <a:p>
            <a:r>
              <a:rPr lang="en-GB" sz="1200" b="0" baseline="0" dirty="0"/>
              <a:t>Maximizing the pie means an unfair result, 53 points for </a:t>
            </a:r>
            <a:r>
              <a:rPr lang="en-GB" sz="1200" b="0" baseline="0" dirty="0" err="1"/>
              <a:t>CrediGro</a:t>
            </a:r>
            <a:r>
              <a:rPr lang="en-GB" sz="1200" b="0" baseline="0" dirty="0"/>
              <a:t> and </a:t>
            </a:r>
            <a:r>
              <a:rPr lang="en-GB" sz="1200" b="0" dirty="0"/>
              <a:t>37 for</a:t>
            </a:r>
            <a:r>
              <a:rPr lang="en-GB" sz="1200" b="0" baseline="0" dirty="0"/>
              <a:t> </a:t>
            </a:r>
            <a:r>
              <a:rPr lang="en-GB" sz="1200" b="0" dirty="0"/>
              <a:t>Julieta. Some chicken farmers </a:t>
            </a:r>
            <a:r>
              <a:rPr lang="en-GB" sz="1200" b="0" baseline="0" dirty="0"/>
              <a:t>get more than 37 points, so creating value and claiming value for yourself are not always goals that are aligned with one another. </a:t>
            </a:r>
          </a:p>
        </p:txBody>
      </p:sp>
      <p:sp>
        <p:nvSpPr>
          <p:cNvPr id="4" name="Slide Number Placeholder 3"/>
          <p:cNvSpPr>
            <a:spLocks noGrp="1"/>
          </p:cNvSpPr>
          <p:nvPr>
            <p:ph type="sldNum" sz="quarter" idx="10"/>
          </p:nvPr>
        </p:nvSpPr>
        <p:spPr/>
        <p:txBody>
          <a:bodyPr/>
          <a:lstStyle/>
          <a:p>
            <a:fld id="{7F3D1EF9-5CC1-4238-AAAD-E9DC1B1191CD}" type="slidenum">
              <a:rPr lang="en-GB" smtClean="0"/>
              <a:t>19</a:t>
            </a:fld>
            <a:endParaRPr lang="en-GB" dirty="0"/>
          </a:p>
        </p:txBody>
      </p:sp>
    </p:spTree>
    <p:extLst>
      <p:ext uri="{BB962C8B-B14F-4D97-AF65-F5344CB8AC3E}">
        <p14:creationId xmlns:p14="http://schemas.microsoft.com/office/powerpoint/2010/main" val="1688803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0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Today we have a team-on-team negotiation exercise. Each of you will be paired with a teammate and negotiate with two counterparts. So you will be in groups of 4. </a:t>
            </a:r>
          </a:p>
          <a:p>
            <a:endParaRPr lang="en-US" baseline="0" dirty="0"/>
          </a:p>
          <a:p>
            <a:r>
              <a:rPr lang="en-US" baseline="0" dirty="0"/>
              <a:t>This is Game of Chicken, it’s about 2 chicken farmers negotiating with 2 representatives from a microcredit company for a loan. </a:t>
            </a:r>
            <a:r>
              <a:rPr lang="en-US" sz="1200" i="0" dirty="0"/>
              <a:t>Microcredit involves giving loans to very low income buyers</a:t>
            </a:r>
            <a:r>
              <a:rPr lang="en-US" sz="1200" i="0" baseline="0" dirty="0"/>
              <a:t> </a:t>
            </a:r>
            <a:r>
              <a:rPr lang="en-US" sz="1200" i="0" dirty="0"/>
              <a:t>who lack collateral or credit.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will have 30 minutes to read your role materials and plan your strategy with</a:t>
            </a:r>
            <a:r>
              <a:rPr lang="en-US" sz="1200" kern="1200" baseline="0" dirty="0">
                <a:solidFill>
                  <a:schemeClr val="tx1"/>
                </a:solidFill>
                <a:effectLst/>
                <a:latin typeface="+mn-lt"/>
                <a:ea typeface="+mn-ea"/>
                <a:cs typeface="+mn-cs"/>
              </a:rPr>
              <a:t> your teammate</a:t>
            </a:r>
            <a:r>
              <a:rPr lang="en-US" sz="1200" kern="1200" dirty="0">
                <a:solidFill>
                  <a:schemeClr val="tx1"/>
                </a:solidFill>
                <a:effectLst/>
                <a:latin typeface="+mn-lt"/>
                <a:ea typeface="+mn-ea"/>
                <a:cs typeface="+mn-cs"/>
              </a:rPr>
              <a:t>, then 45 minutes to negotiate with the other team. When you are done e</a:t>
            </a:r>
            <a:r>
              <a:rPr lang="en-US" altLang="en-US" sz="2400" b="0" baseline="0" dirty="0">
                <a:solidFill>
                  <a:srgbClr val="7030A0"/>
                </a:solidFill>
              </a:rPr>
              <a:t>ach group of 4 should fill out a copy of outcome form together [</a:t>
            </a:r>
            <a:r>
              <a:rPr lang="en-US" altLang="en-US" sz="2400" b="0" i="1" baseline="0" dirty="0">
                <a:solidFill>
                  <a:srgbClr val="7030A0"/>
                </a:solidFill>
              </a:rPr>
              <a:t>Instructor holds up hard copies of “</a:t>
            </a:r>
            <a:r>
              <a:rPr lang="en-US" altLang="en-US" sz="2400" b="0" i="1" dirty="0" err="1">
                <a:solidFill>
                  <a:srgbClr val="7030A0"/>
                </a:solidFill>
              </a:rPr>
              <a:t>Outcome_Form_Game_of_Chicken</a:t>
            </a:r>
            <a:r>
              <a:rPr lang="en-US" altLang="en-US" sz="2400" b="0" i="1" dirty="0">
                <a:solidFill>
                  <a:srgbClr val="7030A0"/>
                </a:solidFill>
              </a:rPr>
              <a:t>”</a:t>
            </a:r>
            <a:r>
              <a:rPr lang="en-US" altLang="en-US" sz="2400" b="0" dirty="0">
                <a:solidFill>
                  <a:srgbClr val="7030A0"/>
                </a:solidFill>
              </a:rPr>
              <a:t>]</a:t>
            </a:r>
            <a:r>
              <a:rPr lang="en-US" altLang="en-US" sz="2400" b="0" baseline="0" dirty="0">
                <a:solidFill>
                  <a:srgbClr val="7030A0"/>
                </a:solidFill>
              </a:rPr>
              <a:t> and give it to me. Then you take a 15 minute break while I enter your results. </a:t>
            </a:r>
            <a:r>
              <a:rPr lang="en-US" sz="1200" kern="1200" dirty="0">
                <a:solidFill>
                  <a:schemeClr val="tx1"/>
                </a:solidFill>
                <a:effectLst/>
                <a:latin typeface="+mn-lt"/>
                <a:ea typeface="+mn-ea"/>
                <a:cs typeface="+mn-cs"/>
              </a:rPr>
              <a:t>The lecture will begin again in 90 minutes. Sounds good? [</a:t>
            </a:r>
            <a:r>
              <a:rPr lang="en-US" sz="1200" i="1" kern="1200" dirty="0">
                <a:solidFill>
                  <a:schemeClr val="tx1"/>
                </a:solidFill>
                <a:effectLst/>
                <a:latin typeface="+mn-lt"/>
                <a:ea typeface="+mn-ea"/>
                <a:cs typeface="+mn-cs"/>
              </a:rPr>
              <a:t>Students</a:t>
            </a:r>
            <a:r>
              <a:rPr lang="en-US" sz="1200" i="1" kern="1200" baseline="0" dirty="0">
                <a:solidFill>
                  <a:schemeClr val="tx1"/>
                </a:solidFill>
                <a:effectLst/>
                <a:latin typeface="+mn-lt"/>
                <a:ea typeface="+mn-ea"/>
                <a:cs typeface="+mn-cs"/>
              </a:rPr>
              <a:t> say yes</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before, try to partner up with other students </a:t>
            </a:r>
            <a:r>
              <a:rPr lang="en-US" sz="1200" kern="1200" baseline="0" dirty="0">
                <a:solidFill>
                  <a:schemeClr val="tx1"/>
                </a:solidFill>
                <a:effectLst/>
                <a:latin typeface="+mn-lt"/>
                <a:ea typeface="+mn-ea"/>
                <a:cs typeface="+mn-cs"/>
              </a:rPr>
              <a:t>you know less well than others, and if possible different people from your previous negotiations. This will get more difficult to do as the course progresses, so its ok if sometimes you are with the same person from before again. [</a:t>
            </a:r>
            <a:r>
              <a:rPr lang="en-US" sz="1200" i="1" kern="1200" baseline="0" dirty="0">
                <a:solidFill>
                  <a:schemeClr val="tx1"/>
                </a:solidFill>
                <a:effectLst/>
                <a:latin typeface="+mn-lt"/>
                <a:ea typeface="+mn-ea"/>
                <a:cs typeface="+mn-cs"/>
              </a:rPr>
              <a:t>Students partner up and instructor hands out copies of the negotiation roles and outcome forms. Students read their materials and negotiate.</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i="1" baseline="0" dirty="0"/>
              <a:t>During the negotiations, the instructor should walk around and take mental or written notes on some of the students’ interactions, highlighting tactics and reactions that can be brought up later during the debriefs when students are asked to share their experiences or when key teaching points are made</a:t>
            </a:r>
            <a:r>
              <a:rPr lang="en-US" i="0" baseline="0" dirty="0"/>
              <a:t>].</a:t>
            </a:r>
            <a:endParaRPr lang="en-US" sz="1200" kern="1200" baseline="0" dirty="0">
              <a:solidFill>
                <a:schemeClr val="tx1"/>
              </a:solidFill>
              <a:effectLst/>
              <a:latin typeface="+mn-lt"/>
              <a:ea typeface="+mn-ea"/>
              <a:cs typeface="+mn-cs"/>
            </a:endParaRPr>
          </a:p>
          <a:p>
            <a:endParaRPr lang="en-US" sz="1200" b="0" i="1" kern="1200" baseline="0" dirty="0">
              <a:solidFill>
                <a:schemeClr val="tx1"/>
              </a:solidFill>
              <a:effectLst/>
              <a:latin typeface="+mn-lt"/>
              <a:ea typeface="+mn-ea"/>
              <a:cs typeface="+mn-cs"/>
            </a:endParaRPr>
          </a:p>
          <a:p>
            <a:r>
              <a:rPr lang="en-US" sz="1200" b="0" i="1" kern="1200" baseline="0" dirty="0">
                <a:solidFill>
                  <a:schemeClr val="tx1"/>
                </a:solidFill>
                <a:effectLst/>
                <a:latin typeface="+mn-lt"/>
                <a:ea typeface="+mn-ea"/>
                <a:cs typeface="+mn-cs"/>
              </a:rPr>
              <a:t>[As the students come back with their results, the instructor creates the results slide for the class using the excel spreadsheets called “</a:t>
            </a:r>
            <a:r>
              <a:rPr lang="en-US" sz="1200" b="0" i="1" kern="1200" baseline="0" dirty="0" err="1">
                <a:solidFill>
                  <a:schemeClr val="tx1"/>
                </a:solidFill>
                <a:effectLst/>
                <a:latin typeface="+mn-lt"/>
                <a:ea typeface="+mn-ea"/>
                <a:cs typeface="+mn-cs"/>
              </a:rPr>
              <a:t>Results_Template_Game_of_Chicken_Point_Scores</a:t>
            </a:r>
            <a:r>
              <a:rPr lang="en-US" sz="1200" b="0" i="1" kern="1200" baseline="0" dirty="0">
                <a:solidFill>
                  <a:schemeClr val="tx1"/>
                </a:solidFill>
                <a:effectLst/>
                <a:latin typeface="+mn-lt"/>
                <a:ea typeface="+mn-ea"/>
                <a:cs typeface="+mn-cs"/>
              </a:rPr>
              <a:t>” and pastes them into the PowerPoint slide called “</a:t>
            </a:r>
            <a:r>
              <a:rPr lang="en-US" sz="1200" b="0" i="1" dirty="0"/>
              <a:t>Your results: Points Scores” later in this</a:t>
            </a:r>
            <a:r>
              <a:rPr lang="en-US" sz="1200" b="0" i="1" baseline="0" dirty="0"/>
              <a:t> deck. Each group of 4 students is given their negotiation group number as they turn in their results and are asked to remember it for the debrief</a:t>
            </a:r>
            <a:r>
              <a:rPr lang="en-US" sz="1200" b="0" i="0" baseline="0" dirty="0"/>
              <a:t>]. </a:t>
            </a:r>
            <a:r>
              <a:rPr lang="en-US" sz="1200" b="1" baseline="0" dirty="0"/>
              <a:t> </a:t>
            </a: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baseline="0" dirty="0">
                <a:solidFill>
                  <a:schemeClr val="tx1"/>
                </a:solidFill>
                <a:effectLst/>
                <a:latin typeface="+mn-lt"/>
                <a:ea typeface="+mn-ea"/>
                <a:cs typeface="+mn-cs"/>
              </a:rPr>
              <a:t>Note</a:t>
            </a:r>
            <a:r>
              <a:rPr lang="en-US" sz="12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endParaRPr lang="en-US" dirty="0"/>
          </a:p>
          <a:p>
            <a:endParaRPr lang="en-US" baseline="0" dirty="0"/>
          </a:p>
          <a:p>
            <a:r>
              <a:rPr lang="en-US" dirty="0"/>
              <a:t>Source of photo:</a:t>
            </a:r>
          </a:p>
          <a:p>
            <a:r>
              <a:rPr lang="en-US" dirty="0"/>
              <a:t>https://pixabay.com/en/animal-chicken-africa-bird-nature-223015/</a:t>
            </a:r>
          </a:p>
        </p:txBody>
      </p:sp>
      <p:sp>
        <p:nvSpPr>
          <p:cNvPr id="4" name="Slide Number Placeholder 3"/>
          <p:cNvSpPr>
            <a:spLocks noGrp="1"/>
          </p:cNvSpPr>
          <p:nvPr>
            <p:ph type="sldNum" sz="quarter" idx="5"/>
          </p:nvPr>
        </p:nvSpPr>
        <p:spPr/>
        <p:txBody>
          <a:bodyPr/>
          <a:lstStyle/>
          <a:p>
            <a:pPr>
              <a:defRPr/>
            </a:pPr>
            <a:fld id="{7B8928A0-A706-4BA6-9A4E-81B676E7F25E}" type="slidenum">
              <a:rPr lang="en-US" smtClean="0"/>
              <a:pPr>
                <a:defRPr/>
              </a:pPr>
              <a:t>2</a:t>
            </a:fld>
            <a:endParaRPr lang="en-US"/>
          </a:p>
        </p:txBody>
      </p:sp>
    </p:spTree>
    <p:extLst>
      <p:ext uri="{BB962C8B-B14F-4D97-AF65-F5344CB8AC3E}">
        <p14:creationId xmlns:p14="http://schemas.microsoft.com/office/powerpoint/2010/main" val="340937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And here are your agreements! [</a:t>
            </a:r>
            <a:r>
              <a:rPr lang="en-US" sz="1200" b="0" i="1" kern="1200" baseline="0" dirty="0">
                <a:solidFill>
                  <a:schemeClr val="tx1"/>
                </a:solidFill>
                <a:effectLst/>
                <a:latin typeface="+mn-lt"/>
                <a:ea typeface="+mn-ea"/>
                <a:cs typeface="+mn-cs"/>
              </a:rPr>
              <a:t>Students react</a:t>
            </a:r>
            <a:r>
              <a:rPr lang="en-US" sz="1200" b="0" i="0" kern="1200" baseline="0" dirty="0">
                <a:solidFill>
                  <a:schemeClr val="tx1"/>
                </a:solidFill>
                <a:effectLst/>
                <a:latin typeface="+mn-lt"/>
                <a:ea typeface="+mn-ea"/>
                <a:cs typeface="+mn-cs"/>
              </a:rPr>
              <a:t>]. The total height of the bars reflects the joint value you created together. Higher bars mean more value creation. The red bars reflect the value claimed by </a:t>
            </a:r>
            <a:r>
              <a:rPr lang="en-US" sz="1200" b="0" i="0" kern="1200" baseline="0" dirty="0" err="1">
                <a:solidFill>
                  <a:schemeClr val="tx1"/>
                </a:solidFill>
                <a:effectLst/>
                <a:latin typeface="+mn-lt"/>
                <a:ea typeface="+mn-ea"/>
                <a:cs typeface="+mn-cs"/>
              </a:rPr>
              <a:t>CrediGro</a:t>
            </a:r>
            <a:r>
              <a:rPr lang="en-US" sz="1200" b="0" i="0" kern="1200" baseline="0" dirty="0">
                <a:solidFill>
                  <a:schemeClr val="tx1"/>
                </a:solidFill>
                <a:effectLst/>
                <a:latin typeface="+mn-lt"/>
                <a:ea typeface="+mn-ea"/>
                <a:cs typeface="+mn-cs"/>
              </a:rPr>
              <a:t> and green is for the chicken farmers.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So tell me a bit about your deals. [</a:t>
            </a:r>
            <a:r>
              <a:rPr lang="en-US" sz="1200" i="1" baseline="0" dirty="0"/>
              <a:t>Students share their experiences in the negotiation. If not enough students are speaking, the instructor can choose extreme results– high and low bars, bars with very fair and very disproportionate divisions of value– and ask that negotiating team to share</a:t>
            </a:r>
            <a:r>
              <a:rPr lang="en-US" sz="1200" baseline="0"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What’s shown here are example results from a pilot lecture at INSEAD. During the break, the instructor should have created the results slide for the class using the excel spreadsheet called “</a:t>
            </a:r>
            <a:r>
              <a:rPr lang="en-US" sz="1200" b="0" i="0" u="none" kern="1200" baseline="0" dirty="0" err="1">
                <a:solidFill>
                  <a:schemeClr val="tx1"/>
                </a:solidFill>
                <a:effectLst/>
                <a:latin typeface="+mn-lt"/>
                <a:ea typeface="+mn-ea"/>
                <a:cs typeface="+mn-cs"/>
              </a:rPr>
              <a:t>Results_Template_Game_of_Chicken_Point_Scores</a:t>
            </a:r>
            <a:r>
              <a:rPr lang="en-US" sz="1200" b="0" i="0" kern="1200" baseline="0" dirty="0">
                <a:solidFill>
                  <a:schemeClr val="tx1"/>
                </a:solidFill>
                <a:effectLst/>
                <a:latin typeface="+mn-lt"/>
                <a:ea typeface="+mn-ea"/>
                <a:cs typeface="+mn-cs"/>
              </a:rPr>
              <a:t>” and pasted it into this PowerPoint slide. Impasses (leading to 40 for </a:t>
            </a:r>
            <a:r>
              <a:rPr lang="en-US" sz="1200" b="0" i="0" kern="1200" baseline="0" dirty="0" err="1">
                <a:solidFill>
                  <a:schemeClr val="tx1"/>
                </a:solidFill>
                <a:effectLst/>
                <a:latin typeface="+mn-lt"/>
                <a:ea typeface="+mn-ea"/>
                <a:cs typeface="+mn-cs"/>
              </a:rPr>
              <a:t>CrediGro</a:t>
            </a:r>
            <a:r>
              <a:rPr lang="en-US" sz="1200" b="0" i="0" kern="1200" baseline="0" dirty="0">
                <a:solidFill>
                  <a:schemeClr val="tx1"/>
                </a:solidFill>
                <a:effectLst/>
                <a:latin typeface="+mn-lt"/>
                <a:ea typeface="+mn-ea"/>
                <a:cs typeface="+mn-cs"/>
              </a:rPr>
              <a:t> and 30 for Julieta chicken farm) can be indicated with a text box and the word “impasse” in red font. </a:t>
            </a:r>
            <a:endParaRPr lang="en-US" dirty="0"/>
          </a:p>
          <a:p>
            <a:endParaRPr lang="en-US" dirty="0"/>
          </a:p>
          <a:p>
            <a:r>
              <a:rPr lang="en-US" u="sng" dirty="0"/>
              <a:t>Note</a:t>
            </a:r>
            <a:r>
              <a:rPr lang="en-US" dirty="0"/>
              <a:t>: Here are the relevant items from the Outcome Form used</a:t>
            </a:r>
            <a:r>
              <a:rPr lang="en-US" baseline="0" dirty="0"/>
              <a:t> to create this figure</a:t>
            </a:r>
            <a:endParaRPr lang="en-US" dirty="0"/>
          </a:p>
          <a:p>
            <a:endParaRPr lang="en-US" dirty="0"/>
          </a:p>
          <a:p>
            <a:r>
              <a:rPr lang="en-US" sz="1200" kern="1200" dirty="0">
                <a:solidFill>
                  <a:schemeClr val="tx1"/>
                </a:solidFill>
                <a:effectLst/>
                <a:latin typeface="+mn-lt"/>
                <a:ea typeface="+mn-ea"/>
                <a:cs typeface="+mn-cs"/>
              </a:rPr>
              <a:t>Total points obtained by </a:t>
            </a:r>
            <a:r>
              <a:rPr lang="en-US" sz="1200" kern="1200" dirty="0" err="1">
                <a:solidFill>
                  <a:schemeClr val="tx1"/>
                </a:solidFill>
                <a:effectLst/>
                <a:latin typeface="+mn-lt"/>
                <a:ea typeface="+mn-ea"/>
                <a:cs typeface="+mn-cs"/>
              </a:rPr>
              <a:t>CrediGro</a:t>
            </a:r>
            <a:r>
              <a:rPr lang="en-US" sz="1200" kern="1200" dirty="0">
                <a:solidFill>
                  <a:schemeClr val="tx1"/>
                </a:solidFill>
                <a:effectLst/>
                <a:latin typeface="+mn-lt"/>
                <a:ea typeface="+mn-ea"/>
                <a:cs typeface="+mn-cs"/>
              </a:rPr>
              <a:t>: </a:t>
            </a:r>
            <a:r>
              <a:rPr lang="en-US" sz="1200"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points</a:t>
            </a:r>
          </a:p>
          <a:p>
            <a:r>
              <a:rPr lang="en-US" sz="1200" i="1" kern="1200" dirty="0">
                <a:solidFill>
                  <a:schemeClr val="tx1"/>
                </a:solidFill>
                <a:effectLst/>
                <a:latin typeface="+mn-lt"/>
                <a:ea typeface="+mn-ea"/>
                <a:cs typeface="+mn-cs"/>
              </a:rPr>
              <a:t>Note: These are the total points adding up across all issues, Size of the Loan + Loan Payback Time + Business Partner Support + Poultry Density + Inspection Frequency, using </a:t>
            </a:r>
            <a:r>
              <a:rPr lang="en-US" sz="1200" i="1" u="sng" kern="1200" dirty="0" err="1">
                <a:solidFill>
                  <a:schemeClr val="tx1"/>
                </a:solidFill>
                <a:effectLst/>
                <a:latin typeface="+mn-lt"/>
                <a:ea typeface="+mn-ea"/>
                <a:cs typeface="+mn-cs"/>
              </a:rPr>
              <a:t>CrediGro’s</a:t>
            </a:r>
            <a:r>
              <a:rPr lang="en-US" sz="1200" i="1" kern="1200" dirty="0">
                <a:solidFill>
                  <a:schemeClr val="tx1"/>
                </a:solidFill>
                <a:effectLst/>
                <a:latin typeface="+mn-lt"/>
                <a:ea typeface="+mn-ea"/>
                <a:cs typeface="+mn-cs"/>
              </a:rPr>
              <a:t> payoff structure.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Total points obtained by the Chicken Farmers: </a:t>
            </a:r>
            <a:r>
              <a:rPr lang="en-US" sz="1200" kern="1200" baseline="0" dirty="0">
                <a:solidFill>
                  <a:schemeClr val="tx1"/>
                </a:solidFill>
                <a:effectLst/>
                <a:latin typeface="+mn-lt"/>
                <a:ea typeface="+mn-ea"/>
                <a:cs typeface="+mn-cs"/>
              </a:rPr>
              <a:t> </a:t>
            </a:r>
            <a:r>
              <a:rPr lang="en-US" sz="1200" u="sng"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points</a:t>
            </a:r>
          </a:p>
          <a:p>
            <a:r>
              <a:rPr lang="en-US" sz="1200" i="1" kern="1200" dirty="0">
                <a:solidFill>
                  <a:schemeClr val="tx1"/>
                </a:solidFill>
                <a:effectLst/>
                <a:latin typeface="+mn-lt"/>
                <a:ea typeface="+mn-ea"/>
                <a:cs typeface="+mn-cs"/>
              </a:rPr>
              <a:t>Note: These are the total points adding up across all issues, Size of the Loan + Loan Payback Time + Business Partner Support + Poultry Density + Inspection Frequency, using the </a:t>
            </a:r>
            <a:r>
              <a:rPr lang="en-US" sz="1200" i="1" u="sng" kern="1200" dirty="0">
                <a:solidFill>
                  <a:schemeClr val="tx1"/>
                </a:solidFill>
                <a:effectLst/>
                <a:latin typeface="+mn-lt"/>
                <a:ea typeface="+mn-ea"/>
                <a:cs typeface="+mn-cs"/>
              </a:rPr>
              <a:t>Chicken Farmers’</a:t>
            </a:r>
            <a:r>
              <a:rPr lang="en-US" sz="1200" i="1" kern="1200" dirty="0">
                <a:solidFill>
                  <a:schemeClr val="tx1"/>
                </a:solidFill>
                <a:effectLst/>
                <a:latin typeface="+mn-lt"/>
                <a:ea typeface="+mn-ea"/>
                <a:cs typeface="+mn-cs"/>
              </a:rPr>
              <a:t> payoff structure.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20</a:t>
            </a:fld>
            <a:endParaRPr lang="en-GB" dirty="0"/>
          </a:p>
        </p:txBody>
      </p:sp>
    </p:spTree>
    <p:extLst>
      <p:ext uri="{BB962C8B-B14F-4D97-AF65-F5344CB8AC3E}">
        <p14:creationId xmlns:p14="http://schemas.microsoft.com/office/powerpoint/2010/main" val="19875167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t>As</a:t>
            </a:r>
            <a:r>
              <a:rPr lang="en-US" b="0" u="none" baseline="0" dirty="0"/>
              <a:t> we’ve talked about before, a negotiation isn’t just about the value you get now, its also abut the long term relationship.  </a:t>
            </a:r>
            <a:r>
              <a:rPr lang="en-US" sz="1200" dirty="0" err="1"/>
              <a:t>CrediGro</a:t>
            </a:r>
            <a:r>
              <a:rPr lang="en-US" sz="1200" dirty="0"/>
              <a:t> and the Julieta Chicken Farm could do business together long into the future if this interaction goes well. You don’t want to be a relationship sucker who gives away all</a:t>
            </a:r>
            <a:r>
              <a:rPr lang="en-US" sz="1200" baseline="0" dirty="0"/>
              <a:t> the value in the hopes of being friends, but you should value good relationships in addition to getting a good deal now. The best result would be to get both, and some of you achieved this. </a:t>
            </a:r>
            <a:endParaRPr lang="en-US" sz="1200" dirty="0"/>
          </a:p>
          <a:p>
            <a:endParaRPr lang="en-US" b="1" u="sng" baseline="0" dirty="0"/>
          </a:p>
          <a:p>
            <a:r>
              <a:rPr lang="en-US" dirty="0"/>
              <a:t>Source of photo:</a:t>
            </a:r>
          </a:p>
          <a:p>
            <a:r>
              <a:rPr lang="en-US" dirty="0"/>
              <a:t>https://pixabay.com/en/refugees-economic-migrants-1020256/</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21</a:t>
            </a:fld>
            <a:endParaRPr lang="en-GB" dirty="0"/>
          </a:p>
        </p:txBody>
      </p:sp>
    </p:spTree>
    <p:extLst>
      <p:ext uri="{BB962C8B-B14F-4D97-AF65-F5344CB8AC3E}">
        <p14:creationId xmlns:p14="http://schemas.microsoft.com/office/powerpoint/2010/main" val="2560300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So those of you who gave each other low ratings as a future partner, why wouldn’t you do business with your counterparts again? </a:t>
            </a:r>
            <a:r>
              <a:rPr lang="en-US" sz="1200" u="none" baseline="0" dirty="0"/>
              <a:t>[</a:t>
            </a:r>
            <a:r>
              <a:rPr lang="en-US" sz="1200" i="1" u="none" baseline="0" dirty="0"/>
              <a:t>Students share their experiences in the negotiation and the bases for their ratings. If not enough students are speaking, the instructor can choose extreme results from the outcome forms and ask that negotiating team to share</a:t>
            </a:r>
            <a:r>
              <a:rPr lang="en-US" sz="1200" u="none"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t>Source of photo: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baseline="0" dirty="0"/>
              <a:t>https://pixabay.com/photos/job-interview-hiring-hand-shake-3790033/</a:t>
            </a:r>
          </a:p>
        </p:txBody>
      </p:sp>
      <p:sp>
        <p:nvSpPr>
          <p:cNvPr id="4" name="Slide Number Placeholder 3"/>
          <p:cNvSpPr>
            <a:spLocks noGrp="1"/>
          </p:cNvSpPr>
          <p:nvPr>
            <p:ph type="sldNum" sz="quarter" idx="10"/>
          </p:nvPr>
        </p:nvSpPr>
        <p:spPr/>
        <p:txBody>
          <a:bodyPr/>
          <a:lstStyle/>
          <a:p>
            <a:fld id="{7F3D1EF9-5CC1-4238-AAAD-E9DC1B1191CD}" type="slidenum">
              <a:rPr lang="en-GB" smtClean="0"/>
              <a:t>22</a:t>
            </a:fld>
            <a:endParaRPr lang="en-GB" dirty="0"/>
          </a:p>
        </p:txBody>
      </p:sp>
    </p:spTree>
    <p:extLst>
      <p:ext uri="{BB962C8B-B14F-4D97-AF65-F5344CB8AC3E}">
        <p14:creationId xmlns:p14="http://schemas.microsoft.com/office/powerpoint/2010/main" val="1239961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Who </a:t>
            </a:r>
            <a:r>
              <a:rPr lang="en-US" sz="1200" b="0" dirty="0"/>
              <a:t>is better at claiming value, individuals or teams?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r>
              <a:rPr lang="en-US" sz="1200" b="0" dirty="0"/>
              <a:t>How about creating value?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US" sz="1200" b="0" dirty="0"/>
          </a:p>
          <a:p>
            <a:endParaRPr lang="en-US" dirty="0"/>
          </a:p>
          <a:p>
            <a:r>
              <a:rPr lang="en-US" dirty="0"/>
              <a:t>Source</a:t>
            </a:r>
            <a:r>
              <a:rPr lang="en-US" baseline="0" dirty="0"/>
              <a:t> for photo</a:t>
            </a:r>
          </a:p>
          <a:p>
            <a:r>
              <a:rPr lang="en-US" baseline="0" dirty="0"/>
              <a:t>https://pixabay.com/en/chess-figure-game-play-board-1215079/</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23</a:t>
            </a:fld>
            <a:endParaRPr lang="en-GB" dirty="0"/>
          </a:p>
        </p:txBody>
      </p:sp>
    </p:spTree>
    <p:extLst>
      <p:ext uri="{BB962C8B-B14F-4D97-AF65-F5344CB8AC3E}">
        <p14:creationId xmlns:p14="http://schemas.microsoft.com/office/powerpoint/2010/main" val="20592067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200" u="none" kern="1200" dirty="0">
                <a:solidFill>
                  <a:schemeClr val="tx1"/>
                </a:solidFill>
                <a:effectLst/>
                <a:latin typeface="+mn-lt"/>
                <a:ea typeface="+mn-ea"/>
                <a:cs typeface="+mn-cs"/>
              </a:rPr>
              <a:t>What</a:t>
            </a:r>
            <a:r>
              <a:rPr lang="en-SG" sz="1200" u="none" kern="1200" baseline="0" dirty="0">
                <a:solidFill>
                  <a:schemeClr val="tx1"/>
                </a:solidFill>
                <a:effectLst/>
                <a:latin typeface="+mn-lt"/>
                <a:ea typeface="+mn-ea"/>
                <a:cs typeface="+mn-cs"/>
              </a:rPr>
              <a:t> research shows is that </a:t>
            </a:r>
            <a:r>
              <a:rPr lang="en-US" sz="2400" u="none" dirty="0"/>
              <a:t>teams do better than individuals at both creating and claiming value.</a:t>
            </a:r>
            <a:r>
              <a:rPr lang="en-US" sz="2400" u="none" baseline="0" dirty="0"/>
              <a:t> Creating value, because they talk more, e</a:t>
            </a:r>
            <a:r>
              <a:rPr lang="en-US" sz="2400" u="none" dirty="0"/>
              <a:t>xchange more information, and get at interests better. Claiming</a:t>
            </a:r>
            <a:r>
              <a:rPr lang="en-US" sz="2400" u="none" baseline="0" dirty="0"/>
              <a:t> value because of the human tendency to conform to groups, there is psychological strength in numbers. But this team advantage only occurs if the team’s </a:t>
            </a:r>
            <a:r>
              <a:rPr lang="en-US" sz="2400" u="none" dirty="0"/>
              <a:t>roles and strategies are well coordinated.</a:t>
            </a:r>
            <a:r>
              <a:rPr lang="en-US" sz="2400" u="none" baseline="0" dirty="0"/>
              <a:t> You need to be on the same page as your teammates or negotiating as part of a team could even be worse than working alone. So its critical to actively prepare together before the negotiation </a:t>
            </a:r>
            <a:r>
              <a:rPr lang="en-US" sz="2400" u="none" dirty="0"/>
              <a:t>to reduce chances of conflict within the team during the final negotiation.</a:t>
            </a:r>
            <a:r>
              <a:rPr lang="en-US" sz="2400" u="none" baseline="0" dirty="0"/>
              <a:t> </a:t>
            </a:r>
            <a:endParaRPr lang="en-US" sz="2400" u="none" dirty="0"/>
          </a:p>
          <a:p>
            <a:endParaRPr lang="en-SG"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rPr>
              <a:t>Reference</a:t>
            </a:r>
          </a:p>
          <a:p>
            <a:pPr marL="0" marR="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Thompson, L., E., Peterson, S. W., Brodt,</a:t>
            </a:r>
            <a:r>
              <a:rPr lang="en-SG" sz="1200" kern="1200" baseline="0" dirty="0">
                <a:solidFill>
                  <a:schemeClr val="tx1"/>
                </a:solidFill>
                <a:effectLst/>
                <a:latin typeface="+mn-lt"/>
                <a:ea typeface="+mn-ea"/>
                <a:cs typeface="+mn-cs"/>
              </a:rPr>
              <a:t> S.</a:t>
            </a:r>
            <a:r>
              <a:rPr lang="en-SG" sz="1200" kern="1200" dirty="0">
                <a:solidFill>
                  <a:schemeClr val="tx1"/>
                </a:solidFill>
                <a:effectLst/>
                <a:latin typeface="+mn-lt"/>
                <a:ea typeface="+mn-ea"/>
                <a:cs typeface="+mn-cs"/>
              </a:rPr>
              <a:t> (1996). Team negotiation: An examination of integrative and distributive bargaining. </a:t>
            </a:r>
            <a:r>
              <a:rPr lang="en-SG" sz="1200" i="1" kern="1200" dirty="0">
                <a:solidFill>
                  <a:schemeClr val="tx1"/>
                </a:solidFill>
                <a:effectLst/>
                <a:latin typeface="+mn-lt"/>
                <a:ea typeface="+mn-ea"/>
                <a:cs typeface="+mn-cs"/>
              </a:rPr>
              <a:t>Journal of Personality and Social Psychology, 70(1)</a:t>
            </a:r>
            <a:r>
              <a:rPr lang="en-SG" sz="1200" kern="1200" dirty="0">
                <a:solidFill>
                  <a:schemeClr val="tx1"/>
                </a:solidFill>
                <a:effectLst/>
                <a:latin typeface="+mn-lt"/>
                <a:ea typeface="+mn-ea"/>
                <a:cs typeface="+mn-cs"/>
              </a:rPr>
              <a:t>, 66–78.</a:t>
            </a:r>
            <a:endParaRPr lang="en-US" sz="1200" kern="1200" dirty="0">
              <a:solidFill>
                <a:schemeClr val="tx1"/>
              </a:solidFill>
              <a:effectLst/>
              <a:latin typeface="+mn-lt"/>
              <a:ea typeface="+mn-ea"/>
              <a:cs typeface="+mn-cs"/>
            </a:endParaRPr>
          </a:p>
          <a:p>
            <a:r>
              <a:rPr lang="en-SG" sz="1200" kern="1200" dirty="0">
                <a:solidFill>
                  <a:schemeClr val="tx1"/>
                </a:solidFill>
                <a:effectLst/>
                <a:latin typeface="+mn-lt"/>
                <a:ea typeface="+mn-ea"/>
                <a:cs typeface="+mn-cs"/>
                <a:hlinkClick r:id="" action="ppaction://noaction"/>
              </a:rPr>
              <a:t>http://psycnet.apa.org/journals/psp/70/1/66/</a:t>
            </a:r>
            <a:br>
              <a:rPr lang="en-SG" sz="1200" kern="1200" dirty="0">
                <a:solidFill>
                  <a:schemeClr val="tx1"/>
                </a:solidFill>
                <a:effectLst/>
                <a:latin typeface="+mn-lt"/>
                <a:ea typeface="+mn-ea"/>
                <a:cs typeface="+mn-cs"/>
              </a:rPr>
            </a:br>
            <a:br>
              <a:rPr lang="en-SG" sz="1200" kern="1200" dirty="0">
                <a:solidFill>
                  <a:schemeClr val="tx1"/>
                </a:solidFill>
                <a:effectLst/>
                <a:latin typeface="+mn-lt"/>
                <a:ea typeface="+mn-ea"/>
                <a:cs typeface="+mn-cs"/>
              </a:rPr>
            </a:br>
            <a:endParaRPr lang="en-SG" dirty="0"/>
          </a:p>
        </p:txBody>
      </p:sp>
      <p:sp>
        <p:nvSpPr>
          <p:cNvPr id="4" name="Slide Number Placeholder 3"/>
          <p:cNvSpPr>
            <a:spLocks noGrp="1"/>
          </p:cNvSpPr>
          <p:nvPr>
            <p:ph type="sldNum" sz="quarter" idx="10"/>
          </p:nvPr>
        </p:nvSpPr>
        <p:spPr/>
        <p:txBody>
          <a:bodyPr/>
          <a:lstStyle/>
          <a:p>
            <a:fld id="{7F3D1EF9-5CC1-4238-AAAD-E9DC1B1191CD}" type="slidenum">
              <a:rPr lang="en-SG" smtClean="0"/>
              <a:t>24</a:t>
            </a:fld>
            <a:endParaRPr lang="en-SG"/>
          </a:p>
        </p:txBody>
      </p:sp>
    </p:spTree>
    <p:extLst>
      <p:ext uri="{BB962C8B-B14F-4D97-AF65-F5344CB8AC3E}">
        <p14:creationId xmlns:p14="http://schemas.microsoft.com/office/powerpoint/2010/main" val="3262110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What are some of the big challenges looking at teams negotiations?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en-US" sz="1200" b="0" kern="1200" dirty="0">
                <a:solidFill>
                  <a:schemeClr val="tx1"/>
                </a:solidFill>
                <a:effectLst/>
                <a:latin typeface="+mn-lt"/>
                <a:ea typeface="+mn-ea"/>
                <a:cs typeface="+mn-cs"/>
              </a:rPr>
              <a:t>The first is </a:t>
            </a:r>
            <a:r>
              <a:rPr lang="en-US" sz="1200" b="1" u="none" kern="1200" dirty="0">
                <a:solidFill>
                  <a:schemeClr val="tx1"/>
                </a:solidFill>
                <a:effectLst/>
                <a:latin typeface="+mn-lt"/>
                <a:ea typeface="+mn-ea"/>
                <a:cs typeface="+mn-cs"/>
              </a:rPr>
              <a:t>coordination</a:t>
            </a:r>
            <a:r>
              <a:rPr lang="en-US" sz="1200" b="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When preparing together, you need to work on your coordination. Protocols. </a:t>
            </a:r>
          </a:p>
          <a:p>
            <a:endParaRPr lang="en-US" sz="1200" b="0" i="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The </a:t>
            </a:r>
            <a:r>
              <a:rPr lang="en-US" sz="1200" b="1" u="none" kern="1200" dirty="0">
                <a:solidFill>
                  <a:schemeClr val="tx1"/>
                </a:solidFill>
                <a:effectLst/>
                <a:latin typeface="+mn-lt"/>
                <a:ea typeface="+mn-ea"/>
                <a:cs typeface="+mn-cs"/>
              </a:rPr>
              <a:t>communication</a:t>
            </a:r>
            <a:r>
              <a:rPr lang="en-US" sz="1200" b="0" kern="1200" dirty="0">
                <a:solidFill>
                  <a:schemeClr val="tx1"/>
                </a:solidFill>
                <a:effectLst/>
                <a:latin typeface="+mn-lt"/>
                <a:ea typeface="+mn-ea"/>
                <a:cs typeface="+mn-cs"/>
              </a:rPr>
              <a:t> issues are significant. If the team is not coordinated, communication with the other side will be poor.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Another problem is </a:t>
            </a:r>
            <a:r>
              <a:rPr lang="en-US" sz="1200" b="1" u="none" kern="1200" dirty="0">
                <a:solidFill>
                  <a:schemeClr val="tx1"/>
                </a:solidFill>
                <a:effectLst/>
                <a:latin typeface="+mn-lt"/>
                <a:ea typeface="+mn-ea"/>
                <a:cs typeface="+mn-cs"/>
              </a:rPr>
              <a:t>lack of intimacy</a:t>
            </a:r>
            <a:r>
              <a:rPr lang="en-US" sz="1200" b="0" kern="1200" dirty="0">
                <a:solidFill>
                  <a:schemeClr val="tx1"/>
                </a:solidFill>
                <a:effectLst/>
                <a:latin typeface="+mn-lt"/>
                <a:ea typeface="+mn-ea"/>
                <a:cs typeface="+mn-cs"/>
              </a:rPr>
              <a:t>. With teams on both sides, it is harder to build intimacy and connection with the other side. </a:t>
            </a:r>
          </a:p>
          <a:p>
            <a:endParaRPr lang="en-US" sz="1200" b="0" u="sng"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Justifying presence</a:t>
            </a:r>
            <a:r>
              <a:rPr lang="en-US" sz="1200" b="0" kern="1200" dirty="0">
                <a:solidFill>
                  <a:schemeClr val="tx1"/>
                </a:solidFill>
                <a:effectLst/>
                <a:latin typeface="+mn-lt"/>
                <a:ea typeface="+mn-ea"/>
                <a:cs typeface="+mn-cs"/>
              </a:rPr>
              <a:t>. Sometimes you invite people and they feel like they have to say something, because they were invited.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 team negotiations, think about </a:t>
            </a:r>
            <a:r>
              <a:rPr lang="en-US" sz="1200" b="1" u="none" kern="1200" dirty="0">
                <a:solidFill>
                  <a:schemeClr val="tx1"/>
                </a:solidFill>
                <a:effectLst/>
                <a:latin typeface="+mn-lt"/>
                <a:ea typeface="+mn-ea"/>
                <a:cs typeface="+mn-cs"/>
              </a:rPr>
              <a:t>intimidation</a:t>
            </a:r>
            <a:r>
              <a:rPr lang="en-US" sz="1200" b="0" kern="1200" dirty="0">
                <a:solidFill>
                  <a:schemeClr val="tx1"/>
                </a:solidFill>
                <a:effectLst/>
                <a:latin typeface="+mn-lt"/>
                <a:ea typeface="+mn-ea"/>
                <a:cs typeface="+mn-cs"/>
              </a:rPr>
              <a:t>. If you bring 8 people and they bring 2, they may feel you’re trying to intimidate them. </a:t>
            </a:r>
          </a:p>
          <a:p>
            <a:r>
              <a:rPr lang="en-US" sz="1200" b="0" kern="1200" dirty="0">
                <a:solidFill>
                  <a:schemeClr val="tx1"/>
                </a:solidFill>
                <a:effectLst/>
                <a:latin typeface="+mn-lt"/>
                <a:ea typeface="+mn-ea"/>
                <a:cs typeface="+mn-cs"/>
              </a:rPr>
              <a:t>A perverse internal problem is a false sense of security. The probability someone will accidentally reveal too much to the other side is actually higher now. Bringing lots of people can send the other side the wrong message and expose yourself to mistakes. Bringing a lot of people can also send the message you really need this. Can send a message of weakness. Or it may look like your decision processes are likely to be cumbersome and complicated, so maybe I don’t want to do a deal with you. </a:t>
            </a:r>
          </a:p>
          <a:p>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Some best practices.  </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It is good to </a:t>
            </a:r>
            <a:r>
              <a:rPr lang="en-US" sz="1200" b="1" kern="1200" dirty="0">
                <a:solidFill>
                  <a:schemeClr val="tx1"/>
                </a:solidFill>
                <a:effectLst/>
                <a:latin typeface="+mn-lt"/>
                <a:ea typeface="+mn-ea"/>
                <a:cs typeface="+mn-cs"/>
              </a:rPr>
              <a:t>assign roles</a:t>
            </a:r>
            <a:r>
              <a:rPr lang="en-US" sz="1200" b="0" kern="1200" dirty="0">
                <a:solidFill>
                  <a:schemeClr val="tx1"/>
                </a:solidFill>
                <a:effectLst/>
                <a:latin typeface="+mn-lt"/>
                <a:ea typeface="+mn-ea"/>
                <a:cs typeface="+mn-cs"/>
              </a:rPr>
              <a:t>. If you have a high agreeable person, you might put them in the first phase of the conversation. If you have a low agreeable person, you might put them in the second phase of the conversation. You might love the person, but if they’re really, really difficult, you might not put them in either phase and handle it yourself. Have a leader. Doesn’t need to be an authoritarian leader. Could be coordinator. A legitimizer.</a:t>
            </a:r>
            <a:r>
              <a:rPr lang="en-US" sz="1200" b="0" u="none" kern="1200" dirty="0">
                <a:solidFill>
                  <a:schemeClr val="tx1"/>
                </a:solidFill>
                <a:effectLst/>
                <a:latin typeface="+mn-lt"/>
                <a:ea typeface="+mn-ea"/>
                <a:cs typeface="+mn-cs"/>
              </a:rPr>
              <a:t> “My colleague is better prepared to deal with the numbers and will discuss that with you.”</a:t>
            </a:r>
          </a:p>
          <a:p>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In terms of </a:t>
            </a:r>
            <a:r>
              <a:rPr lang="en-US" sz="1200" b="1" kern="1200" dirty="0">
                <a:solidFill>
                  <a:schemeClr val="tx1"/>
                </a:solidFill>
                <a:effectLst/>
                <a:latin typeface="+mn-lt"/>
                <a:ea typeface="+mn-ea"/>
                <a:cs typeface="+mn-cs"/>
              </a:rPr>
              <a:t>team composition</a:t>
            </a:r>
            <a:r>
              <a:rPr lang="en-US" sz="1200" b="0" kern="1200" dirty="0">
                <a:solidFill>
                  <a:schemeClr val="tx1"/>
                </a:solidFill>
                <a:effectLst/>
                <a:latin typeface="+mn-lt"/>
                <a:ea typeface="+mn-ea"/>
                <a:cs typeface="+mn-cs"/>
              </a:rPr>
              <a:t>, small is beautiful. Bring who you need, no more, no less. I’m a big fan of teams of two. One person can take notes, the other takes lead. Sit back, pay attention, listen more. A lot of advantages. The advantage of going from 2 to 3 are more marginal and risks start escalating. If want more than 2, have a pretty good reason. I’m talking about the team at the table. You can have a team of 10 people, but 8 wait at home. Others are part of the preparations and debrief.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en-US" sz="1200" b="0" kern="1200" dirty="0">
                <a:solidFill>
                  <a:schemeClr val="tx1"/>
                </a:solidFill>
                <a:effectLst/>
                <a:latin typeface="+mn-lt"/>
                <a:ea typeface="+mn-ea"/>
                <a:cs typeface="+mn-cs"/>
              </a:rPr>
              <a:t>Be </a:t>
            </a:r>
            <a:r>
              <a:rPr lang="en-US" sz="1200" b="1" kern="1200" dirty="0">
                <a:solidFill>
                  <a:schemeClr val="tx1"/>
                </a:solidFill>
                <a:effectLst/>
                <a:latin typeface="+mn-lt"/>
                <a:ea typeface="+mn-ea"/>
                <a:cs typeface="+mn-cs"/>
              </a:rPr>
              <a:t>communication transparent.</a:t>
            </a:r>
            <a:r>
              <a:rPr lang="en-US" sz="1200" b="0" kern="1200" dirty="0">
                <a:solidFill>
                  <a:schemeClr val="tx1"/>
                </a:solidFill>
                <a:effectLst/>
                <a:latin typeface="+mn-lt"/>
                <a:ea typeface="+mn-ea"/>
                <a:cs typeface="+mn-cs"/>
              </a:rPr>
              <a:t> Yes I’m taking notes, and I’m happy to share them later, or us them to create a summary email. I’m using a spreadsheet so I can more easily come up with an answer for you.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dirty="0"/>
          </a:p>
          <a:p>
            <a:r>
              <a:rPr lang="en-US" sz="1200" b="0" kern="1200" dirty="0">
                <a:solidFill>
                  <a:schemeClr val="tx1"/>
                </a:solidFill>
                <a:effectLst/>
                <a:latin typeface="+mn-lt"/>
                <a:ea typeface="+mn-ea"/>
                <a:cs typeface="+mn-cs"/>
              </a:rPr>
              <a:t>Instead of announcing a break, propose one. Avoid an us vs. them mentality. Create a friendly environment.</a:t>
            </a:r>
            <a:r>
              <a:rPr lang="en-US" sz="1200" b="1" kern="1200" dirty="0">
                <a:solidFill>
                  <a:schemeClr val="tx1"/>
                </a:solidFill>
                <a:effectLst/>
                <a:latin typeface="+mn-lt"/>
                <a:ea typeface="+mn-ea"/>
                <a:cs typeface="+mn-cs"/>
              </a:rPr>
              <a:t> </a:t>
            </a:r>
          </a:p>
          <a:p>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Source of photo:</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https://pixabay.com/photos/startup-meeting-brainstorming-594090/</a:t>
            </a:r>
            <a:endParaRPr lang="en-SG" dirty="0"/>
          </a:p>
          <a:p>
            <a:endParaRPr lang="en-SG" dirty="0"/>
          </a:p>
        </p:txBody>
      </p:sp>
      <p:sp>
        <p:nvSpPr>
          <p:cNvPr id="4" name="Slide Number Placeholder 3"/>
          <p:cNvSpPr>
            <a:spLocks noGrp="1"/>
          </p:cNvSpPr>
          <p:nvPr>
            <p:ph type="sldNum" sz="quarter" idx="5"/>
          </p:nvPr>
        </p:nvSpPr>
        <p:spPr/>
        <p:txBody>
          <a:bodyPr/>
          <a:lstStyle/>
          <a:p>
            <a:fld id="{7F3D1EF9-5CC1-4238-AAAD-E9DC1B1191CD}" type="slidenum">
              <a:rPr lang="en-GB" smtClean="0"/>
              <a:t>25</a:t>
            </a:fld>
            <a:endParaRPr lang="en-GB" dirty="0"/>
          </a:p>
        </p:txBody>
      </p:sp>
    </p:spTree>
    <p:extLst>
      <p:ext uri="{BB962C8B-B14F-4D97-AF65-F5344CB8AC3E}">
        <p14:creationId xmlns:p14="http://schemas.microsoft.com/office/powerpoint/2010/main" val="18106870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0" dirty="0"/>
              <a:t>Did anyone use good cop/bad cop</a:t>
            </a:r>
            <a:r>
              <a:rPr lang="en-US" sz="1400" b="0" baseline="0" dirty="0"/>
              <a:t> as their negotiation strategy, or face a good cop and bad cop? This is when one </a:t>
            </a:r>
            <a:r>
              <a:rPr lang="en-US" sz="1200" b="0" dirty="0"/>
              <a:t>member of the team is nice and the other not so nice</a:t>
            </a:r>
            <a:r>
              <a:rPr lang="en-US" sz="1200" b="0" baseline="0" dirty="0"/>
              <a:t>. </a:t>
            </a:r>
            <a:r>
              <a:rPr lang="en-US" sz="1200" u="none" baseline="0" dirty="0"/>
              <a:t>[</a:t>
            </a:r>
            <a:r>
              <a:rPr lang="en-US" sz="1200" i="1" u="none" baseline="0" dirty="0"/>
              <a:t>Students share their experiences</a:t>
            </a:r>
            <a:r>
              <a:rPr lang="en-US" sz="1200" i="0" u="none" baseline="0" dirty="0"/>
              <a:t>]. </a:t>
            </a:r>
          </a:p>
          <a:p>
            <a:endParaRPr lang="en-US" sz="1200" i="0" u="none" baseline="0" dirty="0"/>
          </a:p>
          <a:p>
            <a:r>
              <a:rPr lang="en-US" sz="1200" b="0" baseline="0" dirty="0"/>
              <a:t>The strategy is based on the idea that the bad cop uses power to intimidate you, and the good cop uses apparent relationship moves to manipulate. In both cases, they are trying to extract value from the other side.</a:t>
            </a:r>
            <a:endParaRPr lang="en-US" sz="1200" b="0" i="0" u="none" baseline="0" dirty="0"/>
          </a:p>
          <a:p>
            <a:endParaRPr lang="en-US" sz="1200" i="0" u="none" baseline="0" dirty="0"/>
          </a:p>
          <a:p>
            <a:r>
              <a:rPr lang="en-US" sz="1200" i="0" u="none" baseline="0" dirty="0"/>
              <a:t>[</a:t>
            </a:r>
            <a:r>
              <a:rPr lang="en-US" sz="1200" i="1" u="none" baseline="0" dirty="0"/>
              <a:t>Directed to teams who used good cop bad cop, once identified</a:t>
            </a:r>
            <a:r>
              <a:rPr lang="en-US" sz="1200" i="0" u="none" baseline="0" dirty="0"/>
              <a:t>]. Was it an act, or were you a real good cop and bad cop? </a:t>
            </a:r>
            <a:r>
              <a:rPr lang="en-US" sz="1200" u="none" baseline="0" dirty="0"/>
              <a:t>[</a:t>
            </a:r>
            <a:r>
              <a:rPr lang="en-US" sz="1200" i="1" u="none" baseline="0" dirty="0"/>
              <a:t>Students share their experiences</a:t>
            </a:r>
            <a:r>
              <a:rPr lang="en-US" sz="1200" i="0" u="none" baseline="0" dirty="0"/>
              <a:t>]. </a:t>
            </a:r>
          </a:p>
          <a:p>
            <a:endParaRPr lang="en-US" sz="1200" i="0" u="none" baseline="0" dirty="0"/>
          </a:p>
          <a:p>
            <a:r>
              <a:rPr lang="en-US" dirty="0"/>
              <a:t>Did</a:t>
            </a:r>
            <a:r>
              <a:rPr lang="en-US" baseline="0" dirty="0"/>
              <a:t> any teams switch the good cop and bad cop roles during the negotiation?</a:t>
            </a:r>
            <a:r>
              <a:rPr lang="en-US" sz="1200" u="none" baseline="0" dirty="0"/>
              <a:t> [</a:t>
            </a:r>
            <a:r>
              <a:rPr lang="en-US" sz="1200" i="1" u="none" baseline="0" dirty="0"/>
              <a:t>Students answer</a:t>
            </a:r>
            <a:r>
              <a:rPr lang="en-US" sz="1200" i="0" u="none" baseline="0" dirty="0"/>
              <a:t>]. </a:t>
            </a:r>
            <a:r>
              <a:rPr lang="en-US" dirty="0"/>
              <a:t>I occasionally</a:t>
            </a:r>
            <a:r>
              <a:rPr lang="en-US" baseline="0" dirty="0"/>
              <a:t> have students swap who is the good and bad cop in the middle of the negotiation. It is not very effective. [</a:t>
            </a:r>
            <a:r>
              <a:rPr lang="en-US" i="1" baseline="0" dirty="0"/>
              <a:t>Students laugh</a:t>
            </a:r>
            <a:r>
              <a:rPr lang="en-US" baseline="0" dirty="0"/>
              <a:t>].</a:t>
            </a:r>
          </a:p>
          <a:p>
            <a:endParaRPr lang="en-US" baseline="0" dirty="0"/>
          </a:p>
          <a:p>
            <a:r>
              <a:rPr lang="en-US" baseline="0" dirty="0"/>
              <a:t>The research suggests it should be called bad cop – good cop, since it’s a more effective manipulation tactic when the bad cop is first rather than the good cop. </a:t>
            </a:r>
          </a:p>
          <a:p>
            <a:endParaRPr lang="en-US" baseline="0" dirty="0"/>
          </a:p>
          <a:p>
            <a:r>
              <a:rPr lang="en-US" sz="1200" b="0" kern="1200" dirty="0">
                <a:solidFill>
                  <a:schemeClr val="tx1"/>
                </a:solidFill>
                <a:effectLst/>
                <a:latin typeface="+mn-lt"/>
                <a:ea typeface="+mn-ea"/>
                <a:cs typeface="+mn-cs"/>
              </a:rPr>
              <a:t>As strategy, bad cop-good cop is full of risks. This is clearly a power-based, manipulation-based, win-lose approach. Its also famous, and therefore easy to spot. The other side might call you out on playing bad cop good cop. The advantages are canceled out if the other side is aware. The good cop isn’t building any relationship because the other side knows its just manipulation. So it becomes very easy for a bad cop good cop strategy to unravel. Bad cop good cop became popular because its very simple. Because of that negotiation teams tend to underprepare, “you be the good cop and I’ll be the bad cop.” It might be misaligned with personality. So after a while the bad cop isn’t bad enough anymore. “It’s not me”. A lot of the brain space is taken up by the acting. If you have more power, bad cop good cop may work. But if you have less power, this is not your favorite choice. </a:t>
            </a:r>
          </a:p>
          <a:p>
            <a:endParaRPr lang="en-US" baseline="0" dirty="0"/>
          </a:p>
          <a:p>
            <a:r>
              <a:rPr lang="en-US" baseline="0" dirty="0"/>
              <a:t>Reference</a:t>
            </a:r>
          </a:p>
          <a:p>
            <a:endParaRPr lang="en-US" baseline="0" dirty="0"/>
          </a:p>
          <a:p>
            <a:r>
              <a:rPr lang="en-US" dirty="0"/>
              <a:t>Brodt, S. E., &amp; </a:t>
            </a:r>
            <a:r>
              <a:rPr lang="en-US" dirty="0" err="1"/>
              <a:t>Tuchinsky</a:t>
            </a:r>
            <a:r>
              <a:rPr lang="en-US" dirty="0"/>
              <a:t>, M. (2000). Working together but in opposition: An examination of the “good cop/bad cop” negotiating team tactic. Organizational Behavior and Human Decision Processes, 81(2), 155–177</a:t>
            </a:r>
            <a:endParaRPr lang="en-US" baseline="0" dirty="0"/>
          </a:p>
          <a:p>
            <a:endParaRPr lang="en-US" baseline="0" dirty="0"/>
          </a:p>
          <a:p>
            <a:r>
              <a:rPr lang="en-US" dirty="0" err="1"/>
              <a:t>Hilty</a:t>
            </a:r>
            <a:r>
              <a:rPr lang="en-US" dirty="0"/>
              <a:t>, J. A., &amp; Carnevale, P. J. (1993). Black-hat/white-hat strategy in bilateral negotiation. Organizational Behavior and Human Decision Processes, 55(3), 444–469. </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A0A0A"/>
                </a:solidFill>
                <a:effectLst/>
                <a:latin typeface="Libre Franklin" pitchFamily="2" charset="0"/>
              </a:rPr>
              <a:t>The Good Cop, Bad Cop Negotiation Strategy</a:t>
            </a:r>
          </a:p>
          <a:p>
            <a:r>
              <a:rPr lang="en-US" baseline="0" dirty="0"/>
              <a:t>https://www.pon.harvard.edu/daily/batna/the-good-cop-bad-cop-negotiation-strategy/</a:t>
            </a:r>
          </a:p>
          <a:p>
            <a:endParaRPr lang="en-US" baseline="0" dirty="0"/>
          </a:p>
          <a:p>
            <a:r>
              <a:rPr lang="en-US" dirty="0"/>
              <a:t>Source of photos:</a:t>
            </a:r>
          </a:p>
          <a:p>
            <a:r>
              <a:rPr lang="en-US" dirty="0"/>
              <a:t>https://pixabay.com/en/policeman-officer-stop-cop-uniform-23796/</a:t>
            </a:r>
          </a:p>
          <a:p>
            <a:r>
              <a:rPr lang="en-US" dirty="0"/>
              <a:t>https://pixabay.com/en/cop-police-police-officer-uniform-156506/</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3A8445B-D4C8-486B-A05B-FA7ECB162EBF}" type="slidenum">
              <a:rPr lang="en-US" smtClean="0"/>
              <a:t>26</a:t>
            </a:fld>
            <a:endParaRPr lang="en-US"/>
          </a:p>
        </p:txBody>
      </p:sp>
    </p:spTree>
    <p:extLst>
      <p:ext uri="{BB962C8B-B14F-4D97-AF65-F5344CB8AC3E}">
        <p14:creationId xmlns:p14="http://schemas.microsoft.com/office/powerpoint/2010/main" val="3577392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are some defenses you used against a</a:t>
            </a:r>
            <a:r>
              <a:rPr lang="en-US" baseline="0" dirty="0"/>
              <a:t> </a:t>
            </a:r>
            <a:r>
              <a:rPr lang="en-US" sz="1200" b="0" dirty="0"/>
              <a:t>good cop/bad cop? </a:t>
            </a:r>
            <a:r>
              <a:rPr lang="en-US" sz="1200" u="none" baseline="0" dirty="0"/>
              <a:t>[</a:t>
            </a:r>
            <a:r>
              <a:rPr lang="en-US" sz="1200" i="1" u="none" baseline="0" dirty="0"/>
              <a:t>Students share their experiences</a:t>
            </a:r>
            <a:r>
              <a:rPr lang="en-US" sz="1200" i="0" u="none" baseline="0" dirty="0"/>
              <a:t>]. </a:t>
            </a:r>
            <a:r>
              <a:rPr lang="en-US" sz="1200" b="0" dirty="0"/>
              <a:t> </a:t>
            </a:r>
            <a:r>
              <a:rPr lang="en-US" sz="1200" b="1" dirty="0"/>
              <a:t> </a:t>
            </a:r>
          </a:p>
          <a:p>
            <a:endParaRPr lang="en-US" dirty="0"/>
          </a:p>
          <a:p>
            <a:r>
              <a:rPr lang="en-US" dirty="0"/>
              <a:t>Source of photos:</a:t>
            </a:r>
          </a:p>
          <a:p>
            <a:r>
              <a:rPr lang="en-US" dirty="0"/>
              <a:t>https://pixabay.com/en/policeman-officer-stop-cop-uniform-23796/</a:t>
            </a:r>
          </a:p>
          <a:p>
            <a:r>
              <a:rPr lang="en-US" dirty="0"/>
              <a:t>https://pixabay.com/en/cop-police-police-officer-uniform-156506/</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27</a:t>
            </a:fld>
            <a:endParaRPr lang="en-GB" dirty="0"/>
          </a:p>
        </p:txBody>
      </p:sp>
    </p:spTree>
    <p:extLst>
      <p:ext uri="{BB962C8B-B14F-4D97-AF65-F5344CB8AC3E}">
        <p14:creationId xmlns:p14="http://schemas.microsoft.com/office/powerpoint/2010/main" val="13346247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Here’s one thing you could try. Try</a:t>
            </a:r>
            <a:r>
              <a:rPr lang="en-US" sz="2400" baseline="0" dirty="0"/>
              <a:t> </a:t>
            </a:r>
            <a:r>
              <a:rPr lang="en-US" sz="2400" dirty="0"/>
              <a:t>asking the good cop for his or her response to what bad cop is saying.</a:t>
            </a:r>
            <a:r>
              <a:rPr lang="en-US" sz="2400" baseline="0" dirty="0"/>
              <a:t> </a:t>
            </a:r>
            <a:r>
              <a:rPr lang="en-US" sz="2400" dirty="0"/>
              <a:t>If they are truly not on the same page, this could cause conflict within their team.</a:t>
            </a:r>
            <a:r>
              <a:rPr lang="en-US" sz="2400" baseline="0" dirty="0"/>
              <a:t> </a:t>
            </a:r>
            <a:r>
              <a:rPr lang="en-US" sz="2400" dirty="0"/>
              <a:t>If it is a dirty trick, just a ploy, it could reduce their</a:t>
            </a:r>
            <a:r>
              <a:rPr lang="en-US" sz="2400" baseline="0" dirty="0"/>
              <a:t> ability to</a:t>
            </a:r>
            <a:r>
              <a:rPr lang="en-US" sz="2400" dirty="0"/>
              <a:t> coordinate their strategy. Either way their team coordination goes down.</a:t>
            </a:r>
            <a:r>
              <a:rPr lang="en-US" sz="2400" baseline="0" dirty="0"/>
              <a:t> </a:t>
            </a:r>
            <a:r>
              <a:rPr lang="en-US" sz="2400" dirty="0"/>
              <a:t>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28</a:t>
            </a:fld>
            <a:endParaRPr lang="en-GB" dirty="0"/>
          </a:p>
        </p:txBody>
      </p:sp>
    </p:spTree>
    <p:extLst>
      <p:ext uri="{BB962C8B-B14F-4D97-AF65-F5344CB8AC3E}">
        <p14:creationId xmlns:p14="http://schemas.microsoft.com/office/powerpoint/2010/main" val="292908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a:t>
            </a:r>
            <a:r>
              <a:rPr lang="en-US" sz="1200" b="0" dirty="0"/>
              <a:t>take-aways. First, </a:t>
            </a:r>
            <a:r>
              <a:rPr lang="en-US" sz="2400" dirty="0"/>
              <a:t>maximizing joint and individual value can be complicated,</a:t>
            </a:r>
            <a:r>
              <a:rPr lang="en-US" sz="2400" baseline="0" dirty="0"/>
              <a:t> since people often have </a:t>
            </a:r>
            <a:r>
              <a:rPr lang="en-US" sz="2400" dirty="0"/>
              <a:t>non-linear utility functions, want options that are not possible for the other side, or win-win solutions might be lopsided and unfair. We tried to capture these complexities in Game of Chicken.</a:t>
            </a:r>
            <a:r>
              <a:rPr lang="en-US" sz="2400" baseline="0" dirty="0"/>
              <a:t> </a:t>
            </a:r>
            <a:endParaRPr lang="en-US" sz="2400" dirty="0"/>
          </a:p>
          <a:p>
            <a:endParaRPr lang="en-US" sz="2400" dirty="0"/>
          </a:p>
          <a:p>
            <a:r>
              <a:rPr lang="en-US" sz="2400" dirty="0"/>
              <a:t>Second, team up! Teams claim </a:t>
            </a:r>
            <a:r>
              <a:rPr lang="en-US" sz="2400" i="1" dirty="0"/>
              <a:t>and</a:t>
            </a:r>
            <a:r>
              <a:rPr lang="en-US" sz="2400" dirty="0"/>
              <a:t> create and more value, they are better all-around negotiators</a:t>
            </a:r>
            <a:r>
              <a:rPr lang="en-US" sz="2400" baseline="0" dirty="0"/>
              <a:t> than lone individuals are. But also make sure to </a:t>
            </a:r>
            <a:r>
              <a:rPr lang="en-US" sz="2400" dirty="0"/>
              <a:t>coordinate your team roles and strategies beforehand so you can reap the benefits of being in a team. </a:t>
            </a:r>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29</a:t>
            </a:fld>
            <a:endParaRPr lang="en-GB" dirty="0"/>
          </a:p>
        </p:txBody>
      </p:sp>
    </p:spTree>
    <p:extLst>
      <p:ext uri="{BB962C8B-B14F-4D97-AF65-F5344CB8AC3E}">
        <p14:creationId xmlns:p14="http://schemas.microsoft.com/office/powerpoint/2010/main" val="1801003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Here are your breakout room slides for this exercise. Please grab your role materials– they are printed in the color that matches the color of the column your name is listed in on the slide. Then pair up with your negotiation team, and then the team on the other side of the table, and enjoy the exercise! [</a:t>
            </a:r>
            <a:r>
              <a:rPr lang="en-US" altLang="en-US" i="1" dirty="0"/>
              <a:t>Students get their role materials and go to negotiate</a:t>
            </a:r>
            <a:r>
              <a:rPr lang="en-US" altLang="en-US" dirty="0"/>
              <a:t>].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teams beforehand. Student names are added in the respective columns beneath </a:t>
            </a:r>
            <a:r>
              <a:rPr lang="en-US" altLang="en-US" b="0" u="none" baseline="0" dirty="0"/>
              <a:t>their role</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paper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“PAIR” refers to negotiation group number, in other words each pair of students who negotiate with each other.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baseline="0" dirty="0"/>
              <a:t>Note</a:t>
            </a:r>
            <a:r>
              <a:rPr lang="en-US" altLang="en-US" u="none" baseline="0" dirty="0"/>
              <a:t>: There are Multiple Chicken farmers and </a:t>
            </a:r>
            <a:r>
              <a:rPr lang="en-US" altLang="en-US" u="none" baseline="0" dirty="0" err="1"/>
              <a:t>CrediGro</a:t>
            </a:r>
            <a:r>
              <a:rPr lang="en-US" altLang="en-US" u="none" baseline="0" dirty="0"/>
              <a:t> representatives, so there should be multiple student names in each of the squares in </a:t>
            </a:r>
            <a:r>
              <a:rPr lang="en-US" altLang="en-US" u="none" baseline="0"/>
              <a:t>the table.  </a:t>
            </a:r>
            <a:endParaRPr lang="en-US" altLang="en-US"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3</a:t>
            </a:fld>
            <a:endParaRPr lang="en-US" altLang="en-US"/>
          </a:p>
        </p:txBody>
      </p:sp>
    </p:spTree>
    <p:extLst>
      <p:ext uri="{BB962C8B-B14F-4D97-AF65-F5344CB8AC3E}">
        <p14:creationId xmlns:p14="http://schemas.microsoft.com/office/powerpoint/2010/main" val="3385478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a:t>
            </a:r>
            <a:r>
              <a:rPr lang="en-US" altLang="en-US" sz="1200" i="1" dirty="0"/>
              <a:t>Students are now back in</a:t>
            </a:r>
            <a:r>
              <a:rPr lang="en-US" altLang="en-US" sz="1200" i="1" baseline="0" dirty="0"/>
              <a:t> class</a:t>
            </a:r>
            <a:r>
              <a:rPr lang="en-US" altLang="en-US" sz="1200" i="0" baseline="0" dirty="0"/>
              <a:t>]. </a:t>
            </a:r>
            <a:r>
              <a:rPr lang="en-US" altLang="en-US" sz="1200" i="0" dirty="0"/>
              <a:t>Welcome back! Please take 3 minutes and share with the person sitting next to you,</a:t>
            </a:r>
            <a:r>
              <a:rPr lang="en-US" altLang="en-US" sz="1200" i="0" baseline="0" dirty="0"/>
              <a:t> who is </a:t>
            </a:r>
            <a:r>
              <a:rPr lang="en-US" altLang="en-US" sz="1200" i="0" dirty="0"/>
              <a:t>not necessarily part of your </a:t>
            </a:r>
            <a:r>
              <a:rPr lang="en-US" altLang="en-US" sz="1200" i="0" baseline="0" dirty="0"/>
              <a:t>negotiation group.</a:t>
            </a:r>
            <a:r>
              <a:rPr lang="en-US" altLang="en-US" sz="1200" i="0" dirty="0"/>
              <a:t> One thing that the other team</a:t>
            </a:r>
            <a:r>
              <a:rPr lang="en-US" altLang="en-US" sz="1200" i="0" baseline="0" dirty="0"/>
              <a:t> did well, and one thing your team could have done better.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en-US" dirty="0"/>
              <a:t>Source of photo:</a:t>
            </a:r>
          </a:p>
          <a:p>
            <a:r>
              <a:rPr lang="en-US" dirty="0"/>
              <a:t>https://pixabay.com/en/animal-chicken-africa-bird-nature-223015/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4</a:t>
            </a:fld>
            <a:endParaRPr lang="en-US" altLang="en-US"/>
          </a:p>
        </p:txBody>
      </p:sp>
    </p:spTree>
    <p:extLst>
      <p:ext uri="{BB962C8B-B14F-4D97-AF65-F5344CB8AC3E}">
        <p14:creationId xmlns:p14="http://schemas.microsoft.com/office/powerpoint/2010/main" val="2230992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Today’s lecture will be on the topic of </a:t>
            </a:r>
            <a:r>
              <a:rPr lang="en-US" b="0" dirty="0"/>
              <a:t>team negotiations. </a:t>
            </a:r>
            <a:r>
              <a:rPr lang="en-US" sz="1200" kern="1200" dirty="0">
                <a:solidFill>
                  <a:schemeClr val="tx1"/>
                </a:solidFill>
                <a:effectLst/>
                <a:latin typeface="+mn-lt"/>
                <a:ea typeface="+mn-ea"/>
                <a:cs typeface="+mn-cs"/>
              </a:rPr>
              <a:t>This is a really important topic, most of the negotiations in professional settings that are between different organizations are done in teams. </a:t>
            </a:r>
            <a:endParaRPr lang="en-US" b="0" dirty="0"/>
          </a:p>
          <a:p>
            <a:endParaRPr lang="en-US" b="1" dirty="0"/>
          </a:p>
          <a:p>
            <a:r>
              <a:rPr lang="en-US" dirty="0"/>
              <a:t>Source</a:t>
            </a:r>
            <a:r>
              <a:rPr lang="en-US" baseline="0" dirty="0"/>
              <a:t> for photo</a:t>
            </a:r>
          </a:p>
          <a:p>
            <a:r>
              <a:rPr lang="en-US" baseline="0" dirty="0"/>
              <a:t>https://pixabay.com/en/chess-figure-game-play-board-1215079/</a:t>
            </a:r>
          </a:p>
        </p:txBody>
      </p:sp>
      <p:sp>
        <p:nvSpPr>
          <p:cNvPr id="4" name="Slide Number Placeholder 3"/>
          <p:cNvSpPr>
            <a:spLocks noGrp="1"/>
          </p:cNvSpPr>
          <p:nvPr>
            <p:ph type="sldNum" sz="quarter" idx="10"/>
          </p:nvPr>
        </p:nvSpPr>
        <p:spPr/>
        <p:txBody>
          <a:bodyPr/>
          <a:lstStyle/>
          <a:p>
            <a:fld id="{7F3D1EF9-5CC1-4238-AAAD-E9DC1B1191CD}" type="slidenum">
              <a:rPr lang="en-GB" smtClean="0"/>
              <a:t>5</a:t>
            </a:fld>
            <a:endParaRPr lang="en-GB" dirty="0"/>
          </a:p>
        </p:txBody>
      </p:sp>
    </p:spTree>
    <p:extLst>
      <p:ext uri="{BB962C8B-B14F-4D97-AF65-F5344CB8AC3E}">
        <p14:creationId xmlns:p14="http://schemas.microsoft.com/office/powerpoint/2010/main" val="3015863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So </a:t>
            </a:r>
            <a:r>
              <a:rPr lang="en-US" altLang="en-US" sz="1200" b="0" dirty="0"/>
              <a:t>what did you learn about the other team in </a:t>
            </a:r>
            <a:r>
              <a:rPr lang="en-US" altLang="en-US" sz="1200" b="0" i="0" dirty="0"/>
              <a:t>Game of Chicken</a:t>
            </a:r>
            <a:r>
              <a:rPr lang="en-US" altLang="en-US" sz="1200" b="0" dirty="0"/>
              <a:t>? </a:t>
            </a:r>
            <a:r>
              <a:rPr lang="en-US" sz="1200" b="0" baseline="0" dirty="0"/>
              <a:t>When you looked into their souls, what did you see? [</a:t>
            </a:r>
            <a:r>
              <a:rPr lang="en-US" sz="1200" b="0" i="1" baseline="0" dirty="0"/>
              <a:t>Students answer</a:t>
            </a:r>
            <a:r>
              <a:rPr lang="en-US" sz="1200" b="0" baseline="0" dirty="0"/>
              <a:t>]. </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r>
              <a:rPr lang="en-US" dirty="0"/>
              <a:t>Source of photo:</a:t>
            </a:r>
          </a:p>
          <a:p>
            <a:r>
              <a:rPr lang="en-US" dirty="0"/>
              <a:t>https://pixabay.com/en/animal-chicken-africa-bird-nature-223015/</a:t>
            </a:r>
          </a:p>
          <a:p>
            <a:br>
              <a:rPr lang="en-US" altLang="en-US" sz="1200" b="0" dirty="0"/>
            </a:br>
            <a:endParaRPr lang="en-US" b="0" dirty="0"/>
          </a:p>
        </p:txBody>
      </p:sp>
      <p:sp>
        <p:nvSpPr>
          <p:cNvPr id="4" name="Slide Number Placeholder 3"/>
          <p:cNvSpPr>
            <a:spLocks noGrp="1"/>
          </p:cNvSpPr>
          <p:nvPr>
            <p:ph type="sldNum" sz="quarter" idx="10"/>
          </p:nvPr>
        </p:nvSpPr>
        <p:spPr/>
        <p:txBody>
          <a:bodyPr/>
          <a:lstStyle/>
          <a:p>
            <a:fld id="{7F3D1EF9-5CC1-4238-AAAD-E9DC1B1191CD}" type="slidenum">
              <a:rPr lang="en-GB" smtClean="0"/>
              <a:t>6</a:t>
            </a:fld>
            <a:endParaRPr lang="en-GB" dirty="0"/>
          </a:p>
        </p:txBody>
      </p:sp>
    </p:spTree>
    <p:extLst>
      <p:ext uri="{BB962C8B-B14F-4D97-AF65-F5344CB8AC3E}">
        <p14:creationId xmlns:p14="http://schemas.microsoft.com/office/powerpoint/2010/main" val="2983722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
            </a:r>
            <a:r>
              <a:rPr lang="en-US" sz="1200" dirty="0"/>
              <a:t>ifferent preferences occur when</a:t>
            </a:r>
            <a:r>
              <a:rPr lang="en-US" sz="1200" baseline="0" dirty="0"/>
              <a:t> the c</a:t>
            </a:r>
            <a:r>
              <a:rPr lang="en-US" sz="1200" dirty="0"/>
              <a:t>ounterparts value issues to differing degrees. This creates opportunity to make tradeoffs and increase the pie.</a:t>
            </a:r>
            <a:r>
              <a:rPr lang="en-US" sz="1200" baseline="0" dirty="0"/>
              <a:t> </a:t>
            </a:r>
            <a:r>
              <a:rPr lang="en-US" sz="1200" dirty="0"/>
              <a:t>What issues provided opportunities to increase the pie by making tradeoffs? </a:t>
            </a:r>
            <a:r>
              <a:rPr lang="en-US" sz="1200" b="0" baseline="0" dirty="0"/>
              <a:t>[</a:t>
            </a:r>
            <a:r>
              <a:rPr lang="en-US" sz="1200" b="0" i="1" baseline="0" dirty="0"/>
              <a:t>Students answer</a:t>
            </a:r>
            <a:r>
              <a:rPr lang="en-US" sz="1200" b="0" baseline="0" dirty="0"/>
              <a:t>]. </a:t>
            </a:r>
            <a:endParaRPr lang="en-US" sz="1200" dirty="0"/>
          </a:p>
        </p:txBody>
      </p:sp>
      <p:sp>
        <p:nvSpPr>
          <p:cNvPr id="4" name="Slide Number Placeholder 3"/>
          <p:cNvSpPr>
            <a:spLocks noGrp="1"/>
          </p:cNvSpPr>
          <p:nvPr>
            <p:ph type="sldNum" sz="quarter" idx="10"/>
          </p:nvPr>
        </p:nvSpPr>
        <p:spPr/>
        <p:txBody>
          <a:bodyPr/>
          <a:lstStyle/>
          <a:p>
            <a:fld id="{7F3D1EF9-5CC1-4238-AAAD-E9DC1B1191CD}" type="slidenum">
              <a:rPr lang="en-GB" smtClean="0"/>
              <a:t>7</a:t>
            </a:fld>
            <a:endParaRPr lang="en-GB" dirty="0"/>
          </a:p>
        </p:txBody>
      </p:sp>
    </p:spTree>
    <p:extLst>
      <p:ext uri="{BB962C8B-B14F-4D97-AF65-F5344CB8AC3E}">
        <p14:creationId xmlns:p14="http://schemas.microsoft.com/office/powerpoint/2010/main" val="47998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err="1"/>
              <a:t>CrediGro</a:t>
            </a:r>
            <a:r>
              <a:rPr lang="en-US" sz="2400" dirty="0"/>
              <a:t> cares more about having frequent inspections to</a:t>
            </a:r>
            <a:r>
              <a:rPr lang="en-US" sz="2400" baseline="0" dirty="0"/>
              <a:t> protect their investment,</a:t>
            </a:r>
            <a:r>
              <a:rPr lang="en-US" sz="2400" dirty="0"/>
              <a:t> and the farmers care more about having</a:t>
            </a:r>
            <a:r>
              <a:rPr lang="en-US" sz="2400" baseline="0" dirty="0"/>
              <a:t> high </a:t>
            </a:r>
            <a:r>
              <a:rPr lang="en-US" sz="2400" dirty="0"/>
              <a:t>poultry density so they can increase</a:t>
            </a:r>
            <a:r>
              <a:rPr lang="en-US" sz="2400" baseline="0" dirty="0"/>
              <a:t> their profits</a:t>
            </a:r>
            <a:r>
              <a:rPr lang="en-US" sz="2400" dirty="0"/>
              <a:t>.</a:t>
            </a:r>
            <a:r>
              <a:rPr lang="en-US" sz="2400" baseline="0" dirty="0"/>
              <a:t> So you can </a:t>
            </a:r>
            <a:r>
              <a:rPr lang="en-US" sz="2400" dirty="0"/>
              <a:t>trade greater frequency of inspections for high poultry density to increase the</a:t>
            </a:r>
            <a:r>
              <a:rPr lang="en-US" sz="2400" baseline="0" dirty="0"/>
              <a:t> pie. </a:t>
            </a:r>
            <a:r>
              <a:rPr lang="en-US" sz="2400" dirty="0"/>
              <a:t> You could also</a:t>
            </a:r>
            <a:r>
              <a:rPr lang="en-US" sz="2400" baseline="0" dirty="0"/>
              <a:t> </a:t>
            </a:r>
            <a:r>
              <a:rPr lang="en-US" sz="2400" dirty="0"/>
              <a:t>agree on Alvaro, who is neither side’s optimal business partner, but leads</a:t>
            </a:r>
            <a:r>
              <a:rPr lang="en-US" sz="2400" baseline="0" dirty="0"/>
              <a:t> to greater total points than their first options. “Alvaro” situations happen a lot in hiring, organizations hire the candidate no one hates.  </a:t>
            </a:r>
            <a:endParaRPr lang="en-US" sz="24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8</a:t>
            </a:fld>
            <a:endParaRPr lang="en-GB" dirty="0"/>
          </a:p>
        </p:txBody>
      </p:sp>
    </p:spTree>
    <p:extLst>
      <p:ext uri="{BB962C8B-B14F-4D97-AF65-F5344CB8AC3E}">
        <p14:creationId xmlns:p14="http://schemas.microsoft.com/office/powerpoint/2010/main" val="35433902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new in Game of chicken</a:t>
            </a:r>
            <a:r>
              <a:rPr lang="en-US" baseline="0" dirty="0"/>
              <a:t> is the non-linear payoffs. </a:t>
            </a:r>
            <a:r>
              <a:rPr lang="en-US" sz="1200" dirty="0"/>
              <a:t>Whose payoffs were non-linear and</a:t>
            </a:r>
            <a:r>
              <a:rPr lang="en-US" sz="1200" baseline="0" dirty="0"/>
              <a:t> f</a:t>
            </a:r>
            <a:r>
              <a:rPr lang="en-US" sz="1200" dirty="0"/>
              <a:t>or what issues? </a:t>
            </a:r>
            <a:r>
              <a:rPr lang="en-US" sz="1200" b="0" baseline="0" dirty="0"/>
              <a:t>[</a:t>
            </a:r>
            <a:r>
              <a:rPr lang="en-US" sz="1200" b="0" i="1" baseline="0" dirty="0"/>
              <a:t>Students answer</a:t>
            </a:r>
            <a:r>
              <a:rPr lang="en-US" sz="1200" b="0" baseline="0" dirty="0"/>
              <a:t>]. </a:t>
            </a:r>
            <a:endParaRPr lang="en-US" sz="1200" dirty="0"/>
          </a:p>
          <a:p>
            <a:endParaRPr lang="en-US" dirty="0"/>
          </a:p>
        </p:txBody>
      </p:sp>
      <p:sp>
        <p:nvSpPr>
          <p:cNvPr id="4" name="Slide Number Placeholder 3"/>
          <p:cNvSpPr>
            <a:spLocks noGrp="1"/>
          </p:cNvSpPr>
          <p:nvPr>
            <p:ph type="sldNum" sz="quarter" idx="10"/>
          </p:nvPr>
        </p:nvSpPr>
        <p:spPr/>
        <p:txBody>
          <a:bodyPr/>
          <a:lstStyle/>
          <a:p>
            <a:fld id="{7F3D1EF9-5CC1-4238-AAAD-E9DC1B1191CD}" type="slidenum">
              <a:rPr lang="en-GB" smtClean="0"/>
              <a:t>9</a:t>
            </a:fld>
            <a:endParaRPr lang="en-GB" dirty="0"/>
          </a:p>
        </p:txBody>
      </p:sp>
    </p:spTree>
    <p:extLst>
      <p:ext uri="{BB962C8B-B14F-4D97-AF65-F5344CB8AC3E}">
        <p14:creationId xmlns:p14="http://schemas.microsoft.com/office/powerpoint/2010/main" val="403562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4" name="Date Placeholder 3"/>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81767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Vertical Text Placeholder 2"/>
          <p:cNvSpPr>
            <a:spLocks noGrp="1"/>
          </p:cNvSpPr>
          <p:nvPr>
            <p:ph type="body" orient="vert" idx="1"/>
          </p:nvPr>
        </p:nvSpPr>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774006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955062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484067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37221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232923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Date Placeholder 4"/>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18381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Date Placeholder 6"/>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281814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p>
        </p:txBody>
      </p:sp>
      <p:sp>
        <p:nvSpPr>
          <p:cNvPr id="3" name="Date Placeholder 2"/>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41580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413114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32297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Date Placeholder 4"/>
          <p:cNvSpPr>
            <a:spLocks noGrp="1"/>
          </p:cNvSpPr>
          <p:nvPr>
            <p:ph type="dt" sz="half" idx="10"/>
          </p:nvPr>
        </p:nvSpPr>
        <p:spPr/>
        <p:txBody>
          <a:bodyPr/>
          <a:lstStyle/>
          <a:p>
            <a:fld id="{2238949D-A23C-4DF8-9125-9EFA9125B4A1}" type="datetimeFigureOut">
              <a:rPr lang="en-GB" smtClean="0"/>
              <a:t>10/06/2024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C5BF412-85F0-4EE5-B3DD-DDC94FFA9B06}" type="slidenum">
              <a:rPr lang="en-GB" smtClean="0"/>
              <a:t>‹#›</a:t>
            </a:fld>
            <a:endParaRPr lang="en-GB" dirty="0"/>
          </a:p>
        </p:txBody>
      </p:sp>
    </p:spTree>
    <p:extLst>
      <p:ext uri="{BB962C8B-B14F-4D97-AF65-F5344CB8AC3E}">
        <p14:creationId xmlns:p14="http://schemas.microsoft.com/office/powerpoint/2010/main" val="904577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38949D-A23C-4DF8-9125-9EFA9125B4A1}" type="datetimeFigureOut">
              <a:rPr lang="en-GB" smtClean="0"/>
              <a:t>10/06/2024</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BF412-85F0-4EE5-B3DD-DDC94FFA9B06}" type="slidenum">
              <a:rPr lang="en-GB" smtClean="0"/>
              <a:t>‹#›</a:t>
            </a:fld>
            <a:endParaRPr lang="en-GB" dirty="0"/>
          </a:p>
        </p:txBody>
      </p:sp>
    </p:spTree>
    <p:extLst>
      <p:ext uri="{BB962C8B-B14F-4D97-AF65-F5344CB8AC3E}">
        <p14:creationId xmlns:p14="http://schemas.microsoft.com/office/powerpoint/2010/main" val="4126910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387115437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100" b="1" i="0" u="none" strike="noStrike" kern="1200" cap="none" spc="0" normalizeH="0" baseline="0" noProof="0" dirty="0">
              <a:ln>
                <a:noFill/>
              </a:ln>
              <a:solidFill>
                <a:srgbClr val="00684B"/>
              </a:solidFill>
              <a:effectLst/>
              <a:uLnTx/>
              <a:uFillTx/>
              <a:latin typeface="Roboto Slab" pitchFamily="2" charset="0"/>
              <a:ea typeface="Roboto Slab" pitchFamily="2" charset="0"/>
              <a:cs typeface="+mn-cs"/>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A Game of Chicken</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06/2024-6909</a:t>
            </a:r>
          </a:p>
          <a:p>
            <a:pPr marL="0" marR="0" lvl="0" indent="0" algn="just"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This slide deck was prepared by </a:t>
            </a:r>
            <a:r>
              <a:rPr lang="en-GB" sz="750" dirty="0">
                <a:solidFill>
                  <a:prstClr val="black"/>
                </a:solidFill>
                <a:latin typeface="Roboto" panose="02000000000000000000" pitchFamily="2" charset="0"/>
                <a:ea typeface="Roboto" panose="02000000000000000000" pitchFamily="2" charset="0"/>
              </a:rPr>
              <a:t>Bernardo Betley, Can </a:t>
            </a:r>
            <a:r>
              <a:rPr lang="en-GB" sz="750" dirty="0" err="1">
                <a:solidFill>
                  <a:prstClr val="black"/>
                </a:solidFill>
                <a:latin typeface="Roboto" panose="02000000000000000000" pitchFamily="2" charset="0"/>
                <a:ea typeface="Roboto" panose="02000000000000000000" pitchFamily="2" charset="0"/>
              </a:rPr>
              <a:t>Yagli</a:t>
            </a:r>
            <a:r>
              <a:rPr lang="en-GB" sz="750" dirty="0">
                <a:solidFill>
                  <a:prstClr val="black"/>
                </a:solidFill>
                <a:latin typeface="Roboto" panose="02000000000000000000" pitchFamily="2" charset="0"/>
                <a:ea typeface="Roboto" panose="02000000000000000000" pitchFamily="2" charset="0"/>
              </a:rPr>
              <a:t>, Ciaran Galvin, Hailey Hu, and Pavani Gulati, INSEAD MBA Alumni</a:t>
            </a:r>
            <a:r>
              <a:rPr lang="en-US" sz="750" dirty="0">
                <a:solidFill>
                  <a:prstClr val="black"/>
                </a:solidFill>
                <a:latin typeface="Roboto" panose="02000000000000000000" pitchFamily="2" charset="0"/>
                <a:ea typeface="Roboto" panose="02000000000000000000" pitchFamily="2" charset="0"/>
              </a:rPr>
              <a:t>, </a:t>
            </a:r>
            <a:r>
              <a:rPr lang="en-GB" sz="750" dirty="0">
                <a:solidFill>
                  <a:prstClr val="black"/>
                </a:solidFill>
                <a:latin typeface="Roboto" panose="02000000000000000000" pitchFamily="2" charset="0"/>
                <a:ea typeface="Roboto" panose="02000000000000000000" pitchFamily="2" charset="0"/>
              </a:rPr>
              <a:t>under the supervision of Martin Schweinsberg, Associate Professor of Organisational Behaviour at ESMT Berlin, Horacio </a:t>
            </a:r>
            <a:r>
              <a:rPr lang="en-GB" sz="750" dirty="0" err="1">
                <a:solidFill>
                  <a:prstClr val="black"/>
                </a:solidFill>
                <a:latin typeface="Roboto" panose="02000000000000000000" pitchFamily="2" charset="0"/>
                <a:ea typeface="Roboto" panose="02000000000000000000" pitchFamily="2" charset="0"/>
              </a:rPr>
              <a:t>Falcão</a:t>
            </a:r>
            <a:r>
              <a:rPr lang="en-GB" sz="750" dirty="0">
                <a:solidFill>
                  <a:prstClr val="black"/>
                </a:solidFill>
                <a:latin typeface="Roboto" panose="02000000000000000000" pitchFamily="2" charset="0"/>
                <a:ea typeface="Roboto" panose="02000000000000000000" pitchFamily="2" charset="0"/>
              </a:rPr>
              <a:t>, Professor of Management Practice of Decision Sciences at INSEAD, and Eric Uhlmann, Professor of Organisational Behaviour at INSEAD</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as additional material to the role play “</a:t>
            </a:r>
            <a:r>
              <a:rPr lang="en-US" sz="750" i="1" dirty="0">
                <a:solidFill>
                  <a:prstClr val="black"/>
                </a:solidFill>
                <a:latin typeface="Roboto" panose="02000000000000000000" pitchFamily="2" charset="0"/>
                <a:ea typeface="Roboto" panose="02000000000000000000" pitchFamily="2" charset="0"/>
              </a:rPr>
              <a:t>A</a:t>
            </a:r>
            <a:r>
              <a:rPr kumimoji="0" lang="en-US" sz="750" b="0" i="1"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r>
              <a:rPr lang="en-US" sz="750" i="1" dirty="0">
                <a:solidFill>
                  <a:prstClr val="black"/>
                </a:solidFill>
                <a:latin typeface="Roboto" panose="02000000000000000000" pitchFamily="2" charset="0"/>
                <a:ea typeface="Roboto" panose="02000000000000000000" pitchFamily="2" charset="0"/>
              </a:rPr>
              <a:t>Game of Chicken</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To access INSEAD teaching materials, go to </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hlinkClick r:id="rId3"/>
              </a:rPr>
              <a:t>https://publishing.insead.edu/</a:t>
            </a: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a:t>
            </a: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Copyright © 2024 </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Martin Schweinsberg, Horacio </a:t>
            </a:r>
            <a:r>
              <a:rPr kumimoji="0" lang="en-GB" sz="750" b="0" i="0" u="none" strike="noStrike" kern="1200" cap="none" spc="0" normalizeH="0" baseline="0" noProof="0" dirty="0" err="1">
                <a:ln>
                  <a:noFill/>
                </a:ln>
                <a:solidFill>
                  <a:prstClr val="black"/>
                </a:solidFill>
                <a:effectLst/>
                <a:uLnTx/>
                <a:uFillTx/>
                <a:latin typeface="Roboto" panose="02000000000000000000" pitchFamily="2" charset="0"/>
                <a:ea typeface="Roboto" panose="02000000000000000000" pitchFamily="2" charset="0"/>
                <a:cs typeface="+mn-cs"/>
              </a:rPr>
              <a:t>Falcão</a:t>
            </a:r>
            <a:r>
              <a:rPr kumimoji="0" lang="en-GB"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 Eric Uhlmann.</a:t>
            </a:r>
            <a:endPar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300"/>
              </a:spcBef>
              <a:spcAft>
                <a:spcPts val="450"/>
              </a:spcAft>
              <a:buClrTx/>
              <a:buSzTx/>
              <a:buFont typeface="Arial" panose="020B0604020202020204" pitchFamily="34" charset="0"/>
              <a:buNone/>
              <a:tabLst/>
              <a:defRPr/>
            </a:pPr>
            <a:r>
              <a:rPr kumimoji="0" lang="en-US" sz="75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mn-cs"/>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Non-Linear Payoffs</a:t>
            </a:r>
          </a:p>
        </p:txBody>
      </p:sp>
      <p:sp>
        <p:nvSpPr>
          <p:cNvPr id="3" name="Content Placeholder 2"/>
          <p:cNvSpPr>
            <a:spLocks noGrp="1"/>
          </p:cNvSpPr>
          <p:nvPr>
            <p:ph idx="1"/>
          </p:nvPr>
        </p:nvSpPr>
        <p:spPr>
          <a:xfrm>
            <a:off x="457200" y="1772816"/>
            <a:ext cx="8229600" cy="4525963"/>
          </a:xfrm>
        </p:spPr>
        <p:txBody>
          <a:bodyPr>
            <a:noAutofit/>
          </a:bodyPr>
          <a:lstStyle/>
          <a:p>
            <a:pPr lvl="0"/>
            <a:r>
              <a:rPr lang="en-US" sz="2400" dirty="0"/>
              <a:t>Non-linear utility functions need to be taken into consideration </a:t>
            </a:r>
          </a:p>
          <a:p>
            <a:pPr lvl="0"/>
            <a:endParaRPr lang="en-US" sz="2400" dirty="0"/>
          </a:p>
          <a:p>
            <a:pPr lvl="0"/>
            <a:r>
              <a:rPr lang="en-US" sz="2400" dirty="0" err="1"/>
              <a:t>CrediGro</a:t>
            </a:r>
            <a:r>
              <a:rPr lang="en-US" sz="2400" dirty="0"/>
              <a:t> has a curvilinear utility function on loan size and payback time, preferring options in the middle of those available</a:t>
            </a:r>
          </a:p>
          <a:p>
            <a:pPr lvl="0"/>
            <a:endParaRPr lang="en-US" sz="2400" dirty="0"/>
          </a:p>
          <a:p>
            <a:pPr lvl="0"/>
            <a:r>
              <a:rPr lang="en-US" sz="2400" dirty="0"/>
              <a:t>In real-life, preferences are often nonlinear </a:t>
            </a:r>
          </a:p>
          <a:p>
            <a:endParaRPr lang="en-US" sz="2400" dirty="0"/>
          </a:p>
        </p:txBody>
      </p:sp>
    </p:spTree>
    <p:extLst>
      <p:ext uri="{BB962C8B-B14F-4D97-AF65-F5344CB8AC3E}">
        <p14:creationId xmlns:p14="http://schemas.microsoft.com/office/powerpoint/2010/main" val="1215444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Inequivalent Options</a:t>
            </a:r>
          </a:p>
        </p:txBody>
      </p:sp>
      <p:sp>
        <p:nvSpPr>
          <p:cNvPr id="3" name="Content Placeholder 2"/>
          <p:cNvSpPr>
            <a:spLocks noGrp="1"/>
          </p:cNvSpPr>
          <p:nvPr>
            <p:ph idx="1"/>
          </p:nvPr>
        </p:nvSpPr>
        <p:spPr>
          <a:xfrm>
            <a:off x="457200" y="1783357"/>
            <a:ext cx="8229600" cy="4525963"/>
          </a:xfrm>
        </p:spPr>
        <p:txBody>
          <a:bodyPr>
            <a:normAutofit/>
          </a:bodyPr>
          <a:lstStyle/>
          <a:p>
            <a:pPr lvl="0"/>
            <a:r>
              <a:rPr lang="en-US" sz="2400" dirty="0"/>
              <a:t>For some issues, the counterparts have ranges of options that do not fully overlap</a:t>
            </a:r>
          </a:p>
          <a:p>
            <a:pPr lvl="1"/>
            <a:r>
              <a:rPr lang="en-US" sz="2400" dirty="0"/>
              <a:t>Inspection frequency</a:t>
            </a:r>
          </a:p>
          <a:p>
            <a:pPr lvl="1"/>
            <a:r>
              <a:rPr lang="en-US" sz="2400" dirty="0"/>
              <a:t>Poultry density</a:t>
            </a:r>
          </a:p>
          <a:p>
            <a:pPr lvl="0"/>
            <a:endParaRPr lang="en-US" sz="2400" dirty="0"/>
          </a:p>
          <a:p>
            <a:r>
              <a:rPr lang="en-US" sz="2400" dirty="0"/>
              <a:t>Chilling effects: offers worse                                                                        than the other side’s least                                                                 acceptable offer can backfire                                                (</a:t>
            </a:r>
            <a:r>
              <a:rPr lang="en-US" sz="2400" dirty="0" err="1"/>
              <a:t>Schweinsberg</a:t>
            </a:r>
            <a:r>
              <a:rPr lang="en-US" sz="2400" dirty="0"/>
              <a:t> et al., 2012)</a:t>
            </a:r>
          </a:p>
          <a:p>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9" y="2636912"/>
            <a:ext cx="3900620" cy="2592288"/>
          </a:xfrm>
          <a:prstGeom prst="rect">
            <a:avLst/>
          </a:prstGeom>
        </p:spPr>
      </p:pic>
    </p:spTree>
    <p:extLst>
      <p:ext uri="{BB962C8B-B14F-4D97-AF65-F5344CB8AC3E}">
        <p14:creationId xmlns:p14="http://schemas.microsoft.com/office/powerpoint/2010/main" val="1910372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en-GB" sz="3600" b="1" dirty="0"/>
              <a:t>Points Payoffs: </a:t>
            </a:r>
            <a:r>
              <a:rPr lang="en-US" sz="3600" b="1" dirty="0"/>
              <a:t>Poultry Density</a:t>
            </a:r>
            <a:endParaRPr lang="en-GB" sz="3600" b="1" dirty="0"/>
          </a:p>
        </p:txBody>
      </p:sp>
      <p:sp>
        <p:nvSpPr>
          <p:cNvPr id="10" name="Title 1"/>
          <p:cNvSpPr txBox="1">
            <a:spLocks/>
          </p:cNvSpPr>
          <p:nvPr/>
        </p:nvSpPr>
        <p:spPr>
          <a:xfrm>
            <a:off x="395536" y="4653136"/>
            <a:ext cx="8287728" cy="45365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t>Julieta: Wants to maximize poultry density (to increase profitability)</a:t>
            </a:r>
          </a:p>
          <a:p>
            <a:pPr algn="l"/>
            <a:endParaRPr lang="en-GB" sz="1000" b="1" dirty="0"/>
          </a:p>
          <a:p>
            <a:pPr algn="l"/>
            <a:r>
              <a:rPr lang="en-GB" sz="2000" b="1" dirty="0" err="1"/>
              <a:t>CrediGro</a:t>
            </a:r>
            <a:r>
              <a:rPr lang="en-GB" sz="2000" b="1" dirty="0"/>
              <a:t>: Incentive to reduce poultry density (to prevent losses by disease)</a:t>
            </a:r>
          </a:p>
          <a:p>
            <a:pPr algn="l"/>
            <a:endParaRPr lang="en-GB" sz="1000" b="1" dirty="0"/>
          </a:p>
          <a:p>
            <a:pPr algn="l"/>
            <a:r>
              <a:rPr lang="en-GB" sz="2000" b="1" dirty="0"/>
              <a:t>0.5 is </a:t>
            </a:r>
            <a:r>
              <a:rPr lang="en-GB" sz="2000" b="1" dirty="0" err="1"/>
              <a:t>Julieta’s</a:t>
            </a:r>
            <a:r>
              <a:rPr lang="en-GB" sz="2000" b="1" dirty="0"/>
              <a:t> ideal but out of the question for </a:t>
            </a:r>
            <a:r>
              <a:rPr lang="en-GB" sz="2000" b="1" dirty="0" err="1"/>
              <a:t>CrediGro</a:t>
            </a:r>
            <a:endParaRPr lang="en-GB" sz="2000" b="1" dirty="0"/>
          </a:p>
          <a:p>
            <a:pPr algn="l"/>
            <a:r>
              <a:rPr lang="en-GB" sz="2000" b="1" dirty="0"/>
              <a:t>2.0 is </a:t>
            </a:r>
            <a:r>
              <a:rPr lang="en-GB" sz="2000" b="1" dirty="0" err="1"/>
              <a:t>CrediGro’s</a:t>
            </a:r>
            <a:r>
              <a:rPr lang="en-GB" sz="2000" b="1" dirty="0"/>
              <a:t> ideal but out of the question for </a:t>
            </a:r>
            <a:r>
              <a:rPr lang="en-GB" sz="2000" b="1" dirty="0" err="1"/>
              <a:t>Julieta</a:t>
            </a:r>
            <a:endParaRPr lang="en-GB" sz="2000" b="1" dirty="0"/>
          </a:p>
          <a:p>
            <a:pPr algn="l"/>
            <a:endParaRPr lang="en-GB" sz="1000" b="1" dirty="0"/>
          </a:p>
          <a:p>
            <a:pPr algn="l"/>
            <a:r>
              <a:rPr lang="en-GB" sz="2000" b="1" dirty="0"/>
              <a:t>Size of pie: Maximized at 0.6</a:t>
            </a:r>
          </a:p>
        </p:txBody>
      </p:sp>
      <p:graphicFrame>
        <p:nvGraphicFramePr>
          <p:cNvPr id="5" name="Chart 4"/>
          <p:cNvGraphicFramePr/>
          <p:nvPr/>
        </p:nvGraphicFramePr>
        <p:xfrm>
          <a:off x="467544" y="780289"/>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68609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1400"/>
            <a:ext cx="9144000" cy="1143000"/>
          </a:xfrm>
        </p:spPr>
        <p:txBody>
          <a:bodyPr>
            <a:normAutofit/>
          </a:bodyPr>
          <a:lstStyle/>
          <a:p>
            <a:r>
              <a:rPr lang="en-GB" sz="3600" b="1" dirty="0"/>
              <a:t>Points Payoffs: </a:t>
            </a:r>
            <a:r>
              <a:rPr lang="en-US" sz="3600" b="1" dirty="0"/>
              <a:t>Inspection Frequency</a:t>
            </a:r>
            <a:endParaRPr lang="en-GB" sz="3600" b="1" dirty="0"/>
          </a:p>
        </p:txBody>
      </p:sp>
      <p:sp>
        <p:nvSpPr>
          <p:cNvPr id="10" name="Title 1"/>
          <p:cNvSpPr txBox="1">
            <a:spLocks/>
          </p:cNvSpPr>
          <p:nvPr/>
        </p:nvSpPr>
        <p:spPr>
          <a:xfrm>
            <a:off x="395536" y="4653136"/>
            <a:ext cx="8287728" cy="45365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t>Julieta: Wants to avoid inspections (hassle and interference)</a:t>
            </a:r>
          </a:p>
          <a:p>
            <a:pPr algn="l"/>
            <a:endParaRPr lang="en-GB" sz="1000" b="1" dirty="0"/>
          </a:p>
          <a:p>
            <a:pPr algn="l"/>
            <a:r>
              <a:rPr lang="en-GB" sz="2000" b="1" dirty="0" err="1"/>
              <a:t>CrediGro</a:t>
            </a:r>
            <a:r>
              <a:rPr lang="en-GB" sz="2000" b="1" dirty="0"/>
              <a:t>: Incentive to maximize the number of inspections (safeguard loan)</a:t>
            </a:r>
          </a:p>
          <a:p>
            <a:pPr algn="l"/>
            <a:endParaRPr lang="en-GB" sz="1000" b="1" dirty="0"/>
          </a:p>
          <a:p>
            <a:pPr algn="l"/>
            <a:r>
              <a:rPr lang="en-GB" sz="2000" b="1" dirty="0"/>
              <a:t>0 is </a:t>
            </a:r>
            <a:r>
              <a:rPr lang="en-GB" sz="2000" b="1" dirty="0" err="1"/>
              <a:t>Julieta’s</a:t>
            </a:r>
            <a:r>
              <a:rPr lang="en-GB" sz="2000" b="1" dirty="0"/>
              <a:t> ideal but out of the question for </a:t>
            </a:r>
            <a:r>
              <a:rPr lang="en-GB" sz="2000" b="1" dirty="0" err="1"/>
              <a:t>CrediGro</a:t>
            </a:r>
            <a:endParaRPr lang="en-GB" sz="2000" b="1" dirty="0"/>
          </a:p>
          <a:p>
            <a:pPr algn="l"/>
            <a:r>
              <a:rPr lang="en-GB" sz="2000" b="1" dirty="0"/>
              <a:t>12 is </a:t>
            </a:r>
            <a:r>
              <a:rPr lang="en-GB" sz="2000" b="1" dirty="0" err="1"/>
              <a:t>CrediGro’s</a:t>
            </a:r>
            <a:r>
              <a:rPr lang="en-GB" sz="2000" b="1" dirty="0"/>
              <a:t> ideal but out of the question for </a:t>
            </a:r>
            <a:r>
              <a:rPr lang="en-GB" sz="2000" b="1" dirty="0" err="1"/>
              <a:t>Julieta</a:t>
            </a:r>
            <a:endParaRPr lang="en-GB" sz="2000" b="1" dirty="0"/>
          </a:p>
          <a:p>
            <a:pPr algn="l"/>
            <a:endParaRPr lang="en-GB" sz="1000" b="1" dirty="0"/>
          </a:p>
          <a:p>
            <a:pPr algn="l"/>
            <a:r>
              <a:rPr lang="en-GB" sz="2000" b="1" dirty="0"/>
              <a:t>Size of pie: Maximized at 8</a:t>
            </a:r>
          </a:p>
        </p:txBody>
      </p:sp>
      <p:graphicFrame>
        <p:nvGraphicFramePr>
          <p:cNvPr id="5" name="Chart 4"/>
          <p:cNvGraphicFramePr/>
          <p:nvPr/>
        </p:nvGraphicFramePr>
        <p:xfrm>
          <a:off x="417829" y="764704"/>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579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en-GB" sz="3600" b="1" dirty="0"/>
              <a:t>Points Payoffs: </a:t>
            </a:r>
            <a:r>
              <a:rPr lang="en-US" sz="3600" b="1" dirty="0"/>
              <a:t>Business Partner</a:t>
            </a:r>
            <a:endParaRPr lang="en-GB" sz="3600" b="1" dirty="0"/>
          </a:p>
        </p:txBody>
      </p:sp>
      <p:sp>
        <p:nvSpPr>
          <p:cNvPr id="10" name="Title 1"/>
          <p:cNvSpPr txBox="1">
            <a:spLocks/>
          </p:cNvSpPr>
          <p:nvPr/>
        </p:nvSpPr>
        <p:spPr>
          <a:xfrm>
            <a:off x="395536" y="5157192"/>
            <a:ext cx="8287728" cy="45365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t>Julieta: Wants to choose Ronaldo (most points)</a:t>
            </a:r>
          </a:p>
          <a:p>
            <a:pPr algn="l"/>
            <a:endParaRPr lang="en-GB" sz="1000" b="1" dirty="0"/>
          </a:p>
          <a:p>
            <a:pPr algn="l"/>
            <a:r>
              <a:rPr lang="en-GB" sz="2000" b="1" dirty="0" err="1"/>
              <a:t>CrediGro</a:t>
            </a:r>
            <a:r>
              <a:rPr lang="en-GB" sz="2000" b="1" dirty="0"/>
              <a:t>: Wants to choose Felicia (most points)</a:t>
            </a:r>
          </a:p>
          <a:p>
            <a:pPr algn="l"/>
            <a:endParaRPr lang="en-GB" sz="1000" b="1" dirty="0"/>
          </a:p>
          <a:p>
            <a:pPr algn="l"/>
            <a:r>
              <a:rPr lang="en-GB" sz="2000" b="1" dirty="0"/>
              <a:t>Size of pie: Maximized with Felicia &amp; Alvaro, but equally split with Alvaro</a:t>
            </a:r>
          </a:p>
        </p:txBody>
      </p:sp>
      <p:graphicFrame>
        <p:nvGraphicFramePr>
          <p:cNvPr id="6" name="Chart 5"/>
          <p:cNvGraphicFramePr/>
          <p:nvPr/>
        </p:nvGraphicFramePr>
        <p:xfrm>
          <a:off x="395536" y="1052736"/>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2177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en-GB" sz="3600" b="1" dirty="0"/>
              <a:t>Points Payoffs: Size of Loan</a:t>
            </a:r>
          </a:p>
        </p:txBody>
      </p:sp>
      <p:sp>
        <p:nvSpPr>
          <p:cNvPr id="10" name="Title 1"/>
          <p:cNvSpPr txBox="1">
            <a:spLocks/>
          </p:cNvSpPr>
          <p:nvPr/>
        </p:nvSpPr>
        <p:spPr>
          <a:xfrm>
            <a:off x="395536" y="5085184"/>
            <a:ext cx="8640960" cy="45365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t>Julieta: Wants to borrow as much as she can </a:t>
            </a:r>
          </a:p>
          <a:p>
            <a:pPr algn="l"/>
            <a:endParaRPr lang="en-GB" sz="1000" b="1" dirty="0"/>
          </a:p>
          <a:p>
            <a:pPr algn="l"/>
            <a:r>
              <a:rPr lang="en-GB" sz="2000" b="1" dirty="0" err="1"/>
              <a:t>CrediGro</a:t>
            </a:r>
            <a:r>
              <a:rPr lang="en-GB" sz="2000" b="1" dirty="0"/>
              <a:t>: Wants a loan in the middle of the options (too risky to loan a lot)</a:t>
            </a:r>
          </a:p>
          <a:p>
            <a:pPr algn="l"/>
            <a:endParaRPr lang="en-GB" sz="1000" b="1" dirty="0"/>
          </a:p>
          <a:p>
            <a:pPr algn="l"/>
            <a:r>
              <a:rPr lang="en-GB" sz="2000" b="1" dirty="0"/>
              <a:t>Size of pie: Maximized at $5,000</a:t>
            </a:r>
          </a:p>
        </p:txBody>
      </p:sp>
      <p:graphicFrame>
        <p:nvGraphicFramePr>
          <p:cNvPr id="5" name="Chart 4"/>
          <p:cNvGraphicFramePr/>
          <p:nvPr>
            <p:extLst>
              <p:ext uri="{D42A27DB-BD31-4B8C-83A1-F6EECF244321}">
                <p14:modId xmlns:p14="http://schemas.microsoft.com/office/powerpoint/2010/main" val="550373497"/>
              </p:ext>
            </p:extLst>
          </p:nvPr>
        </p:nvGraphicFramePr>
        <p:xfrm>
          <a:off x="395536" y="1052736"/>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49152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64"/>
            <a:ext cx="9144000" cy="1143000"/>
          </a:xfrm>
        </p:spPr>
        <p:txBody>
          <a:bodyPr>
            <a:normAutofit/>
          </a:bodyPr>
          <a:lstStyle/>
          <a:p>
            <a:r>
              <a:rPr lang="en-GB" sz="3600" b="1" dirty="0"/>
              <a:t>Points Payoffs: Loan Payback Time</a:t>
            </a:r>
          </a:p>
        </p:txBody>
      </p:sp>
      <p:sp>
        <p:nvSpPr>
          <p:cNvPr id="10" name="Title 1"/>
          <p:cNvSpPr txBox="1">
            <a:spLocks/>
          </p:cNvSpPr>
          <p:nvPr/>
        </p:nvSpPr>
        <p:spPr>
          <a:xfrm>
            <a:off x="395536" y="4941168"/>
            <a:ext cx="8287728" cy="45365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a:t>Julieta: Incentive to increase loan payback period</a:t>
            </a:r>
          </a:p>
          <a:p>
            <a:pPr algn="l"/>
            <a:endParaRPr lang="en-GB" sz="1000" b="1" dirty="0"/>
          </a:p>
          <a:p>
            <a:pPr algn="l"/>
            <a:r>
              <a:rPr lang="en-GB" sz="2000" b="1" dirty="0" err="1"/>
              <a:t>CrediGro</a:t>
            </a:r>
            <a:r>
              <a:rPr lang="en-GB" sz="2000" b="1" dirty="0"/>
              <a:t>: Keen to decrease loan payback period but does not want unrealistic time frame (1 year)</a:t>
            </a:r>
          </a:p>
          <a:p>
            <a:pPr algn="l"/>
            <a:endParaRPr lang="en-GB" sz="1000" b="1" dirty="0"/>
          </a:p>
          <a:p>
            <a:pPr algn="l"/>
            <a:r>
              <a:rPr lang="en-GB" sz="2000" b="1" dirty="0"/>
              <a:t>Size of pie: Maximized at 2 years</a:t>
            </a:r>
          </a:p>
        </p:txBody>
      </p:sp>
      <p:graphicFrame>
        <p:nvGraphicFramePr>
          <p:cNvPr id="6" name="Chart 5"/>
          <p:cNvGraphicFramePr/>
          <p:nvPr>
            <p:extLst>
              <p:ext uri="{D42A27DB-BD31-4B8C-83A1-F6EECF244321}">
                <p14:modId xmlns:p14="http://schemas.microsoft.com/office/powerpoint/2010/main" val="2791074766"/>
              </p:ext>
            </p:extLst>
          </p:nvPr>
        </p:nvGraphicFramePr>
        <p:xfrm>
          <a:off x="395536" y="1052736"/>
          <a:ext cx="8280920" cy="3888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4115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US" sz="3600" b="1" dirty="0"/>
              <a:t>Who had better alternatives?</a:t>
            </a:r>
          </a:p>
        </p:txBody>
      </p:sp>
    </p:spTree>
    <p:extLst>
      <p:ext uri="{BB962C8B-B14F-4D97-AF65-F5344CB8AC3E}">
        <p14:creationId xmlns:p14="http://schemas.microsoft.com/office/powerpoint/2010/main" val="208274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US" sz="3600" b="1" dirty="0"/>
              <a:t>Who had better alternatives?</a:t>
            </a:r>
          </a:p>
        </p:txBody>
      </p:sp>
      <p:sp>
        <p:nvSpPr>
          <p:cNvPr id="3" name="Content Placeholder 2"/>
          <p:cNvSpPr>
            <a:spLocks noGrp="1"/>
          </p:cNvSpPr>
          <p:nvPr>
            <p:ph idx="1"/>
          </p:nvPr>
        </p:nvSpPr>
        <p:spPr>
          <a:xfrm>
            <a:off x="457200" y="1700808"/>
            <a:ext cx="8229600" cy="4525963"/>
          </a:xfrm>
        </p:spPr>
        <p:txBody>
          <a:bodyPr>
            <a:normAutofit/>
          </a:bodyPr>
          <a:lstStyle/>
          <a:p>
            <a:r>
              <a:rPr lang="en-US" sz="2400" dirty="0" err="1"/>
              <a:t>CrediGro</a:t>
            </a:r>
            <a:r>
              <a:rPr lang="en-US" sz="2400" dirty="0"/>
              <a:t> has a better BATNA or Best Alternative to a Negotiated Agreement than the </a:t>
            </a:r>
            <a:r>
              <a:rPr lang="en-US" sz="2400" dirty="0" err="1"/>
              <a:t>Julieta</a:t>
            </a:r>
            <a:r>
              <a:rPr lang="en-US" sz="2400" dirty="0"/>
              <a:t> Chicken Farm (40 points vs. 30 points)</a:t>
            </a:r>
          </a:p>
          <a:p>
            <a:endParaRPr lang="en-US" sz="2400" dirty="0"/>
          </a:p>
          <a:p>
            <a:r>
              <a:rPr lang="en-US" sz="2400" dirty="0"/>
              <a:t>In real life, the farmers would typically need the loan more than the lenders need the business</a:t>
            </a:r>
          </a:p>
          <a:p>
            <a:endParaRPr lang="en-US" sz="2400" dirty="0"/>
          </a:p>
          <a:p>
            <a:r>
              <a:rPr lang="en-US" sz="2400" dirty="0"/>
              <a:t>Sometimes expanding the pie benefits one counterpart more than the other </a:t>
            </a:r>
          </a:p>
          <a:p>
            <a:pPr lvl="1"/>
            <a:r>
              <a:rPr lang="en-US" sz="2400" dirty="0"/>
              <a:t>Interactions between corporations and small businesses in emerging markets can be like this</a:t>
            </a:r>
          </a:p>
          <a:p>
            <a:endParaRPr lang="en-US" sz="2400" dirty="0"/>
          </a:p>
          <a:p>
            <a:endParaRPr lang="en-US" sz="2400" dirty="0"/>
          </a:p>
        </p:txBody>
      </p:sp>
    </p:spTree>
    <p:extLst>
      <p:ext uri="{BB962C8B-B14F-4D97-AF65-F5344CB8AC3E}">
        <p14:creationId xmlns:p14="http://schemas.microsoft.com/office/powerpoint/2010/main" val="839712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323528" y="5013176"/>
            <a:ext cx="8287728" cy="4536504"/>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000" b="1" dirty="0" err="1"/>
              <a:t>Julieta’s</a:t>
            </a:r>
            <a:r>
              <a:rPr lang="en-GB" sz="2000" b="1" dirty="0"/>
              <a:t> maximum possible points are 62 (vs. 6 for </a:t>
            </a:r>
            <a:r>
              <a:rPr lang="en-GB" sz="2000" b="1" dirty="0" err="1"/>
              <a:t>CrediGro</a:t>
            </a:r>
            <a:r>
              <a:rPr lang="en-GB" sz="2000" b="1" dirty="0"/>
              <a:t>)</a:t>
            </a:r>
          </a:p>
          <a:p>
            <a:pPr algn="l"/>
            <a:endParaRPr lang="en-GB" sz="1000" b="1" dirty="0"/>
          </a:p>
          <a:p>
            <a:pPr algn="l"/>
            <a:r>
              <a:rPr lang="en-GB" sz="2000" b="1" dirty="0" err="1"/>
              <a:t>CrediGro’s</a:t>
            </a:r>
            <a:r>
              <a:rPr lang="en-GB" sz="2000" b="1" dirty="0"/>
              <a:t> maximum possible points are 65 points (vs. 19 for Julieta) </a:t>
            </a:r>
          </a:p>
          <a:p>
            <a:pPr algn="l"/>
            <a:endParaRPr lang="en-GB" sz="1000" b="1" dirty="0"/>
          </a:p>
          <a:p>
            <a:pPr algn="l"/>
            <a:r>
              <a:rPr lang="en-GB" sz="2000" b="1" dirty="0"/>
              <a:t>Pie is maximized with an </a:t>
            </a:r>
            <a:r>
              <a:rPr lang="en-GB" sz="2000" b="1" u="sng" dirty="0"/>
              <a:t>uneven</a:t>
            </a:r>
            <a:r>
              <a:rPr lang="en-GB" sz="2000" b="1" dirty="0"/>
              <a:t> 37 (Julieta) to 53 (</a:t>
            </a:r>
            <a:r>
              <a:rPr lang="en-GB" sz="2000" b="1" dirty="0" err="1"/>
              <a:t>CrediGro</a:t>
            </a:r>
            <a:r>
              <a:rPr lang="en-GB" sz="2000" b="1" dirty="0"/>
              <a:t>) point split</a:t>
            </a:r>
          </a:p>
        </p:txBody>
      </p:sp>
      <p:graphicFrame>
        <p:nvGraphicFramePr>
          <p:cNvPr id="5" name="Chart 4"/>
          <p:cNvGraphicFramePr/>
          <p:nvPr>
            <p:extLst>
              <p:ext uri="{D42A27DB-BD31-4B8C-83A1-F6EECF244321}">
                <p14:modId xmlns:p14="http://schemas.microsoft.com/office/powerpoint/2010/main" val="2752451871"/>
              </p:ext>
            </p:extLst>
          </p:nvPr>
        </p:nvGraphicFramePr>
        <p:xfrm>
          <a:off x="179512" y="548680"/>
          <a:ext cx="8820472" cy="42923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1499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2"/>
          <p:cNvSpPr>
            <a:spLocks noGrp="1"/>
          </p:cNvSpPr>
          <p:nvPr>
            <p:ph idx="1"/>
          </p:nvPr>
        </p:nvSpPr>
        <p:spPr>
          <a:xfrm>
            <a:off x="457200" y="1844824"/>
            <a:ext cx="4690864" cy="4752528"/>
          </a:xfrm>
        </p:spPr>
        <p:txBody>
          <a:bodyPr>
            <a:normAutofit/>
          </a:bodyPr>
          <a:lstStyle/>
          <a:p>
            <a:pPr eaLnBrk="1" hangingPunct="1"/>
            <a:r>
              <a:rPr lang="en-US" altLang="en-US" sz="2400" dirty="0"/>
              <a:t>Read your role materials and plan with your teammate </a:t>
            </a:r>
            <a:r>
              <a:rPr lang="en-US" altLang="en-US" sz="2400" b="1" dirty="0"/>
              <a:t>(max 30 minutes)</a:t>
            </a:r>
          </a:p>
          <a:p>
            <a:pPr eaLnBrk="1" hangingPunct="1"/>
            <a:endParaRPr lang="en-US" altLang="en-US" sz="2400" dirty="0"/>
          </a:p>
          <a:p>
            <a:pPr eaLnBrk="1" hangingPunct="1"/>
            <a:r>
              <a:rPr lang="en-US" altLang="en-US" sz="2400" dirty="0"/>
              <a:t>Negotiate with the other team (</a:t>
            </a:r>
            <a:r>
              <a:rPr lang="en-US" altLang="en-US" sz="2400" b="1" dirty="0"/>
              <a:t>max 45 minutes</a:t>
            </a:r>
            <a:r>
              <a:rPr lang="en-US" altLang="en-US" sz="2400" dirty="0"/>
              <a:t>)</a:t>
            </a:r>
          </a:p>
          <a:p>
            <a:pPr eaLnBrk="1" hangingPunct="1"/>
            <a:endParaRPr lang="en-US" altLang="en-US" sz="2400" dirty="0"/>
          </a:p>
          <a:p>
            <a:pPr eaLnBrk="1" hangingPunct="1"/>
            <a:r>
              <a:rPr lang="en-US" altLang="en-US" sz="2400" b="1" dirty="0"/>
              <a:t>Turn in your outcome sheet</a:t>
            </a:r>
            <a:r>
              <a:rPr lang="en-US" altLang="en-US" sz="2400" dirty="0"/>
              <a:t>, then take a 15 minute break </a:t>
            </a:r>
          </a:p>
          <a:p>
            <a:pPr eaLnBrk="1" hangingPunct="1"/>
            <a:endParaRPr lang="en-US" altLang="en-US" dirty="0"/>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lvl="1" eaLnBrk="1" hangingPunct="1"/>
            <a:endParaRPr lang="en-US" altLang="en-US" sz="2000" dirty="0">
              <a:solidFill>
                <a:srgbClr val="003399"/>
              </a:solidFill>
            </a:endParaRPr>
          </a:p>
          <a:p>
            <a:pPr eaLnBrk="1" hangingPunct="1"/>
            <a:endParaRPr lang="en-US" altLang="en-US" sz="2000" dirty="0">
              <a:solidFill>
                <a:srgbClr val="003399"/>
              </a:solidFill>
            </a:endParaRPr>
          </a:p>
          <a:p>
            <a:pPr eaLnBrk="1" hangingPunct="1"/>
            <a:endParaRPr lang="en-US" altLang="en-US" dirty="0"/>
          </a:p>
        </p:txBody>
      </p:sp>
      <p:sp>
        <p:nvSpPr>
          <p:cNvPr id="4" name="Rectangle 41"/>
          <p:cNvSpPr txBox="1">
            <a:spLocks noChangeArrowheads="1"/>
          </p:cNvSpPr>
          <p:nvPr/>
        </p:nvSpPr>
        <p:spPr>
          <a:xfrm>
            <a:off x="533400" y="269776"/>
            <a:ext cx="8229600" cy="1143000"/>
          </a:xfrm>
          <a:prstGeom prst="rect">
            <a:avLst/>
          </a:prstGeom>
          <a:noFill/>
          <a:ln/>
        </p:spPr>
        <p:txBody>
          <a:bodyPr anchor="ctr"/>
          <a:lstStyle/>
          <a:p>
            <a:pPr algn="ctr" fontAlgn="auto">
              <a:spcBef>
                <a:spcPts val="0"/>
              </a:spcBef>
              <a:spcAft>
                <a:spcPts val="0"/>
              </a:spcAft>
              <a:defRPr/>
            </a:pPr>
            <a:r>
              <a:rPr lang="en-US" sz="3600" b="1" dirty="0">
                <a:latin typeface="+mn-lt"/>
                <a:cs typeface="+mn-cs"/>
              </a:rPr>
              <a:t>Team Negotiation Exercise: </a:t>
            </a:r>
          </a:p>
          <a:p>
            <a:pPr algn="ctr" fontAlgn="auto">
              <a:spcBef>
                <a:spcPts val="0"/>
              </a:spcBef>
              <a:spcAft>
                <a:spcPts val="0"/>
              </a:spcAft>
              <a:defRPr/>
            </a:pPr>
            <a:r>
              <a:rPr lang="en-US" sz="3600" b="1" dirty="0">
                <a:latin typeface="+mn-lt"/>
                <a:cs typeface="+mn-cs"/>
              </a:rPr>
              <a:t>Game of Chicken</a:t>
            </a:r>
            <a:endParaRPr lang="en-US" sz="3600" dirty="0">
              <a:latin typeface="+mj-lt"/>
              <a:ea typeface="+mj-ea"/>
              <a:cs typeface="+mj-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320" y="1556792"/>
            <a:ext cx="3178620" cy="4824536"/>
          </a:xfrm>
          <a:prstGeom prst="rect">
            <a:avLst/>
          </a:prstGeom>
        </p:spPr>
      </p:pic>
    </p:spTree>
    <p:extLst>
      <p:ext uri="{BB962C8B-B14F-4D97-AF65-F5344CB8AC3E}">
        <p14:creationId xmlns:p14="http://schemas.microsoft.com/office/powerpoint/2010/main" val="3977125403"/>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1143000"/>
          </a:xfrm>
        </p:spPr>
        <p:txBody>
          <a:bodyPr>
            <a:noAutofit/>
          </a:bodyPr>
          <a:lstStyle/>
          <a:p>
            <a:r>
              <a:rPr lang="en-US" sz="3600" b="1" dirty="0"/>
              <a:t>Your Results: Points Scores</a:t>
            </a:r>
          </a:p>
        </p:txBody>
      </p:sp>
      <p:graphicFrame>
        <p:nvGraphicFramePr>
          <p:cNvPr id="3" name="Chart 2"/>
          <p:cNvGraphicFramePr>
            <a:graphicFrameLocks/>
          </p:cNvGraphicFramePr>
          <p:nvPr>
            <p:extLst>
              <p:ext uri="{D42A27DB-BD31-4B8C-83A1-F6EECF244321}">
                <p14:modId xmlns:p14="http://schemas.microsoft.com/office/powerpoint/2010/main" val="3833355447"/>
              </p:ext>
            </p:extLst>
          </p:nvPr>
        </p:nvGraphicFramePr>
        <p:xfrm>
          <a:off x="179512" y="836712"/>
          <a:ext cx="9349854" cy="589116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2339752" y="2339588"/>
            <a:ext cx="1152128" cy="369332"/>
          </a:xfrm>
          <a:prstGeom prst="rect">
            <a:avLst/>
          </a:prstGeom>
          <a:noFill/>
        </p:spPr>
        <p:txBody>
          <a:bodyPr wrap="square" rtlCol="0">
            <a:spAutoFit/>
          </a:bodyPr>
          <a:lstStyle/>
          <a:p>
            <a:r>
              <a:rPr lang="en-US" dirty="0">
                <a:solidFill>
                  <a:srgbClr val="FF0000"/>
                </a:solidFill>
              </a:rPr>
              <a:t>Impasse</a:t>
            </a:r>
          </a:p>
        </p:txBody>
      </p:sp>
      <p:sp>
        <p:nvSpPr>
          <p:cNvPr id="5" name="TextBox 4"/>
          <p:cNvSpPr txBox="1"/>
          <p:nvPr/>
        </p:nvSpPr>
        <p:spPr>
          <a:xfrm>
            <a:off x="4211960" y="2339588"/>
            <a:ext cx="1152128" cy="369332"/>
          </a:xfrm>
          <a:prstGeom prst="rect">
            <a:avLst/>
          </a:prstGeom>
          <a:noFill/>
        </p:spPr>
        <p:txBody>
          <a:bodyPr wrap="square" rtlCol="0">
            <a:spAutoFit/>
          </a:bodyPr>
          <a:lstStyle/>
          <a:p>
            <a:r>
              <a:rPr lang="en-US" dirty="0">
                <a:solidFill>
                  <a:srgbClr val="FF0000"/>
                </a:solidFill>
              </a:rPr>
              <a:t>Impasse</a:t>
            </a:r>
          </a:p>
        </p:txBody>
      </p:sp>
    </p:spTree>
    <p:extLst>
      <p:ext uri="{BB962C8B-B14F-4D97-AF65-F5344CB8AC3E}">
        <p14:creationId xmlns:p14="http://schemas.microsoft.com/office/powerpoint/2010/main" val="414819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Sustainable Relationships</a:t>
            </a:r>
          </a:p>
        </p:txBody>
      </p:sp>
      <p:sp>
        <p:nvSpPr>
          <p:cNvPr id="3" name="Content Placeholder 2"/>
          <p:cNvSpPr>
            <a:spLocks noGrp="1"/>
          </p:cNvSpPr>
          <p:nvPr>
            <p:ph idx="1"/>
          </p:nvPr>
        </p:nvSpPr>
        <p:spPr>
          <a:xfrm>
            <a:off x="457200" y="1916832"/>
            <a:ext cx="4402832" cy="4525963"/>
          </a:xfrm>
        </p:spPr>
        <p:txBody>
          <a:bodyPr>
            <a:normAutofit/>
          </a:bodyPr>
          <a:lstStyle/>
          <a:p>
            <a:pPr lvl="0"/>
            <a:r>
              <a:rPr lang="en-US" sz="2400" dirty="0"/>
              <a:t>Long-term sustainable relationships are key in many situations</a:t>
            </a:r>
          </a:p>
          <a:p>
            <a:pPr lvl="0"/>
            <a:endParaRPr lang="en-US" sz="2400" dirty="0"/>
          </a:p>
          <a:p>
            <a:pPr lvl="0"/>
            <a:r>
              <a:rPr lang="en-US" sz="2400" dirty="0" err="1"/>
              <a:t>CrediGro</a:t>
            </a:r>
            <a:r>
              <a:rPr lang="en-US" sz="2400" dirty="0"/>
              <a:t> and the </a:t>
            </a:r>
            <a:r>
              <a:rPr lang="en-US" sz="2400" dirty="0" err="1"/>
              <a:t>Julieta</a:t>
            </a:r>
            <a:r>
              <a:rPr lang="en-US" sz="2400" dirty="0"/>
              <a:t> Chicken Farm could do more mutually beneficial business together in the future IF this negotiation goes well</a:t>
            </a:r>
          </a:p>
          <a:p>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1628800"/>
            <a:ext cx="4176464" cy="4176464"/>
          </a:xfrm>
          <a:prstGeom prst="rect">
            <a:avLst/>
          </a:prstGeom>
        </p:spPr>
      </p:pic>
    </p:spTree>
    <p:extLst>
      <p:ext uri="{BB962C8B-B14F-4D97-AF65-F5344CB8AC3E}">
        <p14:creationId xmlns:p14="http://schemas.microsoft.com/office/powerpoint/2010/main" val="3241728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7768"/>
            <a:ext cx="9144000" cy="1143000"/>
          </a:xfrm>
        </p:spPr>
        <p:txBody>
          <a:bodyPr>
            <a:noAutofit/>
          </a:bodyPr>
          <a:lstStyle/>
          <a:p>
            <a:r>
              <a:rPr lang="en-US" sz="3600" b="1" dirty="0"/>
              <a:t>Your Results: Partner Ratings</a:t>
            </a:r>
            <a:br>
              <a:rPr lang="en-US" sz="3600" b="1" dirty="0"/>
            </a:br>
            <a:r>
              <a:rPr lang="en-US" sz="2600" b="1" dirty="0"/>
              <a:t>“Would you do business with your counterparts long-term?”</a:t>
            </a:r>
          </a:p>
        </p:txBody>
      </p:sp>
      <p:sp>
        <p:nvSpPr>
          <p:cNvPr id="4" name="Title 1"/>
          <p:cNvSpPr txBox="1">
            <a:spLocks/>
          </p:cNvSpPr>
          <p:nvPr/>
        </p:nvSpPr>
        <p:spPr>
          <a:xfrm>
            <a:off x="35496" y="5805264"/>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t>Why would you or wouldn’t you?</a:t>
            </a:r>
          </a:p>
        </p:txBody>
      </p:sp>
      <p:pic>
        <p:nvPicPr>
          <p:cNvPr id="1026" name="Picture 2" descr="Free Job Interview photo and picture">
            <a:extLst>
              <a:ext uri="{FF2B5EF4-FFF2-40B4-BE49-F238E27FC236}">
                <a16:creationId xmlns:a16="http://schemas.microsoft.com/office/drawing/2014/main" id="{E5F30B19-6C40-9C01-24AF-B9EE6AD6F0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393874"/>
            <a:ext cx="6984776" cy="4627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0893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84455"/>
            <a:ext cx="8991600" cy="1200329"/>
          </a:xfrm>
          <a:prstGeom prst="rect">
            <a:avLst/>
          </a:prstGeom>
        </p:spPr>
        <p:txBody>
          <a:bodyPr wrap="square">
            <a:spAutoFit/>
          </a:bodyPr>
          <a:lstStyle/>
          <a:p>
            <a:pPr algn="ctr"/>
            <a:r>
              <a:rPr lang="en-US" sz="3600" b="1" dirty="0"/>
              <a:t>Who is better at claiming value,</a:t>
            </a:r>
          </a:p>
          <a:p>
            <a:pPr algn="ctr"/>
            <a:r>
              <a:rPr lang="en-US" sz="3600" b="1" dirty="0"/>
              <a:t>individuals or teams?</a:t>
            </a:r>
          </a:p>
        </p:txBody>
      </p:sp>
      <p:sp>
        <p:nvSpPr>
          <p:cNvPr id="4" name="Rectangle 3"/>
          <p:cNvSpPr/>
          <p:nvPr/>
        </p:nvSpPr>
        <p:spPr>
          <a:xfrm>
            <a:off x="152400" y="5638800"/>
            <a:ext cx="8991600" cy="1200329"/>
          </a:xfrm>
          <a:prstGeom prst="rect">
            <a:avLst/>
          </a:prstGeom>
        </p:spPr>
        <p:txBody>
          <a:bodyPr wrap="square">
            <a:spAutoFit/>
          </a:bodyPr>
          <a:lstStyle/>
          <a:p>
            <a:pPr algn="ctr"/>
            <a:r>
              <a:rPr lang="en-US" sz="3600" b="1" dirty="0"/>
              <a:t>What about creating value?</a:t>
            </a:r>
          </a:p>
          <a:p>
            <a:pPr algn="ctr"/>
            <a:endParaRPr lang="en-US" sz="3600" b="1"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3688" y="1694656"/>
            <a:ext cx="5625852" cy="3750568"/>
          </a:xfrm>
          <a:prstGeom prst="rect">
            <a:avLst/>
          </a:prstGeom>
        </p:spPr>
      </p:pic>
    </p:spTree>
    <p:extLst>
      <p:ext uri="{BB962C8B-B14F-4D97-AF65-F5344CB8AC3E}">
        <p14:creationId xmlns:p14="http://schemas.microsoft.com/office/powerpoint/2010/main" val="94679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SG" sz="3600" b="1" dirty="0"/>
              <a:t>Team Negotiations</a:t>
            </a:r>
          </a:p>
        </p:txBody>
      </p:sp>
      <p:sp>
        <p:nvSpPr>
          <p:cNvPr id="3" name="Content Placeholder 2"/>
          <p:cNvSpPr>
            <a:spLocks noGrp="1"/>
          </p:cNvSpPr>
          <p:nvPr>
            <p:ph idx="1"/>
          </p:nvPr>
        </p:nvSpPr>
        <p:spPr>
          <a:xfrm>
            <a:off x="457200" y="1711349"/>
            <a:ext cx="8229600" cy="4525963"/>
          </a:xfrm>
        </p:spPr>
        <p:txBody>
          <a:bodyPr>
            <a:normAutofit lnSpcReduction="10000"/>
          </a:bodyPr>
          <a:lstStyle/>
          <a:p>
            <a:r>
              <a:rPr lang="en-US" sz="2400" dirty="0"/>
              <a:t>Teams have an advantage over individuals in both creating and claiming value (Thompson et al., 1996)</a:t>
            </a:r>
          </a:p>
          <a:p>
            <a:pPr lvl="1"/>
            <a:r>
              <a:rPr lang="en-US" sz="2400" dirty="0"/>
              <a:t>Creating value: Exchange more information and get at interests better</a:t>
            </a:r>
          </a:p>
          <a:p>
            <a:pPr lvl="1"/>
            <a:r>
              <a:rPr lang="en-US" sz="2400" dirty="0"/>
              <a:t>Claiming value: Strength in numbers</a:t>
            </a:r>
          </a:p>
          <a:p>
            <a:endParaRPr lang="en-US" sz="2400" dirty="0"/>
          </a:p>
          <a:p>
            <a:r>
              <a:rPr lang="en-US" sz="2400" dirty="0"/>
              <a:t>But only if team roles and strategies are well coordinated!</a:t>
            </a:r>
          </a:p>
          <a:p>
            <a:endParaRPr lang="en-US" sz="2400" dirty="0"/>
          </a:p>
          <a:p>
            <a:r>
              <a:rPr lang="en-US" sz="2400" dirty="0"/>
              <a:t>Importance of active preparation among team members in order to reduce chances of conflict among members during final negotiation</a:t>
            </a:r>
          </a:p>
          <a:p>
            <a:endParaRPr lang="en-SG" sz="2400" dirty="0"/>
          </a:p>
        </p:txBody>
      </p:sp>
    </p:spTree>
    <p:extLst>
      <p:ext uri="{BB962C8B-B14F-4D97-AF65-F5344CB8AC3E}">
        <p14:creationId xmlns:p14="http://schemas.microsoft.com/office/powerpoint/2010/main" val="1705747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52CD0A-E172-3DC0-E27E-00BAA582ACA1}"/>
              </a:ext>
            </a:extLst>
          </p:cNvPr>
          <p:cNvSpPr txBox="1">
            <a:spLocks/>
          </p:cNvSpPr>
          <p:nvPr/>
        </p:nvSpPr>
        <p:spPr>
          <a:xfrm>
            <a:off x="457200" y="332656"/>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a:t>Challenges and Best Practices of </a:t>
            </a:r>
          </a:p>
          <a:p>
            <a:r>
              <a:rPr lang="en-US" sz="3000" b="1" dirty="0"/>
              <a:t>Negotiating in Teams</a:t>
            </a:r>
          </a:p>
        </p:txBody>
      </p:sp>
      <p:pic>
        <p:nvPicPr>
          <p:cNvPr id="5" name="Picture 2" descr="Free Startup Meeting photo and picture">
            <a:extLst>
              <a:ext uri="{FF2B5EF4-FFF2-40B4-BE49-F238E27FC236}">
                <a16:creationId xmlns:a16="http://schemas.microsoft.com/office/drawing/2014/main" id="{B3D33FCD-ACB8-3224-73FD-AF7A22C9EE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8680" y="1569386"/>
            <a:ext cx="7111752" cy="47399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5F51856-E282-64A5-B13A-DF9472A7F834}"/>
              </a:ext>
            </a:extLst>
          </p:cNvPr>
          <p:cNvPicPr>
            <a:picLocks noChangeAspect="1"/>
          </p:cNvPicPr>
          <p:nvPr/>
        </p:nvPicPr>
        <p:blipFill>
          <a:blip r:embed="rId4"/>
          <a:stretch>
            <a:fillRect/>
          </a:stretch>
        </p:blipFill>
        <p:spPr>
          <a:xfrm>
            <a:off x="539552" y="1392386"/>
            <a:ext cx="3966188" cy="5348982"/>
          </a:xfrm>
          <a:prstGeom prst="rect">
            <a:avLst/>
          </a:prstGeom>
        </p:spPr>
      </p:pic>
      <p:sp>
        <p:nvSpPr>
          <p:cNvPr id="10" name="Content Placeholder 2">
            <a:extLst>
              <a:ext uri="{FF2B5EF4-FFF2-40B4-BE49-F238E27FC236}">
                <a16:creationId xmlns:a16="http://schemas.microsoft.com/office/drawing/2014/main" id="{BA7A17E3-6ACB-98C2-DDDF-C01C6E19C317}"/>
              </a:ext>
            </a:extLst>
          </p:cNvPr>
          <p:cNvSpPr>
            <a:spLocks noGrp="1"/>
          </p:cNvSpPr>
          <p:nvPr>
            <p:ph idx="1"/>
          </p:nvPr>
        </p:nvSpPr>
        <p:spPr>
          <a:xfrm>
            <a:off x="611560" y="1711349"/>
            <a:ext cx="4392489" cy="4525963"/>
          </a:xfrm>
        </p:spPr>
        <p:txBody>
          <a:bodyPr>
            <a:normAutofit lnSpcReduction="10000"/>
          </a:bodyPr>
          <a:lstStyle/>
          <a:p>
            <a:r>
              <a:rPr lang="en-US" sz="2400" dirty="0"/>
              <a:t>Challenges</a:t>
            </a:r>
          </a:p>
          <a:p>
            <a:pPr lvl="1"/>
            <a:r>
              <a:rPr lang="en-US" sz="2400" dirty="0"/>
              <a:t>Coordination</a:t>
            </a:r>
          </a:p>
          <a:p>
            <a:pPr lvl="1"/>
            <a:r>
              <a:rPr lang="en-US" sz="2400" dirty="0"/>
              <a:t>Communication</a:t>
            </a:r>
          </a:p>
          <a:p>
            <a:pPr lvl="1"/>
            <a:r>
              <a:rPr lang="en-US" sz="2400" dirty="0"/>
              <a:t>Justifying presence</a:t>
            </a:r>
          </a:p>
          <a:p>
            <a:pPr lvl="1"/>
            <a:r>
              <a:rPr lang="en-US" sz="2400" dirty="0"/>
              <a:t>Intimidation</a:t>
            </a:r>
          </a:p>
          <a:p>
            <a:endParaRPr lang="en-US" sz="2400" dirty="0"/>
          </a:p>
          <a:p>
            <a:r>
              <a:rPr lang="en-US" sz="2400" dirty="0"/>
              <a:t>Best practices</a:t>
            </a:r>
          </a:p>
          <a:p>
            <a:pPr lvl="1"/>
            <a:r>
              <a:rPr lang="en-US" sz="2400" dirty="0"/>
              <a:t>Team roles</a:t>
            </a:r>
          </a:p>
          <a:p>
            <a:pPr lvl="1"/>
            <a:r>
              <a:rPr lang="en-US" sz="2400" dirty="0"/>
              <a:t>Team composition</a:t>
            </a:r>
          </a:p>
          <a:p>
            <a:pPr lvl="1"/>
            <a:r>
              <a:rPr lang="en-US" sz="2400" dirty="0"/>
              <a:t>Communication transparency</a:t>
            </a:r>
            <a:endParaRPr lang="en-SG" sz="2400" dirty="0"/>
          </a:p>
        </p:txBody>
      </p:sp>
    </p:spTree>
    <p:extLst>
      <p:ext uri="{BB962C8B-B14F-4D97-AF65-F5344CB8AC3E}">
        <p14:creationId xmlns:p14="http://schemas.microsoft.com/office/powerpoint/2010/main" val="738422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76672"/>
            <a:ext cx="9252520" cy="1143000"/>
          </a:xfrm>
        </p:spPr>
        <p:txBody>
          <a:bodyPr>
            <a:normAutofit fontScale="90000"/>
          </a:bodyPr>
          <a:lstStyle/>
          <a:p>
            <a:pPr>
              <a:spcBef>
                <a:spcPts val="0"/>
              </a:spcBef>
            </a:pPr>
            <a:r>
              <a:rPr lang="en-US" sz="3600" b="1" dirty="0"/>
              <a:t>Did anyone use good cop/bad cop?</a:t>
            </a:r>
            <a:br>
              <a:rPr lang="en-US" sz="3600" b="1" dirty="0"/>
            </a:br>
            <a:r>
              <a:rPr lang="en-US" sz="2900" b="1" dirty="0"/>
              <a:t>(One member of the team is cooperative and the other hostile)</a:t>
            </a:r>
            <a:br>
              <a:rPr lang="en-US" sz="2900" b="1" dirty="0"/>
            </a:br>
            <a:endParaRPr lang="en-US" sz="2900" b="1" dirty="0"/>
          </a:p>
        </p:txBody>
      </p:sp>
      <p:sp>
        <p:nvSpPr>
          <p:cNvPr id="3" name="Content Placeholder 2"/>
          <p:cNvSpPr>
            <a:spLocks noGrp="1"/>
          </p:cNvSpPr>
          <p:nvPr>
            <p:ph idx="1"/>
          </p:nvPr>
        </p:nvSpPr>
        <p:spPr>
          <a:xfrm>
            <a:off x="457200" y="5661248"/>
            <a:ext cx="8229600" cy="4525963"/>
          </a:xfrm>
        </p:spPr>
        <p:txBody>
          <a:bodyPr/>
          <a:lstStyle/>
          <a:p>
            <a:pPr marL="0" indent="0" algn="ctr">
              <a:buNone/>
            </a:pPr>
            <a:r>
              <a:rPr lang="en-US" b="1" dirty="0"/>
              <a:t>Who was good and who was bad?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1737504"/>
            <a:ext cx="2351035" cy="341968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1960" y="1800200"/>
            <a:ext cx="3576982" cy="3284984"/>
          </a:xfrm>
          <a:prstGeom prst="rect">
            <a:avLst/>
          </a:prstGeom>
        </p:spPr>
      </p:pic>
    </p:spTree>
    <p:extLst>
      <p:ext uri="{BB962C8B-B14F-4D97-AF65-F5344CB8AC3E}">
        <p14:creationId xmlns:p14="http://schemas.microsoft.com/office/powerpoint/2010/main" val="1538400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Defense against </a:t>
            </a:r>
            <a:br>
              <a:rPr lang="en-US" sz="3600" b="1" dirty="0"/>
            </a:br>
            <a:r>
              <a:rPr lang="en-US" sz="3600" b="1" dirty="0"/>
              <a:t>good cop/bad cop tactic?</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800200"/>
            <a:ext cx="3576982" cy="328498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7624" y="1737504"/>
            <a:ext cx="2351035" cy="3419688"/>
          </a:xfrm>
          <a:prstGeom prst="rect">
            <a:avLst/>
          </a:prstGeom>
        </p:spPr>
      </p:pic>
    </p:spTree>
    <p:extLst>
      <p:ext uri="{BB962C8B-B14F-4D97-AF65-F5344CB8AC3E}">
        <p14:creationId xmlns:p14="http://schemas.microsoft.com/office/powerpoint/2010/main" val="738551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Defense against </a:t>
            </a:r>
            <a:br>
              <a:rPr lang="en-US" sz="3600" b="1" dirty="0"/>
            </a:br>
            <a:r>
              <a:rPr lang="en-US" sz="3600" b="1" dirty="0"/>
              <a:t>good cop/bad cop tactic?</a:t>
            </a:r>
          </a:p>
        </p:txBody>
      </p:sp>
      <p:sp>
        <p:nvSpPr>
          <p:cNvPr id="3" name="Content Placeholder 2"/>
          <p:cNvSpPr>
            <a:spLocks noGrp="1"/>
          </p:cNvSpPr>
          <p:nvPr>
            <p:ph idx="1"/>
          </p:nvPr>
        </p:nvSpPr>
        <p:spPr>
          <a:xfrm>
            <a:off x="457200" y="1981200"/>
            <a:ext cx="8147248" cy="4525963"/>
          </a:xfrm>
        </p:spPr>
        <p:txBody>
          <a:bodyPr>
            <a:normAutofit/>
          </a:bodyPr>
          <a:lstStyle/>
          <a:p>
            <a:r>
              <a:rPr lang="en-US" sz="2400" dirty="0"/>
              <a:t>Divide their team</a:t>
            </a:r>
          </a:p>
          <a:p>
            <a:endParaRPr lang="en-US" sz="2400" dirty="0"/>
          </a:p>
          <a:p>
            <a:r>
              <a:rPr lang="en-US" sz="2400" dirty="0"/>
              <a:t>Ask the good cop what he/she thinks of what the bad cop is saying</a:t>
            </a:r>
          </a:p>
          <a:p>
            <a:endParaRPr lang="en-US" sz="2400" dirty="0"/>
          </a:p>
          <a:p>
            <a:r>
              <a:rPr lang="en-US" sz="2400" dirty="0"/>
              <a:t>Team advantage in negotiation disappears if roles and strategy are poorly coordinated</a:t>
            </a:r>
          </a:p>
        </p:txBody>
      </p:sp>
    </p:spTree>
    <p:extLst>
      <p:ext uri="{BB962C8B-B14F-4D97-AF65-F5344CB8AC3E}">
        <p14:creationId xmlns:p14="http://schemas.microsoft.com/office/powerpoint/2010/main" val="13821854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3600" b="1" dirty="0"/>
              <a:t>Take-Aways</a:t>
            </a:r>
          </a:p>
        </p:txBody>
      </p:sp>
      <p:sp>
        <p:nvSpPr>
          <p:cNvPr id="3" name="Content Placeholder 2"/>
          <p:cNvSpPr>
            <a:spLocks noGrp="1"/>
          </p:cNvSpPr>
          <p:nvPr>
            <p:ph idx="1"/>
          </p:nvPr>
        </p:nvSpPr>
        <p:spPr>
          <a:xfrm>
            <a:off x="457200" y="1988840"/>
            <a:ext cx="8075240" cy="4525963"/>
          </a:xfrm>
        </p:spPr>
        <p:txBody>
          <a:bodyPr>
            <a:normAutofit/>
          </a:bodyPr>
          <a:lstStyle/>
          <a:p>
            <a:r>
              <a:rPr lang="en-US" sz="2400" dirty="0"/>
              <a:t>Maximizing joint and individual value can be complicated</a:t>
            </a:r>
          </a:p>
          <a:p>
            <a:pPr lvl="1"/>
            <a:r>
              <a:rPr lang="en-US" sz="2400" dirty="0"/>
              <a:t>Non-linear utility functions</a:t>
            </a:r>
          </a:p>
          <a:p>
            <a:pPr lvl="1"/>
            <a:r>
              <a:rPr lang="en-US" sz="2400" dirty="0"/>
              <a:t>Non-overlapping preferences</a:t>
            </a:r>
          </a:p>
          <a:p>
            <a:pPr lvl="1"/>
            <a:r>
              <a:rPr lang="en-US" sz="2400" dirty="0"/>
              <a:t>One side may benefit disproportionately or “unfairly”</a:t>
            </a:r>
          </a:p>
          <a:p>
            <a:endParaRPr lang="en-US" sz="2400" dirty="0"/>
          </a:p>
          <a:p>
            <a:r>
              <a:rPr lang="en-US" sz="2400" dirty="0"/>
              <a:t>Team up! Teams claim </a:t>
            </a:r>
            <a:r>
              <a:rPr lang="en-US" sz="2400" i="1" dirty="0"/>
              <a:t>and</a:t>
            </a:r>
            <a:r>
              <a:rPr lang="en-US" sz="2400" dirty="0"/>
              <a:t> create and more value</a:t>
            </a:r>
          </a:p>
          <a:p>
            <a:pPr lvl="1"/>
            <a:r>
              <a:rPr lang="en-US" sz="2400" dirty="0"/>
              <a:t>But make sure to coordinate team roles and strategies beforehand</a:t>
            </a:r>
          </a:p>
          <a:p>
            <a:endParaRPr lang="en-US" sz="2400" dirty="0"/>
          </a:p>
        </p:txBody>
      </p:sp>
    </p:spTree>
    <p:extLst>
      <p:ext uri="{BB962C8B-B14F-4D97-AF65-F5344CB8AC3E}">
        <p14:creationId xmlns:p14="http://schemas.microsoft.com/office/powerpoint/2010/main" val="4269572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r>
              <a:rPr lang="en-US" altLang="en-US" sz="3500" b="1" i="1" dirty="0">
                <a:latin typeface="Cambria" panose="02040503050406030204" pitchFamily="18" charset="0"/>
              </a:rPr>
              <a:t>Game of Chicken</a:t>
            </a:r>
          </a:p>
        </p:txBody>
      </p:sp>
      <p:graphicFrame>
        <p:nvGraphicFramePr>
          <p:cNvPr id="3" name="Table 2"/>
          <p:cNvGraphicFramePr>
            <a:graphicFrameLocks noGrp="1"/>
          </p:cNvGraphicFramePr>
          <p:nvPr>
            <p:extLst>
              <p:ext uri="{D42A27DB-BD31-4B8C-83A1-F6EECF244321}">
                <p14:modId xmlns:p14="http://schemas.microsoft.com/office/powerpoint/2010/main" val="1835997826"/>
              </p:ext>
            </p:extLst>
          </p:nvPr>
        </p:nvGraphicFramePr>
        <p:xfrm>
          <a:off x="0" y="762000"/>
          <a:ext cx="9143999" cy="5919790"/>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0" fontAlgn="ctr"/>
                      <a:r>
                        <a:rPr lang="en-SG" sz="2400" b="1" i="0" u="none" strike="noStrike" dirty="0">
                          <a:solidFill>
                            <a:srgbClr val="000000"/>
                          </a:solidFill>
                          <a:effectLst/>
                          <a:latin typeface="Cambria"/>
                        </a:rPr>
                        <a:t>Chicken</a:t>
                      </a:r>
                      <a:r>
                        <a:rPr lang="en-SG" sz="2400" b="1" i="0" u="none" strike="noStrike" baseline="0" dirty="0">
                          <a:solidFill>
                            <a:srgbClr val="000000"/>
                          </a:solidFill>
                          <a:effectLst/>
                          <a:latin typeface="Cambria"/>
                        </a:rPr>
                        <a:t> Farmers</a:t>
                      </a:r>
                      <a:endParaRPr lang="en-SG" sz="2400" b="1" i="0" u="none" strike="noStrike" dirty="0">
                        <a:solidFill>
                          <a:srgbClr val="000000"/>
                        </a:solidFill>
                        <a:effectLst/>
                        <a:latin typeface="Cambria"/>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en-SG" sz="2400" b="1" i="0" u="none" strike="noStrike" dirty="0">
                          <a:solidFill>
                            <a:srgbClr val="000000"/>
                          </a:solidFill>
                          <a:effectLst/>
                          <a:latin typeface="Cambria"/>
                        </a:rPr>
                        <a:t>PAIR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err="1">
                          <a:solidFill>
                            <a:srgbClr val="000000"/>
                          </a:solidFill>
                          <a:effectLst/>
                          <a:latin typeface="Cambria"/>
                        </a:rPr>
                        <a:t>CrediGro</a:t>
                      </a:r>
                      <a:r>
                        <a:rPr lang="en-SG" sz="2400" b="1" i="0" u="none" strike="noStrike" dirty="0">
                          <a:solidFill>
                            <a:srgbClr val="000000"/>
                          </a:solidFill>
                          <a:effectLst/>
                          <a:latin typeface="Cambria"/>
                        </a:rPr>
                        <a:t> Representatives</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it-IT" sz="2400" b="0" i="0" u="none" strike="noStrike" dirty="0">
                          <a:solidFill>
                            <a:srgbClr val="000000"/>
                          </a:solidFill>
                          <a:effectLst/>
                          <a:latin typeface="+mj-lt"/>
                          <a:cs typeface="Arial" panose="020B0604020202020204" pitchFamily="34" charset="0"/>
                        </a:rPr>
                        <a:t>251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21653">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19077">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16876">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8722616"/>
                  </a:ext>
                </a:extLst>
              </a:tr>
              <a:tr h="616876">
                <a:tc>
                  <a:txBody>
                    <a:bodyPr/>
                    <a:lstStyle/>
                    <a:p>
                      <a:pPr algn="ctr" fontAlgn="ctr"/>
                      <a:endParaRPr lang="fi-FI"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SG" sz="24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24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en-SG" sz="2400" b="0" i="0" u="none" strike="noStrike" dirty="0">
                          <a:solidFill>
                            <a:srgbClr val="000000"/>
                          </a:solidFill>
                          <a:effectLst/>
                          <a:latin typeface="+mj-lt"/>
                          <a:cs typeface="Arial" panose="020B0604020202020204" pitchFamily="34" charset="0"/>
                        </a:rPr>
                        <a:t>258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63711847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5075238"/>
            <a:ext cx="9144000" cy="4678362"/>
          </a:xfrm>
        </p:spPr>
        <p:txBody>
          <a:bodyPr/>
          <a:lstStyle/>
          <a:p>
            <a:pPr marL="0" indent="0" eaLnBrk="1" hangingPunct="1">
              <a:buFont typeface="Arial" panose="020B0604020202020204" pitchFamily="34" charset="0"/>
              <a:buNone/>
              <a:defRPr/>
            </a:pPr>
            <a:r>
              <a:rPr lang="en-US" altLang="en-US" sz="2400" dirty="0"/>
              <a:t>Take 3 minutes and share with the person next to you: </a:t>
            </a:r>
          </a:p>
          <a:p>
            <a:pPr eaLnBrk="1" hangingPunct="1">
              <a:defRPr/>
            </a:pPr>
            <a:r>
              <a:rPr lang="en-US" altLang="en-US" sz="2400" dirty="0"/>
              <a:t>One thing the other team did well in the negotiation</a:t>
            </a:r>
          </a:p>
          <a:p>
            <a:pPr eaLnBrk="1" hangingPunct="1">
              <a:defRPr/>
            </a:pPr>
            <a:r>
              <a:rPr lang="en-US" altLang="en-US" sz="2400" dirty="0"/>
              <a:t>One thing your team could have done differently</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6712"/>
            <a:ext cx="6048672" cy="4032448"/>
          </a:xfrm>
          <a:prstGeom prst="rect">
            <a:avLst/>
          </a:prstGeom>
        </p:spPr>
      </p:pic>
    </p:spTree>
    <p:extLst>
      <p:ext uri="{BB962C8B-B14F-4D97-AF65-F5344CB8AC3E}">
        <p14:creationId xmlns:p14="http://schemas.microsoft.com/office/powerpoint/2010/main" val="2410616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5760"/>
            <a:ext cx="8229600" cy="1143000"/>
          </a:xfrm>
        </p:spPr>
        <p:txBody>
          <a:bodyPr/>
          <a:lstStyle/>
          <a:p>
            <a:r>
              <a:rPr lang="en-US" b="1" dirty="0"/>
              <a:t>Team Negotiations</a:t>
            </a: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313689"/>
            <a:ext cx="7493446" cy="4995631"/>
          </a:xfrm>
          <a:prstGeom prst="rect">
            <a:avLst/>
          </a:prstGeom>
        </p:spPr>
      </p:pic>
    </p:spTree>
    <p:extLst>
      <p:ext uri="{BB962C8B-B14F-4D97-AF65-F5344CB8AC3E}">
        <p14:creationId xmlns:p14="http://schemas.microsoft.com/office/powerpoint/2010/main" val="45852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p:nvPr>
        </p:nvSpPr>
        <p:spPr>
          <a:xfrm>
            <a:off x="717550" y="5181600"/>
            <a:ext cx="7772400" cy="1355725"/>
          </a:xfrm>
        </p:spPr>
        <p:txBody>
          <a:bodyPr lIns="84406" tIns="42203" rIns="84406" bIns="42203" anchor="t">
            <a:normAutofit fontScale="90000"/>
          </a:bodyPr>
          <a:lstStyle/>
          <a:p>
            <a:pPr eaLnBrk="1" hangingPunct="1">
              <a:defRPr/>
            </a:pPr>
            <a:r>
              <a:rPr lang="en-US" altLang="en-US" sz="2954" b="1" dirty="0"/>
              <a:t>What did you learn about the other team </a:t>
            </a:r>
            <a:br>
              <a:rPr lang="en-US" altLang="en-US" sz="2954" b="1" dirty="0"/>
            </a:br>
            <a:r>
              <a:rPr lang="en-US" altLang="en-US" sz="2954" b="1" dirty="0"/>
              <a:t>in </a:t>
            </a:r>
            <a:r>
              <a:rPr lang="en-US" altLang="en-US" sz="2954" b="1" i="1" dirty="0"/>
              <a:t>Game of Chicken</a:t>
            </a:r>
            <a:r>
              <a:rPr lang="en-US" altLang="en-US" sz="2954" b="1" dirty="0"/>
              <a:t>?</a:t>
            </a:r>
            <a:br>
              <a:rPr lang="en-US" altLang="en-US" sz="2954" b="1" dirty="0"/>
            </a:br>
            <a:endParaRPr lang="en-US" altLang="en-US" sz="2954"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664" y="836712"/>
            <a:ext cx="6048672" cy="4032448"/>
          </a:xfrm>
          <a:prstGeom prst="rect">
            <a:avLst/>
          </a:prstGeom>
        </p:spPr>
      </p:pic>
    </p:spTree>
    <p:extLst>
      <p:ext uri="{BB962C8B-B14F-4D97-AF65-F5344CB8AC3E}">
        <p14:creationId xmlns:p14="http://schemas.microsoft.com/office/powerpoint/2010/main" val="2849488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3600" b="1" dirty="0"/>
              <a:t>Maximizing Joint Value</a:t>
            </a:r>
          </a:p>
        </p:txBody>
      </p:sp>
      <p:sp>
        <p:nvSpPr>
          <p:cNvPr id="3" name="Content Placeholder 2"/>
          <p:cNvSpPr>
            <a:spLocks noGrp="1"/>
          </p:cNvSpPr>
          <p:nvPr>
            <p:ph idx="1"/>
          </p:nvPr>
        </p:nvSpPr>
        <p:spPr>
          <a:xfrm>
            <a:off x="457200" y="1639341"/>
            <a:ext cx="8229600" cy="4525963"/>
          </a:xfrm>
        </p:spPr>
        <p:txBody>
          <a:bodyPr>
            <a:normAutofit/>
          </a:bodyPr>
          <a:lstStyle/>
          <a:p>
            <a:pPr lvl="0"/>
            <a:r>
              <a:rPr lang="en-US" sz="2400" dirty="0"/>
              <a:t>Identify the issues and options each side values relatively more (differing preferences) and trade them off to maximize total value</a:t>
            </a:r>
          </a:p>
          <a:p>
            <a:pPr lvl="0"/>
            <a:endParaRPr lang="en-US" sz="2400" dirty="0"/>
          </a:p>
          <a:p>
            <a:pPr lvl="0"/>
            <a:r>
              <a:rPr lang="en-US" sz="2400" dirty="0"/>
              <a:t>What issues provided opportunities to increase the pie by making value-maximizing trade-offs?</a:t>
            </a:r>
          </a:p>
          <a:p>
            <a:pPr marL="0" indent="0">
              <a:buNone/>
            </a:pPr>
            <a:endParaRPr lang="en-US" sz="2400" dirty="0"/>
          </a:p>
          <a:p>
            <a:endParaRPr lang="en-US" sz="2400" dirty="0"/>
          </a:p>
        </p:txBody>
      </p:sp>
    </p:spTree>
    <p:extLst>
      <p:ext uri="{BB962C8B-B14F-4D97-AF65-F5344CB8AC3E}">
        <p14:creationId xmlns:p14="http://schemas.microsoft.com/office/powerpoint/2010/main" val="4140108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rmAutofit/>
          </a:bodyPr>
          <a:lstStyle/>
          <a:p>
            <a:r>
              <a:rPr lang="en-US" sz="3600" b="1" dirty="0"/>
              <a:t>Maximizing Joint Value</a:t>
            </a:r>
          </a:p>
        </p:txBody>
      </p:sp>
      <p:sp>
        <p:nvSpPr>
          <p:cNvPr id="3" name="Content Placeholder 2"/>
          <p:cNvSpPr>
            <a:spLocks noGrp="1"/>
          </p:cNvSpPr>
          <p:nvPr>
            <p:ph idx="1"/>
          </p:nvPr>
        </p:nvSpPr>
        <p:spPr>
          <a:xfrm>
            <a:off x="457200" y="1639341"/>
            <a:ext cx="8229600" cy="4525963"/>
          </a:xfrm>
        </p:spPr>
        <p:txBody>
          <a:bodyPr>
            <a:normAutofit/>
          </a:bodyPr>
          <a:lstStyle/>
          <a:p>
            <a:pPr lvl="0"/>
            <a:r>
              <a:rPr lang="en-US" sz="2400" dirty="0"/>
              <a:t>Identify the issues and options each side values relatively more (differing preferences) and trade them off to maximize total value</a:t>
            </a:r>
          </a:p>
          <a:p>
            <a:pPr lvl="0"/>
            <a:endParaRPr lang="en-US" sz="2400" dirty="0"/>
          </a:p>
          <a:p>
            <a:pPr lvl="0"/>
            <a:r>
              <a:rPr lang="en-US" sz="2400" dirty="0" err="1"/>
              <a:t>CrediGro</a:t>
            </a:r>
            <a:r>
              <a:rPr lang="en-US" sz="2400" dirty="0"/>
              <a:t> cares more about inspection frequency and the farmers more about poultry density</a:t>
            </a:r>
          </a:p>
          <a:p>
            <a:pPr lvl="1"/>
            <a:r>
              <a:rPr lang="en-US" sz="2400" dirty="0"/>
              <a:t>Trade greater frequency of inspections for high poultry density to maximize value </a:t>
            </a:r>
          </a:p>
          <a:p>
            <a:endParaRPr lang="en-US" sz="2400" dirty="0"/>
          </a:p>
          <a:p>
            <a:r>
              <a:rPr lang="en-US" sz="2400" dirty="0"/>
              <a:t>Agreeing on Alvaro, who is neither side’s optimal business partner, also maximizes joint value</a:t>
            </a:r>
          </a:p>
          <a:p>
            <a:pPr marL="0" indent="0">
              <a:buNone/>
            </a:pPr>
            <a:endParaRPr lang="en-US" sz="2400" dirty="0"/>
          </a:p>
          <a:p>
            <a:endParaRPr lang="en-US" sz="2400" dirty="0"/>
          </a:p>
        </p:txBody>
      </p:sp>
    </p:spTree>
    <p:extLst>
      <p:ext uri="{BB962C8B-B14F-4D97-AF65-F5344CB8AC3E}">
        <p14:creationId xmlns:p14="http://schemas.microsoft.com/office/powerpoint/2010/main" val="1873390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Non-Linear Payoffs</a:t>
            </a:r>
          </a:p>
        </p:txBody>
      </p:sp>
      <p:sp>
        <p:nvSpPr>
          <p:cNvPr id="3" name="Content Placeholder 2"/>
          <p:cNvSpPr>
            <a:spLocks noGrp="1"/>
          </p:cNvSpPr>
          <p:nvPr>
            <p:ph idx="1"/>
          </p:nvPr>
        </p:nvSpPr>
        <p:spPr>
          <a:xfrm>
            <a:off x="457200" y="1772816"/>
            <a:ext cx="8229600" cy="4525963"/>
          </a:xfrm>
        </p:spPr>
        <p:txBody>
          <a:bodyPr>
            <a:noAutofit/>
          </a:bodyPr>
          <a:lstStyle/>
          <a:p>
            <a:pPr lvl="0"/>
            <a:r>
              <a:rPr lang="en-US" sz="2400" dirty="0"/>
              <a:t>Non-linear utility functions need to be taken into consideration </a:t>
            </a:r>
          </a:p>
          <a:p>
            <a:pPr lvl="0"/>
            <a:endParaRPr lang="en-US" sz="2400" dirty="0"/>
          </a:p>
          <a:p>
            <a:pPr lvl="0"/>
            <a:r>
              <a:rPr lang="en-US" sz="2400" dirty="0"/>
              <a:t>Whose payoffs were non-linear? For what issues?</a:t>
            </a:r>
          </a:p>
          <a:p>
            <a:endParaRPr lang="en-US" sz="2400" dirty="0"/>
          </a:p>
        </p:txBody>
      </p:sp>
    </p:spTree>
    <p:extLst>
      <p:ext uri="{BB962C8B-B14F-4D97-AF65-F5344CB8AC3E}">
        <p14:creationId xmlns:p14="http://schemas.microsoft.com/office/powerpoint/2010/main" val="2562767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12092</TotalTime>
  <Words>5071</Words>
  <Application>Microsoft Office PowerPoint</Application>
  <PresentationFormat>On-screen Show (4:3)</PresentationFormat>
  <Paragraphs>385</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Calibri</vt:lpstr>
      <vt:lpstr>Cambria</vt:lpstr>
      <vt:lpstr>Libre Franklin</vt:lpstr>
      <vt:lpstr>Roboto</vt:lpstr>
      <vt:lpstr>Roboto Slab</vt:lpstr>
      <vt:lpstr>Office Theme</vt:lpstr>
      <vt:lpstr>Conception personnalisée</vt:lpstr>
      <vt:lpstr>A Game of Chicken</vt:lpstr>
      <vt:lpstr>PowerPoint Presentation</vt:lpstr>
      <vt:lpstr>Game of Chicken</vt:lpstr>
      <vt:lpstr>PowerPoint Presentation</vt:lpstr>
      <vt:lpstr>Team Negotiations</vt:lpstr>
      <vt:lpstr>What did you learn about the other team  in Game of Chicken? </vt:lpstr>
      <vt:lpstr>Maximizing Joint Value</vt:lpstr>
      <vt:lpstr>Maximizing Joint Value</vt:lpstr>
      <vt:lpstr>Non-Linear Payoffs</vt:lpstr>
      <vt:lpstr>Non-Linear Payoffs</vt:lpstr>
      <vt:lpstr>Inequivalent Options</vt:lpstr>
      <vt:lpstr>Points Payoffs: Poultry Density</vt:lpstr>
      <vt:lpstr>Points Payoffs: Inspection Frequency</vt:lpstr>
      <vt:lpstr>Points Payoffs: Business Partner</vt:lpstr>
      <vt:lpstr>Points Payoffs: Size of Loan</vt:lpstr>
      <vt:lpstr>Points Payoffs: Loan Payback Time</vt:lpstr>
      <vt:lpstr>Who had better alternatives?</vt:lpstr>
      <vt:lpstr>Who had better alternatives?</vt:lpstr>
      <vt:lpstr>PowerPoint Presentation</vt:lpstr>
      <vt:lpstr>Your Results: Points Scores</vt:lpstr>
      <vt:lpstr>Sustainable Relationships</vt:lpstr>
      <vt:lpstr>Your Results: Partner Ratings “Would you do business with your counterparts long-term?”</vt:lpstr>
      <vt:lpstr>PowerPoint Presentation</vt:lpstr>
      <vt:lpstr>Team Negotiations</vt:lpstr>
      <vt:lpstr>PowerPoint Presentation</vt:lpstr>
      <vt:lpstr>Did anyone use good cop/bad cop? (One member of the team is cooperative and the other hostile) </vt:lpstr>
      <vt:lpstr>Defense against  good cop/bad cop tactic?</vt:lpstr>
      <vt:lpstr>Defense against  good cop/bad cop tactic?</vt:lpstr>
      <vt:lpstr>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Joint Bid Debrief</dc:title>
  <dc:creator>faidah.rahmad@insead.edu</dc:creator>
  <cp:lastModifiedBy>SHIKHOVA Larisa</cp:lastModifiedBy>
  <cp:revision>279</cp:revision>
  <dcterms:created xsi:type="dcterms:W3CDTF">2016-05-20T07:19:31Z</dcterms:created>
  <dcterms:modified xsi:type="dcterms:W3CDTF">2024-06-10T09:21:53Z</dcterms:modified>
</cp:coreProperties>
</file>