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26"/>
  </p:notesMasterIdLst>
  <p:sldIdLst>
    <p:sldId id="386" r:id="rId3"/>
    <p:sldId id="738" r:id="rId4"/>
    <p:sldId id="759" r:id="rId5"/>
    <p:sldId id="789" r:id="rId6"/>
    <p:sldId id="782" r:id="rId7"/>
    <p:sldId id="776" r:id="rId8"/>
    <p:sldId id="761" r:id="rId9"/>
    <p:sldId id="762" r:id="rId10"/>
    <p:sldId id="763" r:id="rId11"/>
    <p:sldId id="764" r:id="rId12"/>
    <p:sldId id="765" r:id="rId13"/>
    <p:sldId id="766" r:id="rId14"/>
    <p:sldId id="779" r:id="rId15"/>
    <p:sldId id="778" r:id="rId16"/>
    <p:sldId id="767" r:id="rId17"/>
    <p:sldId id="768" r:id="rId18"/>
    <p:sldId id="769" r:id="rId19"/>
    <p:sldId id="770" r:id="rId20"/>
    <p:sldId id="771" r:id="rId21"/>
    <p:sldId id="785" r:id="rId22"/>
    <p:sldId id="772" r:id="rId23"/>
    <p:sldId id="773" r:id="rId24"/>
    <p:sldId id="774"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25FC8F-1142-4993-868D-A4291AE6D209}" v="1" dt="2024-06-07T14:29:41.0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045" autoAdjust="0"/>
    <p:restoredTop sz="95033" autoAdjust="0"/>
  </p:normalViewPr>
  <p:slideViewPr>
    <p:cSldViewPr>
      <p:cViewPr varScale="1">
        <p:scale>
          <a:sx n="75" d="100"/>
          <a:sy n="75" d="100"/>
        </p:scale>
        <p:origin x="1066" y="53"/>
      </p:cViewPr>
      <p:guideLst>
        <p:guide orient="horz" pos="2160"/>
        <p:guide pos="2880"/>
      </p:guideLst>
    </p:cSldViewPr>
  </p:slideViewPr>
  <p:outlineViewPr>
    <p:cViewPr>
      <p:scale>
        <a:sx n="33" d="100"/>
        <a:sy n="33" d="100"/>
      </p:scale>
      <p:origin x="48"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CD25FC8F-1142-4993-868D-A4291AE6D209}"/>
    <pc:docChg chg="addSld delSld modSld sldOrd">
      <pc:chgData name="LESCALLIER TRAQUET Emilie" userId="ab01feba-5c92-4a33-8ccf-08c553084b8f" providerId="ADAL" clId="{CD25FC8F-1142-4993-868D-A4291AE6D209}" dt="2024-06-07T14:30:41.222" v="65" actId="123"/>
      <pc:docMkLst>
        <pc:docMk/>
      </pc:docMkLst>
      <pc:sldChg chg="modSp add mod ord">
        <pc:chgData name="LESCALLIER TRAQUET Emilie" userId="ab01feba-5c92-4a33-8ccf-08c553084b8f" providerId="ADAL" clId="{CD25FC8F-1142-4993-868D-A4291AE6D209}" dt="2024-06-07T14:30:41.222" v="65" actId="123"/>
        <pc:sldMkLst>
          <pc:docMk/>
          <pc:sldMk cId="1409809371" sldId="386"/>
        </pc:sldMkLst>
        <pc:spChg chg="mod">
          <ac:chgData name="LESCALLIER TRAQUET Emilie" userId="ab01feba-5c92-4a33-8ccf-08c553084b8f" providerId="ADAL" clId="{CD25FC8F-1142-4993-868D-A4291AE6D209}" dt="2024-06-07T14:29:56.129" v="25" actId="20577"/>
          <ac:spMkLst>
            <pc:docMk/>
            <pc:sldMk cId="1409809371" sldId="386"/>
            <ac:spMk id="5" creationId="{95B59985-71BB-39B0-A25D-A79F4455D554}"/>
          </ac:spMkLst>
        </pc:spChg>
        <pc:spChg chg="mod">
          <ac:chgData name="LESCALLIER TRAQUET Emilie" userId="ab01feba-5c92-4a33-8ccf-08c553084b8f" providerId="ADAL" clId="{CD25FC8F-1142-4993-868D-A4291AE6D209}" dt="2024-06-07T14:30:41.222" v="65" actId="123"/>
          <ac:spMkLst>
            <pc:docMk/>
            <pc:sldMk cId="1409809371" sldId="386"/>
            <ac:spMk id="7" creationId="{A8F4ADC1-E06A-AFED-D132-7A0D134CB25A}"/>
          </ac:spMkLst>
        </pc:spChg>
      </pc:sldChg>
      <pc:sldChg chg="new del">
        <pc:chgData name="LESCALLIER TRAQUET Emilie" userId="ab01feba-5c92-4a33-8ccf-08c553084b8f" providerId="ADAL" clId="{CD25FC8F-1142-4993-868D-A4291AE6D209}" dt="2024-06-07T14:29:44.414" v="2" actId="47"/>
        <pc:sldMkLst>
          <pc:docMk/>
          <pc:sldMk cId="1375862724" sldId="79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4AE4B0-1F03-43C9-B1CF-9D8238C9ADFC}" type="datetimeFigureOut">
              <a:rPr lang="en-US" smtClean="0"/>
              <a:t>6/10/2024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AA2A11-B17B-4366-B3B3-97CD4BB13726}" type="slidenum">
              <a:rPr lang="en-US" smtClean="0"/>
              <a:t>‹#›</a:t>
            </a:fld>
            <a:endParaRPr lang="en-US"/>
          </a:p>
        </p:txBody>
      </p:sp>
    </p:spTree>
    <p:extLst>
      <p:ext uri="{BB962C8B-B14F-4D97-AF65-F5344CB8AC3E}">
        <p14:creationId xmlns:p14="http://schemas.microsoft.com/office/powerpoint/2010/main" val="12993886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of his interests include</a:t>
            </a:r>
            <a:r>
              <a:rPr lang="en-US" baseline="0" dirty="0"/>
              <a:t> getting a good </a:t>
            </a:r>
            <a:r>
              <a:rPr lang="en-US" altLang="en-US" sz="1200" dirty="0"/>
              <a:t>compensation package – his aspiration is </a:t>
            </a:r>
            <a:r>
              <a:rPr lang="en-US" sz="1200" dirty="0"/>
              <a:t>€45,000 a year–</a:t>
            </a:r>
            <a:r>
              <a:rPr lang="en-US" sz="1200" baseline="0" dirty="0"/>
              <a:t> finding an </a:t>
            </a:r>
            <a:r>
              <a:rPr lang="en-US" altLang="en-US" sz="1200" dirty="0"/>
              <a:t>employer with a nice work culture like </a:t>
            </a:r>
            <a:r>
              <a:rPr lang="en-US" sz="1200" dirty="0"/>
              <a:t>McKeown,</a:t>
            </a:r>
            <a:r>
              <a:rPr lang="en-US" sz="1200" baseline="0" dirty="0"/>
              <a:t> working for a company where he has </a:t>
            </a:r>
            <a:r>
              <a:rPr lang="en-US" altLang="en-US" sz="1200" dirty="0"/>
              <a:t>good future prospects, and having</a:t>
            </a:r>
            <a:r>
              <a:rPr lang="en-US" altLang="en-US" sz="1200" baseline="0" dirty="0"/>
              <a:t> some mentorship opportunities for instance by</a:t>
            </a:r>
            <a:r>
              <a:rPr lang="en-US" altLang="en-US" sz="1200" dirty="0"/>
              <a:t> working directly for Kristin.</a:t>
            </a:r>
            <a:r>
              <a:rPr lang="en-US" altLang="en-US" sz="1200" baseline="0" dirty="0"/>
              <a:t> </a:t>
            </a:r>
            <a:endParaRPr lang="en-US" altLang="en-US" sz="1200" dirty="0"/>
          </a:p>
          <a:p>
            <a:endParaRPr lang="en-US" dirty="0"/>
          </a:p>
        </p:txBody>
      </p:sp>
      <p:sp>
        <p:nvSpPr>
          <p:cNvPr id="4" name="Slide Number Placeholder 3"/>
          <p:cNvSpPr>
            <a:spLocks noGrp="1"/>
          </p:cNvSpPr>
          <p:nvPr>
            <p:ph type="sldNum" sz="quarter" idx="10"/>
          </p:nvPr>
        </p:nvSpPr>
        <p:spPr/>
        <p:txBody>
          <a:bodyPr/>
          <a:lstStyle/>
          <a:p>
            <a:fld id="{83AA2A11-B17B-4366-B3B3-97CD4BB13726}" type="slidenum">
              <a:rPr lang="en-US" smtClean="0"/>
              <a:t>10</a:t>
            </a:fld>
            <a:endParaRPr lang="en-US"/>
          </a:p>
        </p:txBody>
      </p:sp>
    </p:spTree>
    <p:extLst>
      <p:ext uri="{BB962C8B-B14F-4D97-AF65-F5344CB8AC3E}">
        <p14:creationId xmlns:p14="http://schemas.microsoft.com/office/powerpoint/2010/main" val="4291960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solidFill>
                  <a:srgbClr val="FF0000"/>
                </a:solidFill>
              </a:rPr>
              <a:t>What does only Kristin know</a:t>
            </a:r>
            <a:r>
              <a:rPr lang="en-US" sz="1200" b="0" baseline="0" dirty="0">
                <a:solidFill>
                  <a:srgbClr val="FF0000"/>
                </a:solidFill>
              </a:rPr>
              <a:t> going into the negotiation?</a:t>
            </a:r>
            <a:r>
              <a:rPr lang="en-US" altLang="en-US" sz="1200" i="0" dirty="0"/>
              <a:t> [</a:t>
            </a:r>
            <a:r>
              <a:rPr lang="en-US" altLang="en-US" sz="1200" i="1" dirty="0"/>
              <a:t>Students answer</a:t>
            </a:r>
            <a:r>
              <a:rPr lang="en-US" altLang="en-US" sz="1200" i="0" dirty="0"/>
              <a:t>].</a:t>
            </a:r>
            <a:endParaRPr lang="en-US" u="sng" dirty="0"/>
          </a:p>
        </p:txBody>
      </p:sp>
      <p:sp>
        <p:nvSpPr>
          <p:cNvPr id="4" name="Slide Number Placeholder 3"/>
          <p:cNvSpPr>
            <a:spLocks noGrp="1"/>
          </p:cNvSpPr>
          <p:nvPr>
            <p:ph type="sldNum" sz="quarter" idx="10"/>
          </p:nvPr>
        </p:nvSpPr>
        <p:spPr/>
        <p:txBody>
          <a:bodyPr/>
          <a:lstStyle/>
          <a:p>
            <a:fld id="{7818638F-1255-4236-9771-CD8FF5B41801}" type="slidenum">
              <a:rPr lang="en-US" smtClean="0"/>
              <a:t>11</a:t>
            </a:fld>
            <a:endParaRPr lang="en-US"/>
          </a:p>
        </p:txBody>
      </p:sp>
    </p:spTree>
    <p:extLst>
      <p:ext uri="{BB962C8B-B14F-4D97-AF65-F5344CB8AC3E}">
        <p14:creationId xmlns:p14="http://schemas.microsoft.com/office/powerpoint/2010/main" val="42743984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none" dirty="0"/>
              <a:t>The biggest</a:t>
            </a:r>
            <a:r>
              <a:rPr lang="en-US" u="none" baseline="0" dirty="0"/>
              <a:t> one is probably that she </a:t>
            </a:r>
            <a:r>
              <a:rPr lang="en-US" sz="1200" u="none" dirty="0"/>
              <a:t>lobbied the</a:t>
            </a:r>
            <a:r>
              <a:rPr lang="en-US" sz="1200" u="none" baseline="0" dirty="0"/>
              <a:t> </a:t>
            </a:r>
            <a:r>
              <a:rPr lang="en-US" sz="1200" u="none" dirty="0"/>
              <a:t>company leadership to be</a:t>
            </a:r>
            <a:r>
              <a:rPr lang="en-US" sz="1200" u="none" baseline="0" dirty="0"/>
              <a:t> able to </a:t>
            </a:r>
            <a:r>
              <a:rPr lang="en-US" sz="1200" u="none" dirty="0"/>
              <a:t>make Graham an offer and can only pay him up to €40,000 a year. This happens all the time in organizations,</a:t>
            </a:r>
            <a:r>
              <a:rPr lang="en-US" sz="1200" u="none" baseline="0" dirty="0"/>
              <a:t> the hiring manager is under constraints. </a:t>
            </a:r>
            <a:endParaRPr lang="en-US" sz="1200" u="none" dirty="0"/>
          </a:p>
          <a:p>
            <a:endParaRPr lang="en-US" u="sng" dirty="0"/>
          </a:p>
        </p:txBody>
      </p:sp>
      <p:sp>
        <p:nvSpPr>
          <p:cNvPr id="4" name="Slide Number Placeholder 3"/>
          <p:cNvSpPr>
            <a:spLocks noGrp="1"/>
          </p:cNvSpPr>
          <p:nvPr>
            <p:ph type="sldNum" sz="quarter" idx="10"/>
          </p:nvPr>
        </p:nvSpPr>
        <p:spPr/>
        <p:txBody>
          <a:bodyPr/>
          <a:lstStyle/>
          <a:p>
            <a:fld id="{7818638F-1255-4236-9771-CD8FF5B41801}" type="slidenum">
              <a:rPr lang="en-US" smtClean="0"/>
              <a:t>12</a:t>
            </a:fld>
            <a:endParaRPr lang="en-US"/>
          </a:p>
        </p:txBody>
      </p:sp>
    </p:spTree>
    <p:extLst>
      <p:ext uri="{BB962C8B-B14F-4D97-AF65-F5344CB8AC3E}">
        <p14:creationId xmlns:p14="http://schemas.microsoft.com/office/powerpoint/2010/main" val="3027689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visible negotiation is the two people who</a:t>
            </a:r>
            <a:r>
              <a:rPr lang="en-US" sz="1200" baseline="0" dirty="0"/>
              <a:t> are talking. The </a:t>
            </a:r>
            <a:r>
              <a:rPr lang="en-US" sz="1200" dirty="0"/>
              <a:t>invisible negotiation is the company or other people behind you.</a:t>
            </a:r>
            <a:r>
              <a:rPr lang="en-US" sz="1200" baseline="0" dirty="0"/>
              <a:t> </a:t>
            </a:r>
            <a:r>
              <a:rPr lang="en-US" sz="1200" dirty="0"/>
              <a:t>We focus on the visible because it's right in front of us,</a:t>
            </a:r>
            <a:r>
              <a:rPr lang="en-US" sz="1200" baseline="0" dirty="0"/>
              <a:t> its salient and obvious. But in negotiation what seems </a:t>
            </a:r>
            <a:r>
              <a:rPr lang="en-US" sz="1200" dirty="0"/>
              <a:t>bilateral is really multilateral, there are other</a:t>
            </a:r>
            <a:r>
              <a:rPr lang="en-US" sz="1200" baseline="0" dirty="0"/>
              <a:t> people not present but who are involved in the negotiation. </a:t>
            </a:r>
            <a:r>
              <a:rPr lang="en-US" sz="1200" dirty="0"/>
              <a:t> Many negotiations fail because of this.</a:t>
            </a:r>
            <a:r>
              <a:rPr lang="en-US" sz="12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aseline="0" dirty="0"/>
          </a:p>
          <a:p>
            <a:r>
              <a:rPr lang="en-US" sz="1200" baseline="0" dirty="0"/>
              <a:t>In the future, before you get angry at or dismiss a disappointing offer remember that t</a:t>
            </a:r>
            <a:r>
              <a:rPr lang="en-US" sz="1200" dirty="0"/>
              <a:t>he</a:t>
            </a:r>
            <a:r>
              <a:rPr lang="en-US" sz="1200" baseline="0" dirty="0"/>
              <a:t> </a:t>
            </a:r>
            <a:r>
              <a:rPr lang="en-US" sz="1200" dirty="0"/>
              <a:t>Dublin job situation is common: the person making the offer may have negotiated internally to do so, and may have resource constraints that make it difficult</a:t>
            </a:r>
            <a:r>
              <a:rPr lang="en-US" sz="1200" baseline="0" dirty="0"/>
              <a:t> for them to give you more on certain issues</a:t>
            </a:r>
            <a:r>
              <a:rPr lang="en-US" sz="1200" dirty="0"/>
              <a:t>. That means you need to</a:t>
            </a:r>
            <a:r>
              <a:rPr lang="en-US" sz="1200" baseline="0" dirty="0"/>
              <a:t> work with them to see if you can create more value for you on other issues. </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r>
              <a:rPr lang="en-US" sz="1200" dirty="0"/>
              <a:t>References</a:t>
            </a:r>
          </a:p>
          <a:p>
            <a:endParaRPr lang="en-US" sz="1200" dirty="0"/>
          </a:p>
          <a:p>
            <a:r>
              <a:rPr lang="en-US" sz="1200" dirty="0" err="1"/>
              <a:t>Tversky</a:t>
            </a:r>
            <a:r>
              <a:rPr lang="en-US" sz="1200" dirty="0"/>
              <a:t> &amp; </a:t>
            </a:r>
            <a:r>
              <a:rPr lang="en-US" sz="1200" dirty="0" err="1"/>
              <a:t>Kahneman</a:t>
            </a:r>
            <a:r>
              <a:rPr lang="en-US" sz="1200" dirty="0"/>
              <a:t> (1973</a:t>
            </a:r>
            <a:r>
              <a:rPr lang="en-US" sz="1200" b="0" dirty="0"/>
              <a:t>).</a:t>
            </a:r>
            <a:r>
              <a:rPr lang="en-US" sz="1200" b="1" baseline="0" dirty="0"/>
              <a:t> </a:t>
            </a:r>
            <a:r>
              <a:rPr lang="en-US" b="0" dirty="0"/>
              <a:t>Availability: A heuristic for judging frequency and probability </a:t>
            </a:r>
            <a:endParaRPr lang="en-US" b="0" baseline="30000" dirty="0"/>
          </a:p>
          <a:p>
            <a:r>
              <a:rPr lang="en-US" b="0" baseline="0" dirty="0"/>
              <a:t>http://www.sciencedirect.com/science/article/pii/0010028573900339</a:t>
            </a:r>
          </a:p>
        </p:txBody>
      </p:sp>
      <p:sp>
        <p:nvSpPr>
          <p:cNvPr id="4" name="Slide Number Placeholder 3"/>
          <p:cNvSpPr>
            <a:spLocks noGrp="1"/>
          </p:cNvSpPr>
          <p:nvPr>
            <p:ph type="sldNum" sz="quarter" idx="10"/>
          </p:nvPr>
        </p:nvSpPr>
        <p:spPr/>
        <p:txBody>
          <a:bodyPr/>
          <a:lstStyle/>
          <a:p>
            <a:fld id="{83AA2A11-B17B-4366-B3B3-97CD4BB13726}" type="slidenum">
              <a:rPr lang="en-US" smtClean="0"/>
              <a:t>13</a:t>
            </a:fld>
            <a:endParaRPr lang="en-US"/>
          </a:p>
        </p:txBody>
      </p:sp>
    </p:spTree>
    <p:extLst>
      <p:ext uri="{BB962C8B-B14F-4D97-AF65-F5344CB8AC3E}">
        <p14:creationId xmlns:p14="http://schemas.microsoft.com/office/powerpoint/2010/main" val="18804606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t>Other things only Kristin knows going in.</a:t>
            </a:r>
            <a:r>
              <a:rPr lang="en-US" u="none" baseline="0" dirty="0"/>
              <a:t> </a:t>
            </a:r>
            <a:r>
              <a:rPr lang="en-US" sz="1200" u="none" dirty="0"/>
              <a:t>She can offer a generous relocation package worth €10,000, a €2,000 a year car allowance, and anything that does not increase total financial costs above the usual salary and benefits. Her</a:t>
            </a:r>
            <a:r>
              <a:rPr lang="en-US" sz="1200" u="none" baseline="0" dirty="0"/>
              <a:t> constraints from her invisible negotiation with her bosses are financial. She can also </a:t>
            </a:r>
            <a:r>
              <a:rPr lang="en-US" sz="1200" u="none" dirty="0"/>
              <a:t>offer Graham a better job title, consideration for early promotion in 6 months, a favorable reporting structure, priority for interesting projects,</a:t>
            </a:r>
            <a:r>
              <a:rPr lang="en-US" sz="1200" u="none" baseline="0" dirty="0"/>
              <a:t> or other things they come up with that don’t increase costs for the company right now. </a:t>
            </a:r>
            <a:endParaRPr lang="en-US" sz="1200" u="none" dirty="0"/>
          </a:p>
          <a:p>
            <a:endParaRPr lang="en-US" u="sng" dirty="0"/>
          </a:p>
        </p:txBody>
      </p:sp>
      <p:sp>
        <p:nvSpPr>
          <p:cNvPr id="4" name="Slide Number Placeholder 3"/>
          <p:cNvSpPr>
            <a:spLocks noGrp="1"/>
          </p:cNvSpPr>
          <p:nvPr>
            <p:ph type="sldNum" sz="quarter" idx="10"/>
          </p:nvPr>
        </p:nvSpPr>
        <p:spPr/>
        <p:txBody>
          <a:bodyPr/>
          <a:lstStyle/>
          <a:p>
            <a:fld id="{7818638F-1255-4236-9771-CD8FF5B41801}" type="slidenum">
              <a:rPr lang="en-US" smtClean="0"/>
              <a:t>14</a:t>
            </a:fld>
            <a:endParaRPr lang="en-US"/>
          </a:p>
        </p:txBody>
      </p:sp>
    </p:spTree>
    <p:extLst>
      <p:ext uri="{BB962C8B-B14F-4D97-AF65-F5344CB8AC3E}">
        <p14:creationId xmlns:p14="http://schemas.microsoft.com/office/powerpoint/2010/main" val="10441252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0" dirty="0">
                <a:solidFill>
                  <a:srgbClr val="FF0000"/>
                </a:solidFill>
              </a:rPr>
              <a:t>What are Graham’s underlying</a:t>
            </a:r>
            <a:r>
              <a:rPr lang="en-US" altLang="en-US" sz="1200" b="0" baseline="0" dirty="0">
                <a:solidFill>
                  <a:srgbClr val="FF0000"/>
                </a:solidFill>
              </a:rPr>
              <a:t> </a:t>
            </a:r>
            <a:r>
              <a:rPr lang="en-US" altLang="en-US" sz="1200" b="0" dirty="0">
                <a:solidFill>
                  <a:srgbClr val="FF0000"/>
                </a:solidFill>
              </a:rPr>
              <a:t>interests and goals?</a:t>
            </a:r>
            <a:r>
              <a:rPr lang="en-US" altLang="en-US" sz="1200" b="1" dirty="0">
                <a:solidFill>
                  <a:srgbClr val="FF0000"/>
                </a:solidFill>
              </a:rPr>
              <a:t> </a:t>
            </a:r>
            <a:r>
              <a:rPr lang="en-US" altLang="en-US" sz="1200" i="0" dirty="0"/>
              <a:t>[</a:t>
            </a:r>
            <a:r>
              <a:rPr lang="en-US" altLang="en-US" sz="1200" i="1" dirty="0"/>
              <a:t>Students answer</a:t>
            </a:r>
            <a:r>
              <a:rPr lang="en-US" altLang="en-US" sz="1200" i="0" dirty="0"/>
              <a:t>].</a:t>
            </a:r>
            <a:endParaRPr lang="en-US" dirty="0"/>
          </a:p>
          <a:p>
            <a:endParaRPr lang="en-US" dirty="0"/>
          </a:p>
        </p:txBody>
      </p:sp>
      <p:sp>
        <p:nvSpPr>
          <p:cNvPr id="4" name="Slide Number Placeholder 3"/>
          <p:cNvSpPr>
            <a:spLocks noGrp="1"/>
          </p:cNvSpPr>
          <p:nvPr>
            <p:ph type="sldNum" sz="quarter" idx="10"/>
          </p:nvPr>
        </p:nvSpPr>
        <p:spPr/>
        <p:txBody>
          <a:bodyPr/>
          <a:lstStyle/>
          <a:p>
            <a:fld id="{83AA2A11-B17B-4366-B3B3-97CD4BB13726}" type="slidenum">
              <a:rPr lang="en-US" smtClean="0"/>
              <a:t>15</a:t>
            </a:fld>
            <a:endParaRPr lang="en-US"/>
          </a:p>
        </p:txBody>
      </p:sp>
    </p:spTree>
    <p:extLst>
      <p:ext uri="{BB962C8B-B14F-4D97-AF65-F5344CB8AC3E}">
        <p14:creationId xmlns:p14="http://schemas.microsoft.com/office/powerpoint/2010/main" val="16587037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dirty="0"/>
              <a:t>A successful vs. unsuccessful hire will reflect on her since she negotiated internally to make this offer. This is often a huge concern for</a:t>
            </a:r>
            <a:r>
              <a:rPr lang="en-US" altLang="en-US" sz="1200" baseline="0" dirty="0"/>
              <a:t> the recruiter, not making a disastrous hire than undermines them and hurts their career. Kristin wants to </a:t>
            </a:r>
            <a:r>
              <a:rPr lang="en-US" altLang="en-US" sz="1200" dirty="0"/>
              <a:t>keep her word to, and maintain a positive relationship with, the company’s leadership. She is also overwhelmed and needs to reduce her</a:t>
            </a:r>
            <a:r>
              <a:rPr lang="en-US" altLang="en-US" sz="1200" baseline="0" dirty="0"/>
              <a:t> </a:t>
            </a:r>
            <a:r>
              <a:rPr lang="en-US" altLang="en-US" sz="1200" dirty="0"/>
              <a:t>personal workload, for example by having Graham report to one of four junior managers rather than to her.</a:t>
            </a:r>
            <a:r>
              <a:rPr lang="en-US" altLang="en-US" sz="1200" baseline="0" dirty="0"/>
              <a:t> Finally, she wants to </a:t>
            </a:r>
            <a:r>
              <a:rPr lang="en-US" altLang="en-US" sz="1200" dirty="0"/>
              <a:t>avoiding political problems within the company that might be created if Graham is</a:t>
            </a:r>
            <a:r>
              <a:rPr lang="en-US" altLang="en-US" sz="1200" baseline="0" dirty="0"/>
              <a:t> </a:t>
            </a:r>
            <a:r>
              <a:rPr lang="en-US" altLang="en-US" sz="1200" dirty="0"/>
              <a:t>perceived to receive preferential treatment.</a:t>
            </a:r>
            <a:r>
              <a:rPr lang="en-US" altLang="en-US" sz="1200" baseline="0" dirty="0"/>
              <a:t> Even if he would be a great hire and perhaps deserves more, offering more could anger or demotivate other employees. </a:t>
            </a:r>
            <a:endParaRPr lang="en-US" altLang="en-US" sz="1200" dirty="0"/>
          </a:p>
          <a:p>
            <a:endParaRPr lang="en-US" dirty="0"/>
          </a:p>
        </p:txBody>
      </p:sp>
      <p:sp>
        <p:nvSpPr>
          <p:cNvPr id="4" name="Slide Number Placeholder 3"/>
          <p:cNvSpPr>
            <a:spLocks noGrp="1"/>
          </p:cNvSpPr>
          <p:nvPr>
            <p:ph type="sldNum" sz="quarter" idx="10"/>
          </p:nvPr>
        </p:nvSpPr>
        <p:spPr/>
        <p:txBody>
          <a:bodyPr/>
          <a:lstStyle/>
          <a:p>
            <a:fld id="{83AA2A11-B17B-4366-B3B3-97CD4BB13726}" type="slidenum">
              <a:rPr lang="en-US" smtClean="0"/>
              <a:t>16</a:t>
            </a:fld>
            <a:endParaRPr lang="en-US"/>
          </a:p>
        </p:txBody>
      </p:sp>
    </p:spTree>
    <p:extLst>
      <p:ext uri="{BB962C8B-B14F-4D97-AF65-F5344CB8AC3E}">
        <p14:creationId xmlns:p14="http://schemas.microsoft.com/office/powerpoint/2010/main" val="39620895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What are some </a:t>
            </a:r>
            <a:r>
              <a:rPr lang="en-US" sz="1200" b="0" dirty="0">
                <a:solidFill>
                  <a:srgbClr val="FF0000"/>
                </a:solidFill>
              </a:rPr>
              <a:t>potential legitimate standards in The Dublin Job? </a:t>
            </a:r>
            <a:r>
              <a:rPr lang="en-US" altLang="en-US" sz="1200" i="0" dirty="0"/>
              <a:t>[</a:t>
            </a:r>
            <a:r>
              <a:rPr lang="en-US" altLang="en-US" sz="1200" i="1" dirty="0"/>
              <a:t>Students answer</a:t>
            </a:r>
            <a:r>
              <a:rPr lang="en-US" altLang="en-US" sz="1200" i="0" dirty="0"/>
              <a:t>].</a:t>
            </a:r>
            <a:endParaRPr lang="en-US" dirty="0"/>
          </a:p>
          <a:p>
            <a:endParaRPr lang="en-US" b="0" dirty="0"/>
          </a:p>
        </p:txBody>
      </p:sp>
      <p:sp>
        <p:nvSpPr>
          <p:cNvPr id="4" name="Slide Number Placeholder 3"/>
          <p:cNvSpPr>
            <a:spLocks noGrp="1"/>
          </p:cNvSpPr>
          <p:nvPr>
            <p:ph type="sldNum" sz="quarter" idx="10"/>
          </p:nvPr>
        </p:nvSpPr>
        <p:spPr/>
        <p:txBody>
          <a:bodyPr/>
          <a:lstStyle/>
          <a:p>
            <a:fld id="{83AA2A11-B17B-4366-B3B3-97CD4BB13726}" type="slidenum">
              <a:rPr lang="en-US" smtClean="0"/>
              <a:t>17</a:t>
            </a:fld>
            <a:endParaRPr lang="en-US"/>
          </a:p>
        </p:txBody>
      </p:sp>
    </p:spTree>
    <p:extLst>
      <p:ext uri="{BB962C8B-B14F-4D97-AF65-F5344CB8AC3E}">
        <p14:creationId xmlns:p14="http://schemas.microsoft.com/office/powerpoint/2010/main" val="23558679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Here’s a few. Graham’s other offers at €42,000- €43,000 a year is</a:t>
            </a:r>
            <a:r>
              <a:rPr lang="en-US" baseline="0" dirty="0"/>
              <a:t> a legitimate benchmark for salary, even if Kristin can’t meet it</a:t>
            </a:r>
            <a:r>
              <a:rPr lang="en-US" baseline="0"/>
              <a:t>. </a:t>
            </a:r>
          </a:p>
          <a:p>
            <a:pPr marL="0" indent="0">
              <a:buNone/>
            </a:pPr>
            <a:endParaRPr lang="en-US" dirty="0"/>
          </a:p>
          <a:p>
            <a:pPr marL="0" indent="0">
              <a:buNone/>
            </a:pPr>
            <a:r>
              <a:rPr lang="en-US" dirty="0"/>
              <a:t>Graham’s French fluency and international work experience increase his value</a:t>
            </a:r>
            <a:r>
              <a:rPr lang="en-US" baseline="0" dirty="0"/>
              <a:t> as an employee, again giving him legitimacy to ask for more. </a:t>
            </a:r>
            <a:r>
              <a:rPr lang="en-US" dirty="0"/>
              <a:t>McKeown’s positive work culture and opportunities for advancement increase their value as</a:t>
            </a:r>
            <a:r>
              <a:rPr lang="en-US" baseline="0" dirty="0"/>
              <a:t> an employer, in asking Graham to accept a lower salary than his other offers would provide him. </a:t>
            </a:r>
            <a:endParaRPr lang="en-US" b="1" dirty="0">
              <a:solidFill>
                <a:srgbClr val="FF0000"/>
              </a:solidFill>
            </a:endParaRPr>
          </a:p>
          <a:p>
            <a:endParaRPr lang="en-US" dirty="0"/>
          </a:p>
        </p:txBody>
      </p:sp>
      <p:sp>
        <p:nvSpPr>
          <p:cNvPr id="4" name="Slide Number Placeholder 3"/>
          <p:cNvSpPr>
            <a:spLocks noGrp="1"/>
          </p:cNvSpPr>
          <p:nvPr>
            <p:ph type="sldNum" sz="quarter" idx="10"/>
          </p:nvPr>
        </p:nvSpPr>
        <p:spPr/>
        <p:txBody>
          <a:bodyPr/>
          <a:lstStyle/>
          <a:p>
            <a:fld id="{7818638F-1255-4236-9771-CD8FF5B41801}" type="slidenum">
              <a:rPr lang="en-US" smtClean="0"/>
              <a:t>18</a:t>
            </a:fld>
            <a:endParaRPr lang="en-US"/>
          </a:p>
        </p:txBody>
      </p:sp>
    </p:spTree>
    <p:extLst>
      <p:ext uri="{BB962C8B-B14F-4D97-AF65-F5344CB8AC3E}">
        <p14:creationId xmlns:p14="http://schemas.microsoft.com/office/powerpoint/2010/main" val="12249770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26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b="0" dirty="0">
                <a:solidFill>
                  <a:srgbClr val="FF0000"/>
                </a:solidFill>
              </a:rPr>
              <a:t>What final deals did you reach? </a:t>
            </a:r>
            <a:r>
              <a:rPr lang="en-US" sz="1200" b="0" dirty="0">
                <a:solidFill>
                  <a:srgbClr val="FF0000"/>
                </a:solidFill>
              </a:rPr>
              <a:t>What was your agreed-on salary and what</a:t>
            </a:r>
            <a:r>
              <a:rPr lang="en-US" sz="1200" b="0" baseline="0" dirty="0">
                <a:solidFill>
                  <a:srgbClr val="FF0000"/>
                </a:solidFill>
              </a:rPr>
              <a:t> other components to the deal did you have? </a:t>
            </a:r>
            <a:r>
              <a:rPr lang="en-US" altLang="en-US" sz="1200" i="0" dirty="0"/>
              <a:t>[</a:t>
            </a:r>
            <a:r>
              <a:rPr lang="en-US" altLang="en-US" sz="1200" i="1" dirty="0"/>
              <a:t>Students answer</a:t>
            </a:r>
            <a:r>
              <a:rPr lang="en-US" altLang="en-US" sz="1200" i="0" dirty="0"/>
              <a:t>].</a:t>
            </a:r>
            <a:endParaRPr lang="en-US" dirty="0"/>
          </a:p>
          <a:p>
            <a:pPr algn="l"/>
            <a:endParaRPr lang="en-US" sz="1200" b="0" dirty="0">
              <a:solidFill>
                <a:srgbClr val="FF0000"/>
              </a:solidFill>
            </a:endParaRPr>
          </a:p>
          <a:p>
            <a:pPr eaLnBrk="1" hangingPunct="1"/>
            <a:endParaRPr lang="en-US" altLang="en-US" dirty="0"/>
          </a:p>
        </p:txBody>
      </p:sp>
      <p:sp>
        <p:nvSpPr>
          <p:cNvPr id="4" name="Slide Number Placeholder 3"/>
          <p:cNvSpPr>
            <a:spLocks noGrp="1"/>
          </p:cNvSpPr>
          <p:nvPr>
            <p:ph type="sldNum" sz="quarter" idx="5"/>
          </p:nvPr>
        </p:nvSpPr>
        <p:spPr/>
        <p:txBody>
          <a:bodyPr/>
          <a:lstStyle/>
          <a:p>
            <a:pPr>
              <a:defRPr/>
            </a:pPr>
            <a:fld id="{DE3DC187-E8F5-4161-9C93-79846644186C}" type="slidenum">
              <a:rPr lang="en-US" smtClean="0"/>
              <a:pPr>
                <a:defRPr/>
              </a:pPr>
              <a:t>19</a:t>
            </a:fld>
            <a:endParaRPr lang="en-US"/>
          </a:p>
        </p:txBody>
      </p:sp>
    </p:spTree>
    <p:extLst>
      <p:ext uri="{BB962C8B-B14F-4D97-AF65-F5344CB8AC3E}">
        <p14:creationId xmlns:p14="http://schemas.microsoft.com/office/powerpoint/2010/main" val="829911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t>
            </a:r>
            <a:r>
              <a:rPr lang="en-US" baseline="0" dirty="0"/>
              <a:t>efore we do anything else please take a few minutes or so to remember what you learnt in our last session. Doesn’t have to be what I taught you, but something that YOU learnt personally, what did YOU take out of the last class? We’re doing this because this is a GREAT RETURN ON INVESTMENT: we’re spending a few minutes on this now so you don’t lose the last few hours we spent together. [</a:t>
            </a:r>
            <a:r>
              <a:rPr lang="en-US" i="1" baseline="0" dirty="0"/>
              <a:t>Students provide their take-aways. They can either be asked to write down their personal take-away on a sheet of paper for a minute then share with the class, or to share with the class straight away without writing alone first</a:t>
            </a:r>
            <a:r>
              <a:rPr lang="en-US" i="0" baseline="0" dirty="0"/>
              <a:t>]. </a:t>
            </a:r>
            <a:endParaRPr lang="en-US" baseline="0" dirty="0"/>
          </a:p>
          <a:p>
            <a:endParaRPr lang="en-US" baseline="0" dirty="0"/>
          </a:p>
          <a:p>
            <a:r>
              <a:rPr lang="en-US" baseline="0" dirty="0"/>
              <a:t>Source for photo:</a:t>
            </a:r>
          </a:p>
          <a:p>
            <a:r>
              <a:rPr lang="en-US" dirty="0"/>
              <a:t>https://pixabay.com/en/time-timer-clock-watch-hour-371226/</a:t>
            </a:r>
          </a:p>
          <a:p>
            <a:endParaRPr lang="en-US" dirty="0"/>
          </a:p>
        </p:txBody>
      </p:sp>
      <p:sp>
        <p:nvSpPr>
          <p:cNvPr id="4" name="Slide Number Placeholder 3"/>
          <p:cNvSpPr>
            <a:spLocks noGrp="1"/>
          </p:cNvSpPr>
          <p:nvPr>
            <p:ph type="sldNum" sz="quarter" idx="10"/>
          </p:nvPr>
        </p:nvSpPr>
        <p:spPr/>
        <p:txBody>
          <a:bodyPr/>
          <a:lstStyle/>
          <a:p>
            <a:fld id="{9BE1DD1D-0BD5-4E4F-ABDD-53ED947792F1}" type="slidenum">
              <a:rPr lang="en-US" smtClean="0"/>
              <a:t>2</a:t>
            </a:fld>
            <a:endParaRPr lang="en-US"/>
          </a:p>
        </p:txBody>
      </p:sp>
    </p:spTree>
    <p:extLst>
      <p:ext uri="{BB962C8B-B14F-4D97-AF65-F5344CB8AC3E}">
        <p14:creationId xmlns:p14="http://schemas.microsoft.com/office/powerpoint/2010/main" val="10370446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defRPr>
                <a:solidFill>
                  <a:schemeClr val="tx1"/>
                </a:solidFill>
                <a:latin typeface="Calibri" panose="020F0502020204030204" pitchFamily="34" charset="0"/>
                <a:cs typeface="Arial" panose="020B0604020202020204" pitchFamily="34" charset="0"/>
              </a:defRPr>
            </a:lvl1pPr>
            <a:lvl2pPr marL="742950" indent="-285750" defTabSz="911225">
              <a:defRPr>
                <a:solidFill>
                  <a:schemeClr val="tx1"/>
                </a:solidFill>
                <a:latin typeface="Calibri" panose="020F0502020204030204" pitchFamily="34" charset="0"/>
                <a:cs typeface="Arial" panose="020B0604020202020204" pitchFamily="34" charset="0"/>
              </a:defRPr>
            </a:lvl2pPr>
            <a:lvl3pPr marL="1143000" indent="-228600" defTabSz="911225">
              <a:defRPr>
                <a:solidFill>
                  <a:schemeClr val="tx1"/>
                </a:solidFill>
                <a:latin typeface="Calibri" panose="020F0502020204030204" pitchFamily="34" charset="0"/>
                <a:cs typeface="Arial" panose="020B0604020202020204" pitchFamily="34" charset="0"/>
              </a:defRPr>
            </a:lvl3pPr>
            <a:lvl4pPr marL="1600200" indent="-228600" defTabSz="911225">
              <a:defRPr>
                <a:solidFill>
                  <a:schemeClr val="tx1"/>
                </a:solidFill>
                <a:latin typeface="Calibri" panose="020F0502020204030204" pitchFamily="34" charset="0"/>
                <a:cs typeface="Arial" panose="020B0604020202020204" pitchFamily="34" charset="0"/>
              </a:defRPr>
            </a:lvl4pPr>
            <a:lvl5pPr marL="2057400" indent="-228600" defTabSz="911225">
              <a:defRPr>
                <a:solidFill>
                  <a:schemeClr val="tx1"/>
                </a:solidFill>
                <a:latin typeface="Calibri" panose="020F0502020204030204" pitchFamily="34" charset="0"/>
                <a:cs typeface="Arial" panose="020B0604020202020204" pitchFamily="34" charset="0"/>
              </a:defRPr>
            </a:lvl5pPr>
            <a:lvl6pPr marL="25146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1DFC553A-0E2A-4F8B-A5D6-1FF6DDA999B4}" type="slidenum">
              <a:rPr lang="en-CA" altLang="en-US" smtClean="0"/>
              <a:pPr/>
              <a:t>20</a:t>
            </a:fld>
            <a:endParaRPr lang="en-CA" altLang="en-US"/>
          </a:p>
        </p:txBody>
      </p:sp>
      <p:sp>
        <p:nvSpPr>
          <p:cNvPr id="11267"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8"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Here are my summaries of your agreements, please let me know if anything</a:t>
            </a:r>
            <a:r>
              <a:rPr lang="en-US" b="0" baseline="0" dirty="0"/>
              <a:t> is inaccurate. </a:t>
            </a:r>
            <a:r>
              <a:rPr lang="en-US" sz="1200" dirty="0"/>
              <a:t>[</a:t>
            </a:r>
            <a:r>
              <a:rPr lang="en-US" sz="1200" i="1" dirty="0"/>
              <a:t>Students</a:t>
            </a:r>
            <a:r>
              <a:rPr lang="en-US" sz="1200" i="1" baseline="0" dirty="0"/>
              <a:t> share their experiences, with the instructor potentially picking out extreme or interesting results</a:t>
            </a:r>
            <a:r>
              <a:rPr lang="en-US" sz="1200" baseline="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sng" dirty="0"/>
              <a:t>Note</a:t>
            </a:r>
            <a:r>
              <a:rPr lang="en-US" altLang="en-US" dirty="0"/>
              <a:t>: The instructor has the option</a:t>
            </a:r>
            <a:r>
              <a:rPr lang="en-US" altLang="en-US" baseline="0" dirty="0"/>
              <a:t> of typing quick summaries of each agreement here (e.g., “No agreement” “X salary and consideration for early promotion”) into the text box corresponding to each negotiation group and sharing the summary slide with the class instead of relying only on the outcome forms. </a:t>
            </a:r>
            <a:endParaRPr lang="en-US"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94660095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Here are a few </a:t>
            </a:r>
            <a:r>
              <a:rPr lang="en-US" sz="1200" b="0" dirty="0"/>
              <a:t>potential issues you could discuss besides salary. Favorable reporting structure would be to</a:t>
            </a:r>
            <a:r>
              <a:rPr lang="en-US" sz="1200" b="0" baseline="0" dirty="0"/>
              <a:t> </a:t>
            </a:r>
            <a:r>
              <a:rPr lang="en-US" sz="1200" b="0" dirty="0"/>
              <a:t>Kristin rather than a more junior manager, this would</a:t>
            </a:r>
            <a:r>
              <a:rPr lang="en-US" sz="1200" b="0" baseline="0" dirty="0"/>
              <a:t> be good for Graham but potentially bad for Kristin</a:t>
            </a:r>
            <a:r>
              <a:rPr lang="en-US" sz="1200" b="0" dirty="0"/>
              <a:t>.</a:t>
            </a:r>
            <a:r>
              <a:rPr lang="en-US" sz="1200" b="0" baseline="0" dirty="0"/>
              <a:t> Graham could get a better job title, </a:t>
            </a:r>
            <a:r>
              <a:rPr lang="en-US" sz="1200" dirty="0"/>
              <a:t>consideration for early promotion in 6 months, or priority for interesting projects,</a:t>
            </a:r>
            <a:r>
              <a:rPr lang="en-US" sz="1200" baseline="0" dirty="0"/>
              <a:t> which would create value for him and potentially allow him to accept a lower salary. Any other creative deals?</a:t>
            </a:r>
            <a:r>
              <a:rPr lang="en-US" altLang="en-US" sz="1200" i="0" dirty="0"/>
              <a:t> [</a:t>
            </a:r>
            <a:r>
              <a:rPr lang="en-US" altLang="en-US" sz="1200" i="1" dirty="0"/>
              <a:t>Students answer</a:t>
            </a:r>
            <a:r>
              <a:rPr lang="en-US" altLang="en-US" sz="1200" i="0" dirty="0"/>
              <a:t>].</a:t>
            </a:r>
            <a:endParaRPr lang="en-US" sz="1200" dirty="0"/>
          </a:p>
          <a:p>
            <a:endParaRPr lang="en-US" dirty="0"/>
          </a:p>
        </p:txBody>
      </p:sp>
      <p:sp>
        <p:nvSpPr>
          <p:cNvPr id="4" name="Slide Number Placeholder 3"/>
          <p:cNvSpPr>
            <a:spLocks noGrp="1"/>
          </p:cNvSpPr>
          <p:nvPr>
            <p:ph type="sldNum" sz="quarter" idx="10"/>
          </p:nvPr>
        </p:nvSpPr>
        <p:spPr/>
        <p:txBody>
          <a:bodyPr/>
          <a:lstStyle/>
          <a:p>
            <a:fld id="{83AA2A11-B17B-4366-B3B3-97CD4BB13726}" type="slidenum">
              <a:rPr lang="en-US" smtClean="0"/>
              <a:t>21</a:t>
            </a:fld>
            <a:endParaRPr lang="en-US"/>
          </a:p>
        </p:txBody>
      </p:sp>
    </p:spTree>
    <p:extLst>
      <p:ext uri="{BB962C8B-B14F-4D97-AF65-F5344CB8AC3E}">
        <p14:creationId xmlns:p14="http://schemas.microsoft.com/office/powerpoint/2010/main" val="25806310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a:t>
            </a:r>
            <a:r>
              <a:rPr lang="en-US" baseline="0" dirty="0"/>
              <a:t> could c</a:t>
            </a:r>
            <a:r>
              <a:rPr lang="en-US" sz="2400" dirty="0"/>
              <a:t>onverting the relocation package and into a cash bonus and the car allowance into a salary increase, did</a:t>
            </a:r>
            <a:r>
              <a:rPr lang="en-US" sz="2400" baseline="0" dirty="0"/>
              <a:t> anyone do this? </a:t>
            </a:r>
            <a:r>
              <a:rPr lang="en-US" altLang="en-US" sz="2400" i="0" dirty="0"/>
              <a:t>[</a:t>
            </a:r>
            <a:r>
              <a:rPr lang="en-US" altLang="en-US" sz="2400" i="1" dirty="0"/>
              <a:t>Students answer</a:t>
            </a:r>
            <a:r>
              <a:rPr lang="en-US" altLang="en-US" sz="2400" i="0" dirty="0"/>
              <a:t>]. The company’s costs are held constant and Graham gets more money.</a:t>
            </a:r>
            <a:r>
              <a:rPr lang="en-US" altLang="en-US" sz="2400" i="0" baseline="0" dirty="0"/>
              <a:t> </a:t>
            </a:r>
            <a:r>
              <a:rPr lang="en-US" altLang="en-US" sz="2400" i="0" dirty="0"/>
              <a:t> </a:t>
            </a:r>
            <a:endParaRPr lang="en-US" sz="2400" dirty="0"/>
          </a:p>
          <a:p>
            <a:endParaRPr lang="en-US" sz="2400" dirty="0"/>
          </a:p>
          <a:p>
            <a:endParaRPr lang="en-US" dirty="0"/>
          </a:p>
        </p:txBody>
      </p:sp>
      <p:sp>
        <p:nvSpPr>
          <p:cNvPr id="4" name="Slide Number Placeholder 3"/>
          <p:cNvSpPr>
            <a:spLocks noGrp="1"/>
          </p:cNvSpPr>
          <p:nvPr>
            <p:ph type="sldNum" sz="quarter" idx="10"/>
          </p:nvPr>
        </p:nvSpPr>
        <p:spPr/>
        <p:txBody>
          <a:bodyPr/>
          <a:lstStyle/>
          <a:p>
            <a:fld id="{83AA2A11-B17B-4366-B3B3-97CD4BB13726}" type="slidenum">
              <a:rPr lang="en-US" smtClean="0"/>
              <a:t>22</a:t>
            </a:fld>
            <a:endParaRPr lang="en-US"/>
          </a:p>
        </p:txBody>
      </p:sp>
    </p:spTree>
    <p:extLst>
      <p:ext uri="{BB962C8B-B14F-4D97-AF65-F5344CB8AC3E}">
        <p14:creationId xmlns:p14="http://schemas.microsoft.com/office/powerpoint/2010/main" val="23920948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Some t</a:t>
            </a:r>
            <a:r>
              <a:rPr lang="en-US" sz="1200" b="0" dirty="0"/>
              <a:t>ake-aways for The Dublin Job. </a:t>
            </a:r>
          </a:p>
          <a:p>
            <a:endParaRPr lang="en-US" sz="1200" b="0" dirty="0"/>
          </a:p>
          <a:p>
            <a:r>
              <a:rPr lang="en-US" sz="1200" b="0" dirty="0"/>
              <a:t>Like Graham, before</a:t>
            </a:r>
            <a:r>
              <a:rPr lang="en-US" sz="1200" b="0" baseline="0" dirty="0"/>
              <a:t> your job negotiation you should </a:t>
            </a:r>
            <a:r>
              <a:rPr lang="en-US" sz="1200" b="0" dirty="0"/>
              <a:t>figure out what you </a:t>
            </a:r>
            <a:r>
              <a:rPr lang="en-US" sz="1200" b="0" i="1" dirty="0"/>
              <a:t>really</a:t>
            </a:r>
            <a:r>
              <a:rPr lang="en-US" sz="1200" b="0" dirty="0"/>
              <a:t> want first: starting salary, advancement, </a:t>
            </a:r>
            <a:r>
              <a:rPr lang="en-US" sz="1200" dirty="0"/>
              <a:t>work-life balance, work culture? Otherwise you could negotiate brilliantly</a:t>
            </a:r>
            <a:r>
              <a:rPr lang="en-US" sz="1200" baseline="0" dirty="0"/>
              <a:t> for a job situation that makes you miserable for a long time. </a:t>
            </a:r>
          </a:p>
          <a:p>
            <a:endParaRPr lang="en-US" sz="1200" baseline="0" dirty="0"/>
          </a:p>
          <a:p>
            <a:r>
              <a:rPr lang="en-US" sz="1200" baseline="0" dirty="0"/>
              <a:t>Also, remember to think beyond the issues under discussion. B</a:t>
            </a:r>
            <a:r>
              <a:rPr lang="en-US" sz="1200" dirty="0"/>
              <a:t>ring in issues besides just salary, focus on the total value of the whole package. The</a:t>
            </a:r>
            <a:r>
              <a:rPr lang="en-US" sz="1200" baseline="0" dirty="0"/>
              <a:t> Job Negotiation is about parsing different types of issues once they are all on the table. But real negotiations are more like the Dublin Job, not all the relevant issues may even come up, it may be you that needs to bring them up. </a:t>
            </a:r>
            <a:endParaRPr lang="en-US" sz="1200" dirty="0"/>
          </a:p>
          <a:p>
            <a:endParaRPr lang="en-US" sz="1200" dirty="0"/>
          </a:p>
          <a:p>
            <a:r>
              <a:rPr lang="en-US" sz="1200" dirty="0"/>
              <a:t>Remember also that sustainable relationships are critical, the person who hires you may have a big say in your professional future</a:t>
            </a:r>
            <a:r>
              <a:rPr lang="en-US" sz="1200" baseline="0" dirty="0"/>
              <a:t> directly or indirectly. Getting more now could come with long term costs. </a:t>
            </a:r>
          </a:p>
          <a:p>
            <a:endParaRPr lang="en-US" sz="1200" baseline="0" dirty="0"/>
          </a:p>
          <a:p>
            <a:r>
              <a:rPr lang="en-US" sz="1200" baseline="0" dirty="0"/>
              <a:t>Finally, before you get angry at a disappointing offer remember that t</a:t>
            </a:r>
            <a:r>
              <a:rPr lang="en-US" sz="1200" dirty="0"/>
              <a:t>he</a:t>
            </a:r>
            <a:r>
              <a:rPr lang="en-US" sz="1200" baseline="0" dirty="0"/>
              <a:t> </a:t>
            </a:r>
            <a:r>
              <a:rPr lang="en-US" sz="1200" dirty="0"/>
              <a:t>Dublin job situation is common: the person making the offer may have negotiated internally to do so, and may have resource constraints that make it difficult</a:t>
            </a:r>
            <a:r>
              <a:rPr lang="en-US" sz="1200" baseline="0" dirty="0"/>
              <a:t> for them to give you more on certain issues</a:t>
            </a:r>
            <a:r>
              <a:rPr lang="en-US" sz="1200" dirty="0"/>
              <a:t>. That means you need to</a:t>
            </a:r>
            <a:r>
              <a:rPr lang="en-US" sz="1200" baseline="0" dirty="0"/>
              <a:t> work with them to create more value on other issues. </a:t>
            </a:r>
            <a:endParaRPr lang="en-US" sz="1200" dirty="0"/>
          </a:p>
          <a:p>
            <a:endParaRPr lang="en-US" sz="1200" dirty="0"/>
          </a:p>
          <a:p>
            <a:endParaRPr lang="en-US" sz="1200" dirty="0"/>
          </a:p>
          <a:p>
            <a:r>
              <a:rPr lang="en-US" dirty="0"/>
              <a:t> </a:t>
            </a:r>
          </a:p>
        </p:txBody>
      </p:sp>
      <p:sp>
        <p:nvSpPr>
          <p:cNvPr id="4" name="Slide Number Placeholder 3"/>
          <p:cNvSpPr>
            <a:spLocks noGrp="1"/>
          </p:cNvSpPr>
          <p:nvPr>
            <p:ph type="sldNum" sz="quarter" idx="10"/>
          </p:nvPr>
        </p:nvSpPr>
        <p:spPr/>
        <p:txBody>
          <a:bodyPr/>
          <a:lstStyle/>
          <a:p>
            <a:fld id="{83AA2A11-B17B-4366-B3B3-97CD4BB13726}" type="slidenum">
              <a:rPr lang="en-US" smtClean="0"/>
              <a:t>23</a:t>
            </a:fld>
            <a:endParaRPr lang="en-US"/>
          </a:p>
        </p:txBody>
      </p:sp>
    </p:spTree>
    <p:extLst>
      <p:ext uri="{BB962C8B-B14F-4D97-AF65-F5344CB8AC3E}">
        <p14:creationId xmlns:p14="http://schemas.microsoft.com/office/powerpoint/2010/main" val="41283925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next exercise is a job negotiation. You have 10 minutes to read your role materials and plan your strategy, then 30 minutes to negotiate with your partner. We</a:t>
            </a:r>
            <a:r>
              <a:rPr lang="en-US" sz="1200" kern="1200" baseline="0" dirty="0">
                <a:solidFill>
                  <a:schemeClr val="tx1"/>
                </a:solidFill>
                <a:effectLst/>
                <a:latin typeface="+mn-lt"/>
                <a:ea typeface="+mn-ea"/>
                <a:cs typeface="+mn-cs"/>
              </a:rPr>
              <a:t> will debrief the exercise in 40 minutes. </a:t>
            </a:r>
            <a:r>
              <a:rPr lang="en-US" sz="1200" kern="1200" dirty="0">
                <a:solidFill>
                  <a:schemeClr val="tx1"/>
                </a:solidFill>
                <a:effectLst/>
                <a:latin typeface="+mn-lt"/>
                <a:ea typeface="+mn-ea"/>
                <a:cs typeface="+mn-cs"/>
              </a:rPr>
              <a:t>As always, please partner up with someone</a:t>
            </a:r>
            <a:r>
              <a:rPr lang="en-US" sz="1200" kern="1200" baseline="0" dirty="0">
                <a:solidFill>
                  <a:schemeClr val="tx1"/>
                </a:solidFill>
                <a:effectLst/>
                <a:latin typeface="+mn-lt"/>
                <a:ea typeface="+mn-ea"/>
                <a:cs typeface="+mn-cs"/>
              </a:rPr>
              <a:t> you know less well than the others, and if at all possible a different person from last time.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We again have a role for the job candidate and one for the recruiter [</a:t>
            </a:r>
            <a:r>
              <a:rPr lang="en-US" sz="1200" i="1" kern="1200" baseline="0" dirty="0">
                <a:solidFill>
                  <a:schemeClr val="tx1"/>
                </a:solidFill>
                <a:effectLst/>
                <a:latin typeface="+mn-lt"/>
                <a:ea typeface="+mn-ea"/>
                <a:cs typeface="+mn-cs"/>
              </a:rPr>
              <a:t>instructor indicates the two different sets of role materials]. </a:t>
            </a:r>
            <a:r>
              <a:rPr lang="en-US" sz="1200" kern="1200" baseline="0" dirty="0">
                <a:solidFill>
                  <a:schemeClr val="tx1"/>
                </a:solidFill>
                <a:effectLst/>
                <a:latin typeface="+mn-lt"/>
                <a:ea typeface="+mn-ea"/>
                <a:cs typeface="+mn-cs"/>
              </a:rPr>
              <a:t>If you were a recruiter last time, you should be a job candidate this time and vice versa, so you get practice in both roles. To make this simple, make sure you have a different colored paper than last time.[</a:t>
            </a:r>
            <a:r>
              <a:rPr lang="en-US" sz="1200" i="1" kern="1200" baseline="0" dirty="0">
                <a:solidFill>
                  <a:schemeClr val="tx1"/>
                </a:solidFill>
                <a:effectLst/>
                <a:latin typeface="+mn-lt"/>
                <a:ea typeface="+mn-ea"/>
                <a:cs typeface="+mn-cs"/>
              </a:rPr>
              <a:t>Students partner up, the instructor hands out role materials, and the students negotiate</a:t>
            </a:r>
            <a:r>
              <a:rPr lang="en-US" sz="1200" kern="1200" baseline="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a:t>
            </a:r>
            <a:r>
              <a:rPr lang="en-US" i="1" baseline="0" dirty="0"/>
              <a:t>During the negotiations, the instructor should walk around and take mental or written notes on some of the negotiations, highlighting tactics and reactions that can be brought up later during the debriefs when students are asked to share their experiences or when key teaching points are made. For example, if particular pairs of students creatively added new issues, or were stuck on the salary issue</a:t>
            </a:r>
            <a:r>
              <a:rPr lang="en-US" i="0" baseline="0" dirty="0"/>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kern="1200" baseline="0" dirty="0">
                <a:solidFill>
                  <a:schemeClr val="tx1"/>
                </a:solidFill>
                <a:effectLst/>
                <a:latin typeface="+mn-lt"/>
                <a:ea typeface="+mn-ea"/>
                <a:cs typeface="+mn-cs"/>
              </a:rPr>
              <a:t>[As the students come back with their outcome forms, the instructor has the option of summarizing their agreements </a:t>
            </a:r>
            <a:r>
              <a:rPr lang="en-US" sz="1200" b="0" i="1" baseline="0" dirty="0"/>
              <a:t>in the slide called “</a:t>
            </a:r>
            <a:r>
              <a:rPr lang="fr-FR" altLang="en-US" b="0" i="1" dirty="0">
                <a:latin typeface="Ubuntu"/>
                <a:ea typeface="Ubuntu"/>
                <a:cs typeface="Ubuntu"/>
              </a:rPr>
              <a:t>The Dublin</a:t>
            </a:r>
            <a:r>
              <a:rPr lang="fr-FR" altLang="en-US" b="0" i="1" baseline="0" dirty="0">
                <a:latin typeface="Ubuntu"/>
                <a:ea typeface="Ubuntu"/>
                <a:cs typeface="Ubuntu"/>
              </a:rPr>
              <a:t> Job: </a:t>
            </a:r>
            <a:r>
              <a:rPr lang="fr-FR" altLang="en-US" b="0" i="1" baseline="0" dirty="0" err="1">
                <a:latin typeface="Ubuntu"/>
                <a:ea typeface="Ubuntu"/>
                <a:cs typeface="Ubuntu"/>
              </a:rPr>
              <a:t>Your</a:t>
            </a:r>
            <a:r>
              <a:rPr lang="fr-FR" altLang="en-US" b="0" i="1" baseline="0" dirty="0">
                <a:latin typeface="Ubuntu"/>
                <a:ea typeface="Ubuntu"/>
                <a:cs typeface="Ubuntu"/>
              </a:rPr>
              <a:t> Deals</a:t>
            </a:r>
            <a:r>
              <a:rPr lang="en-US" sz="1200" b="0" i="1" dirty="0"/>
              <a:t>”. </a:t>
            </a:r>
            <a:r>
              <a:rPr lang="en-US" sz="1200" b="0" i="1" baseline="0" dirty="0"/>
              <a:t>Each group of 2 students is told their negotiation group number as they turn in their results and are asked to remember it for the debrief. </a:t>
            </a:r>
            <a:r>
              <a:rPr lang="en-US" sz="1200" b="0" i="1" dirty="0"/>
              <a:t>Another option to simply</a:t>
            </a:r>
            <a:r>
              <a:rPr lang="en-US" sz="1200" b="0" i="1" baseline="0" dirty="0"/>
              <a:t> pick interesting results out from the outcome form and debrief verbally</a:t>
            </a:r>
            <a:r>
              <a:rPr lang="en-US" sz="1200" b="0" i="0" dirty="0"/>
              <a:t>]</a:t>
            </a:r>
            <a:endParaRPr lang="fr-FR" altLang="en-US" b="0" i="0" dirty="0">
              <a:latin typeface="Ubuntu"/>
              <a:ea typeface="Ubuntu"/>
              <a:cs typeface="Ubuntu"/>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An alternative approach to creating the pairings is for the instructor to pair students up himself/herself, either by creating pairings before class begins or ad-hoc now during the lecture. If the pairings are done beforehand, put all of the students in recruiter roles in The Job Negotiation in candidate roles for The Dublin Job so they get practice with both roles. </a:t>
            </a:r>
            <a:endParaRPr lang="en-US" dirty="0"/>
          </a:p>
          <a:p>
            <a:pPr eaLnBrk="1" hangingPunct="1"/>
            <a:endParaRPr lang="en-US" altLang="en-US" dirty="0"/>
          </a:p>
          <a:p>
            <a:pPr eaLnBrk="1" hangingPunct="1"/>
            <a:r>
              <a:rPr lang="en-US" altLang="en-US" dirty="0"/>
              <a:t>Source for photo:</a:t>
            </a:r>
          </a:p>
          <a:p>
            <a:pPr eaLnBrk="1" hangingPunct="1"/>
            <a:r>
              <a:rPr lang="en-US" altLang="en-US" dirty="0"/>
              <a:t>https://pixabay.com/en/dublin-bridge-ireland-city-river-1049403/</a:t>
            </a:r>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3</a:t>
            </a:fld>
            <a:endParaRPr lang="en-US"/>
          </a:p>
        </p:txBody>
      </p:sp>
    </p:spTree>
    <p:extLst>
      <p:ext uri="{BB962C8B-B14F-4D97-AF65-F5344CB8AC3E}">
        <p14:creationId xmlns:p14="http://schemas.microsoft.com/office/powerpoint/2010/main" val="1141706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Here are your breakout room slides for this exercise. Please grab your role materials– they are printed in the color that matches the color of the column your name is listed in on the slide. Then pair up with your partner, and enjoy the exercise! [</a:t>
            </a:r>
            <a:r>
              <a:rPr lang="en-US" altLang="en-US" i="1" dirty="0"/>
              <a:t>Students get their role materials and go to negotiate</a:t>
            </a:r>
            <a:r>
              <a:rPr lang="en-US" altLang="en-US" dirty="0"/>
              <a:t>]. </a:t>
            </a:r>
          </a:p>
          <a:p>
            <a:endParaRPr lang="en-US" alt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sng" dirty="0"/>
              <a:t>Note</a:t>
            </a:r>
            <a:r>
              <a:rPr lang="en-US" altLang="en-US" dirty="0"/>
              <a:t>: This templ</a:t>
            </a:r>
            <a:r>
              <a:rPr lang="en-US" altLang="en-US" u="none" dirty="0"/>
              <a:t>ate students pairings slide is for if the</a:t>
            </a:r>
            <a:r>
              <a:rPr lang="en-US" altLang="en-US" u="none" baseline="0" dirty="0"/>
              <a:t> instructor sorts students into negotiating teams beforehand. Student names are added in the respective columns beneath </a:t>
            </a:r>
            <a:r>
              <a:rPr lang="en-US" altLang="en-US" b="0" u="none" baseline="0" dirty="0"/>
              <a:t>their role</a:t>
            </a:r>
            <a:r>
              <a:rPr lang="en-SG" sz="1200" b="0" i="0" u="none" strike="noStrike" dirty="0">
                <a:solidFill>
                  <a:srgbClr val="000000"/>
                </a:solidFill>
                <a:effectLst/>
                <a:latin typeface="Cambria"/>
              </a:rPr>
              <a:t>.</a:t>
            </a:r>
            <a:r>
              <a:rPr lang="en-US" sz="1200" b="0" i="0" u="none" strike="noStrike" baseline="0" dirty="0">
                <a:solidFill>
                  <a:schemeClr val="tx1"/>
                </a:solidFill>
                <a:effectLst/>
                <a:latin typeface="+mn-lt"/>
              </a:rPr>
              <a:t> </a:t>
            </a:r>
            <a:r>
              <a:rPr lang="en-US" altLang="en-US" u="none" dirty="0"/>
              <a:t>If this slide</a:t>
            </a:r>
            <a:r>
              <a:rPr lang="en-US" altLang="en-US" u="none" baseline="0" dirty="0"/>
              <a:t> is used</a:t>
            </a:r>
            <a:r>
              <a:rPr lang="en-US" altLang="en-US" u="none" dirty="0"/>
              <a:t>,</a:t>
            </a:r>
            <a:r>
              <a:rPr lang="en-US" altLang="en-US" u="none" baseline="0" dirty="0"/>
              <a:t> </a:t>
            </a:r>
            <a:r>
              <a:rPr lang="en-US" altLang="en-US" u="none" dirty="0"/>
              <a:t>the</a:t>
            </a:r>
            <a:r>
              <a:rPr lang="en-US" altLang="en-US" dirty="0"/>
              <a:t> color background for each role on the slide above</a:t>
            </a:r>
            <a:r>
              <a:rPr lang="en-US" altLang="en-US" baseline="0" dirty="0"/>
              <a:t> should match the color paper of the role materials that are handed out to students</a:t>
            </a:r>
            <a:r>
              <a:rPr lang="en-SG" sz="1200" b="0" i="0" u="none" strike="noStrike" dirty="0">
                <a:solidFill>
                  <a:srgbClr val="000000"/>
                </a:solidFill>
                <a:effectLst/>
                <a:latin typeface="Cambria"/>
              </a:rPr>
              <a:t>, to avoid confusion</a:t>
            </a:r>
            <a:r>
              <a:rPr lang="en-US" altLang="en-US" baseline="0" dirty="0"/>
              <a:t>. The “BOR” column refers to “Breakout Room” and only applies if the instructor has special rooms for the students to negotiate in.  “PAIR” refers to negotiation group number, in other words each pair of students who negotiate with each other. </a:t>
            </a:r>
            <a:endParaRPr lang="en-US" altLang="en-US" dirty="0"/>
          </a:p>
          <a:p>
            <a:endParaRPr lang="en-US" altLang="en-US" dirty="0"/>
          </a:p>
          <a:p>
            <a:endParaRPr lang="en-US" altLang="en-US" dirty="0"/>
          </a:p>
          <a:p>
            <a:endParaRPr lang="en-US" altLang="en-US"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A4B835D0-1B3D-4677-B13B-3473C6142D4C}" type="slidenum">
              <a:rPr lang="en-US" altLang="en-US" smtClean="0"/>
              <a:pPr/>
              <a:t>4</a:t>
            </a:fld>
            <a:endParaRPr lang="en-US" altLang="en-US"/>
          </a:p>
        </p:txBody>
      </p:sp>
    </p:spTree>
    <p:extLst>
      <p:ext uri="{BB962C8B-B14F-4D97-AF65-F5344CB8AC3E}">
        <p14:creationId xmlns:p14="http://schemas.microsoft.com/office/powerpoint/2010/main" val="22884764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r>
              <a:rPr lang="en-US" i="1" dirty="0"/>
              <a:t>At</a:t>
            </a:r>
            <a:r>
              <a:rPr lang="en-US" i="1" baseline="0" dirty="0"/>
              <a:t> this point, student are back in the classroom waiting for the lecture to start again. The instructor passes out questionnaires each student uses to evaluate both themselves and their negotiation partner</a:t>
            </a:r>
            <a:r>
              <a:rPr lang="en-US" baseline="0" dirty="0"/>
              <a:t>]. </a:t>
            </a:r>
            <a:r>
              <a:rPr lang="en-US" b="0" dirty="0"/>
              <a:t>Please</a:t>
            </a:r>
            <a:r>
              <a:rPr lang="en-US" b="0" baseline="0" dirty="0"/>
              <a:t> take a few minutes to fill out your </a:t>
            </a:r>
            <a:r>
              <a:rPr lang="en-GB" altLang="en-US" sz="1200" b="0" dirty="0"/>
              <a:t>Negotiation 360 form for the Dublin Job. </a:t>
            </a:r>
            <a:r>
              <a:rPr lang="en-US" b="0" i="0" baseline="0" dirty="0"/>
              <a:t>[</a:t>
            </a:r>
            <a:r>
              <a:rPr lang="en-US" b="0" i="1" baseline="0" dirty="0"/>
              <a:t>Students spend 5 minutes filling out the questionnair</a:t>
            </a:r>
            <a:r>
              <a:rPr lang="en-US" b="0" i="0" baseline="0" dirty="0"/>
              <a:t>e and the instructor collects them].</a:t>
            </a:r>
            <a:endParaRPr lang="en-US" b="0" baseline="0"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u="sng" dirty="0"/>
              <a:t>Note</a:t>
            </a:r>
            <a:r>
              <a:rPr lang="en-US" dirty="0"/>
              <a:t>: This is an</a:t>
            </a:r>
            <a:r>
              <a:rPr lang="en-US" baseline="0" dirty="0"/>
              <a:t> optional slide for if the instructor chooses to use </a:t>
            </a:r>
            <a:r>
              <a:rPr lang="en-US" dirty="0"/>
              <a:t>the open-source Negotiation 360 report</a:t>
            </a:r>
            <a:r>
              <a:rPr lang="en-US" baseline="0" dirty="0"/>
              <a:t> system</a:t>
            </a:r>
          </a:p>
          <a:p>
            <a:endParaRPr lang="en-US" dirty="0"/>
          </a:p>
          <a:p>
            <a:r>
              <a:rPr lang="en-US" dirty="0"/>
              <a:t>Source of photo:</a:t>
            </a:r>
          </a:p>
          <a:p>
            <a:r>
              <a:rPr lang="en-US" dirty="0"/>
              <a:t>https://pixabay.com/en/feedback-men-talk-communication-796135/</a:t>
            </a:r>
          </a:p>
        </p:txBody>
      </p:sp>
      <p:sp>
        <p:nvSpPr>
          <p:cNvPr id="4" name="Slide Number Placeholder 3"/>
          <p:cNvSpPr>
            <a:spLocks noGrp="1"/>
          </p:cNvSpPr>
          <p:nvPr>
            <p:ph type="sldNum" sz="quarter" idx="10"/>
          </p:nvPr>
        </p:nvSpPr>
        <p:spPr/>
        <p:txBody>
          <a:bodyPr/>
          <a:lstStyle/>
          <a:p>
            <a:fld id="{83AA2A11-B17B-4366-B3B3-97CD4BB13726}" type="slidenum">
              <a:rPr lang="en-US" smtClean="0"/>
              <a:t>5</a:t>
            </a:fld>
            <a:endParaRPr lang="en-US"/>
          </a:p>
        </p:txBody>
      </p:sp>
    </p:spTree>
    <p:extLst>
      <p:ext uri="{BB962C8B-B14F-4D97-AF65-F5344CB8AC3E}">
        <p14:creationId xmlns:p14="http://schemas.microsoft.com/office/powerpoint/2010/main" val="110402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i="0" dirty="0"/>
              <a:t>Before</a:t>
            </a:r>
            <a:r>
              <a:rPr lang="en-US" altLang="en-US" sz="1200" i="0" baseline="0" dirty="0"/>
              <a:t> we </a:t>
            </a:r>
            <a:r>
              <a:rPr lang="en-US" altLang="en-US" sz="1200" i="0" dirty="0"/>
              <a:t>begin</a:t>
            </a:r>
            <a:r>
              <a:rPr lang="en-US" altLang="en-US" sz="1200" i="0" baseline="0" dirty="0"/>
              <a:t>, p</a:t>
            </a:r>
            <a:r>
              <a:rPr lang="en-US" altLang="en-US" sz="1200" i="0" dirty="0"/>
              <a:t>lease take 3 minutes and share with the person sitting next to you,</a:t>
            </a:r>
            <a:r>
              <a:rPr lang="en-US" altLang="en-US" sz="1200" i="0" baseline="0" dirty="0"/>
              <a:t> who is </a:t>
            </a:r>
            <a:r>
              <a:rPr lang="en-US" altLang="en-US" sz="1200" i="0" dirty="0"/>
              <a:t>not necessarily your</a:t>
            </a:r>
            <a:r>
              <a:rPr lang="en-US" altLang="en-US" sz="1200" i="0" baseline="0" dirty="0"/>
              <a:t> negotiation partner.</a:t>
            </a:r>
            <a:r>
              <a:rPr lang="en-US" altLang="en-US" sz="1200" i="0" dirty="0"/>
              <a:t> One thing that went well in your negotiation, and one thing that could have gone better. [</a:t>
            </a:r>
            <a:r>
              <a:rPr lang="en-US" altLang="en-US" sz="1200" i="1" dirty="0"/>
              <a:t>Students share</a:t>
            </a:r>
            <a:r>
              <a:rPr lang="en-US" altLang="en-US" sz="1200" i="0" dirty="0"/>
              <a:t>].</a:t>
            </a:r>
          </a:p>
        </p:txBody>
      </p:sp>
      <p:sp>
        <p:nvSpPr>
          <p:cNvPr id="4" name="Slide Number Placeholder 3"/>
          <p:cNvSpPr>
            <a:spLocks noGrp="1"/>
          </p:cNvSpPr>
          <p:nvPr>
            <p:ph type="sldNum" sz="quarter" idx="10"/>
          </p:nvPr>
        </p:nvSpPr>
        <p:spPr/>
        <p:txBody>
          <a:bodyPr/>
          <a:lstStyle/>
          <a:p>
            <a:fld id="{77C6E43D-BE4C-4A01-9BBF-F3CBDAFB7B5E}" type="slidenum">
              <a:rPr lang="en-US" smtClean="0"/>
              <a:t>6</a:t>
            </a:fld>
            <a:endParaRPr lang="en-US"/>
          </a:p>
        </p:txBody>
      </p:sp>
    </p:spTree>
    <p:extLst>
      <p:ext uri="{BB962C8B-B14F-4D97-AF65-F5344CB8AC3E}">
        <p14:creationId xmlns:p14="http://schemas.microsoft.com/office/powerpoint/2010/main" val="40756919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u="none" dirty="0"/>
              <a:t>Ok,</a:t>
            </a:r>
            <a:r>
              <a:rPr lang="en-US" b="0" u="none" baseline="0" dirty="0"/>
              <a:t> let’s discuss the Dublin Job all together. </a:t>
            </a:r>
            <a:r>
              <a:rPr lang="en-US" sz="1200" b="0" dirty="0">
                <a:solidFill>
                  <a:srgbClr val="FF0000"/>
                </a:solidFill>
              </a:rPr>
              <a:t>What does only Graham know</a:t>
            </a:r>
            <a:r>
              <a:rPr lang="en-US" sz="1200" b="0" baseline="0" dirty="0">
                <a:solidFill>
                  <a:srgbClr val="FF0000"/>
                </a:solidFill>
              </a:rPr>
              <a:t> going into the negotiation?</a:t>
            </a:r>
            <a:r>
              <a:rPr lang="en-US" altLang="en-US" sz="1200" i="0" dirty="0"/>
              <a:t> [</a:t>
            </a:r>
            <a:r>
              <a:rPr lang="en-US" altLang="en-US" sz="1200" i="1" dirty="0"/>
              <a:t>Students answer</a:t>
            </a:r>
            <a:r>
              <a:rPr lang="en-US" altLang="en-US" sz="1200" i="0" dirty="0"/>
              <a:t>].</a:t>
            </a:r>
            <a:endParaRPr lang="en-US" b="0" u="none" dirty="0"/>
          </a:p>
        </p:txBody>
      </p:sp>
      <p:sp>
        <p:nvSpPr>
          <p:cNvPr id="4" name="Slide Number Placeholder 3"/>
          <p:cNvSpPr>
            <a:spLocks noGrp="1"/>
          </p:cNvSpPr>
          <p:nvPr>
            <p:ph type="sldNum" sz="quarter" idx="10"/>
          </p:nvPr>
        </p:nvSpPr>
        <p:spPr/>
        <p:txBody>
          <a:bodyPr/>
          <a:lstStyle/>
          <a:p>
            <a:fld id="{7818638F-1255-4236-9771-CD8FF5B41801}" type="slidenum">
              <a:rPr lang="en-US" smtClean="0"/>
              <a:t>7</a:t>
            </a:fld>
            <a:endParaRPr lang="en-US"/>
          </a:p>
        </p:txBody>
      </p:sp>
    </p:spTree>
    <p:extLst>
      <p:ext uri="{BB962C8B-B14F-4D97-AF65-F5344CB8AC3E}">
        <p14:creationId xmlns:p14="http://schemas.microsoft.com/office/powerpoint/2010/main" val="1777111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t>Graham knows, and the hiring manager does not know, that</a:t>
            </a:r>
            <a:r>
              <a:rPr lang="en-US" u="none" baseline="0" dirty="0"/>
              <a:t> he is </a:t>
            </a:r>
            <a:r>
              <a:rPr lang="en-US" altLang="en-US" sz="1200" dirty="0"/>
              <a:t>staying in his partner Elise’s apartment and hopes to move to Dublin to be with her,</a:t>
            </a:r>
            <a:r>
              <a:rPr lang="en-US" altLang="en-US" sz="1200" baseline="0" dirty="0"/>
              <a:t> that he is </a:t>
            </a:r>
            <a:r>
              <a:rPr lang="en-US" sz="1200" dirty="0"/>
              <a:t>planning a road trip from Paris to Ireland and does not value a luxurious relocation package, that he i</a:t>
            </a:r>
            <a:r>
              <a:rPr lang="en-US" altLang="en-US" sz="1200" dirty="0"/>
              <a:t>ntends to walk to work and does not need a car allowance,</a:t>
            </a:r>
            <a:r>
              <a:rPr lang="en-US" altLang="en-US" sz="1200" baseline="0" dirty="0"/>
              <a:t> and that he has </a:t>
            </a:r>
            <a:r>
              <a:rPr lang="en-US" sz="1200" dirty="0"/>
              <a:t>other offers with</a:t>
            </a:r>
            <a:r>
              <a:rPr lang="en-US" sz="1200" baseline="0" dirty="0"/>
              <a:t> salaries</a:t>
            </a:r>
            <a:r>
              <a:rPr lang="en-US" sz="1200" dirty="0"/>
              <a:t> €42,000 and €43,000 per year but at companies he does not want to work for. </a:t>
            </a:r>
          </a:p>
          <a:p>
            <a:endParaRPr lang="en-US" u="none" dirty="0"/>
          </a:p>
        </p:txBody>
      </p:sp>
      <p:sp>
        <p:nvSpPr>
          <p:cNvPr id="4" name="Slide Number Placeholder 3"/>
          <p:cNvSpPr>
            <a:spLocks noGrp="1"/>
          </p:cNvSpPr>
          <p:nvPr>
            <p:ph type="sldNum" sz="quarter" idx="10"/>
          </p:nvPr>
        </p:nvSpPr>
        <p:spPr/>
        <p:txBody>
          <a:bodyPr/>
          <a:lstStyle/>
          <a:p>
            <a:fld id="{7818638F-1255-4236-9771-CD8FF5B41801}" type="slidenum">
              <a:rPr lang="en-US" smtClean="0"/>
              <a:t>8</a:t>
            </a:fld>
            <a:endParaRPr lang="en-US"/>
          </a:p>
        </p:txBody>
      </p:sp>
    </p:spTree>
    <p:extLst>
      <p:ext uri="{BB962C8B-B14F-4D97-AF65-F5344CB8AC3E}">
        <p14:creationId xmlns:p14="http://schemas.microsoft.com/office/powerpoint/2010/main" val="21769520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b="0" dirty="0">
                <a:solidFill>
                  <a:srgbClr val="FF0000"/>
                </a:solidFill>
              </a:rPr>
              <a:t>What are Graham’s underlying</a:t>
            </a:r>
            <a:r>
              <a:rPr lang="en-US" altLang="en-US" sz="1200" b="0" baseline="0" dirty="0">
                <a:solidFill>
                  <a:srgbClr val="FF0000"/>
                </a:solidFill>
              </a:rPr>
              <a:t> </a:t>
            </a:r>
            <a:r>
              <a:rPr lang="en-US" altLang="en-US" sz="1200" b="0" dirty="0">
                <a:solidFill>
                  <a:srgbClr val="FF0000"/>
                </a:solidFill>
              </a:rPr>
              <a:t>interests and goals?</a:t>
            </a:r>
            <a:r>
              <a:rPr lang="en-US" altLang="en-US" sz="1200" b="1" dirty="0">
                <a:solidFill>
                  <a:srgbClr val="FF0000"/>
                </a:solidFill>
              </a:rPr>
              <a:t> </a:t>
            </a:r>
            <a:r>
              <a:rPr lang="en-US" altLang="en-US" sz="1200" i="0" dirty="0"/>
              <a:t>[</a:t>
            </a:r>
            <a:r>
              <a:rPr lang="en-US" altLang="en-US" sz="1200" i="1" dirty="0"/>
              <a:t>Students answer</a:t>
            </a:r>
            <a:r>
              <a:rPr lang="en-US" altLang="en-US" sz="1200" i="0" dirty="0"/>
              <a:t>].</a:t>
            </a:r>
            <a:endParaRPr lang="en-US" dirty="0"/>
          </a:p>
        </p:txBody>
      </p:sp>
      <p:sp>
        <p:nvSpPr>
          <p:cNvPr id="4" name="Slide Number Placeholder 3"/>
          <p:cNvSpPr>
            <a:spLocks noGrp="1"/>
          </p:cNvSpPr>
          <p:nvPr>
            <p:ph type="sldNum" sz="quarter" idx="10"/>
          </p:nvPr>
        </p:nvSpPr>
        <p:spPr/>
        <p:txBody>
          <a:bodyPr/>
          <a:lstStyle/>
          <a:p>
            <a:fld id="{83AA2A11-B17B-4366-B3B3-97CD4BB13726}" type="slidenum">
              <a:rPr lang="en-US" smtClean="0"/>
              <a:t>9</a:t>
            </a:fld>
            <a:endParaRPr lang="en-US"/>
          </a:p>
        </p:txBody>
      </p:sp>
    </p:spTree>
    <p:extLst>
      <p:ext uri="{BB962C8B-B14F-4D97-AF65-F5344CB8AC3E}">
        <p14:creationId xmlns:p14="http://schemas.microsoft.com/office/powerpoint/2010/main" val="1963410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61A5116-C2D7-4102-963D-579A61D1EA53}"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34655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A5116-C2D7-4102-963D-579A61D1EA53}"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2037890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A5116-C2D7-4102-963D-579A61D1EA53}"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3688526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able Placeholder 2"/>
          <p:cNvSpPr>
            <a:spLocks noGrp="1"/>
          </p:cNvSpPr>
          <p:nvPr>
            <p:ph type="tbl"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91319A79-84C2-4619-BBBE-43D0BEBAEA6A}" type="slidenum">
              <a:rPr lang="en-US"/>
              <a:pPr/>
              <a:t>‹#›</a:t>
            </a:fld>
            <a:endParaRPr lang="en-US"/>
          </a:p>
        </p:txBody>
      </p:sp>
    </p:spTree>
    <p:extLst>
      <p:ext uri="{BB962C8B-B14F-4D97-AF65-F5344CB8AC3E}">
        <p14:creationId xmlns:p14="http://schemas.microsoft.com/office/powerpoint/2010/main" val="2993179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2262261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1A5116-C2D7-4102-963D-579A61D1EA53}"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2859028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1A5116-C2D7-4102-963D-579A61D1EA53}" type="datetimeFigureOut">
              <a:rPr lang="en-US" smtClean="0"/>
              <a:t>6/10/2024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1459408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1A5116-C2D7-4102-963D-579A61D1EA53}"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3974657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1A5116-C2D7-4102-963D-579A61D1EA53}" type="datetimeFigureOut">
              <a:rPr lang="en-US" smtClean="0"/>
              <a:t>6/10/2024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982997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61A5116-C2D7-4102-963D-579A61D1EA53}" type="datetimeFigureOut">
              <a:rPr lang="en-US" smtClean="0"/>
              <a:t>6/10/2024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786894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1A5116-C2D7-4102-963D-579A61D1EA53}" type="datetimeFigureOut">
              <a:rPr lang="en-US" smtClean="0"/>
              <a:t>6/10/2024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426518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A5116-C2D7-4102-963D-579A61D1EA53}"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2858777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1A5116-C2D7-4102-963D-579A61D1EA53}" type="datetimeFigureOut">
              <a:rPr lang="en-US" smtClean="0"/>
              <a:t>6/10/2024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1A7F3E-9F3F-4924-A8DC-4BC3FB0F5F01}" type="slidenum">
              <a:rPr lang="en-US" smtClean="0"/>
              <a:t>‹#›</a:t>
            </a:fld>
            <a:endParaRPr lang="en-US"/>
          </a:p>
        </p:txBody>
      </p:sp>
    </p:spTree>
    <p:extLst>
      <p:ext uri="{BB962C8B-B14F-4D97-AF65-F5344CB8AC3E}">
        <p14:creationId xmlns:p14="http://schemas.microsoft.com/office/powerpoint/2010/main" val="3220024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1A5116-C2D7-4102-963D-579A61D1EA53}" type="datetimeFigureOut">
              <a:rPr lang="en-US" smtClean="0"/>
              <a:t>6/10/2024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1A7F3E-9F3F-4924-A8DC-4BC3FB0F5F01}" type="slidenum">
              <a:rPr lang="en-US" smtClean="0"/>
              <a:t>‹#›</a:t>
            </a:fld>
            <a:endParaRPr lang="en-US"/>
          </a:p>
        </p:txBody>
      </p:sp>
    </p:spTree>
    <p:extLst>
      <p:ext uri="{BB962C8B-B14F-4D97-AF65-F5344CB8AC3E}">
        <p14:creationId xmlns:p14="http://schemas.microsoft.com/office/powerpoint/2010/main" val="42446126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70961093"/>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914400" rtl="0"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en-US" dirty="0"/>
              <a:t>The Dublin Job</a:t>
            </a:r>
            <a:endParaRPr lang="fr-FR" dirty="0"/>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06/2024-6908</a:t>
            </a:r>
          </a:p>
          <a:p>
            <a:pPr marL="0" marR="0" lvl="0" indent="0" algn="just"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This slide deck was prepared by </a:t>
            </a:r>
            <a:r>
              <a:rPr lang="en-GB" sz="750" dirty="0">
                <a:solidFill>
                  <a:prstClr val="black"/>
                </a:solidFill>
                <a:latin typeface="Roboto" panose="02000000000000000000" pitchFamily="2" charset="0"/>
                <a:ea typeface="Roboto" panose="02000000000000000000" pitchFamily="2" charset="0"/>
              </a:rPr>
              <a:t>Wilson Cyrus-Lai, INSEAD Research Assistant, Warren Tierney, </a:t>
            </a:r>
            <a:r>
              <a:rPr lang="en-US" sz="750" dirty="0">
                <a:solidFill>
                  <a:prstClr val="black"/>
                </a:solidFill>
                <a:latin typeface="Roboto" panose="02000000000000000000" pitchFamily="2" charset="0"/>
                <a:ea typeface="Roboto" panose="02000000000000000000" pitchFamily="2" charset="0"/>
              </a:rPr>
              <a:t>Postdoctoral Research Associate at INSEAD, </a:t>
            </a:r>
            <a:r>
              <a:rPr lang="en-GB" sz="750" dirty="0">
                <a:solidFill>
                  <a:prstClr val="black"/>
                </a:solidFill>
                <a:latin typeface="Roboto" panose="02000000000000000000" pitchFamily="2" charset="0"/>
                <a:ea typeface="Roboto" panose="02000000000000000000" pitchFamily="2" charset="0"/>
              </a:rPr>
              <a:t>under the supervision of Martin Schweinsberg, Associate Professor </a:t>
            </a:r>
            <a:r>
              <a:rPr lang="en-GB" sz="750">
                <a:solidFill>
                  <a:prstClr val="black"/>
                </a:solidFill>
                <a:latin typeface="Roboto" panose="02000000000000000000" pitchFamily="2" charset="0"/>
                <a:ea typeface="Roboto" panose="02000000000000000000" pitchFamily="2" charset="0"/>
              </a:rPr>
              <a:t>of Organisational </a:t>
            </a:r>
            <a:r>
              <a:rPr lang="en-GB" sz="750" dirty="0">
                <a:solidFill>
                  <a:prstClr val="black"/>
                </a:solidFill>
                <a:latin typeface="Roboto" panose="02000000000000000000" pitchFamily="2" charset="0"/>
                <a:ea typeface="Roboto" panose="02000000000000000000" pitchFamily="2" charset="0"/>
              </a:rPr>
              <a:t>Behaviour at ESMT Berlin, Horacio </a:t>
            </a:r>
            <a:r>
              <a:rPr lang="en-GB" sz="750" dirty="0" err="1">
                <a:solidFill>
                  <a:prstClr val="black"/>
                </a:solidFill>
                <a:latin typeface="Roboto" panose="02000000000000000000" pitchFamily="2" charset="0"/>
                <a:ea typeface="Roboto" panose="02000000000000000000" pitchFamily="2" charset="0"/>
              </a:rPr>
              <a:t>Falcão</a:t>
            </a:r>
            <a:r>
              <a:rPr lang="en-GB" sz="750" dirty="0">
                <a:solidFill>
                  <a:prstClr val="black"/>
                </a:solidFill>
                <a:latin typeface="Roboto" panose="02000000000000000000" pitchFamily="2" charset="0"/>
                <a:ea typeface="Roboto" panose="02000000000000000000" pitchFamily="2" charset="0"/>
              </a:rPr>
              <a:t>, Professor of Management Practice of Decision Sciences at INSEAD, and Eric Uhlmann, Professor of Organisational Behaviour at INSEAD</a:t>
            </a:r>
            <a:r>
              <a:rPr lang="en-US" sz="750" dirty="0">
                <a:solidFill>
                  <a:prstClr val="black"/>
                </a:solidFill>
                <a:latin typeface="Roboto" panose="02000000000000000000" pitchFamily="2" charset="0"/>
                <a:ea typeface="Roboto" panose="02000000000000000000" pitchFamily="2" charset="0"/>
              </a:rPr>
              <a:t>, </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as additional material to the role play “</a:t>
            </a:r>
            <a:r>
              <a:rPr lang="en-US" sz="750" i="1" dirty="0">
                <a:solidFill>
                  <a:prstClr val="black"/>
                </a:solidFill>
                <a:latin typeface="Roboto" panose="02000000000000000000" pitchFamily="2" charset="0"/>
                <a:ea typeface="Roboto" panose="02000000000000000000" pitchFamily="2" charset="0"/>
              </a:rPr>
              <a:t>The Dublin Job</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a:t>
            </a: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To access INSEAD teaching materials, go to </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Copyright © 2024 </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Martin Schweinsberg, Horacio </a:t>
            </a:r>
            <a:r>
              <a:rPr kumimoji="0" lang="en-GB" sz="750" b="0"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mn-cs"/>
              </a:rPr>
              <a:t>Falcão</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Eric Uhlmann.</a:t>
            </a: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COPIES MAY NOT BE MADE WITHOUT PERMISSION. NO PART OF THIS PUBLICATION MAY BE, COPIED, STORED, TRANSMITTED, TRANSLATED, REPRODUCED OR DISTRIBUTED IN ANY FORM OR MEDIUM WHATSOEVER WITHOUT THE PERMISSION OF THE COPYRIGHT OWNER.</a:t>
            </a: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152400"/>
            <a:ext cx="8229600" cy="1143000"/>
          </a:xfrm>
        </p:spPr>
        <p:txBody>
          <a:bodyPr/>
          <a:lstStyle/>
          <a:p>
            <a:r>
              <a:rPr lang="en-US" altLang="en-US" sz="3600" b="1" dirty="0"/>
              <a:t>What are Graham’s interests? </a:t>
            </a:r>
          </a:p>
        </p:txBody>
      </p:sp>
      <p:sp>
        <p:nvSpPr>
          <p:cNvPr id="118787" name="Content Placeholder 2"/>
          <p:cNvSpPr>
            <a:spLocks noGrp="1"/>
          </p:cNvSpPr>
          <p:nvPr>
            <p:ph idx="1"/>
          </p:nvPr>
        </p:nvSpPr>
        <p:spPr>
          <a:xfrm>
            <a:off x="457200" y="1905000"/>
            <a:ext cx="7848600" cy="4525962"/>
          </a:xfrm>
        </p:spPr>
        <p:txBody>
          <a:bodyPr>
            <a:noAutofit/>
          </a:bodyPr>
          <a:lstStyle/>
          <a:p>
            <a:r>
              <a:rPr lang="en-US" altLang="en-US" sz="2400" dirty="0"/>
              <a:t>Good compensation package (aspiration is </a:t>
            </a:r>
            <a:r>
              <a:rPr lang="en-US" sz="2400" dirty="0"/>
              <a:t>€45,000/</a:t>
            </a:r>
            <a:r>
              <a:rPr lang="en-US" sz="2400" dirty="0" err="1"/>
              <a:t>yr</a:t>
            </a:r>
            <a:r>
              <a:rPr lang="en-US" sz="2400" dirty="0"/>
              <a:t>)</a:t>
            </a:r>
            <a:endParaRPr lang="en-US" altLang="en-US" sz="2400" dirty="0"/>
          </a:p>
          <a:p>
            <a:endParaRPr lang="en-US" altLang="en-US" sz="2400" dirty="0"/>
          </a:p>
          <a:p>
            <a:r>
              <a:rPr lang="en-US" altLang="en-US" sz="2400" dirty="0"/>
              <a:t>Employer with desirable work culture (like </a:t>
            </a:r>
            <a:r>
              <a:rPr lang="en-US" sz="2400" dirty="0"/>
              <a:t>McKeown)</a:t>
            </a:r>
            <a:r>
              <a:rPr lang="en-US" altLang="en-US" sz="2400" dirty="0"/>
              <a:t> </a:t>
            </a:r>
          </a:p>
          <a:p>
            <a:endParaRPr lang="en-US" altLang="en-US" sz="2400" dirty="0"/>
          </a:p>
          <a:p>
            <a:r>
              <a:rPr lang="en-US" altLang="en-US" sz="2400" dirty="0"/>
              <a:t>Good future prospects at the company</a:t>
            </a:r>
          </a:p>
          <a:p>
            <a:pPr marL="0" indent="0">
              <a:buNone/>
            </a:pPr>
            <a:endParaRPr lang="en-US" altLang="en-US" sz="2400" dirty="0"/>
          </a:p>
          <a:p>
            <a:r>
              <a:rPr lang="en-US" altLang="en-US" sz="2400" dirty="0"/>
              <a:t>Mentorship opportunities (e.g., working directly for Kristin)</a:t>
            </a:r>
          </a:p>
          <a:p>
            <a:endParaRPr lang="en-US" altLang="en-US" sz="2400" dirty="0"/>
          </a:p>
          <a:p>
            <a:pPr marL="0" indent="0">
              <a:buNone/>
            </a:pPr>
            <a:br>
              <a:rPr lang="en-US" altLang="en-US" sz="2400" dirty="0"/>
            </a:br>
            <a:endParaRPr lang="en-US" altLang="en-US" sz="2400" dirty="0"/>
          </a:p>
        </p:txBody>
      </p:sp>
    </p:spTree>
    <p:extLst>
      <p:ext uri="{BB962C8B-B14F-4D97-AF65-F5344CB8AC3E}">
        <p14:creationId xmlns:p14="http://schemas.microsoft.com/office/powerpoint/2010/main" val="2797426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152400"/>
            <a:ext cx="8229600" cy="1143000"/>
          </a:xfrm>
        </p:spPr>
        <p:txBody>
          <a:bodyPr>
            <a:noAutofit/>
          </a:bodyPr>
          <a:lstStyle/>
          <a:p>
            <a:r>
              <a:rPr lang="en-US" sz="3600" b="1" dirty="0"/>
              <a:t>What does only Kristin know?</a:t>
            </a:r>
          </a:p>
        </p:txBody>
      </p:sp>
    </p:spTree>
    <p:extLst>
      <p:ext uri="{BB962C8B-B14F-4D97-AF65-F5344CB8AC3E}">
        <p14:creationId xmlns:p14="http://schemas.microsoft.com/office/powerpoint/2010/main" val="36651362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7"/>
            <a:ext cx="8229600" cy="4906963"/>
          </a:xfrm>
        </p:spPr>
        <p:txBody>
          <a:bodyPr>
            <a:normAutofit/>
          </a:bodyPr>
          <a:lstStyle/>
          <a:p>
            <a:r>
              <a:rPr lang="en-US" sz="2400" dirty="0"/>
              <a:t>Lobbied company leadership to make offer and can only offer up to €40,000 a year</a:t>
            </a:r>
          </a:p>
          <a:p>
            <a:endParaRPr lang="en-US" sz="2400" dirty="0"/>
          </a:p>
          <a:p>
            <a:endParaRPr lang="en-US" sz="2400" dirty="0"/>
          </a:p>
        </p:txBody>
      </p:sp>
      <p:sp>
        <p:nvSpPr>
          <p:cNvPr id="8" name="Title 1"/>
          <p:cNvSpPr>
            <a:spLocks noGrp="1"/>
          </p:cNvSpPr>
          <p:nvPr>
            <p:ph type="title"/>
          </p:nvPr>
        </p:nvSpPr>
        <p:spPr>
          <a:xfrm>
            <a:off x="457200" y="152400"/>
            <a:ext cx="8229600" cy="1143000"/>
          </a:xfrm>
        </p:spPr>
        <p:txBody>
          <a:bodyPr>
            <a:noAutofit/>
          </a:bodyPr>
          <a:lstStyle/>
          <a:p>
            <a:r>
              <a:rPr lang="en-US" sz="3600" b="1" dirty="0"/>
              <a:t>What does only Kristin know?</a:t>
            </a:r>
          </a:p>
        </p:txBody>
      </p:sp>
    </p:spTree>
    <p:extLst>
      <p:ext uri="{BB962C8B-B14F-4D97-AF65-F5344CB8AC3E}">
        <p14:creationId xmlns:p14="http://schemas.microsoft.com/office/powerpoint/2010/main" val="2936140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The Invisible Negotiation</a:t>
            </a:r>
          </a:p>
        </p:txBody>
      </p:sp>
      <p:sp>
        <p:nvSpPr>
          <p:cNvPr id="3" name="Content Placeholder 2"/>
          <p:cNvSpPr>
            <a:spLocks noGrp="1"/>
          </p:cNvSpPr>
          <p:nvPr>
            <p:ph idx="1"/>
          </p:nvPr>
        </p:nvSpPr>
        <p:spPr>
          <a:xfrm>
            <a:off x="457200" y="1722437"/>
            <a:ext cx="8229600" cy="4525963"/>
          </a:xfrm>
        </p:spPr>
        <p:txBody>
          <a:bodyPr>
            <a:noAutofit/>
          </a:bodyPr>
          <a:lstStyle/>
          <a:p>
            <a:r>
              <a:rPr lang="en-US" sz="2400" dirty="0"/>
              <a:t>Visible negotiation: The two people </a:t>
            </a:r>
          </a:p>
          <a:p>
            <a:endParaRPr lang="en-US" sz="2400" dirty="0"/>
          </a:p>
          <a:p>
            <a:r>
              <a:rPr lang="en-US" sz="2400" dirty="0"/>
              <a:t>Invisible negotiation: the company or other people behind you </a:t>
            </a:r>
          </a:p>
          <a:p>
            <a:endParaRPr lang="en-US" sz="2400" dirty="0"/>
          </a:p>
          <a:p>
            <a:r>
              <a:rPr lang="en-US" sz="2400" dirty="0"/>
              <a:t>We focus on the visible because it's right in front of us (</a:t>
            </a:r>
            <a:r>
              <a:rPr lang="en-US" sz="2400" dirty="0" err="1"/>
              <a:t>Tversky</a:t>
            </a:r>
            <a:r>
              <a:rPr lang="en-US" sz="2400" dirty="0"/>
              <a:t> &amp; </a:t>
            </a:r>
            <a:r>
              <a:rPr lang="en-US" sz="2400" dirty="0" err="1"/>
              <a:t>Kahneman</a:t>
            </a:r>
            <a:r>
              <a:rPr lang="en-US" sz="2400" dirty="0"/>
              <a:t>, 1973) </a:t>
            </a:r>
          </a:p>
          <a:p>
            <a:endParaRPr lang="en-US" sz="2400" dirty="0"/>
          </a:p>
          <a:p>
            <a:r>
              <a:rPr lang="en-US" sz="2400" dirty="0"/>
              <a:t>What seems bilateral is really multilateral </a:t>
            </a:r>
          </a:p>
          <a:p>
            <a:pPr lvl="1"/>
            <a:r>
              <a:rPr lang="en-US" sz="2400" dirty="0"/>
              <a:t>Many negotiations fail because of this</a:t>
            </a:r>
            <a:br>
              <a:rPr lang="en-US" sz="2400" dirty="0"/>
            </a:br>
            <a:br>
              <a:rPr lang="en-US" sz="2400" dirty="0"/>
            </a:br>
            <a:br>
              <a:rPr lang="en-US" sz="2400" dirty="0"/>
            </a:br>
            <a:endParaRPr lang="en-US" sz="2400" dirty="0"/>
          </a:p>
        </p:txBody>
      </p:sp>
    </p:spTree>
    <p:extLst>
      <p:ext uri="{BB962C8B-B14F-4D97-AF65-F5344CB8AC3E}">
        <p14:creationId xmlns:p14="http://schemas.microsoft.com/office/powerpoint/2010/main" val="3181565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7"/>
            <a:ext cx="8229600" cy="4906963"/>
          </a:xfrm>
        </p:spPr>
        <p:txBody>
          <a:bodyPr>
            <a:normAutofit/>
          </a:bodyPr>
          <a:lstStyle/>
          <a:p>
            <a:r>
              <a:rPr lang="en-US" sz="2400" dirty="0">
                <a:solidFill>
                  <a:schemeClr val="bg1">
                    <a:lumMod val="85000"/>
                  </a:schemeClr>
                </a:solidFill>
              </a:rPr>
              <a:t>Lobbied company leadership to make offer and can only offer up to €40,000 a year</a:t>
            </a:r>
          </a:p>
          <a:p>
            <a:endParaRPr lang="en-US" sz="2400" dirty="0"/>
          </a:p>
          <a:p>
            <a:r>
              <a:rPr lang="en-US" sz="2400" dirty="0"/>
              <a:t>Can offer relocation package worth €10,000, a €2,000 a year car allowance, and anything that does not increase total financial costs above usual salary + benefits</a:t>
            </a:r>
          </a:p>
          <a:p>
            <a:endParaRPr lang="en-US" sz="2400" dirty="0"/>
          </a:p>
          <a:p>
            <a:r>
              <a:rPr lang="en-US" sz="2400" dirty="0"/>
              <a:t>Can offer a better job title, consideration for early promotion in 6 months, favorable reporting structure, priority for interesting projects…</a:t>
            </a:r>
          </a:p>
          <a:p>
            <a:endParaRPr lang="en-US" sz="2400" dirty="0"/>
          </a:p>
          <a:p>
            <a:endParaRPr lang="en-US" sz="2400" dirty="0"/>
          </a:p>
        </p:txBody>
      </p:sp>
      <p:sp>
        <p:nvSpPr>
          <p:cNvPr id="8" name="Title 1"/>
          <p:cNvSpPr>
            <a:spLocks noGrp="1"/>
          </p:cNvSpPr>
          <p:nvPr>
            <p:ph type="title"/>
          </p:nvPr>
        </p:nvSpPr>
        <p:spPr>
          <a:xfrm>
            <a:off x="457200" y="152400"/>
            <a:ext cx="8229600" cy="1143000"/>
          </a:xfrm>
        </p:spPr>
        <p:txBody>
          <a:bodyPr>
            <a:noAutofit/>
          </a:bodyPr>
          <a:lstStyle/>
          <a:p>
            <a:r>
              <a:rPr lang="en-US" sz="3600" b="1" dirty="0"/>
              <a:t>What does only Kristin know?</a:t>
            </a:r>
          </a:p>
        </p:txBody>
      </p:sp>
    </p:spTree>
    <p:extLst>
      <p:ext uri="{BB962C8B-B14F-4D97-AF65-F5344CB8AC3E}">
        <p14:creationId xmlns:p14="http://schemas.microsoft.com/office/powerpoint/2010/main" val="15274403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a:xfrm>
            <a:off x="457200" y="152400"/>
            <a:ext cx="8229600" cy="1143000"/>
          </a:xfrm>
        </p:spPr>
        <p:txBody>
          <a:bodyPr/>
          <a:lstStyle/>
          <a:p>
            <a:r>
              <a:rPr lang="en-US" altLang="en-US" sz="3600" b="1" dirty="0">
                <a:solidFill>
                  <a:srgbClr val="FF0000"/>
                </a:solidFill>
              </a:rPr>
              <a:t>What are Kristin’s interests? </a:t>
            </a:r>
          </a:p>
        </p:txBody>
      </p:sp>
    </p:spTree>
    <p:extLst>
      <p:ext uri="{BB962C8B-B14F-4D97-AF65-F5344CB8AC3E}">
        <p14:creationId xmlns:p14="http://schemas.microsoft.com/office/powerpoint/2010/main" val="1714949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Title 1"/>
          <p:cNvSpPr>
            <a:spLocks noGrp="1"/>
          </p:cNvSpPr>
          <p:nvPr>
            <p:ph type="title"/>
          </p:nvPr>
        </p:nvSpPr>
        <p:spPr>
          <a:xfrm>
            <a:off x="457200" y="152400"/>
            <a:ext cx="8229600" cy="1143000"/>
          </a:xfrm>
        </p:spPr>
        <p:txBody>
          <a:bodyPr/>
          <a:lstStyle/>
          <a:p>
            <a:r>
              <a:rPr lang="en-US" altLang="en-US" sz="3600" b="1" dirty="0"/>
              <a:t>What are Kristin’s interests? </a:t>
            </a:r>
          </a:p>
        </p:txBody>
      </p:sp>
      <p:sp>
        <p:nvSpPr>
          <p:cNvPr id="117763" name="Content Placeholder 2"/>
          <p:cNvSpPr>
            <a:spLocks noGrp="1"/>
          </p:cNvSpPr>
          <p:nvPr>
            <p:ph idx="1"/>
          </p:nvPr>
        </p:nvSpPr>
        <p:spPr>
          <a:xfrm>
            <a:off x="457200" y="1600200"/>
            <a:ext cx="7848600" cy="4525963"/>
          </a:xfrm>
        </p:spPr>
        <p:txBody>
          <a:bodyPr>
            <a:noAutofit/>
          </a:bodyPr>
          <a:lstStyle/>
          <a:p>
            <a:r>
              <a:rPr lang="en-US" altLang="en-US" sz="2400" dirty="0"/>
              <a:t>Successful vs. unsuccessful hire will reflect on her since she negotiated internally to make this offer</a:t>
            </a:r>
          </a:p>
          <a:p>
            <a:endParaRPr lang="en-US" altLang="en-US" sz="2400" dirty="0"/>
          </a:p>
          <a:p>
            <a:r>
              <a:rPr lang="en-US" altLang="en-US" sz="2400" dirty="0"/>
              <a:t>Keeping her word to, and maintaining positive relationship with, company leadership</a:t>
            </a:r>
          </a:p>
          <a:p>
            <a:endParaRPr lang="en-US" altLang="en-US" sz="2400" dirty="0"/>
          </a:p>
          <a:p>
            <a:r>
              <a:rPr lang="en-US" altLang="en-US" sz="2400" dirty="0"/>
              <a:t>Reducing personal workload (e.g., by having Graham report to one of four junior managers rather than to her)</a:t>
            </a:r>
          </a:p>
          <a:p>
            <a:endParaRPr lang="en-US" altLang="en-US" sz="2400" dirty="0"/>
          </a:p>
          <a:p>
            <a:r>
              <a:rPr lang="en-US" altLang="en-US" sz="2400" dirty="0"/>
              <a:t>Avoiding political problems within the company (e.g., if Graham perceived to receive preferential treatment)</a:t>
            </a:r>
          </a:p>
        </p:txBody>
      </p:sp>
    </p:spTree>
    <p:extLst>
      <p:ext uri="{BB962C8B-B14F-4D97-AF65-F5344CB8AC3E}">
        <p14:creationId xmlns:p14="http://schemas.microsoft.com/office/powerpoint/2010/main" val="2496550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600" b="1" dirty="0"/>
              <a:t>Potential Legitimate Standards?</a:t>
            </a:r>
            <a:endParaRPr lang="en-US" sz="3600" dirty="0"/>
          </a:p>
        </p:txBody>
      </p:sp>
    </p:spTree>
    <p:extLst>
      <p:ext uri="{BB962C8B-B14F-4D97-AF65-F5344CB8AC3E}">
        <p14:creationId xmlns:p14="http://schemas.microsoft.com/office/powerpoint/2010/main" val="3393023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600" b="1" dirty="0"/>
              <a:t>Potential Legitimate Standards?</a:t>
            </a:r>
            <a:endParaRPr lang="en-US" sz="3600" dirty="0"/>
          </a:p>
        </p:txBody>
      </p:sp>
      <p:sp>
        <p:nvSpPr>
          <p:cNvPr id="4" name="Content Placeholder 3"/>
          <p:cNvSpPr>
            <a:spLocks noGrp="1"/>
          </p:cNvSpPr>
          <p:nvPr>
            <p:ph sz="half" idx="2"/>
          </p:nvPr>
        </p:nvSpPr>
        <p:spPr>
          <a:xfrm>
            <a:off x="685800" y="1798637"/>
            <a:ext cx="7848600" cy="4525963"/>
          </a:xfrm>
        </p:spPr>
        <p:txBody>
          <a:bodyPr>
            <a:noAutofit/>
          </a:bodyPr>
          <a:lstStyle/>
          <a:p>
            <a:pPr marL="0" indent="0">
              <a:buNone/>
            </a:pPr>
            <a:r>
              <a:rPr lang="en-US" dirty="0"/>
              <a:t>Graham’s other offers at €42,000- €43,000 a year</a:t>
            </a:r>
          </a:p>
          <a:p>
            <a:pPr marL="0" indent="0">
              <a:buNone/>
            </a:pPr>
            <a:endParaRPr lang="en-US" dirty="0"/>
          </a:p>
          <a:p>
            <a:pPr marL="0" indent="0">
              <a:buNone/>
            </a:pPr>
            <a:r>
              <a:rPr lang="en-US" dirty="0"/>
              <a:t>Graham’s French fluency and international work experience</a:t>
            </a:r>
          </a:p>
          <a:p>
            <a:pPr marL="0" indent="0">
              <a:buNone/>
            </a:pPr>
            <a:endParaRPr lang="en-US" dirty="0"/>
          </a:p>
          <a:p>
            <a:pPr marL="0" indent="0">
              <a:buNone/>
            </a:pPr>
            <a:r>
              <a:rPr lang="en-US" dirty="0"/>
              <a:t>McKeown’s positive work culture and opportunities for advancement</a:t>
            </a:r>
            <a:endParaRPr lang="en-US" b="1" dirty="0">
              <a:solidFill>
                <a:srgbClr val="FF0000"/>
              </a:solidFill>
            </a:endParaRPr>
          </a:p>
          <a:p>
            <a:pPr marL="0" indent="0">
              <a:buNone/>
            </a:pPr>
            <a:endParaRPr lang="en-US" dirty="0"/>
          </a:p>
        </p:txBody>
      </p:sp>
    </p:spTree>
    <p:extLst>
      <p:ext uri="{BB962C8B-B14F-4D97-AF65-F5344CB8AC3E}">
        <p14:creationId xmlns:p14="http://schemas.microsoft.com/office/powerpoint/2010/main" val="12433753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Title 1"/>
          <p:cNvSpPr>
            <a:spLocks noGrp="1"/>
          </p:cNvSpPr>
          <p:nvPr>
            <p:ph type="title"/>
          </p:nvPr>
        </p:nvSpPr>
        <p:spPr>
          <a:xfrm>
            <a:off x="457200" y="152400"/>
            <a:ext cx="8229600" cy="1143000"/>
          </a:xfrm>
        </p:spPr>
        <p:txBody>
          <a:bodyPr>
            <a:noAutofit/>
          </a:bodyPr>
          <a:lstStyle/>
          <a:p>
            <a:pPr eaLnBrk="1" hangingPunct="1"/>
            <a:r>
              <a:rPr lang="en-US" altLang="en-US" sz="3600" b="1" dirty="0"/>
              <a:t>What final deals did you reach?</a:t>
            </a:r>
          </a:p>
        </p:txBody>
      </p:sp>
      <p:sp>
        <p:nvSpPr>
          <p:cNvPr id="2" name="TextBox 1"/>
          <p:cNvSpPr txBox="1"/>
          <p:nvPr/>
        </p:nvSpPr>
        <p:spPr>
          <a:xfrm>
            <a:off x="381000" y="5410200"/>
            <a:ext cx="8305800" cy="954107"/>
          </a:xfrm>
          <a:prstGeom prst="rect">
            <a:avLst/>
          </a:prstGeom>
          <a:noFill/>
        </p:spPr>
        <p:txBody>
          <a:bodyPr wrap="square" rtlCol="0">
            <a:spAutoFit/>
          </a:bodyPr>
          <a:lstStyle/>
          <a:p>
            <a:pPr algn="ctr"/>
            <a:r>
              <a:rPr lang="en-US" sz="2800" b="1" dirty="0"/>
              <a:t>What was your agreed-on salary? Why?</a:t>
            </a:r>
          </a:p>
          <a:p>
            <a:pPr algn="ctr"/>
            <a:r>
              <a:rPr lang="en-US" sz="2800" b="1" dirty="0"/>
              <a:t>What were the components to the deal besides salary?</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0" y="1402474"/>
            <a:ext cx="5468937" cy="3702926"/>
          </a:xfrm>
          <a:prstGeom prst="rect">
            <a:avLst/>
          </a:prstGeom>
        </p:spPr>
      </p:pic>
    </p:spTree>
    <p:extLst>
      <p:ext uri="{BB962C8B-B14F-4D97-AF65-F5344CB8AC3E}">
        <p14:creationId xmlns:p14="http://schemas.microsoft.com/office/powerpoint/2010/main" val="1398589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0" y="0"/>
            <a:ext cx="9179169" cy="6870700"/>
          </a:xfrm>
          <a:prstGeom prst="rect">
            <a:avLst/>
          </a:prstGeom>
        </p:spPr>
      </p:pic>
    </p:spTree>
    <p:extLst>
      <p:ext uri="{BB962C8B-B14F-4D97-AF65-F5344CB8AC3E}">
        <p14:creationId xmlns:p14="http://schemas.microsoft.com/office/powerpoint/2010/main" val="4114338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76"/>
          <p:cNvGraphicFramePr>
            <a:graphicFrameLocks/>
          </p:cNvGraphicFramePr>
          <p:nvPr>
            <p:extLst>
              <p:ext uri="{D42A27DB-BD31-4B8C-83A1-F6EECF244321}">
                <p14:modId xmlns:p14="http://schemas.microsoft.com/office/powerpoint/2010/main" val="21033891"/>
              </p:ext>
            </p:extLst>
          </p:nvPr>
        </p:nvGraphicFramePr>
        <p:xfrm>
          <a:off x="152400" y="762000"/>
          <a:ext cx="8839200" cy="5867400"/>
        </p:xfrm>
        <a:graphic>
          <a:graphicData uri="http://schemas.openxmlformats.org/drawingml/2006/table">
            <a:tbl>
              <a:tblPr/>
              <a:tblGrid>
                <a:gridCol w="1066800">
                  <a:extLst>
                    <a:ext uri="{9D8B030D-6E8A-4147-A177-3AD203B41FA5}">
                      <a16:colId xmlns:a16="http://schemas.microsoft.com/office/drawing/2014/main" val="20000"/>
                    </a:ext>
                  </a:extLst>
                </a:gridCol>
                <a:gridCol w="7772400">
                  <a:extLst>
                    <a:ext uri="{9D8B030D-6E8A-4147-A177-3AD203B41FA5}">
                      <a16:colId xmlns:a16="http://schemas.microsoft.com/office/drawing/2014/main" val="20007"/>
                    </a:ext>
                  </a:extLst>
                </a:gridCol>
              </a:tblGrid>
              <a:tr h="81730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cs typeface="Arial" charset="0"/>
                        </a:rPr>
                        <a:t>Group</a:t>
                      </a:r>
                      <a:endParaRPr kumimoji="0" lang="en-US" sz="2400" b="0" i="0" u="none" strike="noStrike" cap="none" normalizeH="0" baseline="0" dirty="0">
                        <a:ln>
                          <a:noFill/>
                        </a:ln>
                        <a:solidFill>
                          <a:srgbClr val="000000"/>
                        </a:solidFill>
                        <a:effectLst/>
                        <a:latin typeface="+mj-lt"/>
                      </a:endParaRP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Outcome</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6112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262626"/>
                          </a:solidFill>
                          <a:effectLst/>
                          <a:latin typeface="+mj-lt"/>
                          <a:cs typeface="Arial" charset="0"/>
                        </a:rPr>
                        <a:t>1</a:t>
                      </a:r>
                      <a:endParaRPr kumimoji="0" lang="en-US" sz="2400" b="0" i="0" u="none" strike="noStrike" cap="none" normalizeH="0" baseline="0" dirty="0">
                        <a:ln>
                          <a:noFill/>
                        </a:ln>
                        <a:solidFill>
                          <a:srgbClr val="262626"/>
                        </a:solidFill>
                        <a:effectLst/>
                        <a:latin typeface="+mj-lt"/>
                      </a:endParaRP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6112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262626"/>
                          </a:solidFill>
                          <a:effectLst/>
                          <a:latin typeface="+mj-lt"/>
                        </a:rPr>
                        <a:t>2</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6112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262626"/>
                          </a:solidFill>
                          <a:effectLst/>
                          <a:latin typeface="+mj-lt"/>
                        </a:rPr>
                        <a:t>3</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6112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262626"/>
                          </a:solidFill>
                          <a:effectLst/>
                          <a:latin typeface="+mj-lt"/>
                        </a:rPr>
                        <a:t>4</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6112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262626"/>
                          </a:solidFill>
                          <a:effectLst/>
                          <a:latin typeface="+mj-lt"/>
                        </a:rPr>
                        <a:t>5</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6112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262626"/>
                          </a:solidFill>
                          <a:effectLst/>
                          <a:latin typeface="+mj-lt"/>
                        </a:rPr>
                        <a:t>6</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6112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262626"/>
                          </a:solidFill>
                          <a:effectLst/>
                          <a:latin typeface="+mj-lt"/>
                        </a:rPr>
                        <a:t>7</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6112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262626"/>
                          </a:solidFill>
                          <a:effectLst/>
                          <a:latin typeface="+mj-lt"/>
                        </a:rPr>
                        <a:t>8</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6112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262626"/>
                          </a:solidFill>
                          <a:effectLst/>
                          <a:latin typeface="+mj-lt"/>
                        </a:rPr>
                        <a:t>9</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0343" name="TextBox 1"/>
          <p:cNvSpPr txBox="1">
            <a:spLocks noChangeArrowheads="1"/>
          </p:cNvSpPr>
          <p:nvPr/>
        </p:nvSpPr>
        <p:spPr bwMode="auto">
          <a:xfrm>
            <a:off x="9859963" y="2159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10344" name="TextBox 2"/>
          <p:cNvSpPr txBox="1">
            <a:spLocks noChangeArrowheads="1"/>
          </p:cNvSpPr>
          <p:nvPr/>
        </p:nvSpPr>
        <p:spPr bwMode="auto">
          <a:xfrm>
            <a:off x="0" y="101025"/>
            <a:ext cx="91440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fr-FR" altLang="en-US" b="1" dirty="0">
                <a:latin typeface="Ubuntu"/>
                <a:ea typeface="Ubuntu"/>
                <a:cs typeface="Ubuntu"/>
              </a:rPr>
              <a:t>The Dublin Job: </a:t>
            </a:r>
            <a:r>
              <a:rPr lang="fr-FR" altLang="en-US" b="1" dirty="0" err="1">
                <a:latin typeface="Ubuntu"/>
                <a:ea typeface="Ubuntu"/>
                <a:cs typeface="Ubuntu"/>
              </a:rPr>
              <a:t>Your</a:t>
            </a:r>
            <a:r>
              <a:rPr lang="fr-FR" altLang="en-US" b="1" dirty="0">
                <a:latin typeface="Ubuntu"/>
                <a:ea typeface="Ubuntu"/>
                <a:cs typeface="Ubuntu"/>
              </a:rPr>
              <a:t> deals</a:t>
            </a:r>
          </a:p>
        </p:txBody>
      </p:sp>
    </p:spTree>
    <p:extLst>
      <p:ext uri="{BB962C8B-B14F-4D97-AF65-F5344CB8AC3E}">
        <p14:creationId xmlns:p14="http://schemas.microsoft.com/office/powerpoint/2010/main" val="3776849228"/>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754563"/>
          </a:xfrm>
        </p:spPr>
        <p:txBody>
          <a:bodyPr>
            <a:noAutofit/>
          </a:bodyPr>
          <a:lstStyle/>
          <a:p>
            <a:r>
              <a:rPr lang="en-US" sz="2400" dirty="0"/>
              <a:t>Favorable reporting structure (Kristin vs. more junior manager)?</a:t>
            </a:r>
          </a:p>
          <a:p>
            <a:endParaRPr lang="en-US" sz="2000" dirty="0"/>
          </a:p>
          <a:p>
            <a:r>
              <a:rPr lang="en-US" sz="2400" dirty="0"/>
              <a:t>Better job title?</a:t>
            </a:r>
          </a:p>
          <a:p>
            <a:endParaRPr lang="en-US" sz="1800" dirty="0"/>
          </a:p>
          <a:p>
            <a:r>
              <a:rPr lang="en-US" sz="2400" dirty="0"/>
              <a:t>Consideration for early promotion in 6 months (vs. usual 3 years)? </a:t>
            </a:r>
          </a:p>
          <a:p>
            <a:endParaRPr lang="en-US" sz="1800" dirty="0"/>
          </a:p>
          <a:p>
            <a:r>
              <a:rPr lang="en-US" sz="2400" dirty="0"/>
              <a:t>Priority for interesting projects?</a:t>
            </a:r>
          </a:p>
          <a:p>
            <a:endParaRPr lang="en-US" sz="1800" dirty="0"/>
          </a:p>
          <a:p>
            <a:r>
              <a:rPr lang="en-US" sz="2400" dirty="0"/>
              <a:t>Creative deals?</a:t>
            </a:r>
          </a:p>
          <a:p>
            <a:pPr lvl="1"/>
            <a:r>
              <a:rPr lang="en-US" sz="2400" dirty="0">
                <a:solidFill>
                  <a:schemeClr val="bg1"/>
                </a:solidFill>
              </a:rPr>
              <a:t>Converting relocation package into cash bonus</a:t>
            </a:r>
          </a:p>
          <a:p>
            <a:pPr lvl="1"/>
            <a:r>
              <a:rPr lang="en-US" sz="2400" dirty="0">
                <a:solidFill>
                  <a:schemeClr val="bg1"/>
                </a:solidFill>
              </a:rPr>
              <a:t>Converting car allowance into salary increase</a:t>
            </a:r>
          </a:p>
          <a:p>
            <a:endParaRPr lang="en-US" sz="2400" u="sng" dirty="0"/>
          </a:p>
          <a:p>
            <a:endParaRPr lang="en-US" sz="2400" dirty="0">
              <a:solidFill>
                <a:srgbClr val="FF0000"/>
              </a:solidFill>
            </a:endParaRPr>
          </a:p>
          <a:p>
            <a:endParaRPr lang="en-US" sz="2400" u="sng" dirty="0"/>
          </a:p>
        </p:txBody>
      </p:sp>
      <p:sp>
        <p:nvSpPr>
          <p:cNvPr id="5" name="Title 1"/>
          <p:cNvSpPr>
            <a:spLocks noGrp="1"/>
          </p:cNvSpPr>
          <p:nvPr>
            <p:ph type="title"/>
          </p:nvPr>
        </p:nvSpPr>
        <p:spPr>
          <a:xfrm>
            <a:off x="457200" y="304800"/>
            <a:ext cx="8229600" cy="1143000"/>
          </a:xfrm>
        </p:spPr>
        <p:txBody>
          <a:bodyPr>
            <a:noAutofit/>
          </a:bodyPr>
          <a:lstStyle/>
          <a:p>
            <a:r>
              <a:rPr lang="en-US" sz="3600" b="1" dirty="0"/>
              <a:t>Potential issues besides salary </a:t>
            </a:r>
            <a:br>
              <a:rPr lang="en-US" sz="3600" b="1" dirty="0"/>
            </a:br>
            <a:endParaRPr lang="en-US" sz="3600" b="1" dirty="0"/>
          </a:p>
        </p:txBody>
      </p:sp>
    </p:spTree>
    <p:extLst>
      <p:ext uri="{BB962C8B-B14F-4D97-AF65-F5344CB8AC3E}">
        <p14:creationId xmlns:p14="http://schemas.microsoft.com/office/powerpoint/2010/main" val="3118640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754563"/>
          </a:xfrm>
        </p:spPr>
        <p:txBody>
          <a:bodyPr>
            <a:noAutofit/>
          </a:bodyPr>
          <a:lstStyle/>
          <a:p>
            <a:r>
              <a:rPr lang="en-US" sz="2400" dirty="0"/>
              <a:t>Favorable reporting structure (Kristin vs. more junior manager)?</a:t>
            </a:r>
          </a:p>
          <a:p>
            <a:endParaRPr lang="en-US" sz="2000" dirty="0"/>
          </a:p>
          <a:p>
            <a:r>
              <a:rPr lang="en-US" sz="2400" dirty="0"/>
              <a:t>Better job title?</a:t>
            </a:r>
          </a:p>
          <a:p>
            <a:endParaRPr lang="en-US" sz="1800" dirty="0"/>
          </a:p>
          <a:p>
            <a:r>
              <a:rPr lang="en-US" sz="2400" dirty="0"/>
              <a:t>Consideration for early promotion in 6 months (vs. usual 3 years)? </a:t>
            </a:r>
          </a:p>
          <a:p>
            <a:endParaRPr lang="en-US" sz="1800" dirty="0"/>
          </a:p>
          <a:p>
            <a:r>
              <a:rPr lang="en-US" sz="2400" dirty="0"/>
              <a:t>Priority for interesting projects?</a:t>
            </a:r>
          </a:p>
          <a:p>
            <a:endParaRPr lang="en-US" sz="1800" dirty="0"/>
          </a:p>
          <a:p>
            <a:r>
              <a:rPr lang="en-US" sz="2400" dirty="0"/>
              <a:t>Creative deals?</a:t>
            </a:r>
          </a:p>
          <a:p>
            <a:pPr lvl="1"/>
            <a:r>
              <a:rPr lang="en-US" sz="2400" dirty="0"/>
              <a:t>Converting relocation package into cash bonus</a:t>
            </a:r>
          </a:p>
          <a:p>
            <a:pPr lvl="1"/>
            <a:r>
              <a:rPr lang="en-US" sz="2400" dirty="0"/>
              <a:t>Converting car allowance into salary increase</a:t>
            </a:r>
          </a:p>
          <a:p>
            <a:endParaRPr lang="en-US" sz="2400" u="sng" dirty="0"/>
          </a:p>
          <a:p>
            <a:endParaRPr lang="en-US" sz="2400" dirty="0">
              <a:solidFill>
                <a:srgbClr val="FF0000"/>
              </a:solidFill>
            </a:endParaRPr>
          </a:p>
          <a:p>
            <a:endParaRPr lang="en-US" sz="2400" u="sng" dirty="0"/>
          </a:p>
        </p:txBody>
      </p:sp>
      <p:sp>
        <p:nvSpPr>
          <p:cNvPr id="5" name="Title 1"/>
          <p:cNvSpPr>
            <a:spLocks noGrp="1"/>
          </p:cNvSpPr>
          <p:nvPr>
            <p:ph type="title"/>
          </p:nvPr>
        </p:nvSpPr>
        <p:spPr>
          <a:xfrm>
            <a:off x="457200" y="304800"/>
            <a:ext cx="8229600" cy="1143000"/>
          </a:xfrm>
        </p:spPr>
        <p:txBody>
          <a:bodyPr>
            <a:noAutofit/>
          </a:bodyPr>
          <a:lstStyle/>
          <a:p>
            <a:r>
              <a:rPr lang="en-US" sz="3600" b="1" dirty="0"/>
              <a:t>Potential issues besides salary </a:t>
            </a:r>
            <a:br>
              <a:rPr lang="en-US" sz="3600" b="1" dirty="0"/>
            </a:br>
            <a:endParaRPr lang="en-US" sz="3600" b="1" dirty="0"/>
          </a:p>
        </p:txBody>
      </p:sp>
    </p:spTree>
    <p:extLst>
      <p:ext uri="{BB962C8B-B14F-4D97-AF65-F5344CB8AC3E}">
        <p14:creationId xmlns:p14="http://schemas.microsoft.com/office/powerpoint/2010/main" val="815176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Take-</a:t>
            </a:r>
            <a:r>
              <a:rPr lang="en-US" sz="3600" b="1" dirty="0" err="1"/>
              <a:t>Aways</a:t>
            </a:r>
            <a:r>
              <a:rPr lang="en-US" sz="3600" b="1" dirty="0"/>
              <a:t>: The Dublin Job</a:t>
            </a:r>
          </a:p>
        </p:txBody>
      </p:sp>
      <p:sp>
        <p:nvSpPr>
          <p:cNvPr id="3" name="Content Placeholder 2"/>
          <p:cNvSpPr>
            <a:spLocks noGrp="1"/>
          </p:cNvSpPr>
          <p:nvPr>
            <p:ph idx="1"/>
          </p:nvPr>
        </p:nvSpPr>
        <p:spPr>
          <a:xfrm>
            <a:off x="457200" y="1752600"/>
            <a:ext cx="8229600" cy="4525963"/>
          </a:xfrm>
        </p:spPr>
        <p:txBody>
          <a:bodyPr>
            <a:normAutofit/>
          </a:bodyPr>
          <a:lstStyle/>
          <a:p>
            <a:r>
              <a:rPr lang="en-US" sz="2400" dirty="0"/>
              <a:t>Figure out what you </a:t>
            </a:r>
            <a:r>
              <a:rPr lang="en-US" sz="2400" i="1" dirty="0"/>
              <a:t>really</a:t>
            </a:r>
            <a:r>
              <a:rPr lang="en-US" sz="2400" dirty="0"/>
              <a:t> want first: starting salary, advancement, work-life balance, work culture? </a:t>
            </a:r>
          </a:p>
          <a:p>
            <a:endParaRPr lang="en-US" sz="2400" dirty="0"/>
          </a:p>
          <a:p>
            <a:r>
              <a:rPr lang="en-US" sz="2400" dirty="0"/>
              <a:t>Bring in issues besides salary. Focus on the whole package. </a:t>
            </a:r>
          </a:p>
          <a:p>
            <a:endParaRPr lang="en-US" sz="2400" dirty="0"/>
          </a:p>
          <a:p>
            <a:r>
              <a:rPr lang="en-US" sz="2400" dirty="0"/>
              <a:t>Sustainable relationships are critical: the person who hires you may have a big say in your bonuses and promotions.</a:t>
            </a:r>
          </a:p>
          <a:p>
            <a:endParaRPr lang="en-US" sz="2400" dirty="0"/>
          </a:p>
          <a:p>
            <a:r>
              <a:rPr lang="en-US" sz="2400" dirty="0"/>
              <a:t>Dublin job situation is common: The person making the offer negotiated internally to do so, and has resource constraints.</a:t>
            </a:r>
          </a:p>
        </p:txBody>
      </p:sp>
    </p:spTree>
    <p:extLst>
      <p:ext uri="{BB962C8B-B14F-4D97-AF65-F5344CB8AC3E}">
        <p14:creationId xmlns:p14="http://schemas.microsoft.com/office/powerpoint/2010/main" val="3970000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457200" y="2286000"/>
            <a:ext cx="4114800" cy="4525963"/>
          </a:xfrm>
        </p:spPr>
        <p:txBody>
          <a:bodyPr/>
          <a:lstStyle/>
          <a:p>
            <a:pPr eaLnBrk="1" hangingPunct="1"/>
            <a:r>
              <a:rPr lang="en-US" altLang="en-US" sz="2400" dirty="0"/>
              <a:t>Read your role materials                    (</a:t>
            </a:r>
            <a:r>
              <a:rPr lang="en-US" altLang="en-US" sz="2400" b="1" dirty="0"/>
              <a:t>max 10 minutes</a:t>
            </a:r>
            <a:r>
              <a:rPr lang="en-US" altLang="en-US" sz="2400" dirty="0"/>
              <a:t>)</a:t>
            </a:r>
          </a:p>
          <a:p>
            <a:pPr eaLnBrk="1" hangingPunct="1"/>
            <a:endParaRPr lang="en-US" altLang="en-US" sz="2400" dirty="0"/>
          </a:p>
          <a:p>
            <a:pPr eaLnBrk="1" hangingPunct="1"/>
            <a:r>
              <a:rPr lang="en-US" altLang="en-US" sz="2400" dirty="0"/>
              <a:t>Negotiate with your partner (</a:t>
            </a:r>
            <a:r>
              <a:rPr lang="en-US" altLang="en-US" sz="2400" b="1" dirty="0"/>
              <a:t>max 30 minutes</a:t>
            </a:r>
            <a:r>
              <a:rPr lang="en-US" altLang="en-US" sz="2400" dirty="0"/>
              <a:t>)</a:t>
            </a:r>
          </a:p>
          <a:p>
            <a:pPr eaLnBrk="1" hangingPunct="1"/>
            <a:endParaRPr lang="en-US" altLang="en-US" sz="2400" dirty="0"/>
          </a:p>
          <a:p>
            <a:pPr eaLnBrk="1" hangingPunct="1"/>
            <a:r>
              <a:rPr lang="en-US" altLang="en-US" sz="2400" dirty="0"/>
              <a:t>Turn in your outcome form</a:t>
            </a:r>
          </a:p>
          <a:p>
            <a:pPr eaLnBrk="1" hangingPunct="1"/>
            <a:endParaRPr lang="en-US" altLang="en-US" dirty="0"/>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lvl="1" eaLnBrk="1" hangingPunct="1"/>
            <a:endParaRPr lang="en-US" altLang="en-US" sz="2000" dirty="0">
              <a:solidFill>
                <a:srgbClr val="003399"/>
              </a:solidFill>
            </a:endParaRPr>
          </a:p>
          <a:p>
            <a:pPr eaLnBrk="1" hangingPunct="1"/>
            <a:endParaRPr lang="en-US" altLang="en-US" sz="2000" dirty="0">
              <a:solidFill>
                <a:srgbClr val="003399"/>
              </a:solidFill>
            </a:endParaRPr>
          </a:p>
          <a:p>
            <a:pPr eaLnBrk="1" hangingPunct="1"/>
            <a:endParaRPr lang="en-US" altLang="en-US" dirty="0"/>
          </a:p>
        </p:txBody>
      </p:sp>
      <p:sp>
        <p:nvSpPr>
          <p:cNvPr id="4" name="Rectangle 41"/>
          <p:cNvSpPr txBox="1">
            <a:spLocks noChangeArrowheads="1"/>
          </p:cNvSpPr>
          <p:nvPr/>
        </p:nvSpPr>
        <p:spPr>
          <a:xfrm>
            <a:off x="533400" y="381000"/>
            <a:ext cx="8229600" cy="1143000"/>
          </a:xfrm>
          <a:prstGeom prst="rect">
            <a:avLst/>
          </a:prstGeom>
          <a:noFill/>
          <a:ln/>
        </p:spPr>
        <p:txBody>
          <a:bodyPr anchor="ctr"/>
          <a:lstStyle/>
          <a:p>
            <a:pPr algn="ctr" fontAlgn="auto">
              <a:spcBef>
                <a:spcPts val="0"/>
              </a:spcBef>
              <a:spcAft>
                <a:spcPts val="0"/>
              </a:spcAft>
              <a:defRPr/>
            </a:pPr>
            <a:r>
              <a:rPr lang="en-US" sz="3600" b="1" dirty="0">
                <a:latin typeface="+mn-lt"/>
                <a:cs typeface="+mn-cs"/>
              </a:rPr>
              <a:t>Negotiation Exercise:</a:t>
            </a:r>
          </a:p>
          <a:p>
            <a:pPr algn="ctr" fontAlgn="auto">
              <a:spcBef>
                <a:spcPts val="0"/>
              </a:spcBef>
              <a:spcAft>
                <a:spcPts val="0"/>
              </a:spcAft>
              <a:defRPr/>
            </a:pPr>
            <a:r>
              <a:rPr lang="en-US" sz="3600" b="1" dirty="0">
                <a:latin typeface="+mn-lt"/>
                <a:cs typeface="+mn-cs"/>
              </a:rPr>
              <a:t>The Dublin Job</a:t>
            </a:r>
            <a:endParaRPr lang="en-US" sz="3600" dirty="0">
              <a:latin typeface="+mj-lt"/>
              <a:ea typeface="+mj-ea"/>
              <a:cs typeface="+mj-cs"/>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8822" y="2312988"/>
            <a:ext cx="4124178" cy="2792412"/>
          </a:xfrm>
          <a:prstGeom prst="rect">
            <a:avLst/>
          </a:prstGeom>
        </p:spPr>
      </p:pic>
    </p:spTree>
    <p:extLst>
      <p:ext uri="{BB962C8B-B14F-4D97-AF65-F5344CB8AC3E}">
        <p14:creationId xmlns:p14="http://schemas.microsoft.com/office/powerpoint/2010/main" val="3006194436"/>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14475" y="152400"/>
            <a:ext cx="6102350" cy="381000"/>
          </a:xfrm>
        </p:spPr>
        <p:txBody>
          <a:bodyPr>
            <a:normAutofit fontScale="90000"/>
          </a:bodyPr>
          <a:lstStyle/>
          <a:p>
            <a:r>
              <a:rPr lang="en-US" altLang="en-US" sz="3500" b="1" i="1" dirty="0">
                <a:latin typeface="Cambria" panose="02040503050406030204" pitchFamily="18" charset="0"/>
              </a:rPr>
              <a:t>The Dublin Job</a:t>
            </a:r>
          </a:p>
        </p:txBody>
      </p:sp>
      <p:graphicFrame>
        <p:nvGraphicFramePr>
          <p:cNvPr id="3" name="Table 2"/>
          <p:cNvGraphicFramePr>
            <a:graphicFrameLocks noGrp="1"/>
          </p:cNvGraphicFramePr>
          <p:nvPr/>
        </p:nvGraphicFramePr>
        <p:xfrm>
          <a:off x="0" y="762000"/>
          <a:ext cx="9143999" cy="5919790"/>
        </p:xfrm>
        <a:graphic>
          <a:graphicData uri="http://schemas.openxmlformats.org/drawingml/2006/table">
            <a:tbl>
              <a:tblPr/>
              <a:tblGrid>
                <a:gridCol w="3276600">
                  <a:extLst>
                    <a:ext uri="{9D8B030D-6E8A-4147-A177-3AD203B41FA5}">
                      <a16:colId xmlns:a16="http://schemas.microsoft.com/office/drawing/2014/main" val="20000"/>
                    </a:ext>
                  </a:extLst>
                </a:gridCol>
                <a:gridCol w="1143000">
                  <a:extLst>
                    <a:ext uri="{9D8B030D-6E8A-4147-A177-3AD203B41FA5}">
                      <a16:colId xmlns:a16="http://schemas.microsoft.com/office/drawing/2014/main" val="20001"/>
                    </a:ext>
                  </a:extLst>
                </a:gridCol>
                <a:gridCol w="3794501">
                  <a:extLst>
                    <a:ext uri="{9D8B030D-6E8A-4147-A177-3AD203B41FA5}">
                      <a16:colId xmlns:a16="http://schemas.microsoft.com/office/drawing/2014/main" val="20002"/>
                    </a:ext>
                  </a:extLst>
                </a:gridCol>
                <a:gridCol w="929898">
                  <a:extLst>
                    <a:ext uri="{9D8B030D-6E8A-4147-A177-3AD203B41FA5}">
                      <a16:colId xmlns:a16="http://schemas.microsoft.com/office/drawing/2014/main" val="20003"/>
                    </a:ext>
                  </a:extLst>
                </a:gridCol>
              </a:tblGrid>
              <a:tr h="677804">
                <a:tc>
                  <a:txBody>
                    <a:bodyPr/>
                    <a:lstStyle/>
                    <a:p>
                      <a:pPr algn="ctr" rtl="0" fontAlgn="ctr"/>
                      <a:r>
                        <a:rPr lang="en-SG" sz="2400" b="1" i="0" u="none" strike="noStrike" dirty="0">
                          <a:solidFill>
                            <a:srgbClr val="000000"/>
                          </a:solidFill>
                          <a:effectLst/>
                          <a:latin typeface="Cambria"/>
                        </a:rPr>
                        <a:t>Candidate</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rtl="0" fontAlgn="ctr"/>
                      <a:r>
                        <a:rPr lang="en-SG" sz="2400" b="1" i="0" u="none" strike="noStrike" dirty="0">
                          <a:solidFill>
                            <a:srgbClr val="000000"/>
                          </a:solidFill>
                          <a:effectLst/>
                          <a:latin typeface="Cambria"/>
                        </a:rPr>
                        <a:t>PAIR</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n-SG" sz="2400" b="1" i="0" u="none" strike="noStrike" dirty="0">
                          <a:solidFill>
                            <a:srgbClr val="000000"/>
                          </a:solidFill>
                          <a:effectLst/>
                          <a:latin typeface="Cambria"/>
                        </a:rPr>
                        <a:t>Recruiter</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0" fontAlgn="ctr"/>
                      <a:r>
                        <a:rPr lang="en-SG" sz="2400" b="1" i="0" u="none" strike="noStrike" dirty="0">
                          <a:solidFill>
                            <a:srgbClr val="000000"/>
                          </a:solidFill>
                          <a:effectLst/>
                          <a:latin typeface="Cambria"/>
                        </a:rPr>
                        <a:t>BOR</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16876">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SG" sz="2400" b="0" i="0" u="none" strike="noStrike" dirty="0">
                          <a:solidFill>
                            <a:srgbClr val="000000"/>
                          </a:solidFill>
                          <a:effectLst/>
                          <a:latin typeface="+mj-lt"/>
                        </a:rPr>
                        <a:t>1</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0" fontAlgn="ctr"/>
                      <a:r>
                        <a:rPr lang="it-IT" sz="2400" b="0" i="0" u="none" strike="noStrike" dirty="0">
                          <a:solidFill>
                            <a:srgbClr val="000000"/>
                          </a:solidFill>
                          <a:effectLst/>
                          <a:latin typeface="+mj-lt"/>
                          <a:cs typeface="Arial" panose="020B0604020202020204" pitchFamily="34" charset="0"/>
                        </a:rPr>
                        <a:t>251</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921653">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SG" sz="2400" b="0" i="0" u="none" strike="noStrike" dirty="0">
                          <a:solidFill>
                            <a:srgbClr val="000000"/>
                          </a:solidFill>
                          <a:effectLst/>
                          <a:latin typeface="+mj-lt"/>
                        </a:rPr>
                        <a:t>2</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252</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616876">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SG" sz="2400" b="0" i="0" u="none" strike="noStrike" dirty="0">
                          <a:solidFill>
                            <a:srgbClr val="000000"/>
                          </a:solidFill>
                          <a:effectLst/>
                          <a:latin typeface="+mj-lt"/>
                        </a:rPr>
                        <a:t>3</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253</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619077">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SG" sz="2400" b="0" i="0" u="none" strike="noStrike" dirty="0">
                          <a:solidFill>
                            <a:srgbClr val="000000"/>
                          </a:solidFill>
                          <a:effectLst/>
                          <a:latin typeface="+mj-lt"/>
                        </a:rPr>
                        <a:t>4</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254</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616876">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SG" sz="2400" b="0" i="0" u="none" strike="noStrike" dirty="0">
                          <a:solidFill>
                            <a:srgbClr val="000000"/>
                          </a:solidFill>
                          <a:effectLst/>
                          <a:latin typeface="+mj-lt"/>
                        </a:rPr>
                        <a:t>5</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255</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616876">
                <a:tc>
                  <a:txBody>
                    <a:bodyPr/>
                    <a:lstStyle/>
                    <a:p>
                      <a:pPr algn="ctr"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SG" sz="2400" b="0" i="0" u="none" strike="noStrike" dirty="0">
                          <a:solidFill>
                            <a:srgbClr val="000000"/>
                          </a:solidFill>
                          <a:effectLst/>
                          <a:latin typeface="+mj-lt"/>
                        </a:rPr>
                        <a:t>6</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256</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616876">
                <a:tc>
                  <a:txBody>
                    <a:bodyPr/>
                    <a:lstStyle/>
                    <a:p>
                      <a:pPr algn="ctr"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SG" sz="2400" b="0" i="0" u="none" strike="noStrike" dirty="0">
                          <a:solidFill>
                            <a:srgbClr val="000000"/>
                          </a:solidFill>
                          <a:effectLst/>
                          <a:latin typeface="+mj-lt"/>
                        </a:rPr>
                        <a:t>7</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257</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88722616"/>
                  </a:ext>
                </a:extLst>
              </a:tr>
              <a:tr h="616876">
                <a:tc>
                  <a:txBody>
                    <a:bodyPr/>
                    <a:lstStyle/>
                    <a:p>
                      <a:pPr algn="ctr" fontAlgn="ctr"/>
                      <a:endParaRPr lang="fi-FI"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SG" sz="2400" b="0" i="0" u="none" strike="noStrike" dirty="0">
                          <a:solidFill>
                            <a:srgbClr val="000000"/>
                          </a:solidFill>
                          <a:effectLst/>
                          <a:latin typeface="+mj-lt"/>
                        </a:rPr>
                        <a:t>8</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2400" b="0" i="0" u="none" strike="noStrike" dirty="0">
                        <a:solidFill>
                          <a:srgbClr val="000000"/>
                        </a:solidFill>
                        <a:effectLst/>
                        <a:latin typeface="Arial" panose="020B0604020202020204" pitchFamily="34" charset="0"/>
                      </a:endParaRPr>
                    </a:p>
                  </a:txBody>
                  <a:tcPr marL="9525" marR="9525" marT="952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rtl="0" fontAlgn="ctr"/>
                      <a:r>
                        <a:rPr lang="en-SG" sz="2400" b="0" i="0" u="none" strike="noStrike" dirty="0">
                          <a:solidFill>
                            <a:srgbClr val="000000"/>
                          </a:solidFill>
                          <a:effectLst/>
                          <a:latin typeface="+mj-lt"/>
                          <a:cs typeface="Arial" panose="020B0604020202020204" pitchFamily="34" charset="0"/>
                        </a:rPr>
                        <a:t>258</a:t>
                      </a:r>
                    </a:p>
                  </a:txBody>
                  <a:tcPr marL="7322" marR="7322" marT="73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90653050"/>
                  </a:ext>
                </a:extLst>
              </a:tr>
            </a:tbl>
          </a:graphicData>
        </a:graphic>
      </p:graphicFrame>
    </p:spTree>
    <p:extLst>
      <p:ext uri="{BB962C8B-B14F-4D97-AF65-F5344CB8AC3E}">
        <p14:creationId xmlns:p14="http://schemas.microsoft.com/office/powerpoint/2010/main" val="63711847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9634" name="Title 1"/>
          <p:cNvSpPr>
            <a:spLocks noGrp="1"/>
          </p:cNvSpPr>
          <p:nvPr>
            <p:ph type="title"/>
          </p:nvPr>
        </p:nvSpPr>
        <p:spPr/>
        <p:txBody>
          <a:bodyPr>
            <a:noAutofit/>
          </a:bodyPr>
          <a:lstStyle/>
          <a:p>
            <a:r>
              <a:rPr lang="en-GB" altLang="en-US" sz="3600" b="1" dirty="0"/>
              <a:t>Please complete a Negotiation 360 form </a:t>
            </a:r>
            <a:br>
              <a:rPr lang="en-GB" altLang="en-US" sz="3600" b="1" dirty="0"/>
            </a:br>
            <a:r>
              <a:rPr lang="en-GB" altLang="en-US" sz="3600" b="1" dirty="0"/>
              <a:t>for the Job Negotiation</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71600" y="1600200"/>
            <a:ext cx="6629400" cy="4682014"/>
          </a:xfrm>
          <a:prstGeom prst="rect">
            <a:avLst/>
          </a:prstGeom>
        </p:spPr>
      </p:pic>
    </p:spTree>
    <p:extLst>
      <p:ext uri="{BB962C8B-B14F-4D97-AF65-F5344CB8AC3E}">
        <p14:creationId xmlns:p14="http://schemas.microsoft.com/office/powerpoint/2010/main" val="3310437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524000" y="5075237"/>
            <a:ext cx="86868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ltLang="en-US" sz="2400" dirty="0"/>
              <a:t>Take 3 minutes and share with your neighbor: </a:t>
            </a:r>
          </a:p>
          <a:p>
            <a:r>
              <a:rPr lang="en-US" altLang="en-US" sz="2400" dirty="0"/>
              <a:t>One thing your counterpart did well</a:t>
            </a:r>
          </a:p>
          <a:p>
            <a:r>
              <a:rPr lang="en-US" altLang="en-US" sz="2400" dirty="0"/>
              <a:t>One thing that you could have done better</a:t>
            </a:r>
          </a:p>
          <a:p>
            <a:endParaRPr lang="en-US" altLang="en-US" sz="2400" dirty="0"/>
          </a:p>
          <a:p>
            <a:pPr lvl="1"/>
            <a:endParaRPr lang="en-US" altLang="en-US" sz="2400" dirty="0">
              <a:solidFill>
                <a:srgbClr val="003399"/>
              </a:solidFill>
            </a:endParaRPr>
          </a:p>
          <a:p>
            <a:pPr lvl="1"/>
            <a:endParaRPr lang="en-US" altLang="en-US" sz="2400" dirty="0">
              <a:solidFill>
                <a:srgbClr val="003399"/>
              </a:solidFill>
            </a:endParaRPr>
          </a:p>
          <a:p>
            <a:pPr lvl="1"/>
            <a:endParaRPr lang="en-US" altLang="en-US" sz="2400" dirty="0">
              <a:solidFill>
                <a:srgbClr val="003399"/>
              </a:solidFill>
            </a:endParaRPr>
          </a:p>
          <a:p>
            <a:pPr lvl="1"/>
            <a:endParaRPr lang="en-US" altLang="en-US" sz="2400" dirty="0">
              <a:solidFill>
                <a:srgbClr val="003399"/>
              </a:solidFill>
            </a:endParaRPr>
          </a:p>
          <a:p>
            <a:endParaRPr lang="en-US" altLang="en-US" sz="2400" dirty="0">
              <a:solidFill>
                <a:srgbClr val="003399"/>
              </a:solidFill>
            </a:endParaRPr>
          </a:p>
          <a:p>
            <a:endParaRPr lang="en-US" altLang="en-US" sz="2400" dirty="0"/>
          </a:p>
        </p:txBody>
      </p:sp>
      <p:sp>
        <p:nvSpPr>
          <p:cNvPr id="8" name="Rectangle 41"/>
          <p:cNvSpPr txBox="1">
            <a:spLocks noChangeArrowheads="1"/>
          </p:cNvSpPr>
          <p:nvPr/>
        </p:nvSpPr>
        <p:spPr>
          <a:xfrm>
            <a:off x="533400" y="76200"/>
            <a:ext cx="8229600" cy="1143000"/>
          </a:xfrm>
          <a:prstGeom prst="rect">
            <a:avLst/>
          </a:prstGeom>
          <a:noFill/>
          <a:ln/>
        </p:spPr>
        <p:txBody>
          <a:bodyPr anchor="ctr"/>
          <a:lstStyle/>
          <a:p>
            <a:pPr algn="ctr" fontAlgn="auto">
              <a:spcBef>
                <a:spcPts val="0"/>
              </a:spcBef>
              <a:spcAft>
                <a:spcPts val="0"/>
              </a:spcAft>
              <a:defRPr/>
            </a:pPr>
            <a:r>
              <a:rPr lang="en-US" sz="3600" b="1" dirty="0">
                <a:latin typeface="+mn-lt"/>
                <a:cs typeface="+mn-cs"/>
              </a:rPr>
              <a:t>Debrief:</a:t>
            </a:r>
            <a:r>
              <a:rPr lang="en-US" sz="3600" b="1" dirty="0"/>
              <a:t> </a:t>
            </a:r>
            <a:r>
              <a:rPr lang="en-US" sz="3600" b="1" dirty="0">
                <a:latin typeface="+mn-lt"/>
                <a:cs typeface="+mn-cs"/>
              </a:rPr>
              <a:t>The Dublin Job</a:t>
            </a:r>
            <a:endParaRPr lang="en-US" sz="3600" dirty="0">
              <a:latin typeface="+mj-lt"/>
              <a:ea typeface="+mj-ea"/>
              <a:cs typeface="+mj-cs"/>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0225" y="1366043"/>
            <a:ext cx="5072575" cy="3434557"/>
          </a:xfrm>
          <a:prstGeom prst="rect">
            <a:avLst/>
          </a:prstGeom>
        </p:spPr>
      </p:pic>
    </p:spTree>
    <p:extLst>
      <p:ext uri="{BB962C8B-B14F-4D97-AF65-F5344CB8AC3E}">
        <p14:creationId xmlns:p14="http://schemas.microsoft.com/office/powerpoint/2010/main" val="1383558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457200" y="228600"/>
            <a:ext cx="8229600" cy="1143000"/>
          </a:xfrm>
        </p:spPr>
        <p:txBody>
          <a:bodyPr>
            <a:noAutofit/>
          </a:bodyPr>
          <a:lstStyle/>
          <a:p>
            <a:r>
              <a:rPr lang="en-US" sz="3600" b="1" dirty="0"/>
              <a:t>What does only Graham know?</a:t>
            </a:r>
          </a:p>
        </p:txBody>
      </p:sp>
    </p:spTree>
    <p:extLst>
      <p:ext uri="{BB962C8B-B14F-4D97-AF65-F5344CB8AC3E}">
        <p14:creationId xmlns:p14="http://schemas.microsoft.com/office/powerpoint/2010/main" val="1295585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98637"/>
            <a:ext cx="8229600" cy="4525963"/>
          </a:xfrm>
        </p:spPr>
        <p:txBody>
          <a:bodyPr>
            <a:noAutofit/>
          </a:bodyPr>
          <a:lstStyle/>
          <a:p>
            <a:r>
              <a:rPr lang="en-US" altLang="en-US" sz="2400" dirty="0"/>
              <a:t>Staying in partner Elise’s apartment and hopes to move to Dublin to be with her</a:t>
            </a:r>
          </a:p>
          <a:p>
            <a:endParaRPr lang="en-US" altLang="en-US" sz="2400" dirty="0"/>
          </a:p>
          <a:p>
            <a:r>
              <a:rPr lang="en-US" sz="2400" dirty="0"/>
              <a:t>Planning a road trip from Paris to Ireland and does not value luxurious relocation package</a:t>
            </a:r>
          </a:p>
          <a:p>
            <a:endParaRPr lang="en-US" sz="2400" dirty="0"/>
          </a:p>
          <a:p>
            <a:r>
              <a:rPr lang="en-US" altLang="en-US" sz="2400" dirty="0"/>
              <a:t>Intends to walk to work and does not need a car allowance </a:t>
            </a:r>
          </a:p>
          <a:p>
            <a:endParaRPr lang="en-US" sz="2400" dirty="0"/>
          </a:p>
          <a:p>
            <a:r>
              <a:rPr lang="en-US" sz="2400" dirty="0"/>
              <a:t>Has other offers €42,000 and €43,000 per year, but at companies he does not want to work for</a:t>
            </a:r>
          </a:p>
        </p:txBody>
      </p:sp>
      <p:sp>
        <p:nvSpPr>
          <p:cNvPr id="8" name="Title 1"/>
          <p:cNvSpPr>
            <a:spLocks noGrp="1"/>
          </p:cNvSpPr>
          <p:nvPr>
            <p:ph type="title"/>
          </p:nvPr>
        </p:nvSpPr>
        <p:spPr>
          <a:xfrm>
            <a:off x="457200" y="228600"/>
            <a:ext cx="8229600" cy="1143000"/>
          </a:xfrm>
        </p:spPr>
        <p:txBody>
          <a:bodyPr>
            <a:noAutofit/>
          </a:bodyPr>
          <a:lstStyle/>
          <a:p>
            <a:r>
              <a:rPr lang="en-US" sz="3600" b="1" dirty="0"/>
              <a:t>What does only Graham know?</a:t>
            </a:r>
          </a:p>
        </p:txBody>
      </p:sp>
    </p:spTree>
    <p:extLst>
      <p:ext uri="{BB962C8B-B14F-4D97-AF65-F5344CB8AC3E}">
        <p14:creationId xmlns:p14="http://schemas.microsoft.com/office/powerpoint/2010/main" val="3498586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1"/>
          <p:cNvSpPr>
            <a:spLocks noGrp="1"/>
          </p:cNvSpPr>
          <p:nvPr>
            <p:ph type="title"/>
          </p:nvPr>
        </p:nvSpPr>
        <p:spPr>
          <a:xfrm>
            <a:off x="457200" y="152400"/>
            <a:ext cx="8229600" cy="1143000"/>
          </a:xfrm>
        </p:spPr>
        <p:txBody>
          <a:bodyPr/>
          <a:lstStyle/>
          <a:p>
            <a:r>
              <a:rPr lang="en-US" altLang="en-US" sz="3600" b="1" dirty="0"/>
              <a:t>What are Graham’s interests? </a:t>
            </a:r>
          </a:p>
        </p:txBody>
      </p:sp>
    </p:spTree>
    <p:extLst>
      <p:ext uri="{BB962C8B-B14F-4D97-AF65-F5344CB8AC3E}">
        <p14:creationId xmlns:p14="http://schemas.microsoft.com/office/powerpoint/2010/main" val="39630507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4697</TotalTime>
  <Words>2982</Words>
  <Application>Microsoft Office PowerPoint</Application>
  <PresentationFormat>On-screen Show (4:3)</PresentationFormat>
  <Paragraphs>241</Paragraphs>
  <Slides>23</Slides>
  <Notes>23</Notes>
  <HiddenSlides>2</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Arial</vt:lpstr>
      <vt:lpstr>Calibri</vt:lpstr>
      <vt:lpstr>Cambria</vt:lpstr>
      <vt:lpstr>Roboto</vt:lpstr>
      <vt:lpstr>Roboto Slab</vt:lpstr>
      <vt:lpstr>Ubuntu</vt:lpstr>
      <vt:lpstr>Office Theme</vt:lpstr>
      <vt:lpstr>Conception personnalisée</vt:lpstr>
      <vt:lpstr>The Dublin Job</vt:lpstr>
      <vt:lpstr>PowerPoint Presentation</vt:lpstr>
      <vt:lpstr>PowerPoint Presentation</vt:lpstr>
      <vt:lpstr>The Dublin Job</vt:lpstr>
      <vt:lpstr>Please complete a Negotiation 360 form  for the Job Negotiation</vt:lpstr>
      <vt:lpstr>PowerPoint Presentation</vt:lpstr>
      <vt:lpstr>What does only Graham know?</vt:lpstr>
      <vt:lpstr>What does only Graham know?</vt:lpstr>
      <vt:lpstr>What are Graham’s interests? </vt:lpstr>
      <vt:lpstr>What are Graham’s interests? </vt:lpstr>
      <vt:lpstr>What does only Kristin know?</vt:lpstr>
      <vt:lpstr>What does only Kristin know?</vt:lpstr>
      <vt:lpstr>The Invisible Negotiation</vt:lpstr>
      <vt:lpstr>What does only Kristin know?</vt:lpstr>
      <vt:lpstr>What are Kristin’s interests? </vt:lpstr>
      <vt:lpstr>What are Kristin’s interests? </vt:lpstr>
      <vt:lpstr>Potential Legitimate Standards?</vt:lpstr>
      <vt:lpstr>Potential Legitimate Standards?</vt:lpstr>
      <vt:lpstr>What final deals did you reach?</vt:lpstr>
      <vt:lpstr>PowerPoint Presentation</vt:lpstr>
      <vt:lpstr>Potential issues besides salary  </vt:lpstr>
      <vt:lpstr>Potential issues besides salary  </vt:lpstr>
      <vt:lpstr>Take-Aways: The Dublin Job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 Uhlmann</dc:creator>
  <cp:lastModifiedBy>SHIKHOVA Larisa</cp:lastModifiedBy>
  <cp:revision>309</cp:revision>
  <dcterms:created xsi:type="dcterms:W3CDTF">2015-09-09T13:52:41Z</dcterms:created>
  <dcterms:modified xsi:type="dcterms:W3CDTF">2024-06-10T09:20:56Z</dcterms:modified>
</cp:coreProperties>
</file>