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86" r:id="rId3"/>
    <p:sldId id="835" r:id="rId4"/>
    <p:sldId id="785" r:id="rId5"/>
    <p:sldId id="795" r:id="rId6"/>
    <p:sldId id="803" r:id="rId7"/>
    <p:sldId id="804" r:id="rId8"/>
    <p:sldId id="800" r:id="rId9"/>
    <p:sldId id="797" r:id="rId10"/>
    <p:sldId id="801" r:id="rId11"/>
    <p:sldId id="798" r:id="rId12"/>
    <p:sldId id="802" r:id="rId13"/>
    <p:sldId id="796" r:id="rId14"/>
    <p:sldId id="809" r:id="rId15"/>
    <p:sldId id="805" r:id="rId16"/>
    <p:sldId id="810" r:id="rId17"/>
    <p:sldId id="821" r:id="rId18"/>
    <p:sldId id="820" r:id="rId19"/>
    <p:sldId id="824" r:id="rId20"/>
    <p:sldId id="814" r:id="rId21"/>
    <p:sldId id="812" r:id="rId22"/>
    <p:sldId id="813" r:id="rId23"/>
    <p:sldId id="819" r:id="rId24"/>
    <p:sldId id="817" r:id="rId25"/>
    <p:sldId id="808" r:id="rId26"/>
    <p:sldId id="82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26F0A-836A-4498-BF42-BD934A5D56C4}" v="1" dt="2024-06-07T14:24:29.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33" autoAdjust="0"/>
    <p:restoredTop sz="89412" autoAdjust="0"/>
  </p:normalViewPr>
  <p:slideViewPr>
    <p:cSldViewPr>
      <p:cViewPr varScale="1">
        <p:scale>
          <a:sx n="83" d="100"/>
          <a:sy n="83" d="100"/>
        </p:scale>
        <p:origin x="57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CE626F0A-836A-4498-BF42-BD934A5D56C4}"/>
    <pc:docChg chg="addSld delSld modSld sldOrd">
      <pc:chgData name="LESCALLIER TRAQUET Emilie" userId="ab01feba-5c92-4a33-8ccf-08c553084b8f" providerId="ADAL" clId="{CE626F0A-836A-4498-BF42-BD934A5D56C4}" dt="2024-06-07T14:25:52.650" v="62" actId="108"/>
      <pc:docMkLst>
        <pc:docMk/>
      </pc:docMkLst>
      <pc:sldChg chg="modSp add mod">
        <pc:chgData name="LESCALLIER TRAQUET Emilie" userId="ab01feba-5c92-4a33-8ccf-08c553084b8f" providerId="ADAL" clId="{CE626F0A-836A-4498-BF42-BD934A5D56C4}" dt="2024-06-07T14:25:52.650" v="62" actId="108"/>
        <pc:sldMkLst>
          <pc:docMk/>
          <pc:sldMk cId="1409809371" sldId="386"/>
        </pc:sldMkLst>
        <pc:spChg chg="mod">
          <ac:chgData name="LESCALLIER TRAQUET Emilie" userId="ab01feba-5c92-4a33-8ccf-08c553084b8f" providerId="ADAL" clId="{CE626F0A-836A-4498-BF42-BD934A5D56C4}" dt="2024-06-07T14:24:54.627" v="25" actId="20577"/>
          <ac:spMkLst>
            <pc:docMk/>
            <pc:sldMk cId="1409809371" sldId="386"/>
            <ac:spMk id="5" creationId="{95B59985-71BB-39B0-A25D-A79F4455D554}"/>
          </ac:spMkLst>
        </pc:spChg>
        <pc:spChg chg="mod">
          <ac:chgData name="LESCALLIER TRAQUET Emilie" userId="ab01feba-5c92-4a33-8ccf-08c553084b8f" providerId="ADAL" clId="{CE626F0A-836A-4498-BF42-BD934A5D56C4}" dt="2024-06-07T14:25:52.650" v="62" actId="108"/>
          <ac:spMkLst>
            <pc:docMk/>
            <pc:sldMk cId="1409809371" sldId="386"/>
            <ac:spMk id="7" creationId="{A8F4ADC1-E06A-AFED-D132-7A0D134CB25A}"/>
          </ac:spMkLst>
        </pc:spChg>
      </pc:sldChg>
      <pc:sldChg chg="new del ord">
        <pc:chgData name="LESCALLIER TRAQUET Emilie" userId="ab01feba-5c92-4a33-8ccf-08c553084b8f" providerId="ADAL" clId="{CE626F0A-836A-4498-BF42-BD934A5D56C4}" dt="2024-06-07T14:24:33.201" v="4" actId="2696"/>
        <pc:sldMkLst>
          <pc:docMk/>
          <pc:sldMk cId="205518624" sldId="8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Dorado has an outside offer from </a:t>
            </a:r>
            <a:r>
              <a:rPr lang="en-US" sz="2400" dirty="0" err="1"/>
              <a:t>Greenpark</a:t>
            </a:r>
            <a:r>
              <a:rPr lang="en-US" sz="2400" dirty="0"/>
              <a:t> Football Club in the U.K. for 67 million euros a year. However, their coach Adam Knight is known to be strict with players, and Dorado wants flexibility and hates cold weather. </a:t>
            </a:r>
          </a:p>
          <a:p>
            <a:endParaRPr lang="en-US" sz="2400" dirty="0"/>
          </a:p>
          <a:p>
            <a:r>
              <a:rPr lang="en-US" sz="2400" dirty="0"/>
              <a:t>Dorado knows he has no other offers from to teams at the moment, due to the head-butting incident he is seen as unmanageable. </a:t>
            </a:r>
          </a:p>
          <a:p>
            <a:endParaRPr lang="en-US" sz="2400" dirty="0"/>
          </a:p>
          <a:p>
            <a:r>
              <a:rPr lang="en-US" sz="2400" dirty="0"/>
              <a:t>Silvio knows about the headbutting incident, but not broader concerns Dorado has about achieving more work-life balance and wanting an organizational culture where he can be himself. Dorado is probably wise in this regard, we often go for the highest salary and ignore whether a potential employer’s culture really fits our personality and values. </a:t>
            </a:r>
          </a:p>
          <a:p>
            <a:endParaRPr lang="en-US" sz="2400" dirty="0"/>
          </a:p>
          <a:p>
            <a:r>
              <a:rPr lang="en-US" sz="2400" dirty="0"/>
              <a:t>Dorado isn’t getting any younger has been thinking about his career after he retires as a player. He wants the game to continue to be a part of his life, and is really interested in transitioning to coaching. </a:t>
            </a:r>
          </a:p>
          <a:p>
            <a:endParaRPr lang="en-US" sz="2400" dirty="0"/>
          </a:p>
          <a:p>
            <a:r>
              <a:rPr lang="en-US" sz="2400" dirty="0"/>
              <a:t>Finally, although his contract allows him to leave during the mid-season transfer window, Dorado would rather stay out the season at his current club so he can win Spain’s top scorer award for a fourth time.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92741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What does only Silvio know in the negotiation?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Students answer</a:t>
            </a:r>
            <a:r>
              <a:rPr lang="en-US" sz="1200" kern="1200" dirty="0">
                <a:solidFill>
                  <a:schemeClr val="tx1"/>
                </a:solidFill>
                <a:effectLst/>
                <a:latin typeface="+mn-lt"/>
                <a:ea typeface="+mn-ea"/>
                <a:cs typeface="+mn-cs"/>
              </a:rPr>
              <a:t>]. </a:t>
            </a:r>
            <a:br>
              <a:rPr lang="en-US" sz="1200" b="1" dirty="0"/>
            </a:b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3347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Silvio knows he cannot </a:t>
            </a:r>
            <a:r>
              <a:rPr lang="en-US" sz="1200" dirty="0"/>
              <a:t>directly match Dorado’s current pay of 58 million euros a year, much less </a:t>
            </a:r>
            <a:r>
              <a:rPr lang="en-US" sz="1200" dirty="0" err="1"/>
              <a:t>Greenpark</a:t>
            </a:r>
            <a:r>
              <a:rPr lang="en-US" sz="1200" dirty="0"/>
              <a:t> Football Club’s outside offer for Dorado.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 lot going on in Silvio’s world that Dorado does not know about. Silvio has a huge business meeting coming up that is key to the worldwide launch of his family’s tomato sauce brand, which currently sells primarily in Italy. He wants to hire Dorado mid-season so he can take a potential partner– the CEO of a major retailer-- to a game and impress him by introducing him to Dorado.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Silvio is also unhappy with his current coach and thinking of giving him the sack. Finally, he has ambitions of holding political office, to get there he needs to increase his profile and hiring the world’s top player at his club is one way to do that. In Italy owning a successful club is one route to political prominence and power.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338350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is important in a negotiation to try to maximize total value for yourself, not just salary. To achieve this we often need to introduce new issues into the discussion, so it becomes about more than money. What issues did you introduce to create value in the negotiation?</a:t>
            </a:r>
          </a:p>
          <a:p>
            <a:endParaRPr lang="en-US" dirty="0"/>
          </a:p>
          <a:p>
            <a:r>
              <a:rPr lang="en-US" dirty="0"/>
              <a:t>Source</a:t>
            </a:r>
            <a:r>
              <a:rPr lang="en-US" baseline="0" dirty="0"/>
              <a:t> for photo</a:t>
            </a:r>
          </a:p>
          <a:p>
            <a:r>
              <a:rPr lang="en-US" baseline="0" dirty="0"/>
              <a:t>https://pixabay.com/en/light-bulbs-light-bulb-light-energy-1125016/</a:t>
            </a:r>
          </a:p>
        </p:txBody>
      </p:sp>
      <p:sp>
        <p:nvSpPr>
          <p:cNvPr id="4" name="Slide Number Placeholder 3"/>
          <p:cNvSpPr>
            <a:spLocks noGrp="1"/>
          </p:cNvSpPr>
          <p:nvPr>
            <p:ph type="sldNum" sz="quarter" idx="10"/>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311629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all kinds of ways you might increase total value for Dorado, Silvio, or both in the negotiation. </a:t>
            </a:r>
          </a:p>
          <a:p>
            <a:endParaRPr lang="en-US" dirty="0"/>
          </a:p>
          <a:p>
            <a:r>
              <a:rPr lang="en-US" sz="2400" dirty="0"/>
              <a:t>Dorado could be made player-coach, which is sometimes done, or he could shadow the current coaches with an agreement on a transition to a coaching position after retiring as a player. Silvio could agree to give Dorado flexibility on team rules regarding attending games and practices, or agree to support him if any future racist incidents or other controversies occur. All of these things would increase Dorado’s total value from the negotiation and maybe make him more willing to accept a lower level of steady pay. </a:t>
            </a:r>
          </a:p>
          <a:p>
            <a:endParaRPr lang="en-US" sz="2400" dirty="0"/>
          </a:p>
          <a:p>
            <a:r>
              <a:rPr lang="en-US" sz="2400" dirty="0"/>
              <a:t>Dorado could endorse Silvio’s tomato sauce and be live marketing at the big meeting with the potential partner, that would be huge for Silvio’s big pitch! </a:t>
            </a:r>
          </a:p>
          <a:p>
            <a:endParaRPr lang="en-US" sz="2400" dirty="0"/>
          </a:p>
          <a:p>
            <a:r>
              <a:rPr lang="en-US" sz="2400" dirty="0"/>
              <a:t>The signature </a:t>
            </a:r>
            <a:r>
              <a:rPr lang="en-US" sz="2400" dirty="0" err="1"/>
              <a:t>Boretti</a:t>
            </a:r>
            <a:r>
              <a:rPr lang="en-US" sz="2400" dirty="0"/>
              <a:t> tomato sauce could potentially be re-branded as Dorado Primavera sauce, did anyone propose or agree to that? [</a:t>
            </a:r>
            <a:r>
              <a:rPr lang="en-US" sz="2400" i="1" dirty="0"/>
              <a:t>Students answer</a:t>
            </a:r>
            <a:r>
              <a:rPr lang="en-US" sz="2400" dirty="0"/>
              <a:t>]. Dorado’s last name is Primavera, which is a kind of tomato sauce, just to give you a hint. </a:t>
            </a:r>
          </a:p>
          <a:p>
            <a:endParaRPr lang="en-US" sz="2400" dirty="0"/>
          </a:p>
          <a:p>
            <a:r>
              <a:rPr lang="en-US" sz="2400" dirty="0"/>
              <a:t>Finally, Dorado could agree to endorse Silvio in elections. Just a few of many possibilities. </a:t>
            </a:r>
          </a:p>
        </p:txBody>
      </p:sp>
      <p:sp>
        <p:nvSpPr>
          <p:cNvPr id="4" name="Slide Number Placeholder 3"/>
          <p:cNvSpPr>
            <a:spLocks noGrp="1"/>
          </p:cNvSpPr>
          <p:nvPr>
            <p:ph type="sldNum" sz="quarter" idx="10"/>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322996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anybody offer to build a statue of Dorado outside the stadium? [</a:t>
            </a:r>
            <a:r>
              <a:rPr lang="en-US" i="1" dirty="0"/>
              <a:t>Students laugh</a:t>
            </a:r>
            <a:r>
              <a:rPr lang="en-US" dirty="0"/>
              <a:t>]. You can laugh, but companies give star performers ridiculous perks all the time, they do it because stroking the star’s ego is cheaper than paying them more money. So corporate executives have received company jets, limousines, fancy office renovations, apartments with expensive furnishings, and so on. </a:t>
            </a:r>
          </a:p>
          <a:p>
            <a:endParaRPr lang="en-US" dirty="0"/>
          </a:p>
          <a:p>
            <a:r>
              <a:rPr lang="en-US" dirty="0"/>
              <a:t>We once had a Dorado negotiate to have the team name changed to FC </a:t>
            </a:r>
            <a:r>
              <a:rPr lang="en-US" dirty="0" err="1"/>
              <a:t>Brivas</a:t>
            </a:r>
            <a:r>
              <a:rPr lang="en-US" dirty="0"/>
              <a:t>-Dorado. The student playing Silvio agreed, if they won the </a:t>
            </a:r>
            <a:r>
              <a:rPr lang="en-US"/>
              <a:t>league twice first. </a:t>
            </a:r>
            <a:endParaRPr lang="en-US" dirty="0"/>
          </a:p>
          <a:p>
            <a:endParaRPr lang="en-US" dirty="0"/>
          </a:p>
          <a:p>
            <a:r>
              <a:rPr lang="en-US" dirty="0"/>
              <a:t>Source of photo</a:t>
            </a:r>
          </a:p>
          <a:p>
            <a:r>
              <a:rPr lang="en-US" dirty="0"/>
              <a:t>https://pixabay.com/en/statue-football-hero-bobby-moore-495270/</a:t>
            </a:r>
          </a:p>
        </p:txBody>
      </p:sp>
      <p:sp>
        <p:nvSpPr>
          <p:cNvPr id="4" name="Slide Number Placeholder 3"/>
          <p:cNvSpPr>
            <a:spLocks noGrp="1"/>
          </p:cNvSpPr>
          <p:nvPr>
            <p:ph type="sldNum" sz="quarter" idx="10"/>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419887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the two sides expect regarding FC </a:t>
            </a:r>
            <a:r>
              <a:rPr lang="en-US" dirty="0" err="1"/>
              <a:t>Brivas</a:t>
            </a:r>
            <a:r>
              <a:rPr lang="en-US" dirty="0"/>
              <a:t>’ financial revenues if Dorado joins the teams? [</a:t>
            </a:r>
            <a:r>
              <a:rPr lang="en-US" i="1" dirty="0"/>
              <a:t>Students answer</a:t>
            </a:r>
            <a:r>
              <a:rPr lang="en-US" dirty="0"/>
              <a:t>]. </a:t>
            </a:r>
          </a:p>
        </p:txBody>
      </p:sp>
      <p:sp>
        <p:nvSpPr>
          <p:cNvPr id="4" name="Slide Number Placeholder 3"/>
          <p:cNvSpPr>
            <a:spLocks noGrp="1"/>
          </p:cNvSpPr>
          <p:nvPr>
            <p:ph type="sldNum" sz="quarter" idx="10"/>
          </p:nvPr>
        </p:nvSpPr>
        <p:spPr/>
        <p:txBody>
          <a:bodyPr/>
          <a:lstStyle/>
          <a:p>
            <a:fld id="{9BE1DD1D-0BD5-4E4F-ABDD-53ED947792F1}" type="slidenum">
              <a:rPr lang="en-US" smtClean="0"/>
              <a:t>16</a:t>
            </a:fld>
            <a:endParaRPr lang="en-US"/>
          </a:p>
        </p:txBody>
      </p:sp>
    </p:spTree>
    <p:extLst>
      <p:ext uri="{BB962C8B-B14F-4D97-AF65-F5344CB8AC3E}">
        <p14:creationId xmlns:p14="http://schemas.microsoft.com/office/powerpoint/2010/main" val="31294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parties had different expectations, with Dorado expecting much larger increases in revenues than Silvio. Unlike Silvio, Dorado further expects the team to win the Italian Serie A championship if he joins them, and this comes with an additional 40 million euro revenue boost. All of this is perhaps egocentric on Dorado’s part, perhaps not, but the challenge is that expectations differ between the two parties. How did you deal with this in your negotiations? [</a:t>
            </a:r>
            <a:r>
              <a:rPr lang="en-US" i="1" dirty="0"/>
              <a:t>Students share their experiences</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30951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you can do w</a:t>
            </a:r>
            <a:r>
              <a:rPr lang="en-US" b="0" dirty="0"/>
              <a:t>hen expectations</a:t>
            </a:r>
            <a:r>
              <a:rPr lang="en-US" b="0" baseline="0" dirty="0"/>
              <a:t> about the future differ is to use what is called a “</a:t>
            </a:r>
            <a:r>
              <a:rPr lang="en-US" sz="1200" b="0" dirty="0">
                <a:latin typeface="+mn-lt"/>
                <a:cs typeface="Rockwell"/>
              </a:rPr>
              <a:t>contingent contract.” </a:t>
            </a:r>
            <a:r>
              <a:rPr lang="en-US" sz="2400" dirty="0"/>
              <a:t>The terms of the contract are linked to future events about which there is uncertainty,</a:t>
            </a:r>
            <a:r>
              <a:rPr lang="en-US" sz="2400" baseline="0" dirty="0"/>
              <a:t> in this case </a:t>
            </a:r>
            <a:r>
              <a:rPr lang="en-US" sz="2400" dirty="0"/>
              <a:t>future ticket sales, TV revenues, and merchandising. So the</a:t>
            </a:r>
            <a:r>
              <a:rPr lang="en-US" sz="2400" baseline="0" dirty="0"/>
              <a:t> contract states that Dorado’s pay will depend on the boost in revenues after he joins-- if revenues are as high as he expects he will get the pay he demands, but if revenues are more in line with Silvio’s expectations Dorado’s salary will be more modest. If they win the Serie A championship Dorado could get a percentage of the prize money, but if they don’t win he doesn’t get it. </a:t>
            </a:r>
            <a:r>
              <a:rPr lang="en-US" sz="2400" dirty="0"/>
              <a:t>This</a:t>
            </a:r>
            <a:r>
              <a:rPr lang="en-US" sz="2400" baseline="0" dirty="0"/>
              <a:t> has the benefit of </a:t>
            </a:r>
            <a:r>
              <a:rPr lang="en-US" sz="2400" dirty="0"/>
              <a:t>maximizing each side’s expected future value from the agreement. </a:t>
            </a:r>
          </a:p>
          <a:p>
            <a:endParaRPr lang="en-US" sz="2400" dirty="0"/>
          </a:p>
          <a:p>
            <a:r>
              <a:rPr lang="en-US" sz="2400" dirty="0"/>
              <a:t>It can also</a:t>
            </a:r>
            <a:r>
              <a:rPr lang="en-US" sz="2400" baseline="0" dirty="0"/>
              <a:t> reveal </a:t>
            </a:r>
            <a:r>
              <a:rPr lang="en-US" sz="2400" dirty="0"/>
              <a:t>deception if present. If a supplier is “assuring” you they</a:t>
            </a:r>
            <a:r>
              <a:rPr lang="en-US" sz="2400" baseline="0" dirty="0"/>
              <a:t> will deliver by a certain day, then ask them to sign a contingent contract with less pay for them if the delivery is not on time. If they won’t sign, maybe they don’t really believe what they are saying. </a:t>
            </a:r>
            <a:endParaRPr lang="en-US" sz="2400" dirty="0"/>
          </a:p>
          <a:p>
            <a:endParaRPr lang="en-US" sz="2400" dirty="0"/>
          </a:p>
          <a:p>
            <a:r>
              <a:rPr lang="en-US" sz="2400" b="0" dirty="0">
                <a:latin typeface="+mn-lt"/>
                <a:cs typeface="Rockwell"/>
              </a:rPr>
              <a:t>Contingent contracts are </a:t>
            </a:r>
            <a:r>
              <a:rPr lang="en-US" sz="2400" b="0" dirty="0"/>
              <a:t>most effective if linked to objective outcomes that both sides can keep verify,</a:t>
            </a:r>
            <a:r>
              <a:rPr lang="en-US" sz="2400" b="0" baseline="0" dirty="0"/>
              <a:t> such as revenues from tickets, TV, and merchandising in this case. </a:t>
            </a:r>
          </a:p>
          <a:p>
            <a:endParaRPr lang="en-US" sz="2400" b="0" baseline="0" dirty="0"/>
          </a:p>
          <a:p>
            <a:r>
              <a:rPr lang="en-US" sz="2400" b="0" baseline="0" dirty="0"/>
              <a:t>Who used a contingent contract in the case? [</a:t>
            </a:r>
            <a:r>
              <a:rPr lang="en-US" sz="2400" b="0" i="1" baseline="0" dirty="0"/>
              <a:t>Students raise hands</a:t>
            </a:r>
            <a:r>
              <a:rPr lang="en-US" sz="2400" b="0" baseline="0" dirty="0"/>
              <a:t>]. Tell us about how you reached this solution. </a:t>
            </a:r>
            <a:r>
              <a:rPr lang="en-US" sz="2400" b="0" i="0" baseline="0" dirty="0"/>
              <a:t>[</a:t>
            </a:r>
            <a:r>
              <a:rPr lang="en-US" sz="2400" b="0" i="1" baseline="0" dirty="0"/>
              <a:t>Students share</a:t>
            </a:r>
            <a:r>
              <a:rPr lang="en-US" sz="2400" b="0" baseline="0" dirty="0"/>
              <a:t>]. </a:t>
            </a:r>
            <a:endParaRPr lang="en-US" sz="2400" b="0" dirty="0"/>
          </a:p>
          <a:p>
            <a:endParaRPr lang="en-US" dirty="0"/>
          </a:p>
          <a:p>
            <a:r>
              <a:rPr lang="en-US" dirty="0"/>
              <a:t>Source</a:t>
            </a:r>
            <a:r>
              <a:rPr lang="en-US" baseline="0" dirty="0"/>
              <a:t> for photo</a:t>
            </a:r>
          </a:p>
          <a:p>
            <a:r>
              <a:rPr lang="en-US" dirty="0"/>
              <a:t>https://pixabay.com/en/binding-contract-contract-secure-948442/</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18</a:t>
            </a:fld>
            <a:endParaRPr lang="en-GB"/>
          </a:p>
        </p:txBody>
      </p:sp>
    </p:spTree>
    <p:extLst>
      <p:ext uri="{BB962C8B-B14F-4D97-AF65-F5344CB8AC3E}">
        <p14:creationId xmlns:p14="http://schemas.microsoft.com/office/powerpoint/2010/main" val="213848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negotiate, there is the obvious substantive</a:t>
            </a:r>
            <a:r>
              <a:rPr lang="en-US" sz="1200" kern="1200" baseline="0" dirty="0">
                <a:solidFill>
                  <a:schemeClr val="tx1"/>
                </a:solidFill>
                <a:effectLst/>
                <a:latin typeface="+mn-lt"/>
                <a:ea typeface="+mn-ea"/>
                <a:cs typeface="+mn-cs"/>
              </a:rPr>
              <a:t> matter at hand</a:t>
            </a:r>
            <a:r>
              <a:rPr lang="en-US" sz="1200" kern="1200" dirty="0">
                <a:solidFill>
                  <a:schemeClr val="tx1"/>
                </a:solidFill>
                <a:effectLst/>
                <a:latin typeface="+mn-lt"/>
                <a:ea typeface="+mn-ea"/>
                <a:cs typeface="+mn-cs"/>
              </a:rPr>
              <a:t> – the content of the job contract – and also two less obvious negotiations going on. We also negotiate our relationship with the other person– in this case between Dorado and Silvio, and our communication processes. These are the three negotiations: substance, relationship, and communication.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don’t want to be a relationship sucker who gives away all the substantive value just to be friends. But if you can, it is better to both get what you want on substance and have a good relationship. Few would disagree success substance plus good relationship is better than substance plus bad relationship.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How did you negotiate substance, relationship, and communication in the case? [</a:t>
            </a:r>
            <a:r>
              <a:rPr lang="en-US" sz="1200" b="0" i="1" baseline="0" dirty="0"/>
              <a:t>Students share experiences</a:t>
            </a:r>
            <a:r>
              <a:rPr lang="en-US" sz="1200"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t>
            </a:r>
            <a:r>
              <a:rPr lang="en-US" sz="1200" b="0" i="1" dirty="0"/>
              <a:t>If students don’t share specifics of their deals readily enough…</a:t>
            </a:r>
            <a:r>
              <a:rPr lang="en-US" sz="1200" b="0" dirty="0"/>
              <a:t>]. Who did </a:t>
            </a:r>
            <a:r>
              <a:rPr lang="en-US" sz="1200" b="0" u="sng" dirty="0"/>
              <a:t>not</a:t>
            </a:r>
            <a:r>
              <a:rPr lang="en-US" sz="1200" b="0" dirty="0"/>
              <a:t> reach a deal? [</a:t>
            </a:r>
            <a:r>
              <a:rPr lang="en-US" sz="1200" b="0" i="1" dirty="0"/>
              <a:t>Students raise hands</a:t>
            </a:r>
            <a:r>
              <a:rPr lang="en-US" sz="1200" b="0" dirty="0"/>
              <a:t>]. Tell me what happened. [</a:t>
            </a:r>
            <a:r>
              <a:rPr lang="en-US" sz="1200" b="0" i="1" dirty="0"/>
              <a:t>Students answer</a:t>
            </a:r>
            <a:r>
              <a:rPr lang="en-US" sz="1200" b="0" dirty="0"/>
              <a:t>]. Who did reach a deal? [</a:t>
            </a:r>
            <a:r>
              <a:rPr lang="en-US" sz="1200" b="0" i="1" dirty="0"/>
              <a:t>Students raise hands</a:t>
            </a:r>
            <a:r>
              <a:rPr lang="en-US" sz="1200" b="0" dirty="0"/>
              <a:t>]. On what terms? [</a:t>
            </a:r>
            <a:r>
              <a:rPr lang="en-US" sz="1200" b="0" i="1" dirty="0"/>
              <a:t>Students answer</a:t>
            </a:r>
            <a:r>
              <a:rPr lang="en-US" sz="1200"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References</a:t>
            </a:r>
          </a:p>
          <a:p>
            <a:endParaRPr lang="en-US" dirty="0"/>
          </a:p>
          <a:p>
            <a:r>
              <a:rPr lang="en-US" sz="1200" kern="1200" dirty="0" err="1">
                <a:solidFill>
                  <a:schemeClr val="tx1"/>
                </a:solidFill>
                <a:effectLst/>
                <a:latin typeface="+mn-lt"/>
                <a:ea typeface="+mn-ea"/>
                <a:cs typeface="+mn-cs"/>
              </a:rPr>
              <a:t>Falc</a:t>
            </a:r>
            <a:r>
              <a:rPr lang="en-US" sz="1200" b="0" kern="1200" dirty="0" err="1">
                <a:solidFill>
                  <a:schemeClr val="tx1"/>
                </a:solidFill>
                <a:latin typeface="+mn-lt"/>
                <a:ea typeface="+mn-ea"/>
                <a:cs typeface="+mn-cs"/>
              </a:rPr>
              <a:t>ã</a:t>
            </a:r>
            <a:r>
              <a:rPr lang="en-US" sz="1200" kern="1200" dirty="0" err="1">
                <a:solidFill>
                  <a:schemeClr val="tx1"/>
                </a:solidFill>
                <a:effectLst/>
                <a:latin typeface="+mn-lt"/>
                <a:ea typeface="+mn-ea"/>
                <a:cs typeface="+mn-cs"/>
              </a:rPr>
              <a:t>o</a:t>
            </a:r>
            <a:r>
              <a:rPr lang="en-US" sz="1200" kern="1200" dirty="0">
                <a:solidFill>
                  <a:schemeClr val="tx1"/>
                </a:solidFill>
                <a:effectLst/>
                <a:latin typeface="+mn-lt"/>
                <a:ea typeface="+mn-ea"/>
                <a:cs typeface="+mn-cs"/>
              </a:rPr>
              <a:t>, H. (2010). Value Negotiation: How to Finally Get the Win-Win Right. Singapore: Prentice Hall. </a:t>
            </a:r>
          </a:p>
          <a:p>
            <a:r>
              <a:rPr lang="en-US" dirty="0"/>
              <a:t>https://www.amazon.com/Value-Negotiation-Finally-Win-win-Right/dp/9810681437</a:t>
            </a:r>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19</a:t>
            </a:fld>
            <a:endParaRPr lang="en-US"/>
          </a:p>
        </p:txBody>
      </p:sp>
    </p:spTree>
    <p:extLst>
      <p:ext uri="{BB962C8B-B14F-4D97-AF65-F5344CB8AC3E}">
        <p14:creationId xmlns:p14="http://schemas.microsoft.com/office/powerpoint/2010/main" val="344756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US" baseline="0" dirty="0"/>
              <a:t>efore we do anything else please take a few minutes or so to remember what you learnt in our last session. Doesn’t have to be what I taught you, but something that YOU learnt personally, what did YOU take out of the last class? We’re doing this because this is a GREAT RETURN ON INVESTMENT: we’re spending a few minutes on this now so you don’t lose the last few hours we spent together. [</a:t>
            </a:r>
            <a:r>
              <a:rPr lang="en-US" i="1" baseline="0" dirty="0"/>
              <a:t>Students provide their take-aways. They can either be asked to write down their personal take-away on a sheet of paper for a minute then share with the class, or to share with the class straight away without writing alone first</a:t>
            </a:r>
            <a:r>
              <a:rPr lang="en-US" i="0" baseline="0" dirty="0"/>
              <a:t>]. </a:t>
            </a:r>
            <a:endParaRPr lang="en-US" baseline="0" dirty="0"/>
          </a:p>
          <a:p>
            <a:endParaRPr lang="en-US" baseline="0" dirty="0"/>
          </a:p>
          <a:p>
            <a:r>
              <a:rPr lang="en-US" baseline="0" dirty="0"/>
              <a:t>Source for photo:</a:t>
            </a:r>
          </a:p>
          <a:p>
            <a:r>
              <a:rPr lang="en-US" dirty="0"/>
              <a:t>https://pixabay.com/en/time-timer-clock-watch-hour-371226/</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236092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20</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are my summaries of your outcomes from the Dorado Primavera case on substance, please let me know if anything</a:t>
            </a:r>
            <a:r>
              <a:rPr lang="en-US" b="0" baseline="0" dirty="0"/>
              <a:t> is inaccurate. Please tell me more about your deals and negotiation experiences. </a:t>
            </a:r>
            <a:r>
              <a:rPr lang="en-US" sz="1200" dirty="0"/>
              <a:t>[</a:t>
            </a:r>
            <a:r>
              <a:rPr lang="en-US" sz="1200" i="1" dirty="0"/>
              <a:t>Students</a:t>
            </a:r>
            <a:r>
              <a:rPr lang="en-US" sz="1200" i="1" baseline="0" dirty="0"/>
              <a:t> share their experiences, with the instructor potentially picking out extreme or interesting results</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The instructor has the option</a:t>
            </a:r>
            <a:r>
              <a:rPr lang="en-US" altLang="en-US" baseline="0" dirty="0"/>
              <a:t> of typing quick summaries of each agreement here into the text box corresponding to each negotiation group and sharing the summary slide with the class instead of relying only on the outcome forms. </a:t>
            </a:r>
            <a:endParaRPr lang="en-US"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85802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And here are your relationship ratings, whether the negotiation affected your relationship with the other person positively or negatively. Higher bars mean more positive evaluations. The red bars reflect Silvio’s  ratings of Dorado and gold is for Dorado’s ratings of Silvio. So those of you who gave each other low ratings, why did the negotiation leave you feeling this way? </a:t>
            </a:r>
            <a:r>
              <a:rPr lang="en-US" sz="1200" u="none" baseline="0" dirty="0"/>
              <a:t>[</a:t>
            </a:r>
            <a:r>
              <a:rPr lang="en-US" sz="1200" i="1" u="none" baseline="0" dirty="0"/>
              <a:t>Students share their experiences in the negotiation and the bases for their ratings. If not enough students are speaking, the instructor can choose extreme results and ask that negotiating team to share</a:t>
            </a:r>
            <a:r>
              <a:rPr lang="en-US" sz="1200"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t>[</a:t>
            </a:r>
            <a:r>
              <a:rPr lang="en-US" sz="1200" i="1" u="none" baseline="0" dirty="0"/>
              <a:t>Instructor says this if there is a group with an impasse yet good ratings</a:t>
            </a:r>
            <a:r>
              <a:rPr lang="en-US" sz="1200" u="none" baseline="0" dirty="0"/>
              <a:t>] One thing you might have noticed is that getting an agreement and having a decent relationship are not perfectly correlated. One team didn’t reach a deal at all yet gave each other decent relationship ratings, why was that? [</a:t>
            </a:r>
            <a:r>
              <a:rPr lang="en-US" sz="1200" i="1" u="none" baseline="0" dirty="0"/>
              <a:t>Those specific students share their experiences</a:t>
            </a:r>
            <a:r>
              <a:rPr lang="en-US" sz="1200" i="0" u="none" baseline="0" dirty="0"/>
              <a:t>]. You can fail to get a deal yet still preserve the relationship. That would make a lot of sense for Silvio here, maybe he can’t attract Dorado now -- but who knows, if the tomato sauce launch goes well he could have the resources some years from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During the break, the instructor should have created the results slide for the class using the Dorado case outcome form and the excel spreadsheet called “</a:t>
            </a:r>
            <a:r>
              <a:rPr lang="en-US" sz="1200" b="0" i="0" u="none" kern="1200" baseline="0" dirty="0" err="1">
                <a:solidFill>
                  <a:schemeClr val="tx1"/>
                </a:solidFill>
                <a:effectLst/>
                <a:latin typeface="+mn-lt"/>
                <a:ea typeface="+mn-ea"/>
                <a:cs typeface="+mn-cs"/>
              </a:rPr>
              <a:t>Results_Template</a:t>
            </a:r>
            <a:r>
              <a:rPr lang="en-US" sz="1200" b="0" i="0" u="sng" kern="1200" baseline="0" dirty="0" err="1">
                <a:solidFill>
                  <a:schemeClr val="tx1"/>
                </a:solidFill>
                <a:effectLst/>
                <a:latin typeface="+mn-lt"/>
                <a:ea typeface="+mn-ea"/>
                <a:cs typeface="+mn-cs"/>
              </a:rPr>
              <a:t>_</a:t>
            </a:r>
            <a:r>
              <a:rPr lang="en-US" sz="1200" b="0" i="0" u="none" kern="1200" baseline="0" dirty="0" err="1">
                <a:solidFill>
                  <a:schemeClr val="tx1"/>
                </a:solidFill>
                <a:effectLst/>
                <a:latin typeface="+mn-lt"/>
                <a:ea typeface="+mn-ea"/>
                <a:cs typeface="+mn-cs"/>
              </a:rPr>
              <a:t>Dorado</a:t>
            </a:r>
            <a:r>
              <a:rPr lang="en-US" sz="1200" b="0" i="0" u="none" kern="1200" baseline="0" dirty="0">
                <a:solidFill>
                  <a:schemeClr val="tx1"/>
                </a:solidFill>
                <a:effectLst/>
                <a:latin typeface="+mn-lt"/>
                <a:ea typeface="+mn-ea"/>
                <a:cs typeface="+mn-cs"/>
              </a:rPr>
              <a:t> Case Relationship Ratings</a:t>
            </a:r>
            <a:r>
              <a:rPr lang="en-US" sz="1200" b="0" i="0" kern="1200" baseline="0" dirty="0">
                <a:solidFill>
                  <a:schemeClr val="tx1"/>
                </a:solidFill>
                <a:effectLst/>
                <a:latin typeface="+mn-lt"/>
                <a:ea typeface="+mn-ea"/>
                <a:cs typeface="+mn-cs"/>
              </a:rPr>
              <a:t>” and pasted it into this PowerPoint slide. </a:t>
            </a:r>
            <a:r>
              <a:rPr lang="en-US" dirty="0"/>
              <a:t>The slides should be color-coded so bars for Dorado are in gold and bars for Silvio are in red for tomato sauce.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21</a:t>
            </a:fld>
            <a:endParaRPr lang="en-GB" dirty="0"/>
          </a:p>
        </p:txBody>
      </p:sp>
    </p:spTree>
    <p:extLst>
      <p:ext uri="{BB962C8B-B14F-4D97-AF65-F5344CB8AC3E}">
        <p14:creationId xmlns:p14="http://schemas.microsoft.com/office/powerpoint/2010/main" val="327900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else want to share how their communication process went in the case? [</a:t>
            </a:r>
            <a:r>
              <a:rPr lang="en-US" i="1" dirty="0"/>
              <a:t>Students share experiences and class discusses</a:t>
            </a:r>
            <a:r>
              <a:rPr lang="en-US" dirty="0"/>
              <a:t>]. Good communication is often key to getting what you want on substance and preserving the relationship with the other side. </a:t>
            </a:r>
          </a:p>
        </p:txBody>
      </p:sp>
      <p:sp>
        <p:nvSpPr>
          <p:cNvPr id="4" name="Slide Number Placeholder 3"/>
          <p:cNvSpPr>
            <a:spLocks noGrp="1"/>
          </p:cNvSpPr>
          <p:nvPr>
            <p:ph type="sldNum" sz="quarter" idx="10"/>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47558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Dorado case is based on a true story. Who can guess it? [</a:t>
            </a:r>
            <a:r>
              <a:rPr lang="en-US" i="1" dirty="0">
                <a:effectLst/>
              </a:rPr>
              <a:t>Students answer</a:t>
            </a:r>
            <a:r>
              <a:rPr lang="en-US" dirty="0">
                <a:effectLst/>
              </a:rPr>
              <a:t>]. There’s a hint in the pictures, this is beautiful Naples, Italy.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Source for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https://pixabay.com/en/naples-italy-city-urban-colorful-1842509/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155178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case is based loosely on Argentine superstar Diego Maradona’s transfer from Spanish club Barcelona to Italian club Napoli in 1984. </a:t>
            </a:r>
            <a:r>
              <a:rPr lang="en-US" sz="2400" dirty="0">
                <a:effectLst/>
              </a:rPr>
              <a:t>Maradona’s nickname was "</a:t>
            </a:r>
            <a:r>
              <a:rPr lang="en-US" sz="2400" i="1" dirty="0">
                <a:effectLst/>
              </a:rPr>
              <a:t>El </a:t>
            </a:r>
            <a:r>
              <a:rPr lang="en-US" sz="2400" i="1" dirty="0" err="1">
                <a:effectLst/>
              </a:rPr>
              <a:t>Pibe</a:t>
            </a:r>
            <a:r>
              <a:rPr lang="en-US" sz="2400" i="1" dirty="0">
                <a:effectLst/>
              </a:rPr>
              <a:t> de Oro</a:t>
            </a:r>
            <a:r>
              <a:rPr lang="en-US" sz="2400" dirty="0">
                <a:effectLst/>
              </a:rPr>
              <a:t>" or "The Golden Boy,“ so we changed his name to Dorado which means gold in Spanish. </a:t>
            </a:r>
          </a:p>
          <a:p>
            <a:endParaRPr lang="en-US" sz="2400" dirty="0"/>
          </a:p>
          <a:p>
            <a:r>
              <a:rPr lang="en-US" sz="2400" dirty="0"/>
              <a:t>The head-butt incident in front of crowd of 100,000 including the King of Spain actually happened! That was part of why Diego left Barcelona. More generally, although he and the team had been very successful together, he just wasn’t getting along with the management. </a:t>
            </a:r>
          </a:p>
          <a:p>
            <a:endParaRPr lang="en-US" sz="2400" dirty="0"/>
          </a:p>
          <a:p>
            <a:r>
              <a:rPr lang="en-US" sz="2400" dirty="0"/>
              <a:t>Maradona led Napoli to its first league championship ever as well as further trophies in what is generally considered the most glorious years of his career. He then transitioned into coaching but was unsuccessful as a coach for the Argentinian national team and various club sides. The low point of Diego’s </a:t>
            </a:r>
            <a:r>
              <a:rPr lang="en-US" sz="1200" dirty="0"/>
              <a:t>coaching career was 0-4 loss to Germany in the 2010 World Cup quarterfinals to Germany, the same team that Diego’s Argentina lost the World Cup final 0-1 to in 1990. However he can still savor his legendary 1986 World Cup win and trophies with Napoli.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2264035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take-aways from the case. Remember to </a:t>
            </a:r>
            <a:r>
              <a:rPr lang="en-US" sz="1200" dirty="0"/>
              <a:t>include non-monetary sources of value into negotiations to expand the pie. Use contingent contracts to bridge different expectations about the future. And remember there are always three negotiations, make sure to negotiate not only substance but also your relationship with the other person and your communication with them.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189729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Today I have another negotiation exercise for you, the Dorado Primavera case. Its set in the world of football. </a:t>
            </a:r>
            <a:r>
              <a:rPr lang="en-US" sz="1200" kern="1200" dirty="0">
                <a:solidFill>
                  <a:schemeClr val="tx1"/>
                </a:solidFill>
                <a:effectLst/>
                <a:latin typeface="+mn-lt"/>
                <a:ea typeface="+mn-ea"/>
                <a:cs typeface="+mn-cs"/>
              </a:rPr>
              <a:t>You will have 10 minutes to read your role materials </a:t>
            </a:r>
            <a:r>
              <a:rPr lang="en-US" dirty="0"/>
              <a:t>[</a:t>
            </a:r>
            <a:r>
              <a:rPr lang="en-US" i="1" dirty="0"/>
              <a:t>the instructor holds up the</a:t>
            </a:r>
            <a:r>
              <a:rPr lang="en-US" i="1" baseline="0" dirty="0"/>
              <a:t> hard copies of the two roles</a:t>
            </a:r>
            <a:r>
              <a:rPr lang="en-US" baseline="0" dirty="0"/>
              <a:t>]</a:t>
            </a:r>
            <a:r>
              <a:rPr lang="en-US" sz="1200" kern="1200" dirty="0">
                <a:solidFill>
                  <a:schemeClr val="tx1"/>
                </a:solidFill>
                <a:effectLst/>
                <a:latin typeface="+mn-lt"/>
                <a:ea typeface="+mn-ea"/>
                <a:cs typeface="+mn-cs"/>
              </a:rPr>
              <a:t>, then 30 minutes to negotiate with your partner. Then</a:t>
            </a:r>
            <a:r>
              <a:rPr lang="en-US" sz="1200" kern="1200" baseline="0" dirty="0">
                <a:solidFill>
                  <a:schemeClr val="tx1"/>
                </a:solidFill>
                <a:effectLst/>
                <a:latin typeface="+mn-lt"/>
                <a:ea typeface="+mn-ea"/>
                <a:cs typeface="+mn-cs"/>
              </a:rPr>
              <a:t> please complete your outcome form and take a ten-minute break. </a:t>
            </a:r>
            <a:r>
              <a:rPr lang="en-US" sz="1200" kern="1200" dirty="0">
                <a:solidFill>
                  <a:schemeClr val="tx1"/>
                </a:solidFill>
                <a:effectLst/>
                <a:latin typeface="+mn-lt"/>
                <a:ea typeface="+mn-ea"/>
                <a:cs typeface="+mn-cs"/>
              </a:rPr>
              <a:t>The lecture will begin again in fifty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 want to emphasize our negotiation rules again. This is particularly important in this case: you cannot change or invent facts, or make up monetary funds not mentioned in either set of role materials! Please operate within the constraints of the case materials and the financial information directly mentioned there.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please partner up with someone</a:t>
            </a:r>
            <a:r>
              <a:rPr lang="en-US" sz="1200" kern="1200" baseline="0" dirty="0">
                <a:solidFill>
                  <a:schemeClr val="tx1"/>
                </a:solidFill>
                <a:effectLst/>
                <a:latin typeface="+mn-lt"/>
                <a:ea typeface="+mn-ea"/>
                <a:cs typeface="+mn-cs"/>
              </a:rPr>
              <a:t> you know less well than the others, and a different person from the last few lectures. [</a:t>
            </a:r>
            <a:r>
              <a:rPr lang="en-US" sz="1200" i="1" kern="1200" baseline="0" dirty="0">
                <a:solidFill>
                  <a:schemeClr val="tx1"/>
                </a:solidFill>
                <a:effectLst/>
                <a:latin typeface="+mn-lt"/>
                <a:ea typeface="+mn-ea"/>
                <a:cs typeface="+mn-cs"/>
              </a:rPr>
              <a:t>Students partner up, the instructor hands out role materials, and the students negotiate</a:t>
            </a:r>
            <a:r>
              <a:rPr lang="en-US" sz="120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a:t>
            </a:r>
            <a:r>
              <a:rPr lang="en-US"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[As the students come back with their outcome forms, the instructor can create the relationship results figure for the class using the excel spreadsheet called “</a:t>
            </a:r>
            <a:r>
              <a:rPr lang="en-US" sz="1200" b="0" i="1" kern="1200" baseline="0" dirty="0" err="1">
                <a:solidFill>
                  <a:schemeClr val="tx1"/>
                </a:solidFill>
                <a:effectLst/>
                <a:latin typeface="+mn-lt"/>
                <a:ea typeface="+mn-ea"/>
                <a:cs typeface="+mn-cs"/>
              </a:rPr>
              <a:t>Results_Template_Dorado</a:t>
            </a:r>
            <a:r>
              <a:rPr lang="en-US" sz="1200" b="0" i="1" kern="1200" baseline="0" dirty="0">
                <a:solidFill>
                  <a:schemeClr val="tx1"/>
                </a:solidFill>
                <a:effectLst/>
                <a:latin typeface="+mn-lt"/>
                <a:ea typeface="+mn-ea"/>
                <a:cs typeface="+mn-cs"/>
              </a:rPr>
              <a:t> Case Relationship </a:t>
            </a:r>
            <a:r>
              <a:rPr lang="en-US" sz="1200" b="0" i="1" kern="1200" baseline="0" dirty="0" err="1">
                <a:solidFill>
                  <a:schemeClr val="tx1"/>
                </a:solidFill>
                <a:effectLst/>
                <a:latin typeface="+mn-lt"/>
                <a:ea typeface="+mn-ea"/>
                <a:cs typeface="+mn-cs"/>
              </a:rPr>
              <a:t>Ratings”and</a:t>
            </a:r>
            <a:r>
              <a:rPr lang="en-US" sz="1200" b="0" i="1" kern="1200" baseline="0" dirty="0">
                <a:solidFill>
                  <a:schemeClr val="tx1"/>
                </a:solidFill>
                <a:effectLst/>
                <a:latin typeface="+mn-lt"/>
                <a:ea typeface="+mn-ea"/>
                <a:cs typeface="+mn-cs"/>
              </a:rPr>
              <a:t> paste it into the PowerPoint slide called “</a:t>
            </a:r>
            <a:r>
              <a:rPr lang="en-US" sz="1200" b="0" i="1" dirty="0"/>
              <a:t>Your results: Relationship” later in this</a:t>
            </a:r>
            <a:r>
              <a:rPr lang="en-US" sz="1200" b="0" i="1" baseline="0" dirty="0"/>
              <a:t> deck. The substantive results regarding the business deal can be summarized in the slide called “</a:t>
            </a:r>
            <a:r>
              <a:rPr lang="fr-FR" altLang="en-US" b="0" i="1" dirty="0" err="1">
                <a:latin typeface="Ubuntu"/>
                <a:ea typeface="Ubuntu"/>
                <a:cs typeface="Ubuntu"/>
              </a:rPr>
              <a:t>Your</a:t>
            </a:r>
            <a:r>
              <a:rPr lang="fr-FR" altLang="en-US" b="0" i="1" dirty="0">
                <a:latin typeface="Ubuntu"/>
                <a:ea typeface="Ubuntu"/>
                <a:cs typeface="Ubuntu"/>
              </a:rPr>
              <a:t> </a:t>
            </a:r>
            <a:r>
              <a:rPr lang="fr-FR" altLang="en-US" b="0" i="1" dirty="0" err="1">
                <a:latin typeface="Ubuntu"/>
                <a:ea typeface="Ubuntu"/>
                <a:cs typeface="Ubuntu"/>
              </a:rPr>
              <a:t>outcomes</a:t>
            </a:r>
            <a:r>
              <a:rPr lang="fr-FR" altLang="en-US" b="0" i="1" dirty="0">
                <a:latin typeface="Ubuntu"/>
                <a:ea typeface="Ubuntu"/>
                <a:cs typeface="Ubuntu"/>
              </a:rPr>
              <a:t> </a:t>
            </a:r>
            <a:r>
              <a:rPr lang="fr-FR" altLang="en-US" b="0" i="1" dirty="0" err="1">
                <a:latin typeface="Ubuntu"/>
                <a:ea typeface="Ubuntu"/>
                <a:cs typeface="Ubuntu"/>
              </a:rPr>
              <a:t>regarding</a:t>
            </a:r>
            <a:r>
              <a:rPr lang="fr-FR" altLang="en-US" b="0" i="1" dirty="0">
                <a:latin typeface="Ubuntu"/>
                <a:ea typeface="Ubuntu"/>
                <a:cs typeface="Ubuntu"/>
              </a:rPr>
              <a:t> substance</a:t>
            </a:r>
            <a:r>
              <a:rPr lang="en-US" sz="1200" b="0" i="1" dirty="0"/>
              <a:t>”. </a:t>
            </a:r>
            <a:r>
              <a:rPr lang="en-US" sz="1200" b="0" i="1" baseline="0" dirty="0"/>
              <a:t>Each group of 2 students is told their negotiation group number as they turn in their results and are asked to remember it for the debrief. </a:t>
            </a:r>
            <a:r>
              <a:rPr lang="en-US" sz="1200" b="0" i="1" dirty="0"/>
              <a:t>Another option to simply</a:t>
            </a:r>
            <a:r>
              <a:rPr lang="en-US" sz="1200" b="0" i="1" baseline="0" dirty="0"/>
              <a:t> pick interesting results out from the outcome form and debrief verbally</a:t>
            </a:r>
            <a:r>
              <a:rPr lang="en-US" sz="1200" b="0" i="0" dirty="0"/>
              <a:t>]</a:t>
            </a:r>
            <a:endParaRPr lang="fr-FR" altLang="en-US" b="0" i="0" dirty="0">
              <a:latin typeface="Ubuntu"/>
              <a:ea typeface="Ubuntu"/>
              <a:cs typeface="Ubuntu"/>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endParaRPr lang="en-US" dirty="0"/>
          </a:p>
          <a:p>
            <a:endParaRPr lang="en-US" dirty="0"/>
          </a:p>
          <a:p>
            <a:r>
              <a:rPr lang="en-US" u="sng" dirty="0"/>
              <a:t>Note</a:t>
            </a:r>
            <a:r>
              <a:rPr lang="en-US" dirty="0"/>
              <a:t>: If possible the roles should be printed in </a:t>
            </a:r>
            <a:r>
              <a:rPr lang="en-US" altLang="en-US" baseline="0" dirty="0"/>
              <a:t>gold or yellow for Dorado to reflect his name which means “gold” in Spanish, and red for </a:t>
            </a:r>
            <a:r>
              <a:rPr lang="en-SG" sz="1200" b="0" i="0" u="none" strike="noStrike" dirty="0">
                <a:solidFill>
                  <a:srgbClr val="000000"/>
                </a:solidFill>
                <a:effectLst/>
                <a:latin typeface="Cambria"/>
              </a:rPr>
              <a:t>Silvio since his business is tomato sauce. </a:t>
            </a:r>
          </a:p>
          <a:p>
            <a:endParaRPr lang="en-SG" sz="1200" b="0" i="0" u="none" strike="noStrike" dirty="0">
              <a:solidFill>
                <a:srgbClr val="000000"/>
              </a:solidFill>
              <a:effectLst/>
              <a:latin typeface="Cambria"/>
            </a:endParaRPr>
          </a:p>
          <a:p>
            <a:r>
              <a:rPr lang="en-SG" sz="1200" b="0" i="0" u="sng" strike="noStrike" dirty="0">
                <a:solidFill>
                  <a:srgbClr val="000000"/>
                </a:solidFill>
                <a:effectLst/>
                <a:latin typeface="Cambria"/>
              </a:rPr>
              <a:t>Note</a:t>
            </a:r>
            <a:r>
              <a:rPr lang="en-SG" sz="1200" b="0" i="0" u="none" strike="noStrike" dirty="0">
                <a:solidFill>
                  <a:srgbClr val="000000"/>
                </a:solidFill>
                <a:effectLst/>
                <a:latin typeface="Cambria"/>
              </a:rPr>
              <a:t>: The instructor should say soccer rather than football when teaching in the United States. </a:t>
            </a:r>
          </a:p>
          <a:p>
            <a:endParaRPr lang="en-US" dirty="0"/>
          </a:p>
          <a:p>
            <a:r>
              <a:rPr lang="en-US" dirty="0"/>
              <a:t>Source of photo</a:t>
            </a:r>
          </a:p>
          <a:p>
            <a:r>
              <a:rPr lang="en-US" dirty="0"/>
              <a:t>https://pixabay.com/en/golden-soccer-ball-1597051/</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387128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are your breakout room slides for this exercise. Those of you with the role of Dorado, shown in the left column, will negotiate with a counterpart with the role of Silvio, shown in the right column. The “pair” column shows your negotiation pairing number and “BOR” shows the room you will be in. So the student with the role of Dorado in pair 1 will negotiate with the student with the role of Silvio in pair 1 in room 251, the student with the role of Dorado in pair 2 will negotiate with the student with the role of Silvio in pair 2 in room 252, and so on. Makes sense? [</a:t>
            </a:r>
            <a:r>
              <a:rPr lang="en-US" altLang="en-US" i="1" dirty="0"/>
              <a:t>Students say yes</a:t>
            </a:r>
            <a:r>
              <a:rPr lang="en-US" altLang="en-US" dirty="0"/>
              <a:t>]. Ok, please grab your role materials– they are printed in the color that matches the color your name is in on the slide, gold for Dorado and red for Silvio. Then pair up with your partner, and enjoy the exercise! [</a:t>
            </a:r>
            <a:r>
              <a:rPr lang="en-US" altLang="en-US" i="1" dirty="0"/>
              <a:t>Students get their role materials and go to negotiate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teams beforehand. Student names are added in the respective columns beneath </a:t>
            </a:r>
            <a:r>
              <a:rPr lang="en-US" altLang="en-US" b="0" u="none" baseline="0" dirty="0"/>
              <a:t>“</a:t>
            </a:r>
            <a:r>
              <a:rPr lang="en-SG" sz="1200" b="0" i="0" u="none" strike="noStrike" dirty="0">
                <a:solidFill>
                  <a:srgbClr val="000000"/>
                </a:solidFill>
                <a:effectLst/>
                <a:latin typeface="Cambria"/>
              </a:rPr>
              <a:t>Silvio” and “Dorado.”</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students (gold or yellow for Dorado to reflect his name which means “gold” in Spanish, red for </a:t>
            </a:r>
            <a:r>
              <a:rPr lang="en-SG" sz="1200" b="0" i="0" u="none" strike="noStrike" dirty="0">
                <a:solidFill>
                  <a:srgbClr val="000000"/>
                </a:solidFill>
                <a:effectLst/>
                <a:latin typeface="Cambria"/>
              </a:rPr>
              <a:t>Silvio since his business is tomato sauce), to avoid confusion</a:t>
            </a:r>
            <a:r>
              <a:rPr lang="en-US" altLang="en-US" baseline="0" dirty="0"/>
              <a:t>. The “BOR” column refers to “Breakout Room” and only applies if the instructor has special rooms for the students to negotiate in.  “GROUP” refers to negotiation group number, in other words each pair of students. </a:t>
            </a:r>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4</a:t>
            </a:fld>
            <a:endParaRPr lang="en-US" altLang="en-US"/>
          </a:p>
        </p:txBody>
      </p:sp>
    </p:spTree>
    <p:extLst>
      <p:ext uri="{BB962C8B-B14F-4D97-AF65-F5344CB8AC3E}">
        <p14:creationId xmlns:p14="http://schemas.microsoft.com/office/powerpoint/2010/main" val="63290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At</a:t>
            </a:r>
            <a:r>
              <a:rPr lang="en-US" i="1" baseline="0" dirty="0"/>
              <a:t> this point, student are back in the classroom waiting for the lecture to start again. The instructor passes out questionnaires each student uses to evaluate both themselves and their negotiation partner</a:t>
            </a:r>
            <a:r>
              <a:rPr lang="en-US" baseline="0" dirty="0"/>
              <a:t>]. </a:t>
            </a:r>
            <a:r>
              <a:rPr lang="en-US" b="0" dirty="0"/>
              <a:t>Please</a:t>
            </a:r>
            <a:r>
              <a:rPr lang="en-US" b="0" baseline="0" dirty="0"/>
              <a:t> take a few minutes to fill out your </a:t>
            </a:r>
            <a:r>
              <a:rPr lang="en-GB" altLang="en-US" sz="1200" b="0" dirty="0"/>
              <a:t>Negotiation 360 form for the Dorado case. </a:t>
            </a:r>
            <a:r>
              <a:rPr lang="en-US" b="0" i="0" baseline="0" dirty="0"/>
              <a:t>[</a:t>
            </a:r>
            <a:r>
              <a:rPr lang="en-US" b="0" i="1" baseline="0" dirty="0"/>
              <a:t>Students spend 5 minutes filling out the questionnair</a:t>
            </a:r>
            <a:r>
              <a:rPr lang="en-US" b="0" i="0" baseline="0" dirty="0"/>
              <a:t>e </a:t>
            </a:r>
            <a:r>
              <a:rPr lang="en-US" b="0" i="1" baseline="0" dirty="0"/>
              <a:t>and the instructor collects them</a:t>
            </a:r>
            <a:r>
              <a:rPr lang="en-US" b="0" i="0" baseline="0" dirty="0"/>
              <a:t>].</a:t>
            </a:r>
            <a:endParaRPr lang="en-US" b="0" baseline="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a:t>
            </a:r>
            <a:r>
              <a:rPr lang="en-US" dirty="0"/>
              <a:t>: This is an</a:t>
            </a:r>
            <a:r>
              <a:rPr lang="en-US" baseline="0" dirty="0"/>
              <a:t> optional slide for if the instructor chooses to use </a:t>
            </a:r>
            <a:r>
              <a:rPr lang="en-US" dirty="0"/>
              <a:t>the open-source Negotiation 360 report</a:t>
            </a:r>
            <a:r>
              <a:rPr lang="en-US" baseline="0" dirty="0"/>
              <a:t> system. The slide should be dropped if the Dorado case is used as the last lecture (like it is here) since the students’ 360 reports will already be created at this point making further evaluations a waste of time.  </a:t>
            </a:r>
          </a:p>
          <a:p>
            <a:endParaRPr lang="en-US" dirty="0"/>
          </a:p>
          <a:p>
            <a:r>
              <a:rPr lang="en-US" dirty="0"/>
              <a:t>Source of photo:</a:t>
            </a:r>
          </a:p>
          <a:p>
            <a:r>
              <a:rPr lang="en-US" dirty="0"/>
              <a:t>https://pixabay.com/en/feedback-men-talk-communication-796135/</a:t>
            </a:r>
          </a:p>
        </p:txBody>
      </p:sp>
      <p:sp>
        <p:nvSpPr>
          <p:cNvPr id="4" name="Slide Number Placeholder 3"/>
          <p:cNvSpPr>
            <a:spLocks noGrp="1"/>
          </p:cNvSpPr>
          <p:nvPr>
            <p:ph type="sldNum" sz="quarter" idx="10"/>
          </p:nvPr>
        </p:nvSpPr>
        <p:spPr/>
        <p:txBody>
          <a:bodyPr/>
          <a:lstStyle/>
          <a:p>
            <a:fld id="{83AA2A11-B17B-4366-B3B3-97CD4BB13726}" type="slidenum">
              <a:rPr lang="en-US" smtClean="0"/>
              <a:t>5</a:t>
            </a:fld>
            <a:endParaRPr lang="en-US"/>
          </a:p>
        </p:txBody>
      </p:sp>
    </p:spTree>
    <p:extLst>
      <p:ext uri="{BB962C8B-B14F-4D97-AF65-F5344CB8AC3E}">
        <p14:creationId xmlns:p14="http://schemas.microsoft.com/office/powerpoint/2010/main" val="262277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Welcome back! 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your</a:t>
            </a:r>
            <a:r>
              <a:rPr lang="en-US" altLang="en-US" sz="1200" i="0" baseline="0" dirty="0"/>
              <a:t> counterpart did well, and one thing you could have done better, in the negotiation. [</a:t>
            </a:r>
            <a:r>
              <a:rPr lang="en-US" altLang="en-US" sz="1200" i="1" baseline="0" dirty="0"/>
              <a:t>Students share with others sitting next to them for a few minutes</a:t>
            </a:r>
            <a:r>
              <a:rPr lang="en-US" altLang="en-US" sz="1200" i="0" baseline="0" dirty="0"/>
              <a:t>]. Ok, let’s get started again. </a:t>
            </a:r>
          </a:p>
          <a:p>
            <a:endParaRPr lang="en-US" dirty="0"/>
          </a:p>
          <a:p>
            <a:r>
              <a:rPr lang="en-US" dirty="0"/>
              <a:t>Source of photo</a:t>
            </a:r>
          </a:p>
          <a:p>
            <a:r>
              <a:rPr lang="en-US" dirty="0"/>
              <a:t>https://pixabay.com/en/golden-soccer-ball-1597051/</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223370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Dorado Primavera, the world’s best football player, wants to leave his current club in Spain. What were some of the incidents that led him to want to leave? [</a:t>
            </a:r>
            <a:r>
              <a:rPr lang="en-US" sz="1200" i="1" dirty="0"/>
              <a:t>Students answer</a:t>
            </a:r>
            <a:r>
              <a:rPr lang="en-US" sz="1200" dirty="0"/>
              <a:t>].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367058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Dorado headbutted an opposing player who had used a racial epithet against one of his teammates, in front of 100,000 fans including the Spanish King. A riot then erupted in the stadium, leading to the game being canceled. How did the team respond? [</a:t>
            </a:r>
            <a:r>
              <a:rPr lang="en-US" sz="1200" i="1" kern="1200" dirty="0">
                <a:solidFill>
                  <a:schemeClr val="tx1"/>
                </a:solidFill>
                <a:effectLst/>
                <a:latin typeface="+mn-lt"/>
                <a:ea typeface="+mn-ea"/>
                <a:cs typeface="+mn-cs"/>
              </a:rPr>
              <a:t>Students answer</a:t>
            </a:r>
            <a:r>
              <a:rPr lang="en-US" sz="1200" kern="1200" dirty="0">
                <a:solidFill>
                  <a:schemeClr val="tx1"/>
                </a:solidFill>
                <a:effectLst/>
                <a:latin typeface="+mn-lt"/>
                <a:ea typeface="+mn-ea"/>
                <a:cs typeface="+mn-cs"/>
              </a:rPr>
              <a:t>]. They failed to back him up, fining Dorado and even trying to get him to make a public apology. </a:t>
            </a:r>
          </a:p>
          <a:p>
            <a:endParaRPr lang="en-US" sz="2400" dirty="0"/>
          </a:p>
          <a:p>
            <a:r>
              <a:rPr lang="en-US" sz="2400" dirty="0"/>
              <a:t>They also fined Dorado for missing a game to attend his little sister’s </a:t>
            </a:r>
            <a:r>
              <a:rPr lang="en-US" sz="2400" dirty="0" err="1"/>
              <a:t>Quinceara</a:t>
            </a:r>
            <a:r>
              <a:rPr lang="en-US" sz="2400" dirty="0"/>
              <a:t>, her 15</a:t>
            </a:r>
            <a:r>
              <a:rPr lang="en-US" sz="2400" baseline="30000" dirty="0"/>
              <a:t>th</a:t>
            </a:r>
            <a:r>
              <a:rPr lang="en-US" sz="2400" dirty="0"/>
              <a:t> birthday celebration, an important rite of passage in Mexican culture. </a:t>
            </a:r>
          </a:p>
          <a:p>
            <a:endParaRPr lang="en-US" sz="2400" dirty="0"/>
          </a:p>
          <a:p>
            <a:r>
              <a:rPr lang="en-US" sz="2400" dirty="0"/>
              <a:t>Silvio </a:t>
            </a:r>
            <a:r>
              <a:rPr lang="en-US" sz="2400" dirty="0" err="1"/>
              <a:t>Boretti</a:t>
            </a:r>
            <a:r>
              <a:rPr lang="en-US" sz="2400" dirty="0"/>
              <a:t>, owner of a tomato sauce company and of smaller club in Italy, sees an opportunity here. Like any other club owner would be, Silvio is really interested in bringing Dorado to his club. They are having a shady meeting in a hotel to discuss possibilities. [</a:t>
            </a:r>
            <a:r>
              <a:rPr lang="en-US" sz="2400" i="1" dirty="0"/>
              <a:t>Class laughs</a:t>
            </a:r>
            <a:r>
              <a:rPr lang="en-US" sz="2400" dirty="0"/>
              <a:t>].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394939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An information asymmetry in a negotiation occurs when someone knows something that the other does not. That’s usually the case, we don’t typically know everything that’s at play on the other side of the table. What does only Dorado know?</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Students answer</a:t>
            </a:r>
            <a:r>
              <a:rPr lang="en-US" sz="1200" kern="1200" dirty="0">
                <a:solidFill>
                  <a:schemeClr val="tx1"/>
                </a:solidFill>
                <a:effectLst/>
                <a:latin typeface="+mn-lt"/>
                <a:ea typeface="+mn-ea"/>
                <a:cs typeface="+mn-cs"/>
              </a:rPr>
              <a:t>]. </a:t>
            </a:r>
            <a:br>
              <a:rPr lang="en-US" sz="1200" b="1" dirty="0"/>
            </a:b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119330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319A79-84C2-4619-BBBE-43D0BEBAEA6A}" type="slidenum">
              <a:rPr lang="en-US"/>
              <a:pPr/>
              <a:t>‹#›</a:t>
            </a:fld>
            <a:endParaRPr lang="en-US"/>
          </a:p>
        </p:txBody>
      </p:sp>
    </p:spTree>
    <p:extLst>
      <p:ext uri="{BB962C8B-B14F-4D97-AF65-F5344CB8AC3E}">
        <p14:creationId xmlns:p14="http://schemas.microsoft.com/office/powerpoint/2010/main" val="938183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91960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2D32-A709-47DC-8A50-FC85535ECA5F}" type="datetimeFigureOut">
              <a:rPr lang="en-US" smtClean="0"/>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85947449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Dorado Primavera Case</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06/2024-6907</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by </a:t>
            </a:r>
            <a:r>
              <a:rPr lang="en-GB" sz="750" dirty="0">
                <a:solidFill>
                  <a:prstClr val="black"/>
                </a:solidFill>
                <a:latin typeface="Roboto" panose="02000000000000000000" pitchFamily="2" charset="0"/>
                <a:ea typeface="Roboto" panose="02000000000000000000" pitchFamily="2" charset="0"/>
              </a:rPr>
              <a:t>Tony Yang, Xinyan Fang, Tatyana Ivanova, Jan </a:t>
            </a:r>
            <a:r>
              <a:rPr lang="en-GB" sz="750" dirty="0" err="1">
                <a:solidFill>
                  <a:prstClr val="black"/>
                </a:solidFill>
                <a:latin typeface="Roboto" panose="02000000000000000000" pitchFamily="2" charset="0"/>
                <a:ea typeface="Roboto" panose="02000000000000000000" pitchFamily="2" charset="0"/>
              </a:rPr>
              <a:t>Kinsky</a:t>
            </a:r>
            <a:r>
              <a:rPr lang="en-GB" sz="750" dirty="0">
                <a:solidFill>
                  <a:prstClr val="black"/>
                </a:solidFill>
                <a:latin typeface="Roboto" panose="02000000000000000000" pitchFamily="2" charset="0"/>
                <a:ea typeface="Roboto" panose="02000000000000000000" pitchFamily="2" charset="0"/>
              </a:rPr>
              <a:t>, Eliseo De </a:t>
            </a:r>
            <a:r>
              <a:rPr lang="en-GB" sz="750" dirty="0" err="1">
                <a:solidFill>
                  <a:prstClr val="black"/>
                </a:solidFill>
                <a:latin typeface="Roboto" panose="02000000000000000000" pitchFamily="2" charset="0"/>
                <a:ea typeface="Roboto" panose="02000000000000000000" pitchFamily="2" charset="0"/>
              </a:rPr>
              <a:t>Lucch</a:t>
            </a:r>
            <a:r>
              <a:rPr lang="en-GB" sz="750" dirty="0">
                <a:solidFill>
                  <a:prstClr val="black"/>
                </a:solidFill>
                <a:latin typeface="Roboto" panose="02000000000000000000" pitchFamily="2" charset="0"/>
                <a:ea typeface="Roboto" panose="02000000000000000000" pitchFamily="2" charset="0"/>
              </a:rPr>
              <a:t>, </a:t>
            </a:r>
            <a:r>
              <a:rPr lang="en-GB" sz="750" dirty="0" err="1">
                <a:solidFill>
                  <a:prstClr val="black"/>
                </a:solidFill>
                <a:latin typeface="Roboto" panose="02000000000000000000" pitchFamily="2" charset="0"/>
                <a:ea typeface="Roboto" panose="02000000000000000000" pitchFamily="2" charset="0"/>
              </a:rPr>
              <a:t>Nitant</a:t>
            </a:r>
            <a:r>
              <a:rPr lang="en-GB" sz="750" dirty="0">
                <a:solidFill>
                  <a:prstClr val="black"/>
                </a:solidFill>
                <a:latin typeface="Roboto" panose="02000000000000000000" pitchFamily="2" charset="0"/>
                <a:ea typeface="Roboto" panose="02000000000000000000" pitchFamily="2" charset="0"/>
              </a:rPr>
              <a:t> Kohli, INSEAD MBA Alumni, Warren Tierney, </a:t>
            </a:r>
            <a:r>
              <a:rPr lang="en-US" sz="750" dirty="0">
                <a:solidFill>
                  <a:prstClr val="black"/>
                </a:solidFill>
                <a:latin typeface="Roboto" panose="02000000000000000000" pitchFamily="2" charset="0"/>
                <a:ea typeface="Roboto" panose="02000000000000000000" pitchFamily="2" charset="0"/>
              </a:rPr>
              <a:t>Postdoctoral Research Associate at INSEAD,</a:t>
            </a:r>
            <a:r>
              <a:rPr lang="en-GB" sz="750" dirty="0">
                <a:solidFill>
                  <a:prstClr val="black"/>
                </a:solidFill>
                <a:latin typeface="Roboto" panose="02000000000000000000" pitchFamily="2" charset="0"/>
                <a:ea typeface="Roboto" panose="02000000000000000000" pitchFamily="2" charset="0"/>
              </a:rPr>
              <a:t> under the supervision of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as additional material to the role play “</a:t>
            </a:r>
            <a:r>
              <a:rPr lang="en-US" sz="750" i="1" dirty="0">
                <a:solidFill>
                  <a:prstClr val="black"/>
                </a:solidFill>
                <a:latin typeface="Roboto" panose="02000000000000000000" pitchFamily="2" charset="0"/>
                <a:ea typeface="Roboto" panose="02000000000000000000" pitchFamily="2" charset="0"/>
              </a:rPr>
              <a:t>Dorado Primavera Case</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3200" b="1" dirty="0"/>
              <a:t>Information Asymmetries:</a:t>
            </a:r>
            <a:br>
              <a:rPr lang="en-US" sz="3200" b="1" dirty="0"/>
            </a:br>
            <a:r>
              <a:rPr lang="en-US" sz="3200" b="1" dirty="0"/>
              <a:t>What does only Dorado know?</a:t>
            </a:r>
            <a:br>
              <a:rPr lang="en-US" sz="3200" b="1" dirty="0"/>
            </a:br>
            <a:endParaRPr lang="en-US" sz="3200" b="1" dirty="0"/>
          </a:p>
        </p:txBody>
      </p:sp>
      <p:sp>
        <p:nvSpPr>
          <p:cNvPr id="3" name="Content Placeholder 2"/>
          <p:cNvSpPr>
            <a:spLocks noGrp="1"/>
          </p:cNvSpPr>
          <p:nvPr>
            <p:ph idx="1"/>
          </p:nvPr>
        </p:nvSpPr>
        <p:spPr>
          <a:xfrm>
            <a:off x="457200" y="1828800"/>
            <a:ext cx="8229600" cy="4525963"/>
          </a:xfrm>
        </p:spPr>
        <p:txBody>
          <a:bodyPr>
            <a:noAutofit/>
          </a:bodyPr>
          <a:lstStyle/>
          <a:p>
            <a:r>
              <a:rPr lang="en-US" sz="2400" dirty="0"/>
              <a:t>Outside offer from </a:t>
            </a:r>
            <a:r>
              <a:rPr lang="en-US" sz="2400" dirty="0" err="1"/>
              <a:t>Greenpark</a:t>
            </a:r>
            <a:r>
              <a:rPr lang="en-US" sz="2400" dirty="0"/>
              <a:t> FC for 67 million euros (all inclusive)</a:t>
            </a:r>
          </a:p>
          <a:p>
            <a:pPr lvl="1"/>
            <a:r>
              <a:rPr lang="en-US" sz="2400" dirty="0" err="1"/>
              <a:t>Greenpark</a:t>
            </a:r>
            <a:r>
              <a:rPr lang="en-US" sz="2400" dirty="0"/>
              <a:t> Coach Adam Knight known to be strict</a:t>
            </a:r>
          </a:p>
          <a:p>
            <a:pPr lvl="1"/>
            <a:r>
              <a:rPr lang="en-US" sz="2400" dirty="0"/>
              <a:t>Due to head-butting incident, no other offers</a:t>
            </a:r>
          </a:p>
          <a:p>
            <a:endParaRPr lang="en-US" sz="2400" dirty="0"/>
          </a:p>
          <a:p>
            <a:r>
              <a:rPr lang="en-US" sz="2400" dirty="0"/>
              <a:t>Dorado’s desire for work-life balance and a more warm and supportive organizational culture</a:t>
            </a:r>
          </a:p>
          <a:p>
            <a:endParaRPr lang="en-US" sz="2400" dirty="0"/>
          </a:p>
          <a:p>
            <a:r>
              <a:rPr lang="en-US" sz="2400" dirty="0"/>
              <a:t>Dorado’s interest in transitioning to coaching </a:t>
            </a:r>
          </a:p>
          <a:p>
            <a:endParaRPr lang="en-US" sz="2400" dirty="0"/>
          </a:p>
          <a:p>
            <a:r>
              <a:rPr lang="en-US" sz="2400" dirty="0"/>
              <a:t>Desire to finish the season at current club and win top scorer </a:t>
            </a:r>
          </a:p>
          <a:p>
            <a:pPr lvl="1"/>
            <a:endParaRPr lang="en-US" sz="2400" dirty="0"/>
          </a:p>
        </p:txBody>
      </p:sp>
    </p:spTree>
    <p:extLst>
      <p:ext uri="{BB962C8B-B14F-4D97-AF65-F5344CB8AC3E}">
        <p14:creationId xmlns:p14="http://schemas.microsoft.com/office/powerpoint/2010/main" val="389601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33400"/>
            <a:ext cx="8229600" cy="1143000"/>
          </a:xfrm>
        </p:spPr>
        <p:txBody>
          <a:bodyPr>
            <a:normAutofit fontScale="90000"/>
          </a:bodyPr>
          <a:lstStyle/>
          <a:p>
            <a:r>
              <a:rPr lang="en-US" sz="3200" b="1" dirty="0"/>
              <a:t>Information Asymmetries:</a:t>
            </a:r>
            <a:br>
              <a:rPr lang="en-US" sz="3200" b="1" dirty="0"/>
            </a:br>
            <a:r>
              <a:rPr lang="en-US" sz="3200" b="1" dirty="0"/>
              <a:t>What does only Silvio know?</a:t>
            </a:r>
            <a:br>
              <a:rPr lang="en-US" sz="3200" b="1" dirty="0"/>
            </a:br>
            <a:endParaRPr lang="en-US" sz="3200" b="1" dirty="0"/>
          </a:p>
        </p:txBody>
      </p:sp>
    </p:spTree>
    <p:extLst>
      <p:ext uri="{BB962C8B-B14F-4D97-AF65-F5344CB8AC3E}">
        <p14:creationId xmlns:p14="http://schemas.microsoft.com/office/powerpoint/2010/main" val="394977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Autofit/>
          </a:bodyPr>
          <a:lstStyle/>
          <a:p>
            <a:r>
              <a:rPr lang="en-US" sz="2400" dirty="0"/>
              <a:t>Cannot afford to directly match Dorado’s current pay of 58 million euros a year</a:t>
            </a:r>
          </a:p>
          <a:p>
            <a:endParaRPr lang="en-US" sz="2400" dirty="0"/>
          </a:p>
          <a:p>
            <a:r>
              <a:rPr lang="en-US" sz="2400" dirty="0"/>
              <a:t>Wants to hire Dorado mid-season to impress important business partner at key meeting </a:t>
            </a:r>
          </a:p>
          <a:p>
            <a:pPr lvl="1"/>
            <a:r>
              <a:rPr lang="en-US" sz="2400" dirty="0"/>
              <a:t>Worldwide distribution of family’s signature tomato sauce</a:t>
            </a:r>
          </a:p>
          <a:p>
            <a:endParaRPr lang="en-US" sz="2400" dirty="0"/>
          </a:p>
          <a:p>
            <a:r>
              <a:rPr lang="en-US" sz="2400" dirty="0"/>
              <a:t>Unhappy with his current coach and considering firing him</a:t>
            </a:r>
          </a:p>
          <a:p>
            <a:endParaRPr lang="en-US" sz="2400" dirty="0"/>
          </a:p>
          <a:p>
            <a:r>
              <a:rPr lang="en-US" sz="2400" dirty="0"/>
              <a:t>Ambition to hold political office</a:t>
            </a:r>
          </a:p>
          <a:p>
            <a:endParaRPr lang="en-US" sz="2400" dirty="0"/>
          </a:p>
          <a:p>
            <a:pPr lvl="1"/>
            <a:endParaRPr lang="en-US" sz="2400" dirty="0"/>
          </a:p>
        </p:txBody>
      </p:sp>
      <p:sp>
        <p:nvSpPr>
          <p:cNvPr id="7" name="Title 1"/>
          <p:cNvSpPr>
            <a:spLocks noGrp="1"/>
          </p:cNvSpPr>
          <p:nvPr>
            <p:ph type="title"/>
          </p:nvPr>
        </p:nvSpPr>
        <p:spPr>
          <a:xfrm>
            <a:off x="457200" y="533400"/>
            <a:ext cx="8229600" cy="1143000"/>
          </a:xfrm>
        </p:spPr>
        <p:txBody>
          <a:bodyPr>
            <a:normAutofit fontScale="90000"/>
          </a:bodyPr>
          <a:lstStyle/>
          <a:p>
            <a:r>
              <a:rPr lang="en-US" sz="3200" b="1" dirty="0"/>
              <a:t>Information Asymmetries:</a:t>
            </a:r>
            <a:br>
              <a:rPr lang="en-US" sz="3200" b="1" dirty="0"/>
            </a:br>
            <a:r>
              <a:rPr lang="en-US" sz="3200" b="1" dirty="0"/>
              <a:t>What does only Silvio know?</a:t>
            </a:r>
            <a:br>
              <a:rPr lang="en-US" sz="3200" b="1" dirty="0"/>
            </a:br>
            <a:endParaRPr lang="en-US" sz="3200" b="1" dirty="0"/>
          </a:p>
        </p:txBody>
      </p:sp>
    </p:spTree>
    <p:extLst>
      <p:ext uri="{BB962C8B-B14F-4D97-AF65-F5344CB8AC3E}">
        <p14:creationId xmlns:p14="http://schemas.microsoft.com/office/powerpoint/2010/main" val="404999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Title 1"/>
          <p:cNvSpPr>
            <a:spLocks noGrp="1"/>
          </p:cNvSpPr>
          <p:nvPr>
            <p:ph type="title"/>
          </p:nvPr>
        </p:nvSpPr>
        <p:spPr>
          <a:xfrm>
            <a:off x="457200" y="152400"/>
            <a:ext cx="8229600" cy="1143000"/>
          </a:xfrm>
        </p:spPr>
        <p:txBody>
          <a:bodyPr>
            <a:normAutofit/>
          </a:bodyPr>
          <a:lstStyle/>
          <a:p>
            <a:r>
              <a:rPr lang="en-US" sz="3200" b="1" dirty="0"/>
              <a:t>Opportunities to create value?</a:t>
            </a:r>
          </a:p>
        </p:txBody>
      </p:sp>
    </p:spTree>
    <p:extLst>
      <p:ext uri="{BB962C8B-B14F-4D97-AF65-F5344CB8AC3E}">
        <p14:creationId xmlns:p14="http://schemas.microsoft.com/office/powerpoint/2010/main" val="33319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a:t>Opportunities to create value?</a:t>
            </a:r>
          </a:p>
        </p:txBody>
      </p:sp>
      <p:sp>
        <p:nvSpPr>
          <p:cNvPr id="3" name="Content Placeholder 2"/>
          <p:cNvSpPr>
            <a:spLocks noGrp="1"/>
          </p:cNvSpPr>
          <p:nvPr>
            <p:ph idx="1"/>
          </p:nvPr>
        </p:nvSpPr>
        <p:spPr>
          <a:xfrm>
            <a:off x="457200" y="1600200"/>
            <a:ext cx="8229600" cy="5181600"/>
          </a:xfrm>
        </p:spPr>
        <p:txBody>
          <a:bodyPr>
            <a:normAutofit/>
          </a:bodyPr>
          <a:lstStyle/>
          <a:p>
            <a:r>
              <a:rPr lang="en-US" sz="2400" dirty="0"/>
              <a:t>Dorado made player-coach or hired in a coaching position after retiring as a player</a:t>
            </a:r>
          </a:p>
          <a:p>
            <a:endParaRPr lang="en-US" sz="2400" dirty="0"/>
          </a:p>
          <a:p>
            <a:r>
              <a:rPr lang="en-US" sz="2400" dirty="0"/>
              <a:t>Silvio gives Dorado flexibility on team rules </a:t>
            </a:r>
          </a:p>
          <a:p>
            <a:endParaRPr lang="en-US" sz="2400" dirty="0"/>
          </a:p>
          <a:p>
            <a:r>
              <a:rPr lang="en-US" sz="2400" dirty="0"/>
              <a:t>Dorado could endorse Silvio’s political campaign and tomato sauce</a:t>
            </a:r>
          </a:p>
          <a:p>
            <a:pPr lvl="1"/>
            <a:r>
              <a:rPr lang="en-US" sz="2400" dirty="0"/>
              <a:t>Signature tomato sauce could be re-branded Dorado Primavera sauce for worldwide launch</a:t>
            </a:r>
          </a:p>
          <a:p>
            <a:pPr lvl="1"/>
            <a:r>
              <a:rPr lang="en-US" sz="2400" dirty="0"/>
              <a:t>Dorado could be live marketing at the big meeting</a:t>
            </a:r>
          </a:p>
          <a:p>
            <a:pPr lvl="1"/>
            <a:endParaRPr lang="en-US" sz="2400" dirty="0"/>
          </a:p>
          <a:p>
            <a:endParaRPr lang="en-US" sz="2400" dirty="0"/>
          </a:p>
          <a:p>
            <a:endParaRPr lang="en-US" sz="2400" dirty="0"/>
          </a:p>
        </p:txBody>
      </p:sp>
    </p:spTree>
    <p:extLst>
      <p:ext uri="{BB962C8B-B14F-4D97-AF65-F5344CB8AC3E}">
        <p14:creationId xmlns:p14="http://schemas.microsoft.com/office/powerpoint/2010/main" val="56880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012" y="0"/>
            <a:ext cx="5133975" cy="6858000"/>
          </a:xfrm>
          <a:prstGeom prst="rect">
            <a:avLst/>
          </a:prstGeom>
        </p:spPr>
      </p:pic>
    </p:spTree>
    <p:extLst>
      <p:ext uri="{BB962C8B-B14F-4D97-AF65-F5344CB8AC3E}">
        <p14:creationId xmlns:p14="http://schemas.microsoft.com/office/powerpoint/2010/main" val="217659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 y="-76200"/>
            <a:ext cx="891539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Expected future revenues if Dorado joins FC </a:t>
            </a:r>
            <a:r>
              <a:rPr lang="en-US" sz="3200" b="1" dirty="0" err="1"/>
              <a:t>Brivas</a:t>
            </a:r>
            <a:endParaRPr lang="en-US" sz="3200" b="1" dirty="0"/>
          </a:p>
        </p:txBody>
      </p:sp>
    </p:spTree>
    <p:extLst>
      <p:ext uri="{BB962C8B-B14F-4D97-AF65-F5344CB8AC3E}">
        <p14:creationId xmlns:p14="http://schemas.microsoft.com/office/powerpoint/2010/main" val="231005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76200"/>
            <a:ext cx="8915398" cy="1143000"/>
          </a:xfrm>
        </p:spPr>
        <p:txBody>
          <a:bodyPr>
            <a:normAutofit/>
          </a:bodyPr>
          <a:lstStyle/>
          <a:p>
            <a:r>
              <a:rPr lang="en-US" sz="3200" b="1" dirty="0"/>
              <a:t>Expected future revenues if Dorado joins FC </a:t>
            </a:r>
            <a:r>
              <a:rPr lang="en-US" sz="3200" b="1" dirty="0" err="1"/>
              <a:t>Brivas</a:t>
            </a:r>
            <a:endParaRPr lang="en-US" sz="3200" b="1" dirty="0"/>
          </a:p>
        </p:txBody>
      </p:sp>
      <p:graphicFrame>
        <p:nvGraphicFramePr>
          <p:cNvPr id="9" name="Table 8"/>
          <p:cNvGraphicFramePr>
            <a:graphicFrameLocks noGrp="1"/>
          </p:cNvGraphicFramePr>
          <p:nvPr>
            <p:extLst>
              <p:ext uri="{D42A27DB-BD31-4B8C-83A1-F6EECF244321}">
                <p14:modId xmlns:p14="http://schemas.microsoft.com/office/powerpoint/2010/main" val="50536186"/>
              </p:ext>
            </p:extLst>
          </p:nvPr>
        </p:nvGraphicFramePr>
        <p:xfrm>
          <a:off x="152403" y="1053465"/>
          <a:ext cx="8915397" cy="5708079"/>
        </p:xfrm>
        <a:graphic>
          <a:graphicData uri="http://schemas.openxmlformats.org/drawingml/2006/table">
            <a:tbl>
              <a:tblPr firstRow="1" firstCol="1" bandRow="1">
                <a:tableStyleId>{5C22544A-7EE6-4342-B048-85BDC9FD1C3A}</a:tableStyleId>
              </a:tblPr>
              <a:tblGrid>
                <a:gridCol w="2133597">
                  <a:extLst>
                    <a:ext uri="{9D8B030D-6E8A-4147-A177-3AD203B41FA5}">
                      <a16:colId xmlns:a16="http://schemas.microsoft.com/office/drawing/2014/main" val="554274972"/>
                    </a:ext>
                  </a:extLst>
                </a:gridCol>
                <a:gridCol w="1676400">
                  <a:extLst>
                    <a:ext uri="{9D8B030D-6E8A-4147-A177-3AD203B41FA5}">
                      <a16:colId xmlns:a16="http://schemas.microsoft.com/office/drawing/2014/main" val="1539093978"/>
                    </a:ext>
                  </a:extLst>
                </a:gridCol>
                <a:gridCol w="2438400">
                  <a:extLst>
                    <a:ext uri="{9D8B030D-6E8A-4147-A177-3AD203B41FA5}">
                      <a16:colId xmlns:a16="http://schemas.microsoft.com/office/drawing/2014/main" val="3127227116"/>
                    </a:ext>
                  </a:extLst>
                </a:gridCol>
                <a:gridCol w="2667000">
                  <a:extLst>
                    <a:ext uri="{9D8B030D-6E8A-4147-A177-3AD203B41FA5}">
                      <a16:colId xmlns:a16="http://schemas.microsoft.com/office/drawing/2014/main" val="2083708534"/>
                    </a:ext>
                  </a:extLst>
                </a:gridCol>
              </a:tblGrid>
              <a:tr h="1203960">
                <a:tc>
                  <a:txBody>
                    <a:bodyPr/>
                    <a:lstStyle/>
                    <a:p>
                      <a:pPr marL="0" marR="0" algn="ctr">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Current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Silvio’s </a:t>
                      </a:r>
                    </a:p>
                    <a:p>
                      <a:pPr marL="0" marR="0" algn="ctr">
                        <a:lnSpc>
                          <a:spcPct val="107000"/>
                        </a:lnSpc>
                        <a:spcBef>
                          <a:spcPts val="0"/>
                        </a:spcBef>
                        <a:spcAft>
                          <a:spcPts val="0"/>
                        </a:spcAft>
                      </a:pPr>
                      <a:r>
                        <a:rPr lang="en-US" sz="2800" dirty="0">
                          <a:effectLst/>
                        </a:rPr>
                        <a:t>Forecast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Dorado’s Forecast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484762"/>
                  </a:ext>
                </a:extLst>
              </a:tr>
              <a:tr h="1051560">
                <a:tc>
                  <a:txBody>
                    <a:bodyPr/>
                    <a:lstStyle/>
                    <a:p>
                      <a:pPr marL="0" marR="0" algn="ctr">
                        <a:lnSpc>
                          <a:spcPct val="107000"/>
                        </a:lnSpc>
                        <a:spcBef>
                          <a:spcPts val="0"/>
                        </a:spcBef>
                        <a:spcAft>
                          <a:spcPts val="0"/>
                        </a:spcAft>
                      </a:pPr>
                      <a:r>
                        <a:rPr lang="en-US" sz="2800">
                          <a:effectLst/>
                        </a:rPr>
                        <a:t>Ticket Revenue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35 million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50 million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60 million</a:t>
                      </a:r>
                    </a:p>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+ 40 million for Serie A trophy</a:t>
                      </a:r>
                    </a:p>
                  </a:txBody>
                  <a:tcPr marL="68580" marR="68580" marT="0" marB="0" anchor="ctr"/>
                </a:tc>
                <a:extLst>
                  <a:ext uri="{0D108BD9-81ED-4DB2-BD59-A6C34878D82A}">
                    <a16:rowId xmlns:a16="http://schemas.microsoft.com/office/drawing/2014/main" val="4170744674"/>
                  </a:ext>
                </a:extLst>
              </a:tr>
              <a:tr h="1051560">
                <a:tc>
                  <a:txBody>
                    <a:bodyPr/>
                    <a:lstStyle/>
                    <a:p>
                      <a:pPr marL="0" marR="0" algn="ctr">
                        <a:lnSpc>
                          <a:spcPct val="107000"/>
                        </a:lnSpc>
                        <a:spcBef>
                          <a:spcPts val="0"/>
                        </a:spcBef>
                        <a:spcAft>
                          <a:spcPts val="0"/>
                        </a:spcAft>
                      </a:pPr>
                      <a:r>
                        <a:rPr lang="en-US" sz="2800">
                          <a:effectLst/>
                        </a:rPr>
                        <a:t>TV Revenue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15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30 million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50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7082991"/>
                  </a:ext>
                </a:extLst>
              </a:tr>
              <a:tr h="1051560">
                <a:tc>
                  <a:txBody>
                    <a:bodyPr/>
                    <a:lstStyle/>
                    <a:p>
                      <a:pPr marL="0" marR="0" algn="ctr">
                        <a:lnSpc>
                          <a:spcPct val="107000"/>
                        </a:lnSpc>
                        <a:spcBef>
                          <a:spcPts val="0"/>
                        </a:spcBef>
                        <a:spcAft>
                          <a:spcPts val="0"/>
                        </a:spcAft>
                      </a:pPr>
                      <a:r>
                        <a:rPr lang="en-US" sz="2800">
                          <a:effectLst/>
                        </a:rPr>
                        <a:t>Endorsement Revenue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8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18 million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20 million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570147"/>
                  </a:ext>
                </a:extLst>
              </a:tr>
              <a:tr h="1051560">
                <a:tc>
                  <a:txBody>
                    <a:bodyPr/>
                    <a:lstStyle/>
                    <a:p>
                      <a:pPr marL="0" marR="0" algn="ctr">
                        <a:lnSpc>
                          <a:spcPct val="107000"/>
                        </a:lnSpc>
                        <a:spcBef>
                          <a:spcPts val="0"/>
                        </a:spcBef>
                        <a:spcAft>
                          <a:spcPts val="0"/>
                        </a:spcAft>
                      </a:pPr>
                      <a:r>
                        <a:rPr lang="en-US" sz="2800">
                          <a:effectLst/>
                        </a:rPr>
                        <a:t>Salary Costs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50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50 million + Dorado’s salary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rPr>
                        <a:t>50 million + Dorado’s salary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5624066"/>
                  </a:ext>
                </a:extLst>
              </a:tr>
            </a:tbl>
          </a:graphicData>
        </a:graphic>
      </p:graphicFrame>
    </p:spTree>
    <p:extLst>
      <p:ext uri="{BB962C8B-B14F-4D97-AF65-F5344CB8AC3E}">
        <p14:creationId xmlns:p14="http://schemas.microsoft.com/office/powerpoint/2010/main" val="324988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5925"/>
            <a:ext cx="8229600" cy="4791075"/>
          </a:xfrm>
        </p:spPr>
        <p:txBody>
          <a:bodyPr>
            <a:normAutofit/>
          </a:bodyPr>
          <a:lstStyle/>
          <a:p>
            <a:r>
              <a:rPr lang="en-US" sz="2400" dirty="0"/>
              <a:t>Terms of contract are linked to future events about which there is uncertainty	</a:t>
            </a:r>
          </a:p>
          <a:p>
            <a:endParaRPr lang="en-US" sz="2400" dirty="0"/>
          </a:p>
          <a:p>
            <a:r>
              <a:rPr lang="en-US" sz="2400" dirty="0"/>
              <a:t>Can maximize each side’s expected future value</a:t>
            </a:r>
          </a:p>
          <a:p>
            <a:endParaRPr lang="en-US" sz="2400" dirty="0"/>
          </a:p>
          <a:p>
            <a:r>
              <a:rPr lang="en-US" sz="2400" dirty="0"/>
              <a:t>Can reveal deception if present</a:t>
            </a:r>
          </a:p>
          <a:p>
            <a:endParaRPr lang="en-US" sz="2400" dirty="0"/>
          </a:p>
          <a:p>
            <a:r>
              <a:rPr lang="en-US" sz="2400" dirty="0"/>
              <a:t>Most effective if linked to                                                                 objective outcomes</a:t>
            </a:r>
          </a:p>
          <a:p>
            <a:endParaRPr lang="en-US" sz="2400" u="sng" dirty="0"/>
          </a:p>
        </p:txBody>
      </p:sp>
      <p:sp>
        <p:nvSpPr>
          <p:cNvPr id="4" name="Título 1"/>
          <p:cNvSpPr>
            <a:spLocks noGrp="1"/>
          </p:cNvSpPr>
          <p:nvPr>
            <p:ph type="title"/>
          </p:nvPr>
        </p:nvSpPr>
        <p:spPr>
          <a:xfrm>
            <a:off x="339210" y="152400"/>
            <a:ext cx="8391895" cy="1143000"/>
          </a:xfrm>
        </p:spPr>
        <p:txBody>
          <a:bodyPr>
            <a:noAutofit/>
          </a:bodyPr>
          <a:lstStyle/>
          <a:p>
            <a:r>
              <a:rPr lang="en-US" sz="3200" b="1" dirty="0">
                <a:latin typeface="+mn-lt"/>
                <a:cs typeface="Rockwell"/>
              </a:rPr>
              <a:t>Contingent Contracts</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657600"/>
            <a:ext cx="3657599" cy="2438400"/>
          </a:xfrm>
          <a:prstGeom prst="rect">
            <a:avLst/>
          </a:prstGeom>
        </p:spPr>
      </p:pic>
    </p:spTree>
    <p:extLst>
      <p:ext uri="{BB962C8B-B14F-4D97-AF65-F5344CB8AC3E}">
        <p14:creationId xmlns:p14="http://schemas.microsoft.com/office/powerpoint/2010/main" val="183194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a:bodyPr>
          <a:lstStyle/>
          <a:p>
            <a:r>
              <a:rPr lang="en-US" sz="3200" b="1" dirty="0"/>
              <a:t>Remember the Three Negotiations?</a:t>
            </a:r>
            <a:br>
              <a:rPr lang="en-US" sz="3200" b="1" dirty="0"/>
            </a:br>
            <a:r>
              <a:rPr lang="en-US" sz="3200" b="1" dirty="0"/>
              <a:t>(</a:t>
            </a:r>
            <a:r>
              <a:rPr lang="en-US" sz="3200" b="1" dirty="0" err="1"/>
              <a:t>Falcão</a:t>
            </a:r>
            <a:r>
              <a:rPr lang="en-US" sz="3200" b="1" dirty="0"/>
              <a:t>, 2010)</a:t>
            </a:r>
          </a:p>
        </p:txBody>
      </p:sp>
      <p:grpSp>
        <p:nvGrpSpPr>
          <p:cNvPr id="4" name="Group 3"/>
          <p:cNvGrpSpPr/>
          <p:nvPr/>
        </p:nvGrpSpPr>
        <p:grpSpPr>
          <a:xfrm>
            <a:off x="3124200" y="2743200"/>
            <a:ext cx="2819400" cy="1977281"/>
            <a:chOff x="1759" y="1280310"/>
            <a:chExt cx="1977590" cy="1165435"/>
          </a:xfrm>
          <a:scene3d>
            <a:camera prst="orthographicFront">
              <a:rot lat="0" lon="0" rev="0"/>
            </a:camera>
            <a:lightRig rig="contrasting" dir="t">
              <a:rot lat="0" lon="0" rev="1200000"/>
            </a:lightRig>
          </a:scene3d>
        </p:grpSpPr>
        <p:sp>
          <p:nvSpPr>
            <p:cNvPr id="5" name="Rectangle: Rounded Corners 4"/>
            <p:cNvSpPr/>
            <p:nvPr/>
          </p:nvSpPr>
          <p:spPr>
            <a:xfrm>
              <a:off x="1759" y="1280310"/>
              <a:ext cx="1977590" cy="116543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fr-FR"/>
            </a:p>
          </p:txBody>
        </p:sp>
        <p:sp>
          <p:nvSpPr>
            <p:cNvPr id="6" name="Rectangle: Rounded Corners 4"/>
            <p:cNvSpPr txBox="1"/>
            <p:nvPr/>
          </p:nvSpPr>
          <p:spPr>
            <a:xfrm>
              <a:off x="35893" y="1314444"/>
              <a:ext cx="1909322" cy="1097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en-US" sz="2800" b="1" i="0" u="none" strike="noStrike" kern="1200" cap="none" normalizeH="0" baseline="0" dirty="0">
                  <a:ln>
                    <a:noFill/>
                  </a:ln>
                  <a:solidFill>
                    <a:schemeClr val="bg1"/>
                  </a:solidFill>
                  <a:effectLst/>
                  <a:cs typeface="Arial" charset="0"/>
                </a:rPr>
                <a:t>Relationship</a:t>
              </a:r>
              <a:endParaRPr lang="en-US" sz="2800" kern="1200" dirty="0">
                <a:solidFill>
                  <a:schemeClr val="bg1"/>
                </a:solidFill>
              </a:endParaRPr>
            </a:p>
          </p:txBody>
        </p:sp>
      </p:grpSp>
      <p:grpSp>
        <p:nvGrpSpPr>
          <p:cNvPr id="16" name="Group 15"/>
          <p:cNvGrpSpPr/>
          <p:nvPr/>
        </p:nvGrpSpPr>
        <p:grpSpPr>
          <a:xfrm>
            <a:off x="152400" y="2743200"/>
            <a:ext cx="2800350" cy="1977281"/>
            <a:chOff x="3690" y="2558053"/>
            <a:chExt cx="1973730" cy="1165435"/>
          </a:xfrm>
          <a:scene3d>
            <a:camera prst="orthographicFront">
              <a:rot lat="0" lon="0" rev="0"/>
            </a:camera>
            <a:lightRig rig="contrasting" dir="t">
              <a:rot lat="0" lon="0" rev="1200000"/>
            </a:lightRig>
          </a:scene3d>
        </p:grpSpPr>
        <p:sp>
          <p:nvSpPr>
            <p:cNvPr id="17" name="Rectangle: Rounded Corners 16"/>
            <p:cNvSpPr/>
            <p:nvPr/>
          </p:nvSpPr>
          <p:spPr>
            <a:xfrm>
              <a:off x="3690" y="2558053"/>
              <a:ext cx="1973730" cy="116543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fr-FR"/>
            </a:p>
          </p:txBody>
        </p:sp>
        <p:sp>
          <p:nvSpPr>
            <p:cNvPr id="18" name="Rectangle: Rounded Corners 4"/>
            <p:cNvSpPr txBox="1"/>
            <p:nvPr/>
          </p:nvSpPr>
          <p:spPr>
            <a:xfrm>
              <a:off x="37824" y="2592187"/>
              <a:ext cx="1905462" cy="1097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en-US" sz="2800" b="1" i="0" u="none" strike="noStrike" kern="1200" cap="none" normalizeH="0" baseline="0" dirty="0">
                  <a:ln>
                    <a:noFill/>
                  </a:ln>
                  <a:solidFill>
                    <a:schemeClr val="tx1"/>
                  </a:solidFill>
                  <a:effectLst/>
                  <a:cs typeface="Arial" charset="0"/>
                </a:rPr>
                <a:t>Substance</a:t>
              </a:r>
              <a:endParaRPr lang="en-US" sz="2800" kern="1200" dirty="0">
                <a:solidFill>
                  <a:schemeClr val="tx1"/>
                </a:solidFill>
              </a:endParaRPr>
            </a:p>
          </p:txBody>
        </p:sp>
      </p:grpSp>
      <p:grpSp>
        <p:nvGrpSpPr>
          <p:cNvPr id="19" name="Group 18"/>
          <p:cNvGrpSpPr/>
          <p:nvPr/>
        </p:nvGrpSpPr>
        <p:grpSpPr>
          <a:xfrm>
            <a:off x="6172200" y="2743200"/>
            <a:ext cx="2743200" cy="1977281"/>
            <a:chOff x="3690" y="3835797"/>
            <a:chExt cx="1973730" cy="1165435"/>
          </a:xfrm>
          <a:scene3d>
            <a:camera prst="orthographicFront">
              <a:rot lat="0" lon="0" rev="0"/>
            </a:camera>
            <a:lightRig rig="contrasting" dir="t">
              <a:rot lat="0" lon="0" rev="1200000"/>
            </a:lightRig>
          </a:scene3d>
        </p:grpSpPr>
        <p:sp>
          <p:nvSpPr>
            <p:cNvPr id="20" name="Rectangle: Rounded Corners 19"/>
            <p:cNvSpPr/>
            <p:nvPr/>
          </p:nvSpPr>
          <p:spPr>
            <a:xfrm>
              <a:off x="3690" y="3835797"/>
              <a:ext cx="1973730" cy="1165435"/>
            </a:xfrm>
            <a:prstGeom prst="roundRect">
              <a:avLst>
                <a:gd name="adj" fmla="val 10000"/>
              </a:avLst>
            </a:prstGeom>
            <a:blipFill rotWithShape="0">
              <a:blip r:embed="rId3"/>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fr-FR"/>
            </a:p>
          </p:txBody>
        </p:sp>
        <p:sp>
          <p:nvSpPr>
            <p:cNvPr id="21" name="Rectangle: Rounded Corners 4"/>
            <p:cNvSpPr txBox="1"/>
            <p:nvPr/>
          </p:nvSpPr>
          <p:spPr>
            <a:xfrm>
              <a:off x="37824" y="3869931"/>
              <a:ext cx="1905462" cy="1097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800" b="1" kern="1200" dirty="0"/>
                <a:t>Communication</a:t>
              </a:r>
            </a:p>
          </p:txBody>
        </p:sp>
      </p:grpSp>
    </p:spTree>
    <p:extLst>
      <p:ext uri="{BB962C8B-B14F-4D97-AF65-F5344CB8AC3E}">
        <p14:creationId xmlns:p14="http://schemas.microsoft.com/office/powerpoint/2010/main" val="41311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79169" cy="6870700"/>
          </a:xfrm>
          <a:prstGeom prst="rect">
            <a:avLst/>
          </a:prstGeom>
        </p:spPr>
      </p:pic>
    </p:spTree>
    <p:extLst>
      <p:ext uri="{BB962C8B-B14F-4D97-AF65-F5344CB8AC3E}">
        <p14:creationId xmlns:p14="http://schemas.microsoft.com/office/powerpoint/2010/main" val="334383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1667853191"/>
              </p:ext>
            </p:extLst>
          </p:nvPr>
        </p:nvGraphicFramePr>
        <p:xfrm>
          <a:off x="152400" y="762000"/>
          <a:ext cx="8839200" cy="5867400"/>
        </p:xfrm>
        <a:graphic>
          <a:graphicData uri="http://schemas.openxmlformats.org/drawingml/2006/table">
            <a:tbl>
              <a:tblPr/>
              <a:tblGrid>
                <a:gridCol w="106680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7"/>
                    </a:ext>
                  </a:extLst>
                </a:gridCol>
              </a:tblGrid>
              <a:tr h="8173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cs typeface="Arial" charset="0"/>
                        </a:rPr>
                        <a:t>Group</a:t>
                      </a:r>
                      <a:endParaRPr kumimoji="0" lang="en-US" sz="2400" b="0"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Outcome</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cs typeface="Arial" charset="0"/>
                        </a:rPr>
                        <a:t>1</a:t>
                      </a:r>
                      <a:endParaRPr kumimoji="0" lang="en-US" sz="2400" b="0" i="0" u="none" strike="noStrike" cap="none" normalizeH="0" baseline="0" dirty="0">
                        <a:ln>
                          <a:noFill/>
                        </a:ln>
                        <a:solidFill>
                          <a:srgbClr val="262626"/>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344" name="TextBox 2"/>
          <p:cNvSpPr txBox="1">
            <a:spLocks noChangeArrowheads="1"/>
          </p:cNvSpPr>
          <p:nvPr/>
        </p:nvSpPr>
        <p:spPr bwMode="auto">
          <a:xfrm>
            <a:off x="0" y="1010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en-US" b="1" dirty="0" err="1">
                <a:latin typeface="Ubuntu"/>
                <a:ea typeface="Ubuntu"/>
                <a:cs typeface="Ubuntu"/>
              </a:rPr>
              <a:t>Your</a:t>
            </a:r>
            <a:r>
              <a:rPr lang="fr-FR" altLang="en-US" b="1" dirty="0">
                <a:latin typeface="Ubuntu"/>
                <a:ea typeface="Ubuntu"/>
                <a:cs typeface="Ubuntu"/>
              </a:rPr>
              <a:t> </a:t>
            </a:r>
            <a:r>
              <a:rPr lang="fr-FR" altLang="en-US" b="1" dirty="0" err="1">
                <a:latin typeface="Ubuntu"/>
                <a:ea typeface="Ubuntu"/>
                <a:cs typeface="Ubuntu"/>
              </a:rPr>
              <a:t>outcomes</a:t>
            </a:r>
            <a:r>
              <a:rPr lang="fr-FR" altLang="en-US" b="1" dirty="0">
                <a:latin typeface="Ubuntu"/>
                <a:ea typeface="Ubuntu"/>
                <a:cs typeface="Ubuntu"/>
              </a:rPr>
              <a:t> on substance</a:t>
            </a:r>
          </a:p>
        </p:txBody>
      </p:sp>
    </p:spTree>
    <p:extLst>
      <p:ext uri="{BB962C8B-B14F-4D97-AF65-F5344CB8AC3E}">
        <p14:creationId xmlns:p14="http://schemas.microsoft.com/office/powerpoint/2010/main" val="37768492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68"/>
            <a:ext cx="9144000" cy="1143000"/>
          </a:xfrm>
        </p:spPr>
        <p:txBody>
          <a:bodyPr>
            <a:noAutofit/>
          </a:bodyPr>
          <a:lstStyle/>
          <a:p>
            <a:r>
              <a:rPr lang="en-US" sz="3200" b="1" dirty="0"/>
              <a:t>Your outcomes on relationship</a:t>
            </a:r>
            <a:br>
              <a:rPr lang="en-US" sz="3200" b="1" dirty="0"/>
            </a:br>
            <a:endParaRPr lang="en-US" sz="3200" b="1" dirty="0"/>
          </a:p>
        </p:txBody>
      </p:sp>
    </p:spTree>
    <p:extLst>
      <p:ext uri="{BB962C8B-B14F-4D97-AF65-F5344CB8AC3E}">
        <p14:creationId xmlns:p14="http://schemas.microsoft.com/office/powerpoint/2010/main" val="44008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Negotiating Communication</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600200"/>
            <a:ext cx="4648200" cy="4648200"/>
          </a:xfrm>
          <a:prstGeom prst="rect">
            <a:avLst/>
          </a:prstGeom>
        </p:spPr>
      </p:pic>
    </p:spTree>
    <p:extLst>
      <p:ext uri="{BB962C8B-B14F-4D97-AF65-F5344CB8AC3E}">
        <p14:creationId xmlns:p14="http://schemas.microsoft.com/office/powerpoint/2010/main" val="239807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t>Based on a True Story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447800"/>
            <a:ext cx="6502400" cy="4876800"/>
          </a:xfrm>
          <a:prstGeom prst="rect">
            <a:avLst/>
          </a:prstGeom>
        </p:spPr>
      </p:pic>
    </p:spTree>
    <p:extLst>
      <p:ext uri="{BB962C8B-B14F-4D97-AF65-F5344CB8AC3E}">
        <p14:creationId xmlns:p14="http://schemas.microsoft.com/office/powerpoint/2010/main" val="167070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t>Based on a True Story</a:t>
            </a:r>
          </a:p>
        </p:txBody>
      </p:sp>
      <p:sp>
        <p:nvSpPr>
          <p:cNvPr id="3" name="Content Placeholder 2"/>
          <p:cNvSpPr>
            <a:spLocks noGrp="1"/>
          </p:cNvSpPr>
          <p:nvPr>
            <p:ph idx="1"/>
          </p:nvPr>
        </p:nvSpPr>
        <p:spPr>
          <a:xfrm>
            <a:off x="457200" y="1752600"/>
            <a:ext cx="8229600" cy="5638800"/>
          </a:xfrm>
        </p:spPr>
        <p:txBody>
          <a:bodyPr>
            <a:normAutofit/>
          </a:bodyPr>
          <a:lstStyle/>
          <a:p>
            <a:r>
              <a:rPr lang="en-US" sz="2400" dirty="0"/>
              <a:t>Argentine superstar Diego Maradona’s transfer from Spanish club Barcelona to Italian club Napoli in 1984</a:t>
            </a:r>
          </a:p>
          <a:p>
            <a:pPr lvl="1"/>
            <a:r>
              <a:rPr lang="en-US" sz="2400" dirty="0"/>
              <a:t>Head-butt incident in front of huge crowd including the King of Spain actually happened!</a:t>
            </a:r>
          </a:p>
          <a:p>
            <a:endParaRPr lang="en-US" sz="2400" dirty="0"/>
          </a:p>
          <a:p>
            <a:r>
              <a:rPr lang="en-US" sz="2400" dirty="0"/>
              <a:t>Maradona led Napoli to its first league championship ever as well as further trophies</a:t>
            </a:r>
          </a:p>
          <a:p>
            <a:endParaRPr lang="en-US" sz="2400" dirty="0"/>
          </a:p>
          <a:p>
            <a:r>
              <a:rPr lang="en-US" sz="2400" dirty="0"/>
              <a:t>Followed his glorious career as a player with an unsuccessful career as a coach for Argentina and various club sides</a:t>
            </a:r>
          </a:p>
        </p:txBody>
      </p:sp>
    </p:spTree>
    <p:extLst>
      <p:ext uri="{BB962C8B-B14F-4D97-AF65-F5344CB8AC3E}">
        <p14:creationId xmlns:p14="http://schemas.microsoft.com/office/powerpoint/2010/main" val="2023691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a:t>Take-Aways: Dorado Primavera Case</a:t>
            </a:r>
          </a:p>
        </p:txBody>
      </p:sp>
      <p:sp>
        <p:nvSpPr>
          <p:cNvPr id="3" name="Content Placeholder 2"/>
          <p:cNvSpPr>
            <a:spLocks noGrp="1"/>
          </p:cNvSpPr>
          <p:nvPr>
            <p:ph idx="1"/>
          </p:nvPr>
        </p:nvSpPr>
        <p:spPr>
          <a:xfrm>
            <a:off x="457200" y="1752600"/>
            <a:ext cx="8229600" cy="4525963"/>
          </a:xfrm>
        </p:spPr>
        <p:txBody>
          <a:bodyPr>
            <a:normAutofit/>
          </a:bodyPr>
          <a:lstStyle/>
          <a:p>
            <a:r>
              <a:rPr lang="en-US" sz="2400" dirty="0"/>
              <a:t>Introduce non-monetary sources of value into negotiations to expand the pie</a:t>
            </a:r>
          </a:p>
          <a:p>
            <a:endParaRPr lang="en-US" sz="2400" dirty="0"/>
          </a:p>
          <a:p>
            <a:r>
              <a:rPr lang="en-US" sz="2400" dirty="0"/>
              <a:t>Use contingent contracts to bridge different expectations about the future</a:t>
            </a:r>
          </a:p>
          <a:p>
            <a:endParaRPr lang="en-US" sz="2400" dirty="0"/>
          </a:p>
          <a:p>
            <a:r>
              <a:rPr lang="en-US" sz="2400" dirty="0"/>
              <a:t>Don’t negotiate only substance— also negotiate relationships and communication</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74816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73400" y="3276600"/>
            <a:ext cx="2946400" cy="2209800"/>
          </a:xfrm>
        </p:spPr>
      </p:pic>
      <p:sp>
        <p:nvSpPr>
          <p:cNvPr id="6" name="Title 5"/>
          <p:cNvSpPr>
            <a:spLocks noGrp="1"/>
          </p:cNvSpPr>
          <p:nvPr>
            <p:ph type="title"/>
          </p:nvPr>
        </p:nvSpPr>
        <p:spPr>
          <a:xfrm>
            <a:off x="457200" y="228600"/>
            <a:ext cx="8229600" cy="1143000"/>
          </a:xfrm>
        </p:spPr>
        <p:txBody>
          <a:bodyPr>
            <a:normAutofit/>
          </a:bodyPr>
          <a:lstStyle/>
          <a:p>
            <a:r>
              <a:rPr lang="en-US" sz="3200" b="1" dirty="0"/>
              <a:t>Negotiation Exercise: Dorado Primavera</a:t>
            </a:r>
          </a:p>
        </p:txBody>
      </p:sp>
      <p:sp>
        <p:nvSpPr>
          <p:cNvPr id="8" name="Content Placeholder 2"/>
          <p:cNvSpPr txBox="1">
            <a:spLocks/>
          </p:cNvSpPr>
          <p:nvPr/>
        </p:nvSpPr>
        <p:spPr>
          <a:xfrm>
            <a:off x="457200" y="5638800"/>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You cannot change or invent facts,                                                    or make up funds not mentioned in the case!</a:t>
            </a:r>
          </a:p>
        </p:txBody>
      </p:sp>
      <p:sp>
        <p:nvSpPr>
          <p:cNvPr id="9" name="Content Placeholder 2">
            <a:extLst>
              <a:ext uri="{FF2B5EF4-FFF2-40B4-BE49-F238E27FC236}">
                <a16:creationId xmlns:a16="http://schemas.microsoft.com/office/drawing/2014/main" id="{720D20EF-869A-4331-B302-8DC69759974A}"/>
              </a:ext>
            </a:extLst>
          </p:cNvPr>
          <p:cNvSpPr txBox="1">
            <a:spLocks/>
          </p:cNvSpPr>
          <p:nvPr/>
        </p:nvSpPr>
        <p:spPr>
          <a:xfrm>
            <a:off x="457200" y="1676400"/>
            <a:ext cx="8686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400" dirty="0"/>
              <a:t>Find your partner and negotiate (</a:t>
            </a:r>
            <a:r>
              <a:rPr lang="en-US" sz="2400" b="1" dirty="0"/>
              <a:t>max 40 minutes!</a:t>
            </a:r>
            <a:r>
              <a:rPr lang="en-US" sz="2400" dirty="0"/>
              <a:t>)</a:t>
            </a:r>
          </a:p>
          <a:p>
            <a:pPr>
              <a:defRPr/>
            </a:pPr>
            <a:endParaRPr lang="en-US" sz="2400" dirty="0"/>
          </a:p>
          <a:p>
            <a:pPr>
              <a:lnSpc>
                <a:spcPct val="90000"/>
              </a:lnSpc>
            </a:pPr>
            <a:r>
              <a:rPr lang="en-US" altLang="en-US" sz="2400" dirty="0"/>
              <a:t>Turn in your outcome form and take a </a:t>
            </a:r>
            <a:r>
              <a:rPr lang="en-US" altLang="en-US" sz="2400" b="1" dirty="0"/>
              <a:t>10 minute</a:t>
            </a:r>
            <a:r>
              <a:rPr lang="en-US" altLang="en-US" sz="2400" dirty="0"/>
              <a:t> break</a:t>
            </a:r>
          </a:p>
          <a:p>
            <a:pPr>
              <a:defRPr/>
            </a:pPr>
            <a:endParaRPr lang="en-US" sz="2400" dirty="0"/>
          </a:p>
          <a:p>
            <a:pPr>
              <a:defRPr/>
            </a:pPr>
            <a:endParaRPr lang="en-US" dirty="0"/>
          </a:p>
          <a:p>
            <a:pPr lvl="1">
              <a:defRPr/>
            </a:pPr>
            <a:endParaRPr lang="en-US" sz="2000" dirty="0">
              <a:solidFill>
                <a:srgbClr val="003399"/>
              </a:solidFill>
            </a:endParaRPr>
          </a:p>
          <a:p>
            <a:pPr lvl="1">
              <a:defRPr/>
            </a:pPr>
            <a:endParaRPr lang="en-US" sz="2000" dirty="0">
              <a:solidFill>
                <a:srgbClr val="003399"/>
              </a:solidFill>
            </a:endParaRPr>
          </a:p>
          <a:p>
            <a:pPr lvl="1">
              <a:defRPr/>
            </a:pPr>
            <a:endParaRPr lang="en-US" sz="2000" dirty="0">
              <a:solidFill>
                <a:srgbClr val="003399"/>
              </a:solidFill>
            </a:endParaRPr>
          </a:p>
          <a:p>
            <a:pPr lvl="1">
              <a:defRPr/>
            </a:pPr>
            <a:endParaRPr lang="en-US" sz="2000" dirty="0">
              <a:solidFill>
                <a:srgbClr val="003399"/>
              </a:solidFill>
            </a:endParaRPr>
          </a:p>
          <a:p>
            <a:pPr>
              <a:defRPr/>
            </a:pPr>
            <a:endParaRPr lang="en-US" sz="2000" dirty="0">
              <a:solidFill>
                <a:srgbClr val="003399"/>
              </a:solidFill>
            </a:endParaRPr>
          </a:p>
          <a:p>
            <a:pPr>
              <a:defRPr/>
            </a:pPr>
            <a:endParaRPr lang="en-US" dirty="0"/>
          </a:p>
        </p:txBody>
      </p:sp>
    </p:spTree>
    <p:extLst>
      <p:ext uri="{BB962C8B-B14F-4D97-AF65-F5344CB8AC3E}">
        <p14:creationId xmlns:p14="http://schemas.microsoft.com/office/powerpoint/2010/main" val="371288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pPr eaLnBrk="1" hangingPunct="1"/>
            <a:r>
              <a:rPr lang="en-US" altLang="en-US" sz="3500" b="1" i="1" dirty="0">
                <a:latin typeface="Cambria" panose="02040503050406030204" pitchFamily="18" charset="0"/>
              </a:rPr>
              <a:t>Dorado Primavera Case</a:t>
            </a:r>
          </a:p>
        </p:txBody>
      </p:sp>
      <p:graphicFrame>
        <p:nvGraphicFramePr>
          <p:cNvPr id="3" name="Table 2"/>
          <p:cNvGraphicFramePr>
            <a:graphicFrameLocks noGrp="1"/>
          </p:cNvGraphicFramePr>
          <p:nvPr>
            <p:extLst>
              <p:ext uri="{D42A27DB-BD31-4B8C-83A1-F6EECF244321}">
                <p14:modId xmlns:p14="http://schemas.microsoft.com/office/powerpoint/2010/main" val="3810303465"/>
              </p:ext>
            </p:extLst>
          </p:nvPr>
        </p:nvGraphicFramePr>
        <p:xfrm>
          <a:off x="0" y="762000"/>
          <a:ext cx="9143999" cy="5919790"/>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0" fontAlgn="ctr"/>
                      <a:r>
                        <a:rPr lang="en-SG" sz="2400" b="1" i="0" u="none" strike="noStrike" dirty="0">
                          <a:solidFill>
                            <a:srgbClr val="000000"/>
                          </a:solidFill>
                          <a:effectLst/>
                          <a:latin typeface="Cambria"/>
                        </a:rPr>
                        <a:t>Dorado</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SG" sz="2400" b="1" i="0" u="none" strike="noStrike" dirty="0">
                          <a:solidFill>
                            <a:srgbClr val="000000"/>
                          </a:solidFill>
                          <a:effectLst/>
                          <a:latin typeface="Cambria"/>
                        </a:rPr>
                        <a:t>PAIR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a:solidFill>
                            <a:srgbClr val="000000"/>
                          </a:solidFill>
                          <a:effectLst/>
                          <a:latin typeface="Cambria"/>
                        </a:rPr>
                        <a:t>Silvio</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it-IT" sz="2000" b="0" i="0" u="none" strike="noStrike" dirty="0">
                          <a:solidFill>
                            <a:srgbClr val="000000"/>
                          </a:solidFill>
                          <a:effectLst/>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000" b="0" i="0" u="none" strike="noStrike" dirty="0">
                          <a:solidFill>
                            <a:srgbClr val="000000"/>
                          </a:solidFill>
                          <a:effectLst/>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000" b="0" i="0" u="none" strike="noStrike" dirty="0">
                          <a:solidFill>
                            <a:srgbClr val="000000"/>
                          </a:solidFill>
                          <a:effectLst/>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000" b="0" i="0" u="none" strike="noStrike" dirty="0">
                          <a:solidFill>
                            <a:srgbClr val="000000"/>
                          </a:solidFill>
                          <a:effectLst/>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000" b="0" i="0" u="none" strike="noStrike" dirty="0">
                          <a:solidFill>
                            <a:srgbClr val="000000"/>
                          </a:solidFill>
                          <a:effectLst/>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000" b="0" i="0" u="none" strike="noStrike" dirty="0">
                          <a:solidFill>
                            <a:srgbClr val="000000"/>
                          </a:solidFill>
                          <a:effectLst/>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000" b="0" i="0" u="none" strike="noStrike" dirty="0">
                          <a:solidFill>
                            <a:srgbClr val="000000"/>
                          </a:solidFill>
                          <a:effectLst/>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16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SG" sz="2000" b="0" i="0" u="none" strike="noStrike" dirty="0">
                          <a:solidFill>
                            <a:srgbClr val="000000"/>
                          </a:solidFill>
                          <a:effectLst/>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0286213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381000"/>
            <a:ext cx="8229600" cy="1143000"/>
          </a:xfrm>
        </p:spPr>
        <p:txBody>
          <a:bodyPr>
            <a:noAutofit/>
          </a:bodyPr>
          <a:lstStyle/>
          <a:p>
            <a:r>
              <a:rPr lang="en-GB" altLang="en-US" sz="3200" b="1" dirty="0"/>
              <a:t>Please complete a Negotiation 360 form </a:t>
            </a:r>
            <a:br>
              <a:rPr lang="en-GB" altLang="en-US" sz="3200" b="1" dirty="0"/>
            </a:br>
            <a:r>
              <a:rPr lang="en-GB" altLang="en-US" sz="3200" b="1" dirty="0"/>
              <a:t>for the Dorado case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00200"/>
            <a:ext cx="6629400" cy="4682014"/>
          </a:xfrm>
          <a:prstGeom prst="rect">
            <a:avLst/>
          </a:prstGeom>
        </p:spPr>
      </p:pic>
    </p:spTree>
    <p:extLst>
      <p:ext uri="{BB962C8B-B14F-4D97-AF65-F5344CB8AC3E}">
        <p14:creationId xmlns:p14="http://schemas.microsoft.com/office/powerpoint/2010/main" val="10322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5075238"/>
            <a:ext cx="9144000" cy="4678362"/>
          </a:xfrm>
        </p:spPr>
        <p:txBody>
          <a:bodyPr/>
          <a:lstStyle/>
          <a:p>
            <a:pPr marL="0" indent="0" eaLnBrk="1" hangingPunct="1">
              <a:buFont typeface="Arial" panose="020B0604020202020204" pitchFamily="34" charset="0"/>
              <a:buNone/>
              <a:defRPr/>
            </a:pPr>
            <a:r>
              <a:rPr lang="en-US" altLang="en-US" sz="2400" dirty="0"/>
              <a:t>Take 3 minutes and share with the person next to you: </a:t>
            </a:r>
          </a:p>
          <a:p>
            <a:pPr eaLnBrk="1" hangingPunct="1">
              <a:defRPr/>
            </a:pPr>
            <a:r>
              <a:rPr lang="en-US" altLang="en-US" sz="2400" dirty="0"/>
              <a:t>One thing your counterpart did well in the negotiation</a:t>
            </a:r>
          </a:p>
          <a:p>
            <a:pPr eaLnBrk="1" hangingPunct="1">
              <a:defRPr/>
            </a:pPr>
            <a:r>
              <a:rPr lang="en-US" altLang="en-US" sz="2400" dirty="0"/>
              <a:t>One thing you could have done differently</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71550"/>
            <a:ext cx="5105400" cy="3829050"/>
          </a:xfrm>
          <a:prstGeom prst="rect">
            <a:avLst/>
          </a:prstGeom>
        </p:spPr>
      </p:pic>
    </p:spTree>
    <p:extLst>
      <p:ext uri="{BB962C8B-B14F-4D97-AF65-F5344CB8AC3E}">
        <p14:creationId xmlns:p14="http://schemas.microsoft.com/office/powerpoint/2010/main" val="56794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situation in the case</a:t>
            </a:r>
          </a:p>
        </p:txBody>
      </p:sp>
      <p:sp>
        <p:nvSpPr>
          <p:cNvPr id="3" name="Content Placeholder 2"/>
          <p:cNvSpPr>
            <a:spLocks noGrp="1"/>
          </p:cNvSpPr>
          <p:nvPr>
            <p:ph idx="1"/>
          </p:nvPr>
        </p:nvSpPr>
        <p:spPr>
          <a:xfrm>
            <a:off x="457200" y="1752600"/>
            <a:ext cx="8229600" cy="4876800"/>
          </a:xfrm>
        </p:spPr>
        <p:txBody>
          <a:bodyPr>
            <a:normAutofit/>
          </a:bodyPr>
          <a:lstStyle/>
          <a:p>
            <a:r>
              <a:rPr lang="en-US" sz="2400" dirty="0"/>
              <a:t>Dorado Primavera, the world’s best player, wants to leave his current club in Spain</a:t>
            </a:r>
          </a:p>
          <a:p>
            <a:endParaRPr lang="en-US" sz="2400" dirty="0"/>
          </a:p>
          <a:p>
            <a:r>
              <a:rPr lang="en-US" sz="2400" dirty="0"/>
              <a:t>What were the instigating causes?</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63485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situation in the case</a:t>
            </a:r>
          </a:p>
        </p:txBody>
      </p:sp>
      <p:sp>
        <p:nvSpPr>
          <p:cNvPr id="3" name="Content Placeholder 2"/>
          <p:cNvSpPr>
            <a:spLocks noGrp="1"/>
          </p:cNvSpPr>
          <p:nvPr>
            <p:ph idx="1"/>
          </p:nvPr>
        </p:nvSpPr>
        <p:spPr>
          <a:xfrm>
            <a:off x="457200" y="1752600"/>
            <a:ext cx="8229600" cy="4876800"/>
          </a:xfrm>
        </p:spPr>
        <p:txBody>
          <a:bodyPr>
            <a:normAutofit lnSpcReduction="10000"/>
          </a:bodyPr>
          <a:lstStyle/>
          <a:p>
            <a:r>
              <a:rPr lang="en-US" sz="2400" dirty="0"/>
              <a:t>Dorado Primavera, the world’s best player, wants to leave his current club in Spain</a:t>
            </a:r>
          </a:p>
          <a:p>
            <a:endParaRPr lang="en-US" sz="2400" dirty="0"/>
          </a:p>
          <a:p>
            <a:r>
              <a:rPr lang="en-US" sz="2400" dirty="0"/>
              <a:t>What were the instigating causes?</a:t>
            </a:r>
          </a:p>
          <a:p>
            <a:pPr lvl="1"/>
            <a:r>
              <a:rPr lang="en-US" sz="2400" dirty="0"/>
              <a:t>Head-butt incident at high profile match led to a riot and cancellation of the game</a:t>
            </a:r>
          </a:p>
          <a:p>
            <a:pPr lvl="1"/>
            <a:r>
              <a:rPr lang="en-US" sz="2400" dirty="0"/>
              <a:t>Fined for missing a game to attend little sister’s </a:t>
            </a:r>
            <a:r>
              <a:rPr lang="en-US" sz="2400" dirty="0" err="1"/>
              <a:t>Quinceanera</a:t>
            </a:r>
            <a:endParaRPr lang="en-US" sz="2400" dirty="0"/>
          </a:p>
          <a:p>
            <a:endParaRPr lang="en-US" sz="2400" dirty="0"/>
          </a:p>
          <a:p>
            <a:r>
              <a:rPr lang="en-US" sz="2400" dirty="0"/>
              <a:t>Silvio </a:t>
            </a:r>
            <a:r>
              <a:rPr lang="en-US" sz="2400" dirty="0" err="1"/>
              <a:t>Boretti</a:t>
            </a:r>
            <a:r>
              <a:rPr lang="en-US" sz="2400" dirty="0"/>
              <a:t>, owner of a tomato sauce company and of an Italian club, is interested in talking to Dorado about a possible transfer</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95206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3200" b="1" dirty="0"/>
              <a:t>Information Asymmetries:</a:t>
            </a:r>
            <a:br>
              <a:rPr lang="en-US" sz="3200" b="1" dirty="0"/>
            </a:br>
            <a:r>
              <a:rPr lang="en-US" sz="3200" b="1" dirty="0"/>
              <a:t>What does only Dorado know?</a:t>
            </a:r>
            <a:br>
              <a:rPr lang="en-US" sz="3200" b="1" dirty="0"/>
            </a:br>
            <a:endParaRPr lang="en-US" sz="3200" b="1" dirty="0"/>
          </a:p>
        </p:txBody>
      </p:sp>
    </p:spTree>
    <p:extLst>
      <p:ext uri="{BB962C8B-B14F-4D97-AF65-F5344CB8AC3E}">
        <p14:creationId xmlns:p14="http://schemas.microsoft.com/office/powerpoint/2010/main" val="2223180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4369</Words>
  <Application>Microsoft Office PowerPoint</Application>
  <PresentationFormat>On-screen Show (4:3)</PresentationFormat>
  <Paragraphs>308</Paragraphs>
  <Slides>25</Slides>
  <Notes>25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Cambria</vt:lpstr>
      <vt:lpstr>Roboto</vt:lpstr>
      <vt:lpstr>Roboto Slab</vt:lpstr>
      <vt:lpstr>Ubuntu</vt:lpstr>
      <vt:lpstr>Office Theme</vt:lpstr>
      <vt:lpstr>Conception personnalisée</vt:lpstr>
      <vt:lpstr>Dorado Primavera Case</vt:lpstr>
      <vt:lpstr>PowerPoint Presentation</vt:lpstr>
      <vt:lpstr>Negotiation Exercise: Dorado Primavera</vt:lpstr>
      <vt:lpstr>Dorado Primavera Case</vt:lpstr>
      <vt:lpstr>Please complete a Negotiation 360 form  for the Dorado case</vt:lpstr>
      <vt:lpstr>PowerPoint Presentation</vt:lpstr>
      <vt:lpstr>The situation in the case</vt:lpstr>
      <vt:lpstr>The situation in the case</vt:lpstr>
      <vt:lpstr>Information Asymmetries: What does only Dorado know? </vt:lpstr>
      <vt:lpstr>Information Asymmetries: What does only Dorado know? </vt:lpstr>
      <vt:lpstr>Information Asymmetries: What does only Silvio know? </vt:lpstr>
      <vt:lpstr>Information Asymmetries: What does only Silvio know? </vt:lpstr>
      <vt:lpstr>Opportunities to create value?</vt:lpstr>
      <vt:lpstr>Opportunities to create value?</vt:lpstr>
      <vt:lpstr>PowerPoint Presentation</vt:lpstr>
      <vt:lpstr>PowerPoint Presentation</vt:lpstr>
      <vt:lpstr>Expected future revenues if Dorado joins FC Brivas</vt:lpstr>
      <vt:lpstr>Contingent Contracts</vt:lpstr>
      <vt:lpstr>Remember the Three Negotiations? (Falcão, 2010)</vt:lpstr>
      <vt:lpstr>PowerPoint Presentation</vt:lpstr>
      <vt:lpstr>Your outcomes on relationship </vt:lpstr>
      <vt:lpstr>Negotiating Communication</vt:lpstr>
      <vt:lpstr>Based on a True Story</vt:lpstr>
      <vt:lpstr>Based on a True Story</vt:lpstr>
      <vt:lpstr>Take-Aways: Dorado Primavera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Horacio Falcao</cp:lastModifiedBy>
  <cp:revision>396</cp:revision>
  <dcterms:created xsi:type="dcterms:W3CDTF">2015-07-05T00:50:19Z</dcterms:created>
  <dcterms:modified xsi:type="dcterms:W3CDTF">2024-06-18T04:58:29Z</dcterms:modified>
</cp:coreProperties>
</file>