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3"/>
  </p:notesMasterIdLst>
  <p:sldIdLst>
    <p:sldId id="386" r:id="rId3"/>
    <p:sldId id="2385" r:id="rId4"/>
    <p:sldId id="2572" r:id="rId5"/>
    <p:sldId id="2322" r:id="rId6"/>
    <p:sldId id="2307" r:id="rId7"/>
    <p:sldId id="2310" r:id="rId8"/>
    <p:sldId id="2312" r:id="rId9"/>
    <p:sldId id="2415" r:id="rId10"/>
    <p:sldId id="2313" r:id="rId11"/>
    <p:sldId id="2367" r:id="rId12"/>
    <p:sldId id="2362" r:id="rId13"/>
    <p:sldId id="2364" r:id="rId14"/>
    <p:sldId id="2366" r:id="rId15"/>
    <p:sldId id="2365" r:id="rId16"/>
    <p:sldId id="2368" r:id="rId17"/>
    <p:sldId id="2332" r:id="rId18"/>
    <p:sldId id="2340" r:id="rId19"/>
    <p:sldId id="2329" r:id="rId20"/>
    <p:sldId id="2341" r:id="rId21"/>
    <p:sldId id="2342" r:id="rId22"/>
    <p:sldId id="2339" r:id="rId23"/>
    <p:sldId id="2545" r:id="rId24"/>
    <p:sldId id="2380" r:id="rId25"/>
    <p:sldId id="2479" r:id="rId26"/>
    <p:sldId id="2487" r:id="rId27"/>
    <p:sldId id="2471" r:id="rId28"/>
    <p:sldId id="2473" r:id="rId29"/>
    <p:sldId id="2460" r:id="rId30"/>
    <p:sldId id="2483" r:id="rId31"/>
    <p:sldId id="2478" r:id="rId32"/>
    <p:sldId id="2480" r:id="rId33"/>
    <p:sldId id="2488" r:id="rId34"/>
    <p:sldId id="2463" r:id="rId35"/>
    <p:sldId id="2485" r:id="rId36"/>
    <p:sldId id="2482" r:id="rId37"/>
    <p:sldId id="2484" r:id="rId38"/>
    <p:sldId id="2459" r:id="rId39"/>
    <p:sldId id="2465" r:id="rId40"/>
    <p:sldId id="2468" r:id="rId41"/>
    <p:sldId id="2481" r:id="rId42"/>
    <p:sldId id="2458" r:id="rId43"/>
    <p:sldId id="2457" r:id="rId44"/>
    <p:sldId id="2470" r:id="rId45"/>
    <p:sldId id="2349" r:id="rId46"/>
    <p:sldId id="2350" r:id="rId47"/>
    <p:sldId id="2469" r:id="rId48"/>
    <p:sldId id="2447" r:id="rId49"/>
    <p:sldId id="2326" r:id="rId50"/>
    <p:sldId id="2464" r:id="rId51"/>
    <p:sldId id="238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42BCB-6DC7-4798-BD69-2EB7E5EDF3BF}" v="1" dt="2024-06-07T14:14:34.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792" autoAdjust="0"/>
    <p:restoredTop sz="85752" autoAdjust="0"/>
  </p:normalViewPr>
  <p:slideViewPr>
    <p:cSldViewPr>
      <p:cViewPr>
        <p:scale>
          <a:sx n="80" d="100"/>
          <a:sy n="80" d="100"/>
        </p:scale>
        <p:origin x="600" y="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A6842BCB-6DC7-4798-BD69-2EB7E5EDF3BF}"/>
    <pc:docChg chg="addSld delSld modSld sldOrd">
      <pc:chgData name="LESCALLIER TRAQUET Emilie" userId="ab01feba-5c92-4a33-8ccf-08c553084b8f" providerId="ADAL" clId="{A6842BCB-6DC7-4798-BD69-2EB7E5EDF3BF}" dt="2024-06-07T14:16:11.429" v="47" actId="108"/>
      <pc:docMkLst>
        <pc:docMk/>
      </pc:docMkLst>
      <pc:sldChg chg="modSp add mod ord">
        <pc:chgData name="LESCALLIER TRAQUET Emilie" userId="ab01feba-5c92-4a33-8ccf-08c553084b8f" providerId="ADAL" clId="{A6842BCB-6DC7-4798-BD69-2EB7E5EDF3BF}" dt="2024-06-07T14:16:11.429" v="47" actId="108"/>
        <pc:sldMkLst>
          <pc:docMk/>
          <pc:sldMk cId="1409809371" sldId="386"/>
        </pc:sldMkLst>
        <pc:spChg chg="mod">
          <ac:chgData name="LESCALLIER TRAQUET Emilie" userId="ab01feba-5c92-4a33-8ccf-08c553084b8f" providerId="ADAL" clId="{A6842BCB-6DC7-4798-BD69-2EB7E5EDF3BF}" dt="2024-06-07T14:14:53.103" v="23" actId="20577"/>
          <ac:spMkLst>
            <pc:docMk/>
            <pc:sldMk cId="1409809371" sldId="386"/>
            <ac:spMk id="5" creationId="{95B59985-71BB-39B0-A25D-A79F4455D554}"/>
          </ac:spMkLst>
        </pc:spChg>
        <pc:spChg chg="mod">
          <ac:chgData name="LESCALLIER TRAQUET Emilie" userId="ab01feba-5c92-4a33-8ccf-08c553084b8f" providerId="ADAL" clId="{A6842BCB-6DC7-4798-BD69-2EB7E5EDF3BF}" dt="2024-06-07T14:16:11.429" v="47" actId="108"/>
          <ac:spMkLst>
            <pc:docMk/>
            <pc:sldMk cId="1409809371" sldId="386"/>
            <ac:spMk id="7" creationId="{A8F4ADC1-E06A-AFED-D132-7A0D134CB25A}"/>
          </ac:spMkLst>
        </pc:spChg>
      </pc:sldChg>
      <pc:sldChg chg="new del">
        <pc:chgData name="LESCALLIER TRAQUET Emilie" userId="ab01feba-5c92-4a33-8ccf-08c553084b8f" providerId="ADAL" clId="{A6842BCB-6DC7-4798-BD69-2EB7E5EDF3BF}" dt="2024-06-07T14:14:38.520" v="2" actId="47"/>
        <pc:sldMkLst>
          <pc:docMk/>
          <pc:sldMk cId="3237973668" sldId="25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52208-F506-45EE-844F-3CB1F027403A}" type="datetimeFigureOut">
              <a:rPr lang="en-US" smtClean="0"/>
              <a:t>6/18/2024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1DD1D-0BD5-4E4F-ABDD-53ED947792F1}" type="slidenum">
              <a:rPr lang="en-US" smtClean="0"/>
              <a:t>‹#›</a:t>
            </a:fld>
            <a:endParaRPr lang="en-US"/>
          </a:p>
        </p:txBody>
      </p:sp>
    </p:spTree>
    <p:extLst>
      <p:ext uri="{BB962C8B-B14F-4D97-AF65-F5344CB8AC3E}">
        <p14:creationId xmlns:p14="http://schemas.microsoft.com/office/powerpoint/2010/main" val="429093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ooklynmuseum.org/exhibitions/dinner_party"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rieze.com/article/judy-chicago-hits-back-dinner-party-criticis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www.nzherald.co.nz/nz/jacinda-ardern-reveals-ministers-of-new-government/URWMRXTQ6RQI7M3MHHMRCKRQF4/" TargetMode="External"/><Relationship Id="rId3" Type="http://schemas.openxmlformats.org/officeDocument/2006/relationships/hyperlink" Target="https://www.rnz.co.nz/news/political/340286/ardern-and-davis-to-lead-labour-negotiating-team" TargetMode="External"/><Relationship Id="rId7" Type="http://schemas.openxmlformats.org/officeDocument/2006/relationships/hyperlink" Target="https://www.nzherald.co.nz/nz/green-party-ratifies-confidence-and-supply-deal-with-labour/QOR4ECRXQLZ2HEB6AQ7S6NUVNY/"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eb.archive.org/web/20171026033659/http:/www.newshub.co.nz/home/politics/2017/10/new-pm-jacinda-ardern-joins-an-elite-few-among-world-nz-leaders.html" TargetMode="External"/><Relationship Id="rId5" Type="http://schemas.openxmlformats.org/officeDocument/2006/relationships/hyperlink" Target="https://www.abc.net.au/news/2017-10-19/jacinda-ardern-who-is-new-zealands-next-prime-minister/9067330" TargetMode="External"/><Relationship Id="rId4" Type="http://schemas.openxmlformats.org/officeDocument/2006/relationships/hyperlink" Target="https://www.stuff.co.nz/national/politics/97564343/nz-first-talks-with-national-labour" TargetMode="External"/><Relationship Id="rId9" Type="http://schemas.openxmlformats.org/officeDocument/2006/relationships/hyperlink" Target="https://www.rnz.co.nz/news/political/342329/new-government-ministers-revealed"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washingtonpost.com/world/asia_pacific/new-zealand-isnt-just-flattening-the-curve-its-squashing-it/2020/04/07/6cab3a4a-7822-11ea-a311-adb1344719a9_story.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stuff.co.nz/national/politics/125132824/prime-minister-jacinda-ardern-tops-fortune-magazines-worlds-greatest-leaders-list"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fortune.com/worlds-greatest-leaders/2021/jacinda-ardern/"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independent.co.uk/life-style/women/jacinda-ardern-quotes-christchurch-shooting-coronavirus-motherhood-a9634056.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fishpond.com.sg/Books/I-Know-This-to-Be-True-Nelson-Mandela-Foundation/9781990003035?utm_source=googleps&amp;utm_medium=ps&amp;utm_campaign=SG&amp;gclid=EAIaIQobChMIvfjSkbOO8QIVuoNLBR23dQP-EAQYAiABEgIfkPD_BwE" TargetMode="External"/><Relationship Id="rId4" Type="http://schemas.openxmlformats.org/officeDocument/2006/relationships/hyperlink" Target="https://www.amazon.com/Jacinda-Ardern-Behind-Extraordinary-Leader-ebook/dp/B07Y7R3L5J"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knowledge.insead.edu/leadership-management/when-multi-party-negotiations-hit-gridlock-3517" TargetMode="External"/><Relationship Id="rId7" Type="http://schemas.openxmlformats.org/officeDocument/2006/relationships/hyperlink" Target="https://knowledge.insead.edu/blog/insead-blog/common-goals-not-necessary-for-win-win-negotiations-4542#KUGVc8pTkxtcX8gH.99"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knowledge.insead.edu/blog/insead-blog/renegotiating-peace-in-colombia-5002" TargetMode="External"/><Relationship Id="rId5" Type="http://schemas.openxmlformats.org/officeDocument/2006/relationships/hyperlink" Target="https://knowledge.insead.edu/blog/insead-blog/doha-reborn-but-keep-making-baby-steps-3087" TargetMode="External"/><Relationship Id="rId4" Type="http://schemas.openxmlformats.org/officeDocument/2006/relationships/hyperlink" Target="https://knowledge.insead.edu/strategy/is-kim-jong-un-crazy-and-other-faqs-on-north-korea-8341"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knowledge.insead.edu/leadership-management/when-multi-party-negotiations-hit-gridlock-3517" TargetMode="External"/><Relationship Id="rId7" Type="http://schemas.openxmlformats.org/officeDocument/2006/relationships/hyperlink" Target="https://knowledge.insead.edu/blog/insead-blog/common-goals-not-necessary-for-win-win-negotiations-4542#KUGVc8pTkxtcX8gH.99"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knowledge.insead.edu/blog/insead-blog/renegotiating-peace-in-colombia-5002" TargetMode="External"/><Relationship Id="rId5" Type="http://schemas.openxmlformats.org/officeDocument/2006/relationships/hyperlink" Target="https://knowledge.insead.edu/blog/insead-blog/doha-reborn-but-keep-making-baby-steps-3087" TargetMode="External"/><Relationship Id="rId4" Type="http://schemas.openxmlformats.org/officeDocument/2006/relationships/hyperlink" Target="https://knowledge.insead.edu/strategy/is-kim-jong-un-crazy-and-other-faqs-on-north-korea-834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Here again are the seats won by each political party in the last Augustan election. We see huge asymmetries in seats held, yet no party can form a government alone, a coalition holding at least 61 seats is needed. </a:t>
            </a:r>
            <a:r>
              <a:rPr lang="en-SG" sz="1200" b="0" dirty="0">
                <a:effectLst/>
                <a:latin typeface="Calibri" panose="020F0502020204030204" pitchFamily="34" charset="0"/>
                <a:ea typeface="Calibri" panose="020F0502020204030204" pitchFamily="34" charset="0"/>
                <a:cs typeface="Arial" panose="020B0604020202020204" pitchFamily="34" charset="0"/>
              </a:rPr>
              <a:t>There </a:t>
            </a:r>
            <a:r>
              <a:rPr lang="en-SG" sz="1200" b="0" dirty="0"/>
              <a:t>are also important asymmetries in alternatives and interests. </a:t>
            </a:r>
          </a:p>
          <a:p>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BE1DD1D-0BD5-4E4F-ABDD-53ED947792F1}" type="slidenum">
              <a:rPr lang="en-US" smtClean="0"/>
              <a:t>10</a:t>
            </a:fld>
            <a:endParaRPr lang="en-US"/>
          </a:p>
        </p:txBody>
      </p:sp>
    </p:spTree>
    <p:extLst>
      <p:ext uri="{BB962C8B-B14F-4D97-AF65-F5344CB8AC3E}">
        <p14:creationId xmlns:p14="http://schemas.microsoft.com/office/powerpoint/2010/main" val="2919733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First, the biggest party- the Conservatives, with a whopping 51 seats </a:t>
            </a:r>
            <a:r>
              <a:rPr lang="en-SG" sz="1200" dirty="0">
                <a:effectLst/>
                <a:latin typeface="Calibri" panose="020F0502020204030204" pitchFamily="34" charset="0"/>
                <a:ea typeface="Calibri" panose="020F0502020204030204" pitchFamily="34" charset="0"/>
                <a:cs typeface="Arial" panose="020B0604020202020204" pitchFamily="34" charset="0"/>
              </a:rPr>
              <a:t>in the Augusta Parliament. </a:t>
            </a:r>
            <a:r>
              <a:rPr lang="en-SG" dirty="0"/>
              <a:t>Their voters want a broad coalition with many parties in order to hold on to power long term. Given the 51 seats in Parliament won in the last election, the Conservative party’s supporters expect 4 or more ministers. Failure to form a government or not even being a part of the governing coalition would be a disaster for the Conservatives.  Given the animosity between their respective leaders, the party’s voters do not want a government with just the Conservatives and Libertarians, believing this will lead to a coalition that cannot govern effectively. </a:t>
            </a:r>
          </a:p>
          <a:p>
            <a:pPr marL="0" lvl="0" indent="0">
              <a:lnSpc>
                <a:spcPct val="107000"/>
              </a:lnSpc>
              <a:buFont typeface="Symbol" panose="05050102010706020507" pitchFamily="18" charset="2"/>
              <a:buNone/>
            </a:pPr>
            <a:endParaRPr lang="en-SG" dirty="0"/>
          </a:p>
          <a:p>
            <a:r>
              <a:rPr lang="en-SG" b="1" u="sng" dirty="0"/>
              <a:t>Quoting From the Conservative Party role:</a:t>
            </a:r>
          </a:p>
          <a:p>
            <a:endParaRPr lang="en-SG" dirty="0"/>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As usual in recent elections, your party has received the largest number of seats in the Augusta Parliament – 51 seats. However, you still do not have an outright majority in the Parliament and must form a coalition with at least one additional party in order to govern. Your use-to-be political deputy and ally, now the head of the new Libertarian party, somehow managed to receive 14 seats in the elections. This is far more seats than you expected, and a result obtained mainly through attacking you personally in TV ads and hateful public speeches.  </a:t>
            </a:r>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Following the elections, you conducted a survey among your voters and obtained the following insights:</a:t>
            </a:r>
          </a:p>
          <a:p>
            <a:pPr marL="342900" lvl="0" indent="-342900">
              <a:lnSpc>
                <a:spcPct val="107000"/>
              </a:lnSpc>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Given your recent history as the ruling party in Augusta for the last few elections, your voters expect you to lead the discussions and form a wide-consensus government with a stable and functioning coalition.</a:t>
            </a:r>
          </a:p>
          <a:p>
            <a:pPr marL="342900" lvl="0" indent="-342900">
              <a:lnSpc>
                <a:spcPct val="107000"/>
              </a:lnSpc>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The voters of the Conservative party believe that the key to staying in power for a long time is to form coalitions that are wide as possible (i.e., includes many political parties), allowing the Conservative party to serve as the balancing factor within the government. </a:t>
            </a:r>
          </a:p>
          <a:p>
            <a:pPr marL="342900" lvl="0" indent="-342900">
              <a:lnSpc>
                <a:spcPct val="107000"/>
              </a:lnSpc>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Given the number of seats you have obtained, your voters want to see you have control over the actions of the government, expressed through the number of ministers you will have. They will not reward anything less than 4 ministers.</a:t>
            </a:r>
          </a:p>
          <a:p>
            <a:pPr marL="342900" lvl="0" indent="-342900">
              <a:lnSpc>
                <a:spcPct val="107000"/>
              </a:lnSpc>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After many years in power your voters will not tolerate a government that is formed without you, or a no agreement situation.  </a:t>
            </a:r>
          </a:p>
          <a:p>
            <a:pPr marL="342900" lvl="0" indent="-342900">
              <a:lnSpc>
                <a:spcPct val="107000"/>
              </a:lnSpc>
              <a:spcAft>
                <a:spcPts val="800"/>
              </a:spcAft>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The voters are concerned about the possibility of your forming a governing coalition with only the Libertarian party. They believe that this limited coalition will not be able to govern successfully, leading you to lose power in the next election.  </a:t>
            </a:r>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Going into the negotiations in a strong position, you remain concerned about the possibility of the other three political parties forming a government without you. Although unlikely, there is still a chance of that happening, and your advisors urge you to be active in the first round of the negotiations and form strong alliances.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11</a:t>
            </a:fld>
            <a:endParaRPr lang="en-US"/>
          </a:p>
        </p:txBody>
      </p:sp>
    </p:spTree>
    <p:extLst>
      <p:ext uri="{BB962C8B-B14F-4D97-AF65-F5344CB8AC3E}">
        <p14:creationId xmlns:p14="http://schemas.microsoft.com/office/powerpoint/2010/main" val="76208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0" u="none" dirty="0"/>
              <a:t>The second biggest party is Labour. If they partner </a:t>
            </a:r>
            <a:r>
              <a:rPr lang="en-SG" sz="1200" b="0" u="none" dirty="0">
                <a:effectLst/>
                <a:latin typeface="Calibri" panose="020F0502020204030204" pitchFamily="34" charset="0"/>
                <a:ea typeface="Calibri" panose="020F0502020204030204" pitchFamily="34" charset="0"/>
                <a:cs typeface="Arial" panose="020B0604020202020204" pitchFamily="34" charset="0"/>
              </a:rPr>
              <a:t>with the Conservative party, they prefer the Liberal party be left out so that Labour retains its power and voice in the government. Labour fears the Conservative party and the Libertarian party might form a right-wing coalition together. In addition, they do not want to govern together with the Libertarians themselves. Holding a solid 40 seats in the Parliament, Labour aims for at least 3 ministers.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b="0" u="none" dirty="0">
              <a:effectLst/>
              <a:latin typeface="Calibri" panose="020F0502020204030204" pitchFamily="34" charset="0"/>
              <a:ea typeface="Calibri" panose="020F0502020204030204" pitchFamily="34" charset="0"/>
              <a:cs typeface="Arial" panose="020B0604020202020204" pitchFamily="34" charset="0"/>
            </a:endParaRPr>
          </a:p>
          <a:p>
            <a:r>
              <a:rPr lang="en-SG" b="1" u="sng" dirty="0"/>
              <a:t>Quoting from the Labour party role</a:t>
            </a:r>
          </a:p>
          <a:p>
            <a:endParaRPr lang="en-SG" dirty="0"/>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The last election produced great results for your Labour party. Your party enjoyed a boost from the poor performance of the Liberal party in the last governing coalition, helping you achieve 40 seats in the Parliament as some previously Liberal voters switched to supporting Labour. </a:t>
            </a:r>
          </a:p>
          <a:p>
            <a:pPr>
              <a:lnSpc>
                <a:spcPct val="107000"/>
              </a:lnSpc>
              <a:spcAft>
                <a:spcPts val="800"/>
              </a:spcAft>
            </a:pPr>
            <a:endParaRPr lang="en-SG"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Following the elections, you conducted a survey of your voters and obtained the following insights:</a:t>
            </a:r>
          </a:p>
          <a:p>
            <a:pPr marL="342900" lvl="0" indent="-342900">
              <a:lnSpc>
                <a:spcPct val="107000"/>
              </a:lnSpc>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You are constrained by what your voters prefer heading into the negotiations. Ideally, your voters would prefer that only you and the Liberal party form a coalition together. As this 2-party government is not viable (since you do not hold enough combined seats in Parliament), your voters’ desires leave you a very narrow area to navigate in. If in the end you form a government with the Conservative party, your voters will prefer the Liberal party be left out so that Labour retains its power and independent voice. </a:t>
            </a:r>
          </a:p>
          <a:p>
            <a:pPr marL="342900" lvl="0" indent="-342900">
              <a:lnSpc>
                <a:spcPct val="107000"/>
              </a:lnSpc>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Your voters will strongly dislike it if the Conservative party and the Libertarian party form a coalition together without any Liberal party or Labour party presence to create a more centrist government. </a:t>
            </a:r>
          </a:p>
          <a:p>
            <a:pPr marL="342900" lvl="0" indent="-342900">
              <a:lnSpc>
                <a:spcPct val="107000"/>
              </a:lnSpc>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Your voters will not appreciate it if you form a government</a:t>
            </a:r>
            <a:r>
              <a:rPr lang="en-SG" sz="1800" dirty="0">
                <a:effectLst/>
                <a:latin typeface="Arial" panose="020B0604020202020204" pitchFamily="34" charset="0"/>
                <a:ea typeface="Calibri" panose="020F0502020204030204" pitchFamily="34" charset="0"/>
                <a:cs typeface="Arial" panose="020B0604020202020204" pitchFamily="34" charset="0"/>
              </a:rPr>
              <a:t> </a:t>
            </a:r>
            <a:r>
              <a:rPr lang="en-SG" sz="1800" dirty="0">
                <a:effectLst/>
                <a:latin typeface="Calibri" panose="020F0502020204030204" pitchFamily="34" charset="0"/>
                <a:ea typeface="Calibri" panose="020F0502020204030204" pitchFamily="34" charset="0"/>
                <a:cs typeface="Arial" panose="020B0604020202020204" pitchFamily="34" charset="0"/>
              </a:rPr>
              <a:t>with the Libertarian party unless you have a serious impact on the decisions made by that government (i.e., Labour receives many ministers).  </a:t>
            </a:r>
          </a:p>
          <a:p>
            <a:pPr marL="342900" lvl="0" indent="-342900">
              <a:lnSpc>
                <a:spcPct val="107000"/>
              </a:lnSpc>
              <a:spcAft>
                <a:spcPts val="800"/>
              </a:spcAft>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After years of not being in power, your voters will value very much having impact on policy matters. They will punish you harshly if you fail to translate your electoral achievement to government ministers, in other words obtaining at least 3 ministers in the upcoming government. </a:t>
            </a:r>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Given all this and your absence from the last government, you know you need to find a way to be a part of this coalition and control enough ministers to give you real power.  You are ready to take bold actions to try and form a coalition that will suit you. Going into the negotiations, your advisors urged you to be active and try to take initiative, rather than wait for offers and alliances to come to you.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12</a:t>
            </a:fld>
            <a:endParaRPr lang="en-US"/>
          </a:p>
        </p:txBody>
      </p:sp>
    </p:spTree>
    <p:extLst>
      <p:ext uri="{BB962C8B-B14F-4D97-AF65-F5344CB8AC3E}">
        <p14:creationId xmlns:p14="http://schemas.microsoft.com/office/powerpoint/2010/main" val="137053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0" u="none" dirty="0"/>
              <a:t>The Liberal party, with just 15 seats, would like to be part of a </a:t>
            </a:r>
            <a:r>
              <a:rPr lang="en-SG" sz="1200" b="0" u="none" dirty="0">
                <a:effectLst/>
                <a:latin typeface="Calibri" panose="020F0502020204030204" pitchFamily="34" charset="0"/>
                <a:ea typeface="Calibri" panose="020F0502020204030204" pitchFamily="34" charset="0"/>
                <a:cs typeface="Arial" panose="020B0604020202020204" pitchFamily="34" charset="0"/>
              </a:rPr>
              <a:t>wide coalition that includes many parties. They would be especially excited to work with the likewise left-wing Labour party. They do not want to be left out of the governing coalition, but they could actually benefit from no government being formed and new elections being held. Labour aims for 2 or more ministers if they are part of the governing coalition. </a:t>
            </a:r>
          </a:p>
          <a:p>
            <a:pPr marL="0" lvl="0" indent="0">
              <a:lnSpc>
                <a:spcPct val="107000"/>
              </a:lnSpc>
              <a:buFont typeface="Symbol" panose="05050102010706020507" pitchFamily="18" charset="2"/>
              <a:buNone/>
            </a:pPr>
            <a:endParaRPr lang="en-SG" sz="1200" dirty="0">
              <a:effectLst/>
              <a:latin typeface="Calibri" panose="020F0502020204030204" pitchFamily="34" charset="0"/>
              <a:ea typeface="Calibri" panose="020F0502020204030204" pitchFamily="34" charset="0"/>
              <a:cs typeface="Arial" panose="020B0604020202020204" pitchFamily="34" charset="0"/>
            </a:endParaRPr>
          </a:p>
          <a:p>
            <a:r>
              <a:rPr lang="en-SG" b="1" u="sng" dirty="0"/>
              <a:t>Quoting from the Liberal party role:</a:t>
            </a:r>
          </a:p>
          <a:p>
            <a:endParaRPr lang="en-SG" dirty="0"/>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The last election results were poor for your Liberal party, which suffered a big fall in public support leading to an all-time low of only 15 seats in Parliament. Given the extensive polling you have done, you link the voter dissatisfaction with the Liberal party with the fact that you were in the previous government with the Conservative party yet they controlled 5 of 6 ministers, allowing them to drive decision making and enforce a clear Conservative policy. Still, you personally remain respected among all players in the political system, and are considered to be an elder statesperson of Augusta. </a:t>
            </a:r>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Following the elections, you conducted a survey among your voters and obtained the following insights:</a:t>
            </a:r>
          </a:p>
          <a:p>
            <a:pPr marL="342900" lvl="0" indent="-342900">
              <a:lnSpc>
                <a:spcPct val="107000"/>
              </a:lnSpc>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Due to your moderate political views and your unifying political persona, your voters will very much prefer if you are part of a wide coalition that includes many parties.</a:t>
            </a:r>
          </a:p>
          <a:p>
            <a:pPr marL="342900" lvl="0" indent="-342900">
              <a:lnSpc>
                <a:spcPct val="107000"/>
              </a:lnSpc>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You would potentially benefit from a “no agreement” scenario in which no government (i.e., coalition of parties holding at least 61 seats) is formed. The latest polls indicate you will probably get a much better result if a new election were to take place, since the Labour and Conservative parties are perceived by many as too extreme to govern the great country of Augusta.</a:t>
            </a:r>
          </a:p>
          <a:p>
            <a:pPr marL="342900" lvl="0" indent="-342900">
              <a:lnSpc>
                <a:spcPct val="107000"/>
              </a:lnSpc>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Given the loss of seats you suffered because of the previous, Conservative-dominated coalition government, your voters prefer a scenario that has you in the government together with the Labour party. This is to avoid being bullied for the entire term of the next coalition. </a:t>
            </a:r>
          </a:p>
          <a:p>
            <a:pPr marL="342900" lvl="0" indent="-342900">
              <a:lnSpc>
                <a:spcPct val="107000"/>
              </a:lnSpc>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It is important to take into consideration that if a coalition government is formed with all the other parties and you are left outside, your voters will be very upset.</a:t>
            </a:r>
          </a:p>
          <a:p>
            <a:pPr marL="342900" lvl="0" indent="-342900">
              <a:lnSpc>
                <a:spcPct val="107000"/>
              </a:lnSpc>
              <a:spcAft>
                <a:spcPts val="800"/>
              </a:spcAft>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If a coalition government is formed without the Conservative party, your voters believe that you will have the upper hand because of your greater experience than the leaders of the Labour and Libertarian parties.</a:t>
            </a:r>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Discussing with your trusted advisors, you realize that although you obtained only 15 seats in the election, you are in quite a unique position going into this negotiation. The known animosity between the leaders of the Conservative and the Libertarian parties, the desire of the Labour party to be part of the government, and your centric position on the political board, makes your 15 seats a desired asset to any government. Although you are a small party who may not be able to dictate terms openly, you could be the queen or king maker, having points of connection with every party in the negotiation. </a:t>
            </a:r>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Also, your advisors remind you, don’t forget that a “no agreement” outcome is also a desirable outcome. New elections will likely lead to gains for your party, improving your political and negotiation position. </a:t>
            </a:r>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Your advisors urge you to leverage your position, understand the needs of the other parties coming into the negotiation, and form alliances starting from the first round of negotiations. “Don’t be afraid to play with various options to reach an optimal solution” your most trusted advisor told you before you left the room, “be the queen or king maker.”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13</a:t>
            </a:fld>
            <a:endParaRPr lang="en-US"/>
          </a:p>
        </p:txBody>
      </p:sp>
    </p:spTree>
    <p:extLst>
      <p:ext uri="{BB962C8B-B14F-4D97-AF65-F5344CB8AC3E}">
        <p14:creationId xmlns:p14="http://schemas.microsoft.com/office/powerpoint/2010/main" val="91551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With just 14 seats in Parliament, the Libertarians are the newest party and recently broke way from the Conservative party due to a personal conflict between their leaders. However, the Libertarian leader is willing to put the personal differences aside and form a right-wing government together with the Conservatives. However, the Libertarians do not want to form a coalition with the Labour party, who are at the opposite end of the political spectrum. The Libertarians aim for at least 1 minister if they are in the government. In the even no government is formed, the Libertarians could actually benefit from new elections, framing this as the faulty leadership of the established parties. </a:t>
            </a:r>
          </a:p>
          <a:p>
            <a:endParaRPr lang="en-SG" dirty="0"/>
          </a:p>
          <a:p>
            <a:r>
              <a:rPr lang="en-SG" b="1" u="sng" dirty="0"/>
              <a:t>Quoting from Libertarian party role</a:t>
            </a:r>
          </a:p>
          <a:p>
            <a:endParaRPr lang="en-SG" dirty="0"/>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This election was your first after you quit the Conservative party due to a personal conflict with its leader and formed your new Libertarian party. After all the pundits wondered whether you would even have enough votes to enter the Parliament, you finished the election night with a fantastic result of 14 seats! Your political advertisements and speeches legitimately questioning the credibility of the head of the Conservative party clearly resonated with the public. </a:t>
            </a:r>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Following the elections, you conducted a survey of your voters and obtained the following insights:</a:t>
            </a:r>
          </a:p>
          <a:p>
            <a:pPr marL="342900" lvl="0" indent="-342900">
              <a:lnSpc>
                <a:spcPct val="107000"/>
              </a:lnSpc>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The ideal government, in the eyes of your voters, is a government consisting of you and the Conservative party alone. Only with this government do your voters feel that you can fulfil a true conservative agenda, as promised in your campaign.</a:t>
            </a:r>
          </a:p>
          <a:p>
            <a:pPr marL="342900" lvl="0" indent="-342900">
              <a:lnSpc>
                <a:spcPct val="107000"/>
              </a:lnSpc>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Your voters strongly resent the Labour party due to their left-wing economic agenda. It will be hard to “sell them” a coalition government including the Labour party unless you obtain a highly favourable outcome in terms of the number of ministers you control. </a:t>
            </a:r>
          </a:p>
          <a:p>
            <a:pPr marL="342900" lvl="0" indent="-342900">
              <a:lnSpc>
                <a:spcPct val="107000"/>
              </a:lnSpc>
              <a:spcAft>
                <a:spcPts val="800"/>
              </a:spcAft>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If a government is not formed during these negotiations (i.e., no agreement is reached), you could spin this off in the media as another example of the faulty leadership of the Conservative party, and potentially obtain even more seats in the new elections that would be held.</a:t>
            </a:r>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You have met with your most trusted advisors to analyse the survey results and strategize for the coming negotiation. Given your past history with the head of the Conservative party, you believe they will prefer not to have you in their governing coalition as a sole partner. Therefore, you need to strive and create alliances with other political parties during the negotiations. As a new political party, your ultimate objective is to be a meaningful part of the government with a real voice and decision power. You know you do not have a lot of options going into the negotiation, and you are willing to try and make bold moves with the Liberal party or even with the Labour party to create coalitions that will address your supporters’ needs. </a:t>
            </a:r>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At the same time, your advisors have reminded you not to forget that “no agreement” and holding new elections is in fact an excellent outcome for your Libertarian party. Thus, you are strongly motivated to stop a coalition that does not include you from forming, or a coalition that includes you but in a weak position with no voice. </a:t>
            </a:r>
          </a:p>
          <a:p>
            <a:pPr>
              <a:lnSpc>
                <a:spcPct val="107000"/>
              </a:lnSpc>
              <a:spcAft>
                <a:spcPts val="800"/>
              </a:spcAft>
            </a:pPr>
            <a:r>
              <a:rPr lang="en-SG" sz="1800" dirty="0">
                <a:effectLst/>
                <a:latin typeface="Calibri" panose="020F0502020204030204" pitchFamily="34" charset="0"/>
                <a:ea typeface="Calibri" panose="020F0502020204030204" pitchFamily="34" charset="0"/>
                <a:cs typeface="Arial" panose="020B0604020202020204" pitchFamily="34" charset="0"/>
              </a:rPr>
              <a:t>“Be bold!”, your closest advisor tells you. “You are part of the grown-up table now, show that you belong.”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14</a:t>
            </a:fld>
            <a:endParaRPr lang="en-US"/>
          </a:p>
        </p:txBody>
      </p:sp>
    </p:spTree>
    <p:extLst>
      <p:ext uri="{BB962C8B-B14F-4D97-AF65-F5344CB8AC3E}">
        <p14:creationId xmlns:p14="http://schemas.microsoft.com/office/powerpoint/2010/main" val="2295112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Let me share just a few of the many examples of alliances and coalitions that might emerge in the Augusta role play.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15</a:t>
            </a:fld>
            <a:endParaRPr lang="en-US"/>
          </a:p>
        </p:txBody>
      </p:sp>
    </p:spTree>
    <p:extLst>
      <p:ext uri="{BB962C8B-B14F-4D97-AF65-F5344CB8AC3E}">
        <p14:creationId xmlns:p14="http://schemas.microsoft.com/office/powerpoint/2010/main" val="3019441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effectLst/>
                <a:latin typeface="Calibri" panose="020F0502020204030204" pitchFamily="34" charset="0"/>
                <a:ea typeface="Calibri" panose="020F0502020204030204" pitchFamily="34" charset="0"/>
                <a:cs typeface="Arial" panose="020B0604020202020204" pitchFamily="34" charset="0"/>
              </a:rPr>
              <a:t>Suppose the Liberals and Conservatives agree to cooperate. If a Liberal + Conservative coalition is formed, with the Liberals receiving 2 ministers and Conservatives 4 ministers, then we have this scenario, with the Labour and Libertarian parties cut out of the deal and receiving negative points.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16</a:t>
            </a:fld>
            <a:endParaRPr lang="en-US"/>
          </a:p>
        </p:txBody>
      </p:sp>
    </p:spTree>
    <p:extLst>
      <p:ext uri="{BB962C8B-B14F-4D97-AF65-F5344CB8AC3E}">
        <p14:creationId xmlns:p14="http://schemas.microsoft.com/office/powerpoint/2010/main" val="2759375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effectLst/>
                <a:latin typeface="Calibri" panose="020F0502020204030204" pitchFamily="34" charset="0"/>
                <a:ea typeface="Calibri" panose="020F0502020204030204" pitchFamily="34" charset="0"/>
                <a:cs typeface="Arial" panose="020B0604020202020204" pitchFamily="34" charset="0"/>
              </a:rPr>
              <a:t>Once this scenario is agreed as baseline by the Liberal and Conservative parties, they could encourage the Libertarian or the Labour parties to enter the coalition too, leveraging the poor BATNA they have now created for the other two parties (i.e., exclusion from the government). For example, they could approach the Labour party and offer them to enter the coalition with 1 minister, improving the score for all three members of the new coalition compared to the baseline. Now Labour has a positive score and the Liberal and Conservative parties have even more positive scores.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17</a:t>
            </a:fld>
            <a:endParaRPr lang="en-US"/>
          </a:p>
        </p:txBody>
      </p:sp>
    </p:spTree>
    <p:extLst>
      <p:ext uri="{BB962C8B-B14F-4D97-AF65-F5344CB8AC3E}">
        <p14:creationId xmlns:p14="http://schemas.microsoft.com/office/powerpoint/2010/main" val="648366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effectLst/>
                <a:latin typeface="Calibri" panose="020F0502020204030204" pitchFamily="34" charset="0"/>
                <a:ea typeface="Calibri" panose="020F0502020204030204" pitchFamily="34" charset="0"/>
                <a:cs typeface="Arial" panose="020B0604020202020204" pitchFamily="34" charset="0"/>
              </a:rPr>
              <a:t>Alternatively, the Liberal and Conservative parties could approach the Libertarian party to join their coalition instead of the Labour party, as shown here.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18</a:t>
            </a:fld>
            <a:endParaRPr lang="en-US"/>
          </a:p>
        </p:txBody>
      </p:sp>
    </p:spTree>
    <p:extLst>
      <p:ext uri="{BB962C8B-B14F-4D97-AF65-F5344CB8AC3E}">
        <p14:creationId xmlns:p14="http://schemas.microsoft.com/office/powerpoint/2010/main" val="2946202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effectLst/>
                <a:latin typeface="Calibri" panose="020F0502020204030204" pitchFamily="34" charset="0"/>
                <a:ea typeface="Calibri" panose="020F0502020204030204" pitchFamily="34" charset="0"/>
                <a:cs typeface="Arial" panose="020B0604020202020204" pitchFamily="34" charset="0"/>
              </a:rPr>
              <a:t>The new, deteriorated Best Alternative to a Negotiated Agreement or BATNA) created for the Labour party could be used to force them to enter a Labour + Liberal + Conservative coalition, with no ministers for Labour.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effectLst/>
                <a:latin typeface="Calibri" panose="020F0502020204030204" pitchFamily="34" charset="0"/>
                <a:ea typeface="Calibri" panose="020F0502020204030204" pitchFamily="34" charset="0"/>
                <a:cs typeface="Arial" panose="020B0604020202020204" pitchFamily="34" charset="0"/>
              </a:rPr>
              <a:t>Such dynamic BATNAs that change in light of emerging coalitions are a key properly of many complex multi-party negotiations.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effectLst/>
                <a:latin typeface="Calibri" panose="020F0502020204030204" pitchFamily="34" charset="0"/>
                <a:ea typeface="Calibri" panose="020F0502020204030204" pitchFamily="34" charset="0"/>
                <a:cs typeface="Arial" panose="020B0604020202020204" pitchFamily="34" charset="0"/>
              </a:rPr>
              <a:t>This example also illustrates the principle of forming early alliances in coalition situations.  </a:t>
            </a:r>
            <a:r>
              <a:rPr lang="en-US" sz="1800" dirty="0"/>
              <a:t>An early alliance can change the alternatives of the counterparts– now they may need to join your coalition or be excluded from the deal entirely. If the Conservatives and Liberals form an early alliance, they can easily extract concessions from </a:t>
            </a:r>
            <a:r>
              <a:rPr lang="en-US" sz="1800" dirty="0" err="1"/>
              <a:t>Labour</a:t>
            </a:r>
            <a:r>
              <a:rPr lang="en-US" sz="1800" dirty="0"/>
              <a:t> or the Libertarians to join the government late in the game.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800" dirty="0">
              <a:effectLst/>
              <a:latin typeface="Calibri" panose="020F0502020204030204" pitchFamily="34" charset="0"/>
              <a:ea typeface="Calibri" panose="020F0502020204030204" pitchFamily="34" charset="0"/>
              <a:cs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19</a:t>
            </a:fld>
            <a:endParaRPr lang="en-US"/>
          </a:p>
        </p:txBody>
      </p:sp>
    </p:spTree>
    <p:extLst>
      <p:ext uri="{BB962C8B-B14F-4D97-AF65-F5344CB8AC3E}">
        <p14:creationId xmlns:p14="http://schemas.microsoft.com/office/powerpoint/2010/main" val="242383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Our lecture today is on the fascinating topic of coalitions. </a:t>
            </a:r>
          </a:p>
          <a:p>
            <a:endParaRPr lang="en-US" dirty="0"/>
          </a:p>
          <a:p>
            <a:r>
              <a:rPr lang="en-US" dirty="0"/>
              <a:t>Source of photo (open source, creative commons)</a:t>
            </a:r>
          </a:p>
          <a:p>
            <a:r>
              <a:rPr lang="en-US" dirty="0"/>
              <a:t>https://www.brooklynmuseum.org/exhibitions/dinner_party/</a:t>
            </a:r>
          </a:p>
          <a:p>
            <a:endParaRPr lang="en-US" dirty="0"/>
          </a:p>
          <a:p>
            <a:r>
              <a:rPr lang="en-US" dirty="0"/>
              <a:t>RELEVANT LINKS</a:t>
            </a:r>
          </a:p>
          <a:p>
            <a:endParaRPr lang="en-US" dirty="0"/>
          </a:p>
          <a:p>
            <a:r>
              <a:rPr lang="en-US" b="0" i="0" dirty="0">
                <a:solidFill>
                  <a:srgbClr val="202124"/>
                </a:solidFill>
                <a:effectLst/>
                <a:latin typeface="Google Sans"/>
              </a:rPr>
              <a:t>Brooklyn Museum: The Dinner Party by Judy Chicago</a:t>
            </a:r>
            <a:br>
              <a:rPr lang="en-SG" b="0" i="0" dirty="0">
                <a:solidFill>
                  <a:srgbClr val="1155CC"/>
                </a:solidFill>
                <a:effectLst/>
                <a:latin typeface="Arial" panose="020B0604020202020204" pitchFamily="34" charset="0"/>
                <a:hlinkClick r:id="rId3"/>
              </a:rPr>
            </a:br>
            <a:r>
              <a:rPr lang="en-SG" b="0" i="0" dirty="0">
                <a:solidFill>
                  <a:srgbClr val="1155CC"/>
                </a:solidFill>
                <a:effectLst/>
                <a:latin typeface="Arial" panose="020B0604020202020204" pitchFamily="34" charset="0"/>
                <a:hlinkClick r:id="rId3"/>
              </a:rPr>
              <a:t>https://www.brooklynmuseum.org/exhibitions/dinner_party</a:t>
            </a:r>
            <a:br>
              <a:rPr lang="en-SG" dirty="0"/>
            </a:br>
            <a:endParaRPr lang="en-SG" dirty="0"/>
          </a:p>
          <a:p>
            <a:r>
              <a:rPr lang="en-US" b="0" i="0" dirty="0">
                <a:solidFill>
                  <a:srgbClr val="202124"/>
                </a:solidFill>
                <a:effectLst/>
                <a:latin typeface="Google Sans"/>
              </a:rPr>
              <a:t>Judy Chicago Hits Back at ‘Dinner Party’ Criticism</a:t>
            </a:r>
            <a:br>
              <a:rPr lang="en-SG" b="0" i="0" dirty="0">
                <a:solidFill>
                  <a:srgbClr val="1155CC"/>
                </a:solidFill>
                <a:effectLst/>
                <a:latin typeface="Arial" panose="020B0604020202020204" pitchFamily="34" charset="0"/>
                <a:hlinkClick r:id="rId4"/>
              </a:rPr>
            </a:br>
            <a:r>
              <a:rPr lang="en-SG" b="0" i="0" dirty="0">
                <a:solidFill>
                  <a:srgbClr val="1155CC"/>
                </a:solidFill>
                <a:effectLst/>
                <a:latin typeface="Arial" panose="020B0604020202020204" pitchFamily="34" charset="0"/>
                <a:hlinkClick r:id="rId4"/>
              </a:rPr>
              <a:t>https://www.frieze.com/article/judy-chicago-hits-back-dinner-party-criticism</a:t>
            </a:r>
            <a:br>
              <a:rPr lang="en-SG" dirty="0"/>
            </a:br>
            <a:endParaRPr lang="en-SG" dirty="0"/>
          </a:p>
          <a:p>
            <a:r>
              <a:rPr lang="en-US" dirty="0"/>
              <a:t>Note: The Augusta case is named after the famed Byzantine Empress, Augusta Theodora</a:t>
            </a:r>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a:p>
        </p:txBody>
      </p:sp>
    </p:spTree>
    <p:extLst>
      <p:ext uri="{BB962C8B-B14F-4D97-AF65-F5344CB8AC3E}">
        <p14:creationId xmlns:p14="http://schemas.microsoft.com/office/powerpoint/2010/main" val="460321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effectLst/>
                <a:latin typeface="Calibri" panose="020F0502020204030204" pitchFamily="34" charset="0"/>
                <a:ea typeface="Calibri" panose="020F0502020204030204" pitchFamily="34" charset="0"/>
                <a:cs typeface="Arial" panose="020B0604020202020204" pitchFamily="34" charset="0"/>
              </a:rPr>
              <a:t>If the Libertarian and the Labour parties decide to cooperate, they can offer the Liberal party the option to defect from its alliance with the Conservative party and join them in a Labour + Liberal + Libertarian coalition. </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sz="1800" dirty="0">
                <a:effectLst/>
                <a:latin typeface="Calibri" panose="020F0502020204030204" pitchFamily="34" charset="0"/>
                <a:ea typeface="Calibri" panose="020F0502020204030204" pitchFamily="34" charset="0"/>
                <a:cs typeface="Arial" panose="020B0604020202020204" pitchFamily="34" charset="0"/>
              </a:rPr>
              <a:t>This deal could be leveraged by the Liberal party to get a better baseline offer from the Conservatives (e.g. 3 ministers for each party in a two-party government). And so on and so forth, highlighting the unstable and instrumental nature of coalitions. </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222222"/>
                </a:solidFill>
                <a:effectLst/>
                <a:latin typeface="Arial" panose="020B0604020202020204" pitchFamily="34" charset="0"/>
              </a:rPr>
              <a:t>When </a:t>
            </a:r>
            <a:r>
              <a:rPr lang="en-US" sz="1200" b="0" i="0" dirty="0">
                <a:solidFill>
                  <a:srgbClr val="222222"/>
                </a:solidFill>
                <a:effectLst/>
                <a:latin typeface="Arial" panose="020B0604020202020204" pitchFamily="34" charset="0"/>
              </a:rPr>
              <a:t>alternatives are dynamic, aspirations must be so as well. You might enter the negotiation confident and aiming for many ministers. Then as a coalition forms against you and is poised to exclude you, you might lower your aspirations and put a value proposition to one or more opposing parties to switch sides and form a government with you instead. That’s a rational response to your alternative shifting and becoming far more negative than before.</a:t>
            </a:r>
            <a:endParaRPr lang="en-SG" sz="1000" dirty="0">
              <a:effectLst/>
              <a:latin typeface="Calibri" panose="020F0502020204030204" pitchFamily="34" charset="0"/>
              <a:ea typeface="Calibri" panose="020F0502020204030204" pitchFamily="34" charset="0"/>
              <a:cs typeface="Arial" panose="020B0604020202020204" pitchFamily="34" charset="0"/>
            </a:endParaRP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20</a:t>
            </a:fld>
            <a:endParaRPr lang="en-US"/>
          </a:p>
        </p:txBody>
      </p:sp>
    </p:spTree>
    <p:extLst>
      <p:ext uri="{BB962C8B-B14F-4D97-AF65-F5344CB8AC3E}">
        <p14:creationId xmlns:p14="http://schemas.microsoft.com/office/powerpoint/2010/main" val="3649867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This table summarizes the five example scenarios I just summarized, which are just a few of many possible outcomes. </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Numerous potential outcomes exist in the Augusta case, with no clear optimal solution that maximizes value for everyone while hurting no one.  </a:t>
            </a:r>
          </a:p>
          <a:p>
            <a:endParaRPr lang="en-SG"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21</a:t>
            </a:fld>
            <a:endParaRPr lang="en-US"/>
          </a:p>
        </p:txBody>
      </p:sp>
    </p:spTree>
    <p:extLst>
      <p:ext uri="{BB962C8B-B14F-4D97-AF65-F5344CB8AC3E}">
        <p14:creationId xmlns:p14="http://schemas.microsoft.com/office/powerpoint/2010/main" val="223459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Time to share your results! [</a:t>
            </a:r>
            <a:r>
              <a:rPr lang="en-US" sz="1200" b="0" i="1" dirty="0"/>
              <a:t>Instructor presents results for the class using the excel results sheet, which automatically calculates points based on coalition agreements and numbers of ministers for each party</a:t>
            </a:r>
            <a:r>
              <a:rPr lang="en-US" sz="1200" b="0" dirty="0"/>
              <a:t>]. Please raise your hand if you’d like to share what happened in your group, or have a question about how another group arrived at their results. [</a:t>
            </a:r>
            <a:r>
              <a:rPr lang="en-US" sz="1200" b="0" i="1" dirty="0"/>
              <a:t>Students discuss the negotiation outcomes as a class</a:t>
            </a:r>
            <a:r>
              <a:rPr lang="en-US" sz="1200" b="0" dirty="0"/>
              <a:t>]. </a:t>
            </a:r>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22</a:t>
            </a:fld>
            <a:endParaRPr lang="en-US"/>
          </a:p>
        </p:txBody>
      </p:sp>
    </p:spTree>
    <p:extLst>
      <p:ext uri="{BB962C8B-B14F-4D97-AF65-F5344CB8AC3E}">
        <p14:creationId xmlns:p14="http://schemas.microsoft.com/office/powerpoint/2010/main" val="75691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0" dirty="0"/>
              <a:t>Augusta is based on historical events. Can anyone guess </a:t>
            </a:r>
            <a:r>
              <a:rPr lang="en-SG" sz="1200" b="0" dirty="0"/>
              <a:t>which country is the real Augusta? [</a:t>
            </a:r>
            <a:r>
              <a:rPr lang="en-SG" sz="1200" b="0" i="1" dirty="0"/>
              <a:t>Students try to guess</a:t>
            </a:r>
            <a:r>
              <a:rPr lang="en-SG" sz="1200" b="0" dirty="0"/>
              <a:t>]. </a:t>
            </a:r>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23</a:t>
            </a:fld>
            <a:endParaRPr lang="en-US"/>
          </a:p>
        </p:txBody>
      </p:sp>
    </p:spTree>
    <p:extLst>
      <p:ext uri="{BB962C8B-B14F-4D97-AF65-F5344CB8AC3E}">
        <p14:creationId xmlns:p14="http://schemas.microsoft.com/office/powerpoint/2010/main" val="275156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0" dirty="0"/>
              <a:t>Augusta is many places and people, capturing coalition dynamics seen across the world and throughout history. </a:t>
            </a:r>
          </a:p>
          <a:p>
            <a:endParaRPr lang="en-SG" dirty="0"/>
          </a:p>
          <a:p>
            <a:r>
              <a:rPr lang="en-SG" dirty="0"/>
              <a:t>Source of photo (open source, creative commons)</a:t>
            </a:r>
          </a:p>
          <a:p>
            <a:r>
              <a:rPr lang="en-SG" dirty="0"/>
              <a:t>https://www.publicdomainpictures.net/en/view-image.php?image=86447&amp;picture=planet-earth</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24</a:t>
            </a:fld>
            <a:endParaRPr lang="en-US"/>
          </a:p>
        </p:txBody>
      </p:sp>
    </p:spTree>
    <p:extLst>
      <p:ext uri="{BB962C8B-B14F-4D97-AF65-F5344CB8AC3E}">
        <p14:creationId xmlns:p14="http://schemas.microsoft.com/office/powerpoint/2010/main" val="1756239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You find coalition dynamics in every corner of the world, for example in New Zealand. </a:t>
            </a:r>
          </a:p>
          <a:p>
            <a:endParaRPr lang="en-SG" dirty="0"/>
          </a:p>
          <a:p>
            <a:r>
              <a:rPr lang="en-SG" dirty="0"/>
              <a:t>Source of photo (open source, creative commons)</a:t>
            </a:r>
          </a:p>
          <a:p>
            <a:r>
              <a:rPr lang="en-SG" dirty="0"/>
              <a:t>https://commons.wikimedia.org/wiki/File:Gg-state-opening-parliament-2011-008.jpg</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25</a:t>
            </a:fld>
            <a:endParaRPr lang="en-US"/>
          </a:p>
        </p:txBody>
      </p:sp>
    </p:spTree>
    <p:extLst>
      <p:ext uri="{BB962C8B-B14F-4D97-AF65-F5344CB8AC3E}">
        <p14:creationId xmlns:p14="http://schemas.microsoft.com/office/powerpoint/2010/main" val="2513479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Let’s go back to 1992.  </a:t>
            </a:r>
            <a:r>
              <a:rPr lang="en-SG" sz="1200" dirty="0"/>
              <a:t>Jim Bolger, the Prime Minister of New Zealand and leader of the conservative National Party, fires his former political ally and Member of Parliament Winston Peters. Here we see Winston after being thrown out of the government. </a:t>
            </a:r>
          </a:p>
          <a:p>
            <a:endParaRPr lang="en-SG" dirty="0"/>
          </a:p>
          <a:p>
            <a:r>
              <a:rPr lang="en-SG" dirty="0"/>
              <a:t>*Source of photos:</a:t>
            </a:r>
          </a:p>
          <a:p>
            <a:r>
              <a:rPr lang="en-SG" dirty="0"/>
              <a:t>https://en.wikipedia.org/wiki/Winston_Peters#/media/File:Bolger,_1992.jpg</a:t>
            </a:r>
          </a:p>
          <a:p>
            <a:r>
              <a:rPr lang="en-SG" dirty="0"/>
              <a:t>https://www.nzherald.co.nz/nz/the-big-read-winston-peters-the-kingmaker/V67PNQ3AERRUJVPD5J6U66HRGY/</a:t>
            </a:r>
          </a:p>
          <a:p>
            <a:endParaRPr lang="en-SG" dirty="0"/>
          </a:p>
          <a:p>
            <a:r>
              <a:rPr lang="en-SG" dirty="0"/>
              <a:t>SUPPORTING LINKS</a:t>
            </a:r>
          </a:p>
          <a:p>
            <a:endParaRPr lang="en-SG" dirty="0"/>
          </a:p>
          <a:p>
            <a:r>
              <a:rPr lang="en-SG" dirty="0"/>
              <a:t>https://www.nzherald.co.nz/nz/new-zealand-first-party-leader-winston-peters-how-the-kingmaker-could-become-pm/I32KLXWNXTZZGNYKEFKRAY4OIY/</a:t>
            </a:r>
          </a:p>
          <a:p>
            <a:endParaRPr lang="en-SG" dirty="0"/>
          </a:p>
          <a:p>
            <a:r>
              <a:rPr lang="en-SG" dirty="0"/>
              <a:t>https://thespinoff.co.nz/politics/04-10-2020/the-boxer-and-the-towel-a-short-history-of-winston-peters-politician/</a:t>
            </a:r>
          </a:p>
          <a:p>
            <a:endParaRPr lang="en-SG" dirty="0"/>
          </a:p>
          <a:p>
            <a:r>
              <a:rPr lang="en-SG" dirty="0"/>
              <a:t>https://liberation.typepad.com/liberation/2008/11/nz-first-party-history-2-fourth-national-govt-expulsion.html</a:t>
            </a:r>
          </a:p>
          <a:p>
            <a:endParaRPr lang="en-SG" dirty="0"/>
          </a:p>
          <a:p>
            <a:r>
              <a:rPr lang="en-SG" dirty="0"/>
              <a:t>https://www.nzherald.co.nz/nz/winstons-first-fifteen/Q55GGPEQLAQA5UMXPVFZDGEOKY/</a:t>
            </a:r>
          </a:p>
          <a:p>
            <a:endParaRPr lang="en-SG" dirty="0"/>
          </a:p>
          <a:p>
            <a:pPr algn="l">
              <a:buFont typeface="Arial" panose="020B0604020202020204" pitchFamily="34" charset="0"/>
              <a:buNone/>
            </a:pPr>
            <a:r>
              <a:rPr lang="en-US" b="0" i="0" dirty="0">
                <a:solidFill>
                  <a:srgbClr val="202122"/>
                </a:solidFill>
                <a:effectLst/>
                <a:latin typeface="Arial" panose="020B0604020202020204" pitchFamily="34" charset="0"/>
              </a:rPr>
              <a:t>Hames, M. (1995). </a:t>
            </a:r>
            <a:r>
              <a:rPr lang="en-US" b="0" i="0" dirty="0">
                <a:solidFill>
                  <a:srgbClr val="333333"/>
                </a:solidFill>
                <a:effectLst/>
                <a:latin typeface="Arial" panose="020B0604020202020204" pitchFamily="34" charset="0"/>
              </a:rPr>
              <a:t>Winston First:</a:t>
            </a:r>
            <a:r>
              <a:rPr lang="en-US" b="1"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The </a:t>
            </a:r>
            <a:r>
              <a:rPr lang="en-US" b="0" i="0" dirty="0" err="1">
                <a:solidFill>
                  <a:srgbClr val="333333"/>
                </a:solidFill>
                <a:effectLst/>
                <a:latin typeface="Arial" panose="020B0604020202020204" pitchFamily="34" charset="0"/>
              </a:rPr>
              <a:t>Unauthorised</a:t>
            </a:r>
            <a:r>
              <a:rPr lang="en-US" b="0" i="0" dirty="0">
                <a:solidFill>
                  <a:srgbClr val="333333"/>
                </a:solidFill>
                <a:effectLst/>
                <a:latin typeface="Arial" panose="020B0604020202020204" pitchFamily="34" charset="0"/>
              </a:rPr>
              <a:t> Account of Winston Peters' Career</a:t>
            </a:r>
            <a:r>
              <a:rPr lang="en-US" b="1" i="0" dirty="0">
                <a:solidFill>
                  <a:srgbClr val="333333"/>
                </a:solidFill>
                <a:effectLst/>
                <a:latin typeface="Arial" panose="020B0604020202020204" pitchFamily="34" charset="0"/>
              </a:rPr>
              <a:t>. </a:t>
            </a:r>
            <a:r>
              <a:rPr lang="en-US" b="0" i="0" dirty="0">
                <a:solidFill>
                  <a:srgbClr val="202122"/>
                </a:solidFill>
                <a:effectLst/>
                <a:latin typeface="Arial" panose="020B0604020202020204" pitchFamily="34" charset="0"/>
              </a:rPr>
              <a:t>Auckland: Random House New Zealand.</a:t>
            </a:r>
          </a:p>
          <a:p>
            <a:pPr algn="l">
              <a:buFont typeface="Arial" panose="020B0604020202020204" pitchFamily="34" charset="0"/>
              <a:buNone/>
            </a:pPr>
            <a:r>
              <a:rPr lang="en-US" b="0" i="0" dirty="0">
                <a:solidFill>
                  <a:srgbClr val="202122"/>
                </a:solidFill>
                <a:effectLst/>
                <a:latin typeface="Arial" panose="020B0604020202020204" pitchFamily="34" charset="0"/>
              </a:rPr>
              <a:t>https://books.google.com.sg/books?id=5V9JAQAACAAJ&amp;redir_esc=y</a:t>
            </a:r>
          </a:p>
          <a:p>
            <a:pPr algn="l">
              <a:buFont typeface="Arial" panose="020B0604020202020204" pitchFamily="34" charset="0"/>
              <a:buChar char="•"/>
            </a:pPr>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202122"/>
                </a:solidFill>
                <a:effectLst/>
                <a:latin typeface="Arial" panose="020B0604020202020204" pitchFamily="34" charset="0"/>
              </a:rPr>
              <a:t>Wishart, I. (2014). </a:t>
            </a:r>
            <a:r>
              <a:rPr lang="en-US" b="0" i="0" dirty="0">
                <a:solidFill>
                  <a:srgbClr val="333333"/>
                </a:solidFill>
                <a:effectLst/>
                <a:latin typeface="Arial" panose="020B0604020202020204" pitchFamily="34" charset="0"/>
              </a:rPr>
              <a:t>Winston: The Story of a Political Phenomenon</a:t>
            </a:r>
            <a:r>
              <a:rPr lang="en-US" b="1" i="0" dirty="0">
                <a:solidFill>
                  <a:srgbClr val="333333"/>
                </a:solidFill>
                <a:effectLst/>
                <a:latin typeface="Arial" panose="020B0604020202020204" pitchFamily="34" charset="0"/>
              </a:rPr>
              <a:t> </a:t>
            </a:r>
            <a:r>
              <a:rPr lang="en-US" b="0" i="0" dirty="0">
                <a:solidFill>
                  <a:srgbClr val="202122"/>
                </a:solidFill>
                <a:effectLst/>
                <a:latin typeface="Arial" panose="020B0604020202020204" pitchFamily="34" charset="0"/>
              </a:rPr>
              <a:t>(1st ed.). Auckland: Howling at the Moon Publishing. </a:t>
            </a:r>
            <a:endParaRPr lang="en-SG" dirty="0"/>
          </a:p>
          <a:p>
            <a:r>
              <a:rPr lang="en-SG" dirty="0"/>
              <a:t>https://books.google.com.sg/books?id=MMfUoQEACAAJ&amp;redir_esc=y</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26</a:t>
            </a:fld>
            <a:endParaRPr lang="en-US"/>
          </a:p>
        </p:txBody>
      </p:sp>
    </p:spTree>
    <p:extLst>
      <p:ext uri="{BB962C8B-B14F-4D97-AF65-F5344CB8AC3E}">
        <p14:creationId xmlns:p14="http://schemas.microsoft.com/office/powerpoint/2010/main" val="2588186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 next year, </a:t>
            </a:r>
            <a:r>
              <a:rPr lang="en-US" sz="1200" dirty="0">
                <a:effectLst/>
                <a:latin typeface="Arial" panose="020B0604020202020204" pitchFamily="34" charset="0"/>
                <a:ea typeface="Calibri" panose="020F0502020204030204" pitchFamily="34" charset="0"/>
              </a:rPr>
              <a:t>Winston launched his new political party, New Zealand First, at a racetrack. </a:t>
            </a:r>
          </a:p>
          <a:p>
            <a:endParaRPr lang="en-US" sz="1200" dirty="0">
              <a:effectLst/>
              <a:latin typeface="Arial" panose="020B0604020202020204" pitchFamily="34" charset="0"/>
            </a:endParaRPr>
          </a:p>
          <a:p>
            <a:r>
              <a:rPr lang="en-US" sz="1200" dirty="0">
                <a:effectLst/>
                <a:latin typeface="Arial" panose="020B0604020202020204" pitchFamily="34" charset="0"/>
              </a:rPr>
              <a:t>*Source of photo</a:t>
            </a:r>
          </a:p>
          <a:p>
            <a:r>
              <a:rPr lang="en-US" sz="1200" dirty="0">
                <a:effectLst/>
                <a:latin typeface="Arial" panose="020B0604020202020204" pitchFamily="34" charset="0"/>
              </a:rPr>
              <a:t>https://www.nzherald.co.nz/nz/the-big-read-winston-peters-the-kingmaker/V67PNQ3AERRUJVPD5J6U66HRGY/</a:t>
            </a:r>
          </a:p>
          <a:p>
            <a:r>
              <a:rPr lang="en-US" sz="1200" dirty="0">
                <a:effectLst/>
                <a:latin typeface="Arial" panose="020B0604020202020204" pitchFamily="34" charset="0"/>
              </a:rPr>
              <a:t>Alternative photo source</a:t>
            </a:r>
          </a:p>
          <a:p>
            <a:r>
              <a:rPr lang="en-US" sz="1200" dirty="0">
                <a:effectLst/>
                <a:latin typeface="Arial" panose="020B0604020202020204" pitchFamily="34" charset="0"/>
              </a:rPr>
              <a:t>https://www.nzherald.co.nz/nz/winstons-first-fifteen/Q55GGPEQLAQA5UMXPVFZDGEOKY/</a:t>
            </a:r>
          </a:p>
          <a:p>
            <a:endParaRPr lang="en-US" sz="1200" dirty="0">
              <a:effectLst/>
              <a:latin typeface="Arial" panose="020B0604020202020204" pitchFamily="34" charset="0"/>
            </a:endParaRPr>
          </a:p>
          <a:p>
            <a:r>
              <a:rPr lang="en-US" sz="1200" dirty="0">
                <a:effectLst/>
                <a:latin typeface="Arial" panose="020B0604020202020204" pitchFamily="34" charset="0"/>
              </a:rPr>
              <a:t>SUPPORTING LINKS</a:t>
            </a:r>
          </a:p>
          <a:p>
            <a:endParaRPr lang="en-US" sz="1200" dirty="0">
              <a:effectLst/>
              <a:latin typeface="Arial" panose="020B0604020202020204" pitchFamily="34" charset="0"/>
            </a:endParaRPr>
          </a:p>
          <a:p>
            <a:r>
              <a:rPr lang="en-SG" dirty="0"/>
              <a:t>https://www.newsroom.co.nz/2017/07/29/40392/reading-the-tea-leaves-from-1996</a:t>
            </a:r>
          </a:p>
          <a:p>
            <a:endParaRPr lang="en-US" sz="1200" dirty="0">
              <a:effectLst/>
              <a:latin typeface="Arial" panose="020B0604020202020204" pitchFamily="34" charset="0"/>
            </a:endParaRPr>
          </a:p>
          <a:p>
            <a:r>
              <a:rPr lang="en-SG" dirty="0"/>
              <a:t>https://www.parliament.nz/resource/en-NZ/00PLLawRP99111/4d5c2cf501956d02710301e0b3284ae8bc5758f7</a:t>
            </a:r>
            <a:endParaRPr lang="en-US" sz="1200" dirty="0">
              <a:effectLst/>
              <a:latin typeface="Arial" panose="020B0604020202020204" pitchFamily="34" charset="0"/>
            </a:endParaRPr>
          </a:p>
          <a:p>
            <a:endParaRPr lang="en-SG" dirty="0"/>
          </a:p>
          <a:p>
            <a:pPr algn="l">
              <a:buFont typeface="Arial" panose="020B0604020202020204" pitchFamily="34" charset="0"/>
              <a:buNone/>
            </a:pPr>
            <a:r>
              <a:rPr lang="en-US" b="0" i="0" dirty="0">
                <a:solidFill>
                  <a:srgbClr val="202122"/>
                </a:solidFill>
                <a:effectLst/>
                <a:latin typeface="Arial" panose="020B0604020202020204" pitchFamily="34" charset="0"/>
              </a:rPr>
              <a:t>Hames, M. (1995). </a:t>
            </a:r>
            <a:r>
              <a:rPr lang="en-US" b="0" i="0" dirty="0">
                <a:solidFill>
                  <a:srgbClr val="333333"/>
                </a:solidFill>
                <a:effectLst/>
                <a:latin typeface="Arial" panose="020B0604020202020204" pitchFamily="34" charset="0"/>
              </a:rPr>
              <a:t>Winston First:</a:t>
            </a:r>
            <a:r>
              <a:rPr lang="en-US" b="1"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The </a:t>
            </a:r>
            <a:r>
              <a:rPr lang="en-US" b="0" i="0" dirty="0" err="1">
                <a:solidFill>
                  <a:srgbClr val="333333"/>
                </a:solidFill>
                <a:effectLst/>
                <a:latin typeface="Arial" panose="020B0604020202020204" pitchFamily="34" charset="0"/>
              </a:rPr>
              <a:t>Unauthorised</a:t>
            </a:r>
            <a:r>
              <a:rPr lang="en-US" b="0" i="0" dirty="0">
                <a:solidFill>
                  <a:srgbClr val="333333"/>
                </a:solidFill>
                <a:effectLst/>
                <a:latin typeface="Arial" panose="020B0604020202020204" pitchFamily="34" charset="0"/>
              </a:rPr>
              <a:t> Account of Winston Peters' Career</a:t>
            </a:r>
            <a:r>
              <a:rPr lang="en-US" b="1" i="0" dirty="0">
                <a:solidFill>
                  <a:srgbClr val="333333"/>
                </a:solidFill>
                <a:effectLst/>
                <a:latin typeface="Arial" panose="020B0604020202020204" pitchFamily="34" charset="0"/>
              </a:rPr>
              <a:t>. </a:t>
            </a:r>
            <a:r>
              <a:rPr lang="en-US" b="0" i="0" dirty="0">
                <a:solidFill>
                  <a:srgbClr val="202122"/>
                </a:solidFill>
                <a:effectLst/>
                <a:latin typeface="Arial" panose="020B0604020202020204" pitchFamily="34" charset="0"/>
              </a:rPr>
              <a:t>Auckland: Random House New Zealand.</a:t>
            </a:r>
          </a:p>
          <a:p>
            <a:pPr algn="l">
              <a:buFont typeface="Arial" panose="020B0604020202020204" pitchFamily="34" charset="0"/>
              <a:buNone/>
            </a:pPr>
            <a:r>
              <a:rPr lang="en-US" b="0" i="0" dirty="0">
                <a:solidFill>
                  <a:srgbClr val="202122"/>
                </a:solidFill>
                <a:effectLst/>
                <a:latin typeface="Arial" panose="020B0604020202020204" pitchFamily="34" charset="0"/>
              </a:rPr>
              <a:t>https://books.google.com.sg/books?id=5V9JAQAACAAJ&amp;redir_esc=y</a:t>
            </a:r>
          </a:p>
          <a:p>
            <a:pPr algn="l">
              <a:buFont typeface="Arial" panose="020B0604020202020204" pitchFamily="34" charset="0"/>
              <a:buChar char="•"/>
            </a:pPr>
            <a:endParaRPr lang="en-US"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202122"/>
                </a:solidFill>
                <a:effectLst/>
                <a:latin typeface="Arial" panose="020B0604020202020204" pitchFamily="34" charset="0"/>
              </a:rPr>
              <a:t>Wishart, I. (2014). </a:t>
            </a:r>
            <a:r>
              <a:rPr lang="en-US" b="0" i="0" dirty="0">
                <a:solidFill>
                  <a:srgbClr val="333333"/>
                </a:solidFill>
                <a:effectLst/>
                <a:latin typeface="Arial" panose="020B0604020202020204" pitchFamily="34" charset="0"/>
              </a:rPr>
              <a:t>Winston: The Story of a Political Phenomenon</a:t>
            </a:r>
            <a:r>
              <a:rPr lang="en-US" b="1" i="0" dirty="0">
                <a:solidFill>
                  <a:srgbClr val="333333"/>
                </a:solidFill>
                <a:effectLst/>
                <a:latin typeface="Arial" panose="020B0604020202020204" pitchFamily="34" charset="0"/>
              </a:rPr>
              <a:t> </a:t>
            </a:r>
            <a:r>
              <a:rPr lang="en-US" b="0" i="0" dirty="0">
                <a:solidFill>
                  <a:srgbClr val="202122"/>
                </a:solidFill>
                <a:effectLst/>
                <a:latin typeface="Arial" panose="020B0604020202020204" pitchFamily="34" charset="0"/>
              </a:rPr>
              <a:t>(1st ed.). Auckland: Howling at the Moon Publishing. </a:t>
            </a:r>
            <a:endParaRPr lang="en-SG" dirty="0"/>
          </a:p>
          <a:p>
            <a:r>
              <a:rPr lang="en-SG" dirty="0"/>
              <a:t>https://books.google.com.sg/books?id=MMfUoQEACAAJ&amp;redir_esc=y</a:t>
            </a:r>
          </a:p>
        </p:txBody>
      </p:sp>
      <p:sp>
        <p:nvSpPr>
          <p:cNvPr id="4" name="Slide Number Placeholder 3"/>
          <p:cNvSpPr>
            <a:spLocks noGrp="1"/>
          </p:cNvSpPr>
          <p:nvPr>
            <p:ph type="sldNum" sz="quarter" idx="5"/>
          </p:nvPr>
        </p:nvSpPr>
        <p:spPr/>
        <p:txBody>
          <a:bodyPr/>
          <a:lstStyle/>
          <a:p>
            <a:fld id="{9BE1DD1D-0BD5-4E4F-ABDD-53ED947792F1}" type="slidenum">
              <a:rPr lang="en-US" smtClean="0"/>
              <a:t>27</a:t>
            </a:fld>
            <a:endParaRPr lang="en-US"/>
          </a:p>
        </p:txBody>
      </p:sp>
    </p:spTree>
    <p:extLst>
      <p:ext uri="{BB962C8B-B14F-4D97-AF65-F5344CB8AC3E}">
        <p14:creationId xmlns:p14="http://schemas.microsoft.com/office/powerpoint/2010/main" val="4096055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Now let’s flash-forward to 2017, when New Zealand Labour politician Jacinda Ardern rose to power by building a wide-ranging coalition. </a:t>
            </a:r>
          </a:p>
          <a:p>
            <a:endParaRPr lang="en-SG" dirty="0"/>
          </a:p>
          <a:p>
            <a:r>
              <a:rPr lang="en-SG" dirty="0"/>
              <a:t>*Source of photo:</a:t>
            </a:r>
          </a:p>
          <a:p>
            <a:r>
              <a:rPr lang="en-SG" dirty="0"/>
              <a:t>https://edition.cnn.com/2017/10/19/asia/new-zealand-election/index.html</a:t>
            </a:r>
          </a:p>
          <a:p>
            <a:endParaRPr lang="en-SG" dirty="0"/>
          </a:p>
          <a:p>
            <a:r>
              <a:rPr lang="en-SG" dirty="0"/>
              <a:t>SUPPORTING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Google Sans"/>
              </a:rPr>
              <a:t>Ardern and Davis to lead </a:t>
            </a:r>
            <a:r>
              <a:rPr lang="en-US" b="0" i="0" dirty="0" err="1">
                <a:solidFill>
                  <a:srgbClr val="202124"/>
                </a:solidFill>
                <a:effectLst/>
                <a:latin typeface="Google Sans"/>
              </a:rPr>
              <a:t>Labour</a:t>
            </a:r>
            <a:r>
              <a:rPr lang="en-US" b="0" i="0" dirty="0">
                <a:solidFill>
                  <a:srgbClr val="202124"/>
                </a:solidFill>
                <a:effectLst/>
                <a:latin typeface="Google Sans"/>
              </a:rPr>
              <a:t> negotiating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0" i="0" dirty="0">
                <a:solidFill>
                  <a:srgbClr val="1155CC"/>
                </a:solidFill>
                <a:effectLst/>
                <a:latin typeface="Arial" panose="020B0604020202020204" pitchFamily="34" charset="0"/>
                <a:hlinkClick r:id="rId3"/>
              </a:rPr>
              <a:t>https://www.rnz.co.nz/news/political/340286/ardern-and-davis-to-lead-labour-negotiating-team</a:t>
            </a:r>
            <a:endParaRPr lang="en-US"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Google Sans"/>
              </a:rPr>
              <a:t>NZ First talks with National, </a:t>
            </a:r>
            <a:r>
              <a:rPr lang="en-US" b="0" i="0" dirty="0" err="1">
                <a:solidFill>
                  <a:srgbClr val="202124"/>
                </a:solidFill>
                <a:effectLst/>
                <a:latin typeface="Google Sans"/>
              </a:rPr>
              <a:t>Labour</a:t>
            </a:r>
            <a:r>
              <a:rPr lang="en-US" b="0" i="0" dirty="0">
                <a:solidFill>
                  <a:srgbClr val="202124"/>
                </a:solidFill>
                <a:effectLst/>
                <a:latin typeface="Google Sans"/>
              </a:rPr>
              <a:t> begin</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0" i="0" dirty="0">
                <a:solidFill>
                  <a:srgbClr val="1155CC"/>
                </a:solidFill>
                <a:effectLst/>
                <a:latin typeface="Arial" panose="020B0604020202020204" pitchFamily="34" charset="0"/>
                <a:hlinkClick r:id="rId4"/>
              </a:rPr>
              <a:t>https://www.stuff.co.nz/national/politics/97564343/nz-first-talks-with-national-labour</a:t>
            </a:r>
            <a:endParaRPr lang="en-US"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Google Sans"/>
              </a:rPr>
              <a:t>Jacinda Ardern: Who is New Zealand's next prime minister?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0" i="0" dirty="0">
                <a:solidFill>
                  <a:srgbClr val="1155CC"/>
                </a:solidFill>
                <a:effectLst/>
                <a:latin typeface="Arial" panose="020B0604020202020204" pitchFamily="34" charset="0"/>
                <a:hlinkClick r:id="rId5"/>
              </a:rPr>
              <a:t>https://www.abc.net.au/news/2017-10-19/jacinda-ardern-who-is-new-zealands-next-prime-minister/9067330</a:t>
            </a:r>
            <a:endParaRPr lang="en-US"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Google Sans"/>
              </a:rPr>
              <a:t>New PM Jacinda Ardern joins an elite few among world, NZ leaders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0" i="0" dirty="0">
                <a:solidFill>
                  <a:srgbClr val="1155CC"/>
                </a:solidFill>
                <a:effectLst/>
                <a:latin typeface="Arial" panose="020B0604020202020204" pitchFamily="34" charset="0"/>
                <a:hlinkClick r:id="rId6"/>
              </a:rPr>
              <a:t>https://web.archive.org/web/20171026033659/http://www.newshub.co.nz/home/politics/2017/10/new-pm-jacinda-ardern-joins-an-elite-few-among-world-nz-leaders.html</a:t>
            </a:r>
            <a:endParaRPr lang="en-US"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Google Sans"/>
              </a:rPr>
              <a:t>Green Party ratifies confidence and supply deal with </a:t>
            </a:r>
            <a:r>
              <a:rPr lang="en-US" b="0" i="0" dirty="0" err="1">
                <a:solidFill>
                  <a:srgbClr val="202124"/>
                </a:solidFill>
                <a:effectLst/>
                <a:latin typeface="Google Sans"/>
              </a:rPr>
              <a:t>Labour</a:t>
            </a:r>
            <a:r>
              <a:rPr lang="en-US" b="0" i="0" dirty="0">
                <a:solidFill>
                  <a:srgbClr val="202124"/>
                </a:solidFill>
                <a:effectLst/>
                <a:latin typeface="Google Sans"/>
              </a:rPr>
              <a:t> - NZ Herald</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0" i="0" dirty="0">
                <a:solidFill>
                  <a:srgbClr val="1155CC"/>
                </a:solidFill>
                <a:effectLst/>
                <a:latin typeface="Arial" panose="020B0604020202020204" pitchFamily="34" charset="0"/>
                <a:hlinkClick r:id="rId7"/>
              </a:rPr>
              <a:t>https://www.nzherald.co.nz/nz/green-party-ratifies-confidence-and-supply-deal-with-labour/QOR4ECRXQLZ2HEB6AQ7S6NUVNY/</a:t>
            </a:r>
            <a:endParaRPr lang="en-US"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Google Sans"/>
              </a:rPr>
              <a:t>Jacinda Ardern reveals ministers of new government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SG" b="0" i="0" dirty="0">
                <a:solidFill>
                  <a:srgbClr val="1155CC"/>
                </a:solidFill>
                <a:effectLst/>
                <a:latin typeface="Arial" panose="020B0604020202020204" pitchFamily="34" charset="0"/>
                <a:hlinkClick r:id="rId8"/>
              </a:rPr>
              <a:t>https://www.nzherald.co.nz/nz/jacinda-ardern-reveals-ministers-of-new-government/URWMRXTQ6RQI7M3MHHMRCKRQF4/</a:t>
            </a:r>
            <a:endParaRPr lang="en-US"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Google Sans"/>
              </a:rPr>
              <a:t>New government ministers revealed | RNZ News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b="0" i="0" dirty="0">
                <a:solidFill>
                  <a:srgbClr val="1155CC"/>
                </a:solidFill>
                <a:effectLst/>
                <a:latin typeface="Arial" panose="020B0604020202020204" pitchFamily="34" charset="0"/>
                <a:hlinkClick r:id="rId9"/>
              </a:rPr>
              <a:t>https://www.rnz.co.nz/news/political/342329/new-government-ministers-revealed</a:t>
            </a:r>
            <a:endParaRPr lang="en-SG" b="0" i="0" dirty="0">
              <a:solidFill>
                <a:srgbClr val="1155CC"/>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i="0" dirty="0">
                <a:solidFill>
                  <a:srgbClr val="202124"/>
                </a:solidFill>
                <a:effectLst/>
                <a:latin typeface="Google Sans"/>
              </a:rPr>
              <a:t>New Zealand: Jacinda Ardern to become Prime Minister – CNN</a:t>
            </a:r>
            <a:endParaRPr lang="en-SG" b="0" i="0" dirty="0">
              <a:solidFill>
                <a:srgbClr val="202124"/>
              </a:solidFill>
              <a:effectLst/>
              <a:latin typeface="Google Sans"/>
            </a:endParaRPr>
          </a:p>
          <a:p>
            <a:r>
              <a:rPr lang="en-SG" dirty="0"/>
              <a:t>https://edition.cnn.com/2017/10/19/asia/new-zealand-election/index.html</a:t>
            </a:r>
            <a:endParaRPr lang="en-SG" b="0" i="0" dirty="0">
              <a:solidFill>
                <a:srgbClr val="202124"/>
              </a:solidFill>
              <a:effectLst/>
              <a:latin typeface="Google San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SG"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28</a:t>
            </a:fld>
            <a:endParaRPr lang="en-US"/>
          </a:p>
        </p:txBody>
      </p:sp>
    </p:spTree>
    <p:extLst>
      <p:ext uri="{BB962C8B-B14F-4D97-AF65-F5344CB8AC3E}">
        <p14:creationId xmlns:p14="http://schemas.microsoft.com/office/powerpoint/2010/main" val="2416794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Here are the 2017 election results. National won 45% of the party vote to Labour’s 37%, a clear victory. But a small but crucial minority of seats are held by New Zealand first, with 9 seats, and the Greens with 8. </a:t>
            </a:r>
          </a:p>
          <a:p>
            <a:endParaRPr lang="en-SG" dirty="0"/>
          </a:p>
          <a:p>
            <a:r>
              <a:rPr lang="en-SG" dirty="0"/>
              <a:t>*Source of photos:</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https://en.wikipedia.org/wiki/2017_New_Zealand_general_election</a:t>
            </a:r>
          </a:p>
          <a:p>
            <a:r>
              <a:rPr lang="en-SG" dirty="0"/>
              <a:t>https://en.wikipedia.org/wiki/2017_New_Zealand_general_election#/media/File:New_Zealand_Parliament_Lab-NZF_coalition_seating_plan,_2017.svg</a:t>
            </a:r>
          </a:p>
          <a:p>
            <a:endParaRPr lang="en-SG" dirty="0"/>
          </a:p>
          <a:p>
            <a:r>
              <a:rPr lang="en-SG" dirty="0"/>
              <a:t>Legalise Cannabis got only one third of a percentage of the vote, so they sadly don’t get a seat in parliament.  </a:t>
            </a:r>
          </a:p>
          <a:p>
            <a:endParaRPr lang="en-SG" dirty="0"/>
          </a:p>
          <a:p>
            <a:r>
              <a:rPr lang="en-SG" dirty="0"/>
              <a:t>SUPPORTING INFORMATION</a:t>
            </a:r>
          </a:p>
          <a:p>
            <a:endParaRPr lang="en-SG" dirty="0"/>
          </a:p>
          <a:p>
            <a:r>
              <a:rPr lang="en-SG" dirty="0"/>
              <a:t>https://en.wikipedia.org/wiki/2017_New_Zealand_general_election</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29</a:t>
            </a:fld>
            <a:endParaRPr lang="en-US"/>
          </a:p>
        </p:txBody>
      </p:sp>
    </p:spTree>
    <p:extLst>
      <p:ext uri="{BB962C8B-B14F-4D97-AF65-F5344CB8AC3E}">
        <p14:creationId xmlns:p14="http://schemas.microsoft.com/office/powerpoint/2010/main" val="415101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bring this topic to life with a coalition building challenge</a:t>
            </a:r>
            <a:r>
              <a:rPr lang="en-US" sz="1200" kern="1200" baseline="0" dirty="0">
                <a:solidFill>
                  <a:schemeClr val="tx1"/>
                </a:solidFill>
                <a:effectLst/>
                <a:latin typeface="+mn-lt"/>
                <a:ea typeface="+mn-ea"/>
                <a:cs typeface="+mn-cs"/>
              </a:rPr>
              <a:t>. You will play the roles of four political parties in the fictional nation of Augusta. You must attempt to build a coalition government.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ou will have 15 minutes to read your role materials and plan your strategy, then 1 hour and 30 minutes to negotiate with your three partners. At the point please give me</a:t>
            </a:r>
            <a:r>
              <a:rPr lang="en-US" sz="1200" kern="1200" baseline="0" dirty="0">
                <a:solidFill>
                  <a:schemeClr val="tx1"/>
                </a:solidFill>
                <a:effectLst/>
                <a:latin typeface="+mn-lt"/>
                <a:ea typeface="+mn-ea"/>
                <a:cs typeface="+mn-cs"/>
              </a:rPr>
              <a:t> 1 outcome form for each negotiation group</a:t>
            </a:r>
            <a:r>
              <a:rPr lang="en-US" sz="1200" kern="1200" dirty="0">
                <a:solidFill>
                  <a:schemeClr val="tx1"/>
                </a:solidFill>
                <a:effectLst/>
                <a:latin typeface="+mn-lt"/>
                <a:ea typeface="+mn-ea"/>
                <a:cs typeface="+mn-cs"/>
              </a:rPr>
              <a:t>. The Libertarian party fills out the outcome form on behalf of the whole group. Please try to find partners</a:t>
            </a:r>
            <a:r>
              <a:rPr lang="en-US" sz="1200" kern="1200" baseline="0" dirty="0">
                <a:solidFill>
                  <a:schemeClr val="tx1"/>
                </a:solidFill>
                <a:effectLst/>
                <a:latin typeface="+mn-lt"/>
                <a:ea typeface="+mn-ea"/>
                <a:cs typeface="+mn-cs"/>
              </a:rPr>
              <a:t> you know less well than the others, and to the extent you can different people than in your previous negotiations.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 few communication rules.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You free to meet with anyone who would like to meet with you. This could be in groups of 4, 3, or 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We also have a </a:t>
            </a:r>
            <a:r>
              <a:rPr lang="en-US" altLang="en-US" sz="1200" b="0" dirty="0"/>
              <a:t>side channel rule.</a:t>
            </a:r>
            <a:r>
              <a:rPr lang="en-US" altLang="en-US" sz="1200" dirty="0"/>
              <a:t> </a:t>
            </a:r>
            <a:r>
              <a:rPr lang="en-SG" sz="1200" dirty="0">
                <a:effectLst/>
                <a:ea typeface="Times New Roman" panose="02020603050405020304" pitchFamily="18" charset="0"/>
              </a:rPr>
              <a:t>Each party has the right to obligate a single 5-minute side discussion with each other party, even if the other party does not want to. In other words, one during the negotiation, the liberals can force the conservatives, libertarians, and labour party to speak to them to the side. The idea here is to break open communication when strong coalitions form early. </a:t>
            </a:r>
            <a:endParaRPr lang="en-US" alt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In addition, all four political parties must be </a:t>
            </a:r>
            <a:r>
              <a:rPr lang="en-US" altLang="en-US" sz="1200" u="sng" dirty="0"/>
              <a:t>present</a:t>
            </a:r>
            <a:r>
              <a:rPr lang="en-US" altLang="en-US" sz="1200" dirty="0"/>
              <a:t> when the deal is finalized, so that parties in danger of exclusion can make last-minute counter-offers. No ideal is final until everyone has had a change to make a last minute counter. </a:t>
            </a:r>
            <a:endParaRPr lang="en-US" altLang="en-US" sz="105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Last but not least, in this negotiation, you are allowed to lie. </a:t>
            </a:r>
            <a:r>
              <a:rPr lang="en-US" sz="1200" dirty="0"/>
              <a:t>In particular, you can promise to join a coalition and then back out. No verbal, handshake, or written contract is binding. All that matters is what it says on the outcome form that is turned in to me at the end of the exercise. </a:t>
            </a:r>
            <a:endParaRPr lang="en-US" alt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An alternative approach to creating the pairings is for the instructor to pair students up herself, either by creating pairings before class begins or ad-hoc now during the lecture.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Important note</a:t>
            </a:r>
            <a:r>
              <a:rPr lang="en-US" sz="1200" kern="1200" baseline="0" dirty="0">
                <a:solidFill>
                  <a:schemeClr val="tx1"/>
                </a:solidFill>
                <a:effectLst/>
                <a:latin typeface="+mn-lt"/>
                <a:ea typeface="+mn-ea"/>
                <a:cs typeface="+mn-cs"/>
              </a:rPr>
              <a:t>: There must be at least one student in each role for this negotiation. The negotiation exercise will not work properly if no one in the negotiation group has one or more roles. If students are not divisible into groups of 4, have more than 1 student in one or more roles. Groups of 3, 2, and 1 students are NOT viable for the Augusta case, at least four and up to seven students would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3</a:t>
            </a:fld>
            <a:endParaRPr lang="en-US"/>
          </a:p>
        </p:txBody>
      </p:sp>
    </p:spTree>
    <p:extLst>
      <p:ext uri="{BB962C8B-B14F-4D97-AF65-F5344CB8AC3E}">
        <p14:creationId xmlns:p14="http://schemas.microsoft.com/office/powerpoint/2010/main" val="1712719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Even though the conservative National party got the most votes and hence the most seats in parliament, Ardern cut them out of the government by forming a partnership with Winston’s small New Zealand First party as well as the even smaller Green party led by </a:t>
            </a:r>
            <a:r>
              <a:rPr lang="en-SG" b="0" i="0" dirty="0" err="1">
                <a:solidFill>
                  <a:srgbClr val="000000"/>
                </a:solidFill>
                <a:effectLst/>
                <a:latin typeface="Linux Libertine"/>
              </a:rPr>
              <a:t>Marama</a:t>
            </a:r>
            <a:r>
              <a:rPr lang="en-SG" b="0" i="0" dirty="0">
                <a:solidFill>
                  <a:srgbClr val="000000"/>
                </a:solidFill>
                <a:effectLst/>
                <a:latin typeface="Linux Libertine"/>
              </a:rPr>
              <a:t> Davidson</a:t>
            </a:r>
            <a:r>
              <a:rPr lang="en-SG" dirty="0"/>
              <a:t>. In the terms of the Augusta case, she built a “Liberal-Labour-Libertarian” coalition of the weaker players, with the “Conservatives” not in the government at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She successfully split the conservative coalition between the National and NZ first parties, which had previously formed a government together, making the better offer. Winston became her deputy PM. Look at his face! I’d be happy too. Weaker parties can get a great deal in coalition negotiations if they are in the queenmaker or kingmaker position and part of the winning coalition.  </a:t>
            </a:r>
          </a:p>
          <a:p>
            <a:endParaRPr lang="en-SG" dirty="0"/>
          </a:p>
          <a:p>
            <a:r>
              <a:rPr lang="en-SG" dirty="0"/>
              <a:t>*Source of photos:</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https://www.theguardian.com/world/2017/oct/24/new-zealand-kingmaker-winston-peters-deputy-prime-minister-foreign</a:t>
            </a:r>
          </a:p>
          <a:p>
            <a:r>
              <a:rPr lang="en-SG" b="0" i="0" dirty="0">
                <a:solidFill>
                  <a:srgbClr val="222222"/>
                </a:solidFill>
                <a:effectLst/>
                <a:latin typeface="Roboto" panose="02000000000000000000" pitchFamily="2" charset="0"/>
              </a:rPr>
              <a:t>https://www.rnz.co.nz/news/national/429597/labour-and-greens-formally-sign-cooperation-agreement</a:t>
            </a:r>
          </a:p>
          <a:p>
            <a:endParaRPr lang="en-SG" dirty="0"/>
          </a:p>
          <a:p>
            <a:r>
              <a:rPr lang="en-SG" dirty="0"/>
              <a:t>SUPPORTING INFORMATION</a:t>
            </a:r>
          </a:p>
          <a:p>
            <a:endParaRPr lang="en-SG" dirty="0"/>
          </a:p>
          <a:p>
            <a:pPr algn="l" fontAlgn="base"/>
            <a:r>
              <a:rPr lang="en-US" b="0" i="0" dirty="0">
                <a:solidFill>
                  <a:srgbClr val="121212"/>
                </a:solidFill>
                <a:effectLst/>
                <a:latin typeface="GH Guardian Headline"/>
              </a:rPr>
              <a:t>New Zealand </a:t>
            </a:r>
            <a:r>
              <a:rPr lang="en-US" b="0" i="0" dirty="0" err="1">
                <a:solidFill>
                  <a:srgbClr val="121212"/>
                </a:solidFill>
                <a:effectLst/>
                <a:latin typeface="GH Guardian Headline"/>
              </a:rPr>
              <a:t>Labour</a:t>
            </a:r>
            <a:r>
              <a:rPr lang="en-US" b="0" i="0" dirty="0">
                <a:solidFill>
                  <a:srgbClr val="121212"/>
                </a:solidFill>
                <a:effectLst/>
                <a:latin typeface="GH Guardian Headline"/>
              </a:rPr>
              <a:t> signs coalition deal and makes Winston Peters deputy PM</a:t>
            </a:r>
          </a:p>
          <a:p>
            <a:r>
              <a:rPr lang="en-SG" dirty="0"/>
              <a:t>https://www.theguardian.com/world/2017/oct/24/new-zealand-kingmaker-winston-peters-deputy-prime-minister-foreign</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21212"/>
                </a:solidFill>
                <a:effectLst/>
                <a:latin typeface="Guardian Egyptian Web"/>
              </a:rPr>
              <a:t>Jacinda Ardern is next prime minister of New Zealand, Winston Peters confirms – as it happened</a:t>
            </a:r>
          </a:p>
          <a:p>
            <a:r>
              <a:rPr lang="en-SG" dirty="0"/>
              <a:t>https://www.theguardian.com/world/live/2017/oct/19/new-zealand-election-winston-peters-prime-minister-bill-english-jacinda-ardern-live</a:t>
            </a:r>
          </a:p>
          <a:p>
            <a:endParaRPr lang="en-SG" dirty="0"/>
          </a:p>
          <a:p>
            <a:pPr algn="l" fontAlgn="base"/>
            <a:r>
              <a:rPr lang="en-SG" dirty="0"/>
              <a:t>N</a:t>
            </a:r>
            <a:r>
              <a:rPr lang="en-US" b="0" i="0" dirty="0" err="1">
                <a:solidFill>
                  <a:srgbClr val="121212"/>
                </a:solidFill>
                <a:effectLst/>
                <a:latin typeface="GH Guardian Headline"/>
              </a:rPr>
              <a:t>ew</a:t>
            </a:r>
            <a:r>
              <a:rPr lang="en-US" b="0" i="0" dirty="0">
                <a:solidFill>
                  <a:srgbClr val="121212"/>
                </a:solidFill>
                <a:effectLst/>
                <a:latin typeface="GH Guardian Headline"/>
              </a:rPr>
              <a:t> Zealand Greens accept Ardern's offer of 'cooperation agreement'</a:t>
            </a:r>
          </a:p>
          <a:p>
            <a:r>
              <a:rPr lang="en-SG" dirty="0"/>
              <a:t>https://www.theguardian.com/world/2020/oct/31/new-zealand-greens-accept-arderns-offer-of-cooperation-agreement</a:t>
            </a:r>
          </a:p>
          <a:p>
            <a:endParaRPr lang="en-SG" dirty="0"/>
          </a:p>
          <a:p>
            <a:r>
              <a:rPr lang="en-US" b="0" i="0" dirty="0">
                <a:solidFill>
                  <a:srgbClr val="222222"/>
                </a:solidFill>
                <a:effectLst/>
                <a:latin typeface="Roboto" panose="02000000000000000000" pitchFamily="2" charset="0"/>
              </a:rPr>
              <a:t>NZ First, Green Party, </a:t>
            </a:r>
            <a:r>
              <a:rPr lang="en-US" b="0" i="0" dirty="0" err="1">
                <a:solidFill>
                  <a:srgbClr val="222222"/>
                </a:solidFill>
                <a:effectLst/>
                <a:latin typeface="Roboto" panose="02000000000000000000" pitchFamily="2" charset="0"/>
              </a:rPr>
              <a:t>Labour</a:t>
            </a:r>
            <a:r>
              <a:rPr lang="en-US" b="0" i="0" dirty="0">
                <a:solidFill>
                  <a:srgbClr val="222222"/>
                </a:solidFill>
                <a:effectLst/>
                <a:latin typeface="Roboto" panose="02000000000000000000" pitchFamily="2" charset="0"/>
              </a:rPr>
              <a:t> coalition deals revealed</a:t>
            </a:r>
            <a:endParaRPr lang="en-SG" b="0" i="0" dirty="0">
              <a:solidFill>
                <a:srgbClr val="222222"/>
              </a:solidFill>
              <a:effectLst/>
              <a:latin typeface="Roboto" panose="02000000000000000000" pitchFamily="2" charset="0"/>
            </a:endParaRPr>
          </a:p>
          <a:p>
            <a:r>
              <a:rPr lang="en-SG" b="0" i="0" dirty="0">
                <a:solidFill>
                  <a:srgbClr val="222222"/>
                </a:solidFill>
                <a:effectLst/>
                <a:latin typeface="Roboto" panose="02000000000000000000" pitchFamily="2" charset="0"/>
              </a:rPr>
              <a:t>https://www.stuff.co.nz/national/politics/98170259/nz-prime-minister-elect-jacinda-ardern-reveals-cost-of-coalition</a:t>
            </a:r>
          </a:p>
          <a:p>
            <a:endParaRPr lang="en-SG" b="1" i="0" dirty="0">
              <a:solidFill>
                <a:srgbClr val="222222"/>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404441"/>
                </a:solidFill>
                <a:effectLst/>
                <a:latin typeface="Colfax"/>
              </a:rPr>
              <a:t>Labour</a:t>
            </a:r>
            <a:r>
              <a:rPr lang="en-US" b="0" i="0" dirty="0">
                <a:solidFill>
                  <a:srgbClr val="404441"/>
                </a:solidFill>
                <a:effectLst/>
                <a:latin typeface="Colfax"/>
              </a:rPr>
              <a:t> and Greens formally sign cooperation agreement</a:t>
            </a:r>
          </a:p>
          <a:p>
            <a:r>
              <a:rPr lang="en-SG" b="0" i="0" dirty="0">
                <a:solidFill>
                  <a:srgbClr val="222222"/>
                </a:solidFill>
                <a:effectLst/>
                <a:latin typeface="Roboto" panose="02000000000000000000" pitchFamily="2" charset="0"/>
              </a:rPr>
              <a:t>https://www.rnz.co.nz/news/national/429597/labour-and-greens-formally-sign-cooperation-agreement</a:t>
            </a:r>
          </a:p>
          <a:p>
            <a:endParaRPr lang="en-SG" b="1" i="0" dirty="0">
              <a:solidFill>
                <a:srgbClr val="222222"/>
              </a:solidFill>
              <a:effectLst/>
              <a:latin typeface="Roboto" panose="02000000000000000000" pitchFamily="2" charset="0"/>
            </a:endParaRPr>
          </a:p>
          <a:p>
            <a:r>
              <a:rPr lang="en-SG" b="0" i="0" dirty="0" err="1">
                <a:solidFill>
                  <a:srgbClr val="222222"/>
                </a:solidFill>
                <a:effectLst/>
                <a:latin typeface="Roboto" panose="02000000000000000000" pitchFamily="2" charset="0"/>
              </a:rPr>
              <a:t>Marama</a:t>
            </a:r>
            <a:r>
              <a:rPr lang="en-SG" b="0" i="0" dirty="0">
                <a:solidFill>
                  <a:srgbClr val="222222"/>
                </a:solidFill>
                <a:effectLst/>
                <a:latin typeface="Roboto" panose="02000000000000000000" pitchFamily="2" charset="0"/>
              </a:rPr>
              <a:t> Davidson</a:t>
            </a:r>
          </a:p>
          <a:p>
            <a:r>
              <a:rPr lang="en-SG" b="0" i="0" dirty="0">
                <a:solidFill>
                  <a:srgbClr val="222222"/>
                </a:solidFill>
                <a:effectLst/>
                <a:latin typeface="Roboto" panose="02000000000000000000" pitchFamily="2" charset="0"/>
              </a:rPr>
              <a:t>https://www.teaomaori.news/election/candidates/marama-davidson</a:t>
            </a:r>
          </a:p>
          <a:p>
            <a:endParaRPr lang="en-SG" b="1" i="0" dirty="0">
              <a:solidFill>
                <a:srgbClr val="222222"/>
              </a:solidFill>
              <a:effectLst/>
              <a:latin typeface="Roboto" panose="02000000000000000000" pitchFamily="2" charset="0"/>
            </a:endParaRPr>
          </a:p>
          <a:p>
            <a:endParaRPr lang="en-SG" b="1" i="0" dirty="0">
              <a:solidFill>
                <a:srgbClr val="222222"/>
              </a:solidFill>
              <a:effectLst/>
              <a:latin typeface="Roboto" panose="02000000000000000000" pitchFamily="2" charset="0"/>
            </a:endParaRP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30</a:t>
            </a:fld>
            <a:endParaRPr lang="en-US"/>
          </a:p>
        </p:txBody>
      </p:sp>
    </p:spTree>
    <p:extLst>
      <p:ext uri="{BB962C8B-B14F-4D97-AF65-F5344CB8AC3E}">
        <p14:creationId xmlns:p14="http://schemas.microsoft.com/office/powerpoint/2010/main" val="1997925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Winston even got to be acting Prime Minister for 6 weeks in 2018 while Ardern was on maternity leave. </a:t>
            </a:r>
          </a:p>
          <a:p>
            <a:endParaRPr lang="en-SG" dirty="0"/>
          </a:p>
          <a:p>
            <a:r>
              <a:rPr lang="en-SG" dirty="0"/>
              <a:t>*Source of photos:</a:t>
            </a:r>
          </a:p>
          <a:p>
            <a:r>
              <a:rPr lang="en-SG" dirty="0"/>
              <a:t>https://www.straitstimes.com/asia/australianz/new-zealand-pm-jacinda-ardern-reveals-maternity-leave-arrangements</a:t>
            </a:r>
          </a:p>
          <a:p>
            <a:r>
              <a:rPr lang="en-SG" dirty="0"/>
              <a:t>https://www.theguardian.com/world/2018/jun/16/who-is-winston-peters-the-40-year-rise-of-new-zealands-next-acting-pm</a:t>
            </a:r>
          </a:p>
          <a:p>
            <a:endParaRPr lang="en-SG" dirty="0"/>
          </a:p>
          <a:p>
            <a:r>
              <a:rPr lang="en-SG" dirty="0"/>
              <a:t>SUPPORTING INFORMATION</a:t>
            </a:r>
          </a:p>
          <a:p>
            <a:endParaRPr lang="en-SG" dirty="0"/>
          </a:p>
          <a:p>
            <a:r>
              <a:rPr lang="en-SG" dirty="0"/>
              <a:t>https://www.straitstimes.com/asia/australianz/new-zealand-pm-jacinda-ardern-reveals-maternity-leave-arrangements</a:t>
            </a:r>
          </a:p>
          <a:p>
            <a:endParaRPr lang="en-SG" dirty="0"/>
          </a:p>
          <a:p>
            <a:r>
              <a:rPr lang="en-SG" dirty="0"/>
              <a:t>https://www.theguardian.com/world/2018/jun/16/who-is-winston-peters-the-40-year-rise-of-new-zealands-next-acting-pm</a:t>
            </a:r>
          </a:p>
        </p:txBody>
      </p:sp>
      <p:sp>
        <p:nvSpPr>
          <p:cNvPr id="4" name="Slide Number Placeholder 3"/>
          <p:cNvSpPr>
            <a:spLocks noGrp="1"/>
          </p:cNvSpPr>
          <p:nvPr>
            <p:ph type="sldNum" sz="quarter" idx="5"/>
          </p:nvPr>
        </p:nvSpPr>
        <p:spPr/>
        <p:txBody>
          <a:bodyPr/>
          <a:lstStyle/>
          <a:p>
            <a:fld id="{9BE1DD1D-0BD5-4E4F-ABDD-53ED947792F1}" type="slidenum">
              <a:rPr lang="en-US" smtClean="0"/>
              <a:t>31</a:t>
            </a:fld>
            <a:endParaRPr lang="en-US"/>
          </a:p>
        </p:txBody>
      </p:sp>
    </p:spTree>
    <p:extLst>
      <p:ext uri="{BB962C8B-B14F-4D97-AF65-F5344CB8AC3E}">
        <p14:creationId xmlns:p14="http://schemas.microsoft.com/office/powerpoint/2010/main" val="1754538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Shortly after, Ardern led her government to a historic success combating the COVID-19 pandemic, further cementing her legitimacy and political support.</a:t>
            </a:r>
          </a:p>
          <a:p>
            <a:endParaRPr lang="en-SG" dirty="0"/>
          </a:p>
          <a:p>
            <a:r>
              <a:rPr lang="en-SG" dirty="0"/>
              <a:t>*Source of photos:</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https://www.straitstimes.com/asia/australianz/new-zealand-pm-ardern-declares-national-emergency-as-country-reports-47-new</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https://www.theguardian.com/world/2020/apr/27/new-zealand-prepares-to-lift-strict-lockdown-after-eliminating-coronavirus</a:t>
            </a:r>
          </a:p>
          <a:p>
            <a:endParaRPr lang="en-SG" dirty="0"/>
          </a:p>
          <a:p>
            <a:r>
              <a:rPr lang="en-SG" dirty="0"/>
              <a:t>SUPPORTING INFORMATION</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SelaneWebSTTwenty"/>
              </a:rPr>
              <a:t>New Zealand PM Ardern declares national emergency as country reports 50 new coronavirus cases</a:t>
            </a:r>
          </a:p>
          <a:p>
            <a:r>
              <a:rPr lang="en-SG" dirty="0"/>
              <a:t>https://www.straitstimes.com/asia/australianz/new-zealand-pm-ardern-declares-national-emergency-as-country-reports-47-new</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ato"/>
              </a:rPr>
              <a:t>New Zealand PM Ardern declares state of emergency to tackle coronavirus</a:t>
            </a:r>
          </a:p>
          <a:p>
            <a:r>
              <a:rPr lang="en-SG" dirty="0"/>
              <a:t>https://www.channelnewsasia.com/news/world/new-zealand-state-emergency-covid19-coronavirus-jacinda-ardern-12573536</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SelaneWebSTTwenty"/>
              </a:rPr>
              <a:t>Ardern declares victory against spread of coronavirus</a:t>
            </a:r>
          </a:p>
          <a:p>
            <a:r>
              <a:rPr lang="en-SG" dirty="0"/>
              <a:t>https://www.straitstimes.com/asia/australianz/ardern-declares-victory-against-spread-of-virus</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21212"/>
                </a:solidFill>
                <a:effectLst/>
                <a:latin typeface="nyt-cheltenham"/>
              </a:rPr>
              <a:t>Jacinda Ardern Sold a Drastic Lockdown With Straight Talk and Mom Jokes</a:t>
            </a:r>
          </a:p>
          <a:p>
            <a:r>
              <a:rPr lang="en-SG" dirty="0"/>
              <a:t>https://www.nytimes.com/2020/05/23/world/asia/jacinda-ardern-coronavirus-new-zealand.html</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21212"/>
                </a:solidFill>
                <a:effectLst/>
                <a:latin typeface="nyt-cheltenham"/>
              </a:rPr>
              <a:t>New Zealand Lifts Lockdown as It Declares Virus Eliminated, for Now</a:t>
            </a:r>
          </a:p>
          <a:p>
            <a:r>
              <a:rPr lang="en-SG" dirty="0"/>
              <a:t>https://www.nytimes.com/2020/06/08/world/australia/new-zealand-coronavirus-ardern.html</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21212"/>
                </a:solidFill>
                <a:effectLst/>
                <a:latin typeface="GH Guardian Headline"/>
              </a:rPr>
              <a:t>Ardern: New Zealand has 'won battle' against community transmission of Covid-19</a:t>
            </a:r>
          </a:p>
          <a:p>
            <a:r>
              <a:rPr lang="en-SG" dirty="0"/>
              <a:t>https://www.theguardian.com/world/2020/apr/27/new-zealand-prepares-to-lift-strict-lockdown-after-eliminating-coronavirus</a:t>
            </a:r>
          </a:p>
          <a:p>
            <a:endParaRPr lang="en-SG" dirty="0"/>
          </a:p>
          <a:p>
            <a:r>
              <a:rPr lang="en-SG" dirty="0"/>
              <a:t>https://www.google.com/</a:t>
            </a:r>
            <a:r>
              <a:rPr lang="en-SG" dirty="0" err="1"/>
              <a:t>search?q</a:t>
            </a:r>
            <a:r>
              <a:rPr lang="en-SG" dirty="0"/>
              <a:t>=covid+new+zealand+2021&amp;rlz=1C1JZAP_enSG903SG904&amp;oq=covid+new+zealand+2021&amp;aqs=chrome..69i57j0i22i30l9.3813j0j4&amp;sourceid=</a:t>
            </a:r>
            <a:r>
              <a:rPr lang="en-SG" dirty="0" err="1"/>
              <a:t>chrome&amp;ie</a:t>
            </a:r>
            <a:r>
              <a:rPr lang="en-SG" dirty="0"/>
              <a:t>=UTF-8</a:t>
            </a:r>
          </a:p>
          <a:p>
            <a:endParaRPr lang="en-SG" dirty="0"/>
          </a:p>
          <a:p>
            <a:endParaRPr lang="en-SG" dirty="0"/>
          </a:p>
          <a:p>
            <a:endParaRPr lang="en-SG" dirty="0"/>
          </a:p>
          <a:p>
            <a:endParaRPr lang="en-SG" dirty="0"/>
          </a:p>
          <a:p>
            <a:endParaRPr lang="en-SG" dirty="0"/>
          </a:p>
          <a:p>
            <a:endParaRPr lang="en-SG" dirty="0"/>
          </a:p>
          <a:p>
            <a:endParaRPr lang="en-SG"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32</a:t>
            </a:fld>
            <a:endParaRPr lang="en-US"/>
          </a:p>
        </p:txBody>
      </p:sp>
    </p:spTree>
    <p:extLst>
      <p:ext uri="{BB962C8B-B14F-4D97-AF65-F5344CB8AC3E}">
        <p14:creationId xmlns:p14="http://schemas.microsoft.com/office/powerpoint/2010/main" val="541326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In the 2020 election, her Labour party won an outright majority of Parliament seats – 65 of 120 seats – and the plurality of the party vote in 72 of 73 electorates. The 2020 election was also historic for her rivals the conservative National party, their second-worst result ever. </a:t>
            </a:r>
          </a:p>
          <a:p>
            <a:endParaRPr lang="en-SG" dirty="0"/>
          </a:p>
          <a:p>
            <a:r>
              <a:rPr lang="en-SG" dirty="0"/>
              <a:t>*Source of photo:</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https://www.reuters.com/article/uk-newzealand-election-idUSKBN2712ZI</a:t>
            </a:r>
          </a:p>
          <a:p>
            <a:endParaRPr lang="en-SG" dirty="0"/>
          </a:p>
          <a:p>
            <a:r>
              <a:rPr lang="en-SG" dirty="0"/>
              <a:t>SUPPORTING INFORMATION</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F3F40"/>
                </a:solidFill>
                <a:effectLst/>
                <a:latin typeface="knowledge-medium"/>
              </a:rPr>
              <a:t>New Zealand's Ardern wins 'historic' re-election for crushing COVID-19</a:t>
            </a:r>
          </a:p>
          <a:p>
            <a:r>
              <a:rPr lang="en-SG" dirty="0"/>
              <a:t>https://www.reuters.com/article/uk-newzealand-election-idUSKBN2712ZI</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arial" panose="020B0604020202020204" pitchFamily="34" charset="0"/>
              </a:rPr>
              <a:t>Two routes to precarious success: Australia, New Zealand, COVID-19 and the politics of crisis governance</a:t>
            </a:r>
          </a:p>
          <a:p>
            <a:r>
              <a:rPr lang="en-SG" dirty="0"/>
              <a:t>https://journals.sagepub.com/doi/full/10.1177/0020852320972465</a:t>
            </a:r>
          </a:p>
          <a:p>
            <a:endParaRPr lang="en-SG" dirty="0"/>
          </a:p>
          <a:p>
            <a:r>
              <a:rPr lang="en-US" dirty="0"/>
              <a:t>Policy and institutional responses to COVID-19: New Zealand</a:t>
            </a:r>
            <a:endParaRPr lang="en-SG" dirty="0"/>
          </a:p>
          <a:p>
            <a:r>
              <a:rPr lang="en-SG" dirty="0"/>
              <a:t>https://www.brookings.edu/research/policy-and-institutional-responses-to-covid-19-new-zealand/</a:t>
            </a:r>
          </a:p>
          <a:p>
            <a:endParaRPr lang="en-SG" dirty="0"/>
          </a:p>
          <a:p>
            <a:pPr algn="l" fontAlgn="base"/>
            <a:r>
              <a:rPr lang="en-US" b="0" i="0" dirty="0">
                <a:solidFill>
                  <a:srgbClr val="121212"/>
                </a:solidFill>
                <a:effectLst/>
                <a:latin typeface="GH Guardian Headline"/>
              </a:rPr>
              <a:t>New Zealand's Covid-19 response the best in the world, say global business leaders</a:t>
            </a:r>
          </a:p>
          <a:p>
            <a:r>
              <a:rPr lang="en-SG" dirty="0"/>
              <a:t>https://www.theguardian.com/world/2020/oct/08/new-zealands-covid-19-response-the-best-in-the-world-say-global-business-leaders</a:t>
            </a:r>
          </a:p>
          <a:p>
            <a:endParaRPr lang="en-SG" dirty="0"/>
          </a:p>
          <a:p>
            <a:pPr algn="l" fontAlgn="base"/>
            <a:r>
              <a:rPr lang="en-SG" dirty="0"/>
              <a:t>New </a:t>
            </a:r>
            <a:r>
              <a:rPr lang="en-US" b="0" i="0" dirty="0">
                <a:solidFill>
                  <a:srgbClr val="121212"/>
                </a:solidFill>
                <a:effectLst/>
                <a:latin typeface="GH Guardian Headline"/>
              </a:rPr>
              <a:t>Zealand urged 'don't let virus divide you' as Covid frustration builds</a:t>
            </a:r>
          </a:p>
          <a:p>
            <a:r>
              <a:rPr lang="en-SG" dirty="0"/>
              <a:t>https://www.theguardian.com/world/2021/mar/02/new-zealand-urged-dont-let-virus-divide-you-as-covid-frustration-builds</a:t>
            </a:r>
          </a:p>
          <a:p>
            <a:endParaRPr lang="en-SG" dirty="0"/>
          </a:p>
          <a:p>
            <a:r>
              <a:rPr lang="en-US" b="0" i="0" dirty="0">
                <a:solidFill>
                  <a:srgbClr val="333333"/>
                </a:solidFill>
                <a:effectLst/>
                <a:latin typeface="Droid Serif"/>
              </a:rPr>
              <a:t>Beating the virus: an examination of the crisis communication approach taken by New Zealand Prime Minister Jacinda Ardern during the Covid-19 pandemic</a:t>
            </a:r>
            <a:endParaRPr lang="en-SG" b="0" i="0" dirty="0">
              <a:solidFill>
                <a:srgbClr val="333333"/>
              </a:solidFill>
              <a:effectLst/>
              <a:latin typeface="Droid Serif"/>
            </a:endParaRPr>
          </a:p>
          <a:p>
            <a:r>
              <a:rPr lang="en-SG" dirty="0"/>
              <a:t>https://www.tandfonline.com/doi/full/10.1080/13678868.2020.1779543</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GaramondPro"/>
              </a:rPr>
              <a:t>New Zealand’s Prime Minister May Be the Most Effective Leader on the Planet</a:t>
            </a:r>
          </a:p>
          <a:p>
            <a:r>
              <a:rPr lang="en-SG" dirty="0"/>
              <a:t>https://www.theatlantic.com/politics/archive/2020/04/jacinda-ardern-new-zealand-leadership-coronavirus/610237/</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D2A28"/>
                </a:solidFill>
                <a:effectLst/>
                <a:latin typeface="Libre Franklin"/>
              </a:rPr>
              <a:t>Discover the Crisis Leadership Tactics New Zealand Used to Crush the Coronavirus</a:t>
            </a:r>
          </a:p>
          <a:p>
            <a:r>
              <a:rPr lang="en-SG" dirty="0"/>
              <a:t>https://sites.utexas.edu/itsyourcareer/discover-the-crisis-leadership-tactics-new-zealand-used-to-crush-the-coronavirus/</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8A8885"/>
                </a:solidFill>
                <a:effectLst/>
                <a:latin typeface="MuseoSansCond-500"/>
              </a:rPr>
              <a:t>The Land of the Long White Cloud: Turning New Zealand’s Recovery into Sustained Growth</a:t>
            </a:r>
          </a:p>
          <a:p>
            <a:r>
              <a:rPr lang="en-SG" dirty="0"/>
              <a:t>https://www.imf.org/en/News/Articles/2021/05/25/na052521-the-land-of-the-long-white-cloud-turning-new-zealands-recovery-into-sustained-growth</a:t>
            </a:r>
          </a:p>
          <a:p>
            <a:endParaRPr lang="en-SG" dirty="0"/>
          </a:p>
          <a:p>
            <a:r>
              <a:rPr lang="en-US" b="0" i="0" dirty="0">
                <a:solidFill>
                  <a:srgbClr val="202124"/>
                </a:solidFill>
                <a:effectLst/>
                <a:latin typeface="Google Sans"/>
              </a:rPr>
              <a:t>New Zealand isn't just flattening its coronavirus curve. It's squashing it</a:t>
            </a:r>
            <a:endParaRPr lang="en-SG" b="0" i="0" dirty="0">
              <a:solidFill>
                <a:srgbClr val="202124"/>
              </a:solidFill>
              <a:effectLst/>
              <a:latin typeface="Google Sans"/>
            </a:endParaRPr>
          </a:p>
          <a:p>
            <a:r>
              <a:rPr lang="en-SG" b="0" i="0" dirty="0">
                <a:solidFill>
                  <a:srgbClr val="1155CC"/>
                </a:solidFill>
                <a:effectLst/>
                <a:latin typeface="Arial" panose="020B0604020202020204" pitchFamily="34" charset="0"/>
                <a:hlinkClick r:id="rId3"/>
              </a:rPr>
              <a:t>https://www.washingtonpost.com/world/asia_pacific/new-zealand-isnt-just-flattening-the-curve-its-squashing-it/2020/04/07/6cab3a4a-7822-11ea-a311-adb1344719a9_story.html</a:t>
            </a:r>
            <a:endParaRPr lang="en-SG" dirty="0"/>
          </a:p>
          <a:p>
            <a:endParaRPr lang="en-SG" dirty="0"/>
          </a:p>
          <a:p>
            <a:r>
              <a:rPr lang="en-US" b="0" i="0" dirty="0">
                <a:solidFill>
                  <a:srgbClr val="222222"/>
                </a:solidFill>
                <a:effectLst/>
                <a:latin typeface="Roboto" panose="02000000000000000000" pitchFamily="2" charset="0"/>
              </a:rPr>
              <a:t>Election 2020: Jacinda Ardern claims biggest </a:t>
            </a:r>
            <a:r>
              <a:rPr lang="en-US" b="0" i="0" dirty="0" err="1">
                <a:solidFill>
                  <a:srgbClr val="222222"/>
                </a:solidFill>
                <a:effectLst/>
                <a:latin typeface="Roboto" panose="02000000000000000000" pitchFamily="2" charset="0"/>
              </a:rPr>
              <a:t>Labour</a:t>
            </a:r>
            <a:r>
              <a:rPr lang="en-US" b="0" i="0" dirty="0">
                <a:solidFill>
                  <a:srgbClr val="222222"/>
                </a:solidFill>
                <a:effectLst/>
                <a:latin typeface="Roboto" panose="02000000000000000000" pitchFamily="2" charset="0"/>
              </a:rPr>
              <a:t> victory in 50 years</a:t>
            </a:r>
          </a:p>
          <a:p>
            <a:r>
              <a:rPr lang="en-US" b="0" i="0" dirty="0">
                <a:solidFill>
                  <a:srgbClr val="222222"/>
                </a:solidFill>
                <a:effectLst/>
                <a:latin typeface="Roboto" panose="02000000000000000000" pitchFamily="2" charset="0"/>
              </a:rPr>
              <a:t>https://www.stuff.co.nz/national/politics/300135131/election-2020-jacinda-ardern-claims-biggest-labour-victory-in-50-years</a:t>
            </a:r>
          </a:p>
          <a:p>
            <a:endParaRPr lang="en-US" b="1" i="0" dirty="0">
              <a:solidFill>
                <a:srgbClr val="222222"/>
              </a:solidFill>
              <a:effectLst/>
              <a:latin typeface="Roboto" panose="02000000000000000000" pitchFamily="2" charset="0"/>
            </a:endParaRPr>
          </a:p>
          <a:p>
            <a:endParaRPr lang="en-US" b="1" i="0" dirty="0">
              <a:solidFill>
                <a:srgbClr val="222222"/>
              </a:solidFill>
              <a:effectLst/>
              <a:latin typeface="Roboto" panose="02000000000000000000" pitchFamily="2" charset="0"/>
            </a:endParaRPr>
          </a:p>
          <a:p>
            <a:endParaRPr lang="en-SG"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33</a:t>
            </a:fld>
            <a:endParaRPr lang="en-US"/>
          </a:p>
        </p:txBody>
      </p:sp>
    </p:spTree>
    <p:extLst>
      <p:ext uri="{BB962C8B-B14F-4D97-AF65-F5344CB8AC3E}">
        <p14:creationId xmlns:p14="http://schemas.microsoft.com/office/powerpoint/2010/main" val="3272140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Here are the 2020 election results. </a:t>
            </a:r>
          </a:p>
          <a:p>
            <a:endParaRPr lang="en-SG" dirty="0"/>
          </a:p>
          <a:p>
            <a:r>
              <a:rPr lang="en-SG" dirty="0"/>
              <a:t>*Source of photo:</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https://en.wikipedia.org/wiki/2020_New_Zealand_general_election#/media/File:NZ_House_2020.svg</a:t>
            </a:r>
          </a:p>
          <a:p>
            <a:endParaRPr lang="en-SG" dirty="0"/>
          </a:p>
          <a:p>
            <a:r>
              <a:rPr lang="en-SG" dirty="0"/>
              <a:t>SUPPORTING INFORMATION</a:t>
            </a:r>
          </a:p>
          <a:p>
            <a:endParaRPr lang="en-SG" dirty="0"/>
          </a:p>
          <a:p>
            <a:r>
              <a:rPr lang="en-SG" dirty="0"/>
              <a:t>https://en.wikipedia.org/wiki/2020_New_Zealand_general_election</a:t>
            </a:r>
          </a:p>
          <a:p>
            <a:endParaRPr lang="en-SG" dirty="0"/>
          </a:p>
          <a:p>
            <a:r>
              <a:rPr lang="en-SG" dirty="0"/>
              <a:t>https://en.wikipedia.org/wiki/2020_New_Zealand_general_election#/media/File:NZ_House_2020.svg</a:t>
            </a:r>
          </a:p>
        </p:txBody>
      </p:sp>
      <p:sp>
        <p:nvSpPr>
          <p:cNvPr id="4" name="Slide Number Placeholder 3"/>
          <p:cNvSpPr>
            <a:spLocks noGrp="1"/>
          </p:cNvSpPr>
          <p:nvPr>
            <p:ph type="sldNum" sz="quarter" idx="5"/>
          </p:nvPr>
        </p:nvSpPr>
        <p:spPr/>
        <p:txBody>
          <a:bodyPr/>
          <a:lstStyle/>
          <a:p>
            <a:fld id="{9BE1DD1D-0BD5-4E4F-ABDD-53ED947792F1}" type="slidenum">
              <a:rPr lang="en-US" smtClean="0"/>
              <a:t>34</a:t>
            </a:fld>
            <a:endParaRPr lang="en-US"/>
          </a:p>
        </p:txBody>
      </p:sp>
    </p:spTree>
    <p:extLst>
      <p:ext uri="{BB962C8B-B14F-4D97-AF65-F5344CB8AC3E}">
        <p14:creationId xmlns:p14="http://schemas.microsoft.com/office/powerpoint/2010/main" val="1752220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mn-lt"/>
              </a:rPr>
              <a:t>Winston Peters’ NZ First party didn’t win any seats and is out of the government again. Note that </a:t>
            </a:r>
            <a:r>
              <a:rPr lang="en-US" sz="1200" b="0" dirty="0">
                <a:latin typeface="+mn-lt"/>
                <a:ea typeface="Calibri" panose="020F0502020204030204" pitchFamily="34" charset="0"/>
              </a:rPr>
              <a:t>Ardern didn’t cut him out of the coalition, the New Zealand voters did. </a:t>
            </a:r>
            <a:endParaRPr lang="en-SG" sz="1200" b="0" dirty="0">
              <a:latin typeface="+mn-lt"/>
            </a:endParaRPr>
          </a:p>
          <a:p>
            <a:endParaRPr lang="en-SG" dirty="0"/>
          </a:p>
          <a:p>
            <a:r>
              <a:rPr lang="en-SG" dirty="0"/>
              <a:t>*Source of photo:</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https://www.rnz.co.nz/news/political/428594/election-2020-the-show-is-over-for-winston-peters</a:t>
            </a:r>
          </a:p>
          <a:p>
            <a:endParaRPr lang="en-SG" dirty="0"/>
          </a:p>
          <a:p>
            <a:r>
              <a:rPr lang="en-SG" dirty="0"/>
              <a:t>SUPPORTING INFORMATION</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04441"/>
                </a:solidFill>
                <a:effectLst/>
                <a:latin typeface="Colfax"/>
              </a:rPr>
              <a:t>Election 2020: The show is over for Winston Peters</a:t>
            </a:r>
          </a:p>
          <a:p>
            <a:r>
              <a:rPr lang="en-SG" dirty="0"/>
              <a:t>https://www.rnz.co.nz/news/political/428594/election-2020-the-show-is-over-for-winston-peters</a:t>
            </a:r>
          </a:p>
          <a:p>
            <a:endParaRPr lang="en-SG" dirty="0"/>
          </a:p>
          <a:p>
            <a:pPr algn="l" fontAlgn="base"/>
            <a:r>
              <a:rPr lang="en-US" b="0" i="0" dirty="0">
                <a:solidFill>
                  <a:srgbClr val="121212"/>
                </a:solidFill>
                <a:effectLst/>
                <a:latin typeface="GH Guardian Headline"/>
              </a:rPr>
              <a:t>Kingmaker no more: Winston Peters consigned to NZ political history</a:t>
            </a:r>
          </a:p>
          <a:p>
            <a:r>
              <a:rPr lang="en-SG" dirty="0"/>
              <a:t>https://www.theguardian.com/world/2020/oct/17/kingmaker-no-more-winston-peters-consigned-to-nz-political-history</a:t>
            </a:r>
          </a:p>
        </p:txBody>
      </p:sp>
      <p:sp>
        <p:nvSpPr>
          <p:cNvPr id="4" name="Slide Number Placeholder 3"/>
          <p:cNvSpPr>
            <a:spLocks noGrp="1"/>
          </p:cNvSpPr>
          <p:nvPr>
            <p:ph type="sldNum" sz="quarter" idx="5"/>
          </p:nvPr>
        </p:nvSpPr>
        <p:spPr/>
        <p:txBody>
          <a:bodyPr/>
          <a:lstStyle/>
          <a:p>
            <a:fld id="{9BE1DD1D-0BD5-4E4F-ABDD-53ED947792F1}" type="slidenum">
              <a:rPr lang="en-US" smtClean="0"/>
              <a:t>35</a:t>
            </a:fld>
            <a:endParaRPr lang="en-US"/>
          </a:p>
        </p:txBody>
      </p:sp>
    </p:spTree>
    <p:extLst>
      <p:ext uri="{BB962C8B-B14F-4D97-AF65-F5344CB8AC3E}">
        <p14:creationId xmlns:p14="http://schemas.microsoft.com/office/powerpoint/2010/main" val="993524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In 2021, Fortune magazine named Ardern the world’s top leader. </a:t>
            </a:r>
          </a:p>
          <a:p>
            <a:endParaRPr lang="en-SG" dirty="0"/>
          </a:p>
          <a:p>
            <a:r>
              <a:rPr lang="en-SG" dirty="0"/>
              <a:t>*Source of photo</a:t>
            </a:r>
          </a:p>
          <a:p>
            <a:r>
              <a:rPr lang="en-SG" dirty="0"/>
              <a:t>https://fortune.com/ranking/worlds-greatest-leaders/2021/jacinda-ardern/</a:t>
            </a:r>
          </a:p>
          <a:p>
            <a:endParaRPr lang="en-SG" dirty="0"/>
          </a:p>
          <a:p>
            <a:r>
              <a:rPr lang="en-SG" dirty="0"/>
              <a:t>SUPPORTING INFORMATION</a:t>
            </a:r>
          </a:p>
          <a:p>
            <a:endParaRPr lang="en-SG" dirty="0"/>
          </a:p>
          <a:p>
            <a:r>
              <a:rPr lang="en-US" b="0" i="0" dirty="0">
                <a:solidFill>
                  <a:srgbClr val="202124"/>
                </a:solidFill>
                <a:effectLst/>
                <a:latin typeface="Google Sans"/>
              </a:rPr>
              <a:t>Prime Minister Jacinda Ardern tops Fortune magazine's world's greatest leaders list </a:t>
            </a:r>
            <a:endParaRPr lang="en-SG" b="0" i="0" dirty="0">
              <a:solidFill>
                <a:srgbClr val="202124"/>
              </a:solidFill>
              <a:effectLst/>
              <a:latin typeface="Google Sans"/>
            </a:endParaRPr>
          </a:p>
          <a:p>
            <a:r>
              <a:rPr lang="en-SG" b="0" i="0" dirty="0">
                <a:solidFill>
                  <a:srgbClr val="1155CC"/>
                </a:solidFill>
                <a:effectLst/>
                <a:latin typeface="Arial" panose="020B0604020202020204" pitchFamily="34" charset="0"/>
                <a:hlinkClick r:id="rId3"/>
              </a:rPr>
              <a:t>https://www.stuff.co.nz/national/politics/125132824/prime-minister-jacinda-ardern-tops-fortune-magazines-worlds-greatest-leaders-list</a:t>
            </a:r>
            <a:endParaRPr lang="en-SG" dirty="0"/>
          </a:p>
          <a:p>
            <a:endParaRPr lang="en-SG" b="0" i="0" dirty="0">
              <a:solidFill>
                <a:srgbClr val="202124"/>
              </a:solidFill>
              <a:effectLst/>
              <a:latin typeface="Google Sans"/>
            </a:endParaRPr>
          </a:p>
          <a:p>
            <a:r>
              <a:rPr lang="en-SG" b="0" i="0" dirty="0">
                <a:solidFill>
                  <a:srgbClr val="202124"/>
                </a:solidFill>
                <a:effectLst/>
                <a:latin typeface="Google Sans"/>
              </a:rPr>
              <a:t>Jacinda Ardern | Fortune</a:t>
            </a:r>
          </a:p>
          <a:p>
            <a:r>
              <a:rPr lang="en-US" b="0" i="0" dirty="0">
                <a:solidFill>
                  <a:srgbClr val="1155CC"/>
                </a:solidFill>
                <a:effectLst/>
                <a:latin typeface="Arial" panose="020B0604020202020204" pitchFamily="34" charset="0"/>
                <a:hlinkClick r:id="rId4"/>
              </a:rPr>
              <a:t>ps://fortune.com/worlds-greatest-leaders/2021/jacinda-ardern/</a:t>
            </a:r>
            <a:endParaRPr lang="en-SG" b="0" i="0" dirty="0">
              <a:solidFill>
                <a:srgbClr val="202124"/>
              </a:solidFill>
              <a:effectLst/>
              <a:latin typeface="Google Sans"/>
            </a:endParaRPr>
          </a:p>
          <a:p>
            <a:endParaRPr lang="en-SG" b="0" i="0" dirty="0">
              <a:solidFill>
                <a:srgbClr val="202124"/>
              </a:solidFill>
              <a:effectLst/>
              <a:latin typeface="Google Sans"/>
            </a:endParaRPr>
          </a:p>
        </p:txBody>
      </p:sp>
      <p:sp>
        <p:nvSpPr>
          <p:cNvPr id="4" name="Slide Number Placeholder 3"/>
          <p:cNvSpPr>
            <a:spLocks noGrp="1"/>
          </p:cNvSpPr>
          <p:nvPr>
            <p:ph type="sldNum" sz="quarter" idx="5"/>
          </p:nvPr>
        </p:nvSpPr>
        <p:spPr/>
        <p:txBody>
          <a:bodyPr/>
          <a:lstStyle/>
          <a:p>
            <a:fld id="{9BE1DD1D-0BD5-4E4F-ABDD-53ED947792F1}" type="slidenum">
              <a:rPr lang="en-US" smtClean="0"/>
              <a:t>36</a:t>
            </a:fld>
            <a:endParaRPr lang="en-US"/>
          </a:p>
        </p:txBody>
      </p:sp>
    </p:spTree>
    <p:extLst>
      <p:ext uri="{BB962C8B-B14F-4D97-AF65-F5344CB8AC3E}">
        <p14:creationId xmlns:p14="http://schemas.microsoft.com/office/powerpoint/2010/main" val="923267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 lot of people feel uncomfortable with multi-party coalition situations, feeling– sometimes correctly– that they promote win-lose or even ethically compromised tactics that are inconsistent with their personality and values. Interesting, Ardern was initially one of them. Her case shows different kinds of people and approaches can succeed in building coalitions. </a:t>
            </a:r>
          </a:p>
          <a:p>
            <a:endParaRPr lang="en-SG" dirty="0"/>
          </a:p>
          <a:p>
            <a:r>
              <a:rPr lang="en-SG" dirty="0"/>
              <a:t>*Source of photo</a:t>
            </a:r>
          </a:p>
          <a:p>
            <a:r>
              <a:rPr lang="en-US" b="0" i="0" dirty="0">
                <a:solidFill>
                  <a:srgbClr val="222222"/>
                </a:solidFill>
                <a:effectLst/>
                <a:latin typeface="Roboto" panose="02000000000000000000" pitchFamily="2" charset="0"/>
              </a:rPr>
              <a:t>https://edition.cnn.com/2021/06/03/asia/axe-files-jacinda-ardern-interview-scli-intl/index.html</a:t>
            </a:r>
            <a:endParaRPr lang="en-SG" b="0" i="0" dirty="0">
              <a:solidFill>
                <a:srgbClr val="222222"/>
              </a:solidFill>
              <a:effectLst/>
              <a:latin typeface="Roboto" panose="02000000000000000000" pitchFamily="2" charset="0"/>
            </a:endParaRPr>
          </a:p>
          <a:p>
            <a:endParaRPr lang="en-SG" dirty="0"/>
          </a:p>
          <a:p>
            <a:r>
              <a:rPr lang="en-SG" dirty="0"/>
              <a:t>SUPPORTING INFORMATION</a:t>
            </a:r>
          </a:p>
          <a:p>
            <a:endParaRPr lang="en-SG" dirty="0"/>
          </a:p>
          <a:p>
            <a:pPr algn="l"/>
            <a:r>
              <a:rPr lang="en-US" b="0" i="0" dirty="0">
                <a:solidFill>
                  <a:srgbClr val="202124"/>
                </a:solidFill>
                <a:effectLst/>
                <a:latin typeface="Google Sans"/>
              </a:rPr>
              <a:t>Jacinda Ardern didn't feel like she was 'tough enough' for politics - CNN</a:t>
            </a:r>
          </a:p>
          <a:p>
            <a:r>
              <a:rPr lang="en-US" b="0" i="0" dirty="0">
                <a:solidFill>
                  <a:srgbClr val="222222"/>
                </a:solidFill>
                <a:effectLst/>
                <a:latin typeface="Roboto" panose="02000000000000000000" pitchFamily="2" charset="0"/>
              </a:rPr>
              <a:t>https://edition.cnn.com/2021/06/03/asia/axe-files-jacinda-ardern-interview-scli-intl/index.html</a:t>
            </a:r>
            <a:br>
              <a:rPr lang="en-US" b="0" i="0" dirty="0">
                <a:solidFill>
                  <a:srgbClr val="222222"/>
                </a:solidFill>
                <a:effectLst/>
                <a:latin typeface="Roboto" panose="02000000000000000000" pitchFamily="2" charset="0"/>
              </a:rPr>
            </a:br>
            <a:endParaRPr lang="en-US" b="0" i="0" dirty="0">
              <a:solidFill>
                <a:srgbClr val="222222"/>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bcsans"/>
              </a:rPr>
              <a:t>New Zealand Prime Minister Jacinda Ardern breaks the </a:t>
            </a:r>
            <a:r>
              <a:rPr lang="en-US" b="0" i="0" dirty="0" err="1">
                <a:solidFill>
                  <a:srgbClr val="000000"/>
                </a:solidFill>
                <a:effectLst/>
                <a:latin typeface="abcsans"/>
              </a:rPr>
              <a:t>mould</a:t>
            </a:r>
            <a:r>
              <a:rPr lang="en-US" b="0" i="0" dirty="0">
                <a:solidFill>
                  <a:srgbClr val="000000"/>
                </a:solidFill>
                <a:effectLst/>
                <a:latin typeface="abcsans"/>
              </a:rPr>
              <a:t> of 'thick-skinned' politicians</a:t>
            </a:r>
          </a:p>
          <a:p>
            <a:r>
              <a:rPr lang="en-US" b="0" i="0" dirty="0">
                <a:solidFill>
                  <a:srgbClr val="222222"/>
                </a:solidFill>
                <a:effectLst/>
                <a:latin typeface="Roboto" panose="02000000000000000000" pitchFamily="2" charset="0"/>
              </a:rPr>
              <a:t>https://www.abc.net.au/news/2021-06-04/jacinda-ardern-thought-she-was-not-tough-enough-for-politics/100190510</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37</a:t>
            </a:fld>
            <a:endParaRPr lang="en-US"/>
          </a:p>
        </p:txBody>
      </p:sp>
    </p:spTree>
    <p:extLst>
      <p:ext uri="{BB962C8B-B14F-4D97-AF65-F5344CB8AC3E}">
        <p14:creationId xmlns:p14="http://schemas.microsoft.com/office/powerpoint/2010/main" val="331245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 quote from Ardern. [</a:t>
            </a:r>
            <a:r>
              <a:rPr lang="en-SG" i="1" dirty="0"/>
              <a:t>Instructor reads quote above</a:t>
            </a:r>
            <a:r>
              <a:rPr lang="en-SG" dirty="0"/>
              <a:t>]. </a:t>
            </a:r>
          </a:p>
          <a:p>
            <a:endParaRPr lang="en-SG" dirty="0"/>
          </a:p>
          <a:p>
            <a:r>
              <a:rPr lang="en-US" dirty="0">
                <a:latin typeface="Rockwell" charset="0"/>
                <a:ea typeface="ＭＳ Ｐゴシック" charset="0"/>
                <a:cs typeface="ＭＳ Ｐゴシック" charset="0"/>
              </a:rPr>
              <a:t>The Augusta case was about political coalitions, but many of the same dynamics and points apply to workplace politics and workplace coalitions. </a:t>
            </a:r>
            <a:endParaRPr lang="en-SG" dirty="0">
              <a:latin typeface="Rockwell" charset="0"/>
              <a:ea typeface="ＭＳ Ｐゴシック" charset="0"/>
              <a:cs typeface="ＭＳ Ｐゴシック" charset="0"/>
            </a:endParaRPr>
          </a:p>
          <a:p>
            <a:endParaRPr lang="en-SG" dirty="0"/>
          </a:p>
          <a:p>
            <a:r>
              <a:rPr lang="en-SG" dirty="0"/>
              <a:t>SUPPORTING INFORMATION</a:t>
            </a:r>
          </a:p>
          <a:p>
            <a:endParaRPr lang="en-SG" dirty="0"/>
          </a:p>
          <a:p>
            <a:pPr algn="l"/>
            <a:r>
              <a:rPr lang="en-US" b="0" i="0" dirty="0">
                <a:solidFill>
                  <a:srgbClr val="202124"/>
                </a:solidFill>
                <a:effectLst/>
                <a:latin typeface="Google Sans"/>
              </a:rPr>
              <a:t>Jacinda Ardern didn't feel like she was 'tough enough' for politics - CNN</a:t>
            </a:r>
          </a:p>
          <a:p>
            <a:r>
              <a:rPr lang="en-US" b="0" i="0" dirty="0">
                <a:solidFill>
                  <a:srgbClr val="222222"/>
                </a:solidFill>
                <a:effectLst/>
                <a:latin typeface="Roboto" panose="02000000000000000000" pitchFamily="2" charset="0"/>
              </a:rPr>
              <a:t>https://edition.cnn.com/2021/06/03/asia/axe-files-jacinda-ardern-interview-scli-intl/index.html</a:t>
            </a:r>
            <a:br>
              <a:rPr lang="en-US" b="0" i="0" dirty="0">
                <a:solidFill>
                  <a:srgbClr val="222222"/>
                </a:solidFill>
                <a:effectLst/>
                <a:latin typeface="Roboto" panose="02000000000000000000" pitchFamily="2" charset="0"/>
              </a:rPr>
            </a:br>
            <a:endParaRPr lang="en-US" b="0" i="0" dirty="0">
              <a:solidFill>
                <a:srgbClr val="000000"/>
              </a:solidFill>
              <a:effectLst/>
              <a:latin typeface="abc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bcsans"/>
              </a:rPr>
              <a:t>New Zealand Prime Minister Jacinda Ardern breaks the </a:t>
            </a:r>
            <a:r>
              <a:rPr lang="en-US" b="0" i="0" dirty="0" err="1">
                <a:solidFill>
                  <a:srgbClr val="000000"/>
                </a:solidFill>
                <a:effectLst/>
                <a:latin typeface="abcsans"/>
              </a:rPr>
              <a:t>mould</a:t>
            </a:r>
            <a:r>
              <a:rPr lang="en-US" b="0" i="0" dirty="0">
                <a:solidFill>
                  <a:srgbClr val="000000"/>
                </a:solidFill>
                <a:effectLst/>
                <a:latin typeface="abcsans"/>
              </a:rPr>
              <a:t> of 'thick-skinned' politicians</a:t>
            </a:r>
          </a:p>
          <a:p>
            <a:r>
              <a:rPr lang="en-US" b="0" i="0" dirty="0">
                <a:solidFill>
                  <a:srgbClr val="222222"/>
                </a:solidFill>
                <a:effectLst/>
                <a:latin typeface="Roboto" panose="02000000000000000000" pitchFamily="2" charset="0"/>
              </a:rPr>
              <a:t>https://www.abc.net.au/news/2021-06-04/jacinda-ardern-thought-she-was-not-tough-enough-for-politics/100190510</a:t>
            </a:r>
          </a:p>
          <a:p>
            <a:r>
              <a:rPr lang="en-US" b="0" i="0" dirty="0">
                <a:solidFill>
                  <a:srgbClr val="222222"/>
                </a:solidFill>
                <a:effectLst/>
                <a:latin typeface="Roboto" panose="02000000000000000000" pitchFamily="2" charset="0"/>
              </a:rPr>
              <a:t>Quote: </a:t>
            </a:r>
            <a:r>
              <a:rPr lang="en-US" dirty="0">
                <a:effectLst/>
              </a:rPr>
              <a:t>"I didn't know that I was tough enough for politics," she said.</a:t>
            </a:r>
          </a:p>
          <a:p>
            <a:pPr algn="l"/>
            <a:r>
              <a:rPr lang="en-US" b="0" i="0" dirty="0">
                <a:solidFill>
                  <a:srgbClr val="000000"/>
                </a:solidFill>
                <a:effectLst/>
                <a:latin typeface="abcsans"/>
              </a:rPr>
              <a:t>Since her appointment as New Zealand's prime minister, </a:t>
            </a:r>
            <a:r>
              <a:rPr lang="en-US" b="0" i="0" dirty="0" err="1">
                <a:solidFill>
                  <a:srgbClr val="000000"/>
                </a:solidFill>
                <a:effectLst/>
                <a:latin typeface="abcsans"/>
              </a:rPr>
              <a:t>Ms</a:t>
            </a:r>
            <a:r>
              <a:rPr lang="en-US" b="0" i="0" dirty="0">
                <a:solidFill>
                  <a:srgbClr val="000000"/>
                </a:solidFill>
                <a:effectLst/>
                <a:latin typeface="abcsans"/>
              </a:rPr>
              <a:t> Ardern has led her country through natural disasters, a terrorist attack and the COVID pandemic. "I had it in my head, for good reason, that you had to be quite thick skinned — you certainly can't be the emotional type," she said. "That assumes that all political leaders need to be really thick skinned, that it's not OK to be a sensitive person in politics.“ …"My advice would be: do not change yourself, do not think that to succeed you have to fit the </a:t>
            </a:r>
            <a:r>
              <a:rPr lang="en-US" b="0" i="0" dirty="0" err="1">
                <a:solidFill>
                  <a:srgbClr val="000000"/>
                </a:solidFill>
                <a:effectLst/>
                <a:latin typeface="abcsans"/>
              </a:rPr>
              <a:t>mould</a:t>
            </a:r>
            <a:r>
              <a:rPr lang="en-US" b="0" i="0" dirty="0">
                <a:solidFill>
                  <a:srgbClr val="000000"/>
                </a:solidFill>
                <a:effectLst/>
                <a:latin typeface="abcsans"/>
              </a:rPr>
              <a:t> of what you see around you … And perhaps in doing so you might better reflect a whole other part of society that hasn't felt reflected or seen in that place."</a:t>
            </a:r>
            <a:endParaRPr lang="en-US" b="0" i="0" dirty="0">
              <a:solidFill>
                <a:srgbClr val="222222"/>
              </a:solidFill>
              <a:effectLst/>
              <a:latin typeface="Roboto" panose="02000000000000000000" pitchFamily="2" charset="0"/>
            </a:endParaRPr>
          </a:p>
          <a:p>
            <a:endParaRPr lang="en-SG" dirty="0"/>
          </a:p>
          <a:p>
            <a:pPr>
              <a:lnSpc>
                <a:spcPct val="107000"/>
              </a:lnSpc>
              <a:spcAft>
                <a:spcPts val="800"/>
              </a:spcAft>
            </a:pP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Further Jacinda Ardern quotes:</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https://www.independent.co.uk/life-style/women/jacinda-ardern-quotes-christchurch-shooting-coronavirus-motherhood-a9634056.html</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p>
            <a:r>
              <a:rPr lang="en-SG" sz="1200" dirty="0">
                <a:solidFill>
                  <a:srgbClr val="222222"/>
                </a:solidFill>
                <a:effectLst/>
                <a:latin typeface="Times New Roman" panose="02020603050405020304" pitchFamily="18" charset="0"/>
                <a:ea typeface="Times New Roman" panose="02020603050405020304" pitchFamily="18" charset="0"/>
              </a:rPr>
              <a:t>“To me, leadership is not about necessarily being the loudest in the room, but instead being the bridge, or the thing that is missing in the discussion and trying to build a consensus from there.”</a:t>
            </a:r>
            <a:endParaRPr lang="en-SG" sz="1200" dirty="0">
              <a:effectLst/>
              <a:latin typeface="Times New Roman" panose="02020603050405020304" pitchFamily="18" charset="0"/>
              <a:ea typeface="Times New Roman" panose="02020603050405020304" pitchFamily="18" charset="0"/>
            </a:endParaRPr>
          </a:p>
          <a:p>
            <a:r>
              <a:rPr lang="en-SG" sz="1200" dirty="0">
                <a:solidFill>
                  <a:srgbClr val="222222"/>
                </a:solidFill>
                <a:effectLst/>
                <a:latin typeface="Times New Roman" panose="02020603050405020304" pitchFamily="18" charset="0"/>
                <a:ea typeface="Times New Roman" panose="02020603050405020304" pitchFamily="18" charset="0"/>
              </a:rPr>
              <a:t>“I do find it difficult. I go through the exact same emotion any other parent does when I’m away from her for a period of time... The guilt of whether or not I’m a good enough daughter, sister, partner, mother – show me a woman who doesn’t.”</a:t>
            </a:r>
            <a:endParaRPr lang="en-SG" sz="1200" dirty="0">
              <a:effectLst/>
              <a:latin typeface="Times New Roman" panose="02020603050405020304" pitchFamily="18" charset="0"/>
              <a:ea typeface="Times New Roman" panose="02020603050405020304" pitchFamily="18" charset="0"/>
            </a:endParaRPr>
          </a:p>
          <a:p>
            <a:r>
              <a:rPr lang="en-SG" sz="1200" dirty="0">
                <a:solidFill>
                  <a:srgbClr val="222222"/>
                </a:solidFill>
                <a:effectLst/>
                <a:latin typeface="Times New Roman" panose="02020603050405020304" pitchFamily="18" charset="0"/>
                <a:ea typeface="Times New Roman" panose="02020603050405020304" pitchFamily="18" charset="0"/>
              </a:rPr>
              <a:t>“I am not the first woman to multitask. I am not the first woman to work and have a baby – there are many women who have done this before.”</a:t>
            </a:r>
            <a:endParaRPr lang="en-SG" sz="1200" dirty="0">
              <a:effectLst/>
              <a:latin typeface="Times New Roman" panose="02020603050405020304" pitchFamily="18" charset="0"/>
              <a:ea typeface="Times New Roman" panose="02020603050405020304" pitchFamily="18" charset="0"/>
            </a:endParaRPr>
          </a:p>
          <a:p>
            <a:endParaRPr lang="en-SG" dirty="0"/>
          </a:p>
          <a:p>
            <a:r>
              <a:rPr lang="en-SG" sz="1200" b="0" dirty="0">
                <a:effectLst/>
                <a:latin typeface="Calibri" panose="020F0502020204030204" pitchFamily="34" charset="0"/>
                <a:ea typeface="Times New Roman" panose="02020603050405020304" pitchFamily="18" charset="0"/>
              </a:rPr>
              <a:t>Chapman, M. (2020). </a:t>
            </a:r>
            <a:r>
              <a:rPr lang="en-SG" sz="1200" b="0" i="1" dirty="0">
                <a:solidFill>
                  <a:srgbClr val="333333"/>
                </a:solidFill>
                <a:effectLst/>
                <a:latin typeface="Calibri" panose="020F0502020204030204" pitchFamily="34" charset="0"/>
                <a:ea typeface="Times New Roman" panose="02020603050405020304" pitchFamily="18" charset="0"/>
              </a:rPr>
              <a:t>Jacinda Ardern: A New Kind of Leader</a:t>
            </a:r>
            <a:r>
              <a:rPr lang="en-SG" sz="1200" b="0" dirty="0">
                <a:solidFill>
                  <a:srgbClr val="333333"/>
                </a:solidFill>
                <a:effectLst/>
                <a:latin typeface="Calibri" panose="020F0502020204030204" pitchFamily="34" charset="0"/>
                <a:ea typeface="Times New Roman" panose="02020603050405020304" pitchFamily="18" charset="0"/>
              </a:rPr>
              <a:t>. Stroud, United Kingdom: The History Press Ltd.</a:t>
            </a:r>
          </a:p>
          <a:p>
            <a:pPr>
              <a:lnSpc>
                <a:spcPct val="107000"/>
              </a:lnSpc>
              <a:spcAft>
                <a:spcPts val="800"/>
              </a:spcAft>
            </a:pPr>
            <a:r>
              <a:rPr lang="en-SG" sz="1200" kern="18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https://www.bookdepository.com/Jacinda-Ardern-Madeleine-Chapman/9780750996068?redirected=true&amp;utm_medium=Google&amp;utm_campaign=Base2&amp;utm_source=SG&amp;utm_content=Jacinda-Ardern&amp;selectCurrency=SGD&amp;w=AF7JAU9S67BR4UA8VRZL&amp;pdg=pla-824982385150:cmp-6485098310:adg-77818344677:crv-381246268071:pos-:dev-c&amp;gclid=EAIaIQobChMIvfjSkbOO8QIVuoNLBR23dQP-EAQYAyABEgKZU_D_BwE</a:t>
            </a:r>
            <a:endParaRPr lang="en-SG"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SG" sz="1200" dirty="0">
                <a:effectLst/>
                <a:latin typeface="Calibri" panose="020F0502020204030204" pitchFamily="34" charset="0"/>
                <a:ea typeface="Calibri" panose="020F0502020204030204" pitchFamily="34" charset="0"/>
                <a:cs typeface="Calibri" panose="020F0502020204030204" pitchFamily="34" charset="0"/>
              </a:rPr>
              <a:t> </a:t>
            </a:r>
            <a:endParaRPr lang="en-SG"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SG"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Duff, M. (2019). </a:t>
            </a:r>
            <a:r>
              <a:rPr lang="en-SG" sz="1200" i="1" kern="18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Jacinda Ardern: The Story Behind an Extraordinary Leader.</a:t>
            </a:r>
            <a:r>
              <a:rPr lang="en-SG" sz="1200" b="1" kern="18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a:t>
            </a:r>
            <a:r>
              <a:rPr lang="en-SG" sz="1200" dirty="0">
                <a:solidFill>
                  <a:srgbClr val="0F1111"/>
                </a:solidFill>
                <a:effectLst/>
                <a:latin typeface="Calibri" panose="020F0502020204030204" pitchFamily="34" charset="0"/>
                <a:ea typeface="Calibri" panose="020F0502020204030204" pitchFamily="34" charset="0"/>
                <a:cs typeface="Calibri" panose="020F0502020204030204" pitchFamily="34" charset="0"/>
              </a:rPr>
              <a:t> </a:t>
            </a:r>
            <a:r>
              <a:rPr lang="en-SG" sz="1200" dirty="0">
                <a:effectLst/>
                <a:latin typeface="Calibri" panose="020F0502020204030204" pitchFamily="34" charset="0"/>
                <a:ea typeface="Calibri" panose="020F0502020204030204" pitchFamily="34" charset="0"/>
                <a:cs typeface="Arial" panose="020B0604020202020204" pitchFamily="34" charset="0"/>
              </a:rPr>
              <a:t>Allen &amp; Unwin. </a:t>
            </a:r>
            <a:r>
              <a:rPr lang="en-SG" sz="1200" u="sng" kern="18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hlinkClick r:id="rId4"/>
              </a:rPr>
              <a:t>https://www.amazon.com/Jacinda-Ardern-Behind-Extraordinary-Leader-ebook/dp/B07Y7R3L5J</a:t>
            </a:r>
            <a:endParaRPr lang="en-SG"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SG" sz="1200" b="1" kern="18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a:t>
            </a:r>
            <a:endParaRPr lang="en-SG"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Know This to Be True: </a:t>
            </a:r>
            <a:r>
              <a:rPr lang="en-SG" sz="1200" dirty="0">
                <a:solidFill>
                  <a:srgbClr val="57575B"/>
                </a:solidFill>
                <a:effectLst/>
                <a:latin typeface="Calibri" panose="020F0502020204030204" pitchFamily="34" charset="0"/>
                <a:ea typeface="Times New Roman" panose="02020603050405020304" pitchFamily="18" charset="0"/>
                <a:cs typeface="Calibri" panose="020F0502020204030204" pitchFamily="34" charset="0"/>
              </a:rPr>
              <a:t>Jacinda Ardern on Kindness, Empathy and Strength</a:t>
            </a:r>
            <a:endParaRPr lang="en-SG"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SG" sz="1200" b="0" u="sng" kern="18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hlinkClick r:id="rId5"/>
              </a:rPr>
              <a:t>https://www.fishpond.com.sg/Books/I-Know-This-to-Be-True-Nelson-Mandela-Foundation/9781990003035?utm_source=googleps&amp;utm_medium=ps&amp;utm_campaign=SG&amp;gclid=EAIaIQobChMIvfjSkbOO8QIVuoNLBR23dQP-EAQYAiABEgIfkPD_BwE</a:t>
            </a:r>
            <a:endParaRPr lang="en-SG" sz="1200" b="0" dirty="0">
              <a:effectLst/>
              <a:latin typeface="Calibri" panose="020F0502020204030204" pitchFamily="34" charset="0"/>
              <a:ea typeface="Calibri" panose="020F0502020204030204" pitchFamily="34" charset="0"/>
              <a:cs typeface="Arial" panose="020B0604020202020204" pitchFamily="34" charset="0"/>
            </a:endParaRPr>
          </a:p>
          <a:p>
            <a:endParaRPr lang="en-SG" sz="1200">
              <a:effectLst/>
              <a:latin typeface="Times New Roman" panose="02020603050405020304" pitchFamily="18" charset="0"/>
              <a:ea typeface="Times New Roman" panose="02020603050405020304" pitchFamily="18" charset="0"/>
            </a:endParaRP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38</a:t>
            </a:fld>
            <a:endParaRPr lang="en-US"/>
          </a:p>
        </p:txBody>
      </p:sp>
    </p:spTree>
    <p:extLst>
      <p:ext uri="{BB962C8B-B14F-4D97-AF65-F5344CB8AC3E}">
        <p14:creationId xmlns:p14="http://schemas.microsoft.com/office/powerpoint/2010/main" val="1178760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u="sng" dirty="0"/>
              <a:t>Note</a:t>
            </a:r>
            <a:r>
              <a:rPr lang="en-SG" dirty="0"/>
              <a:t>: Blank divider slide</a:t>
            </a:r>
          </a:p>
        </p:txBody>
      </p:sp>
      <p:sp>
        <p:nvSpPr>
          <p:cNvPr id="4" name="Slide Number Placeholder 3"/>
          <p:cNvSpPr>
            <a:spLocks noGrp="1"/>
          </p:cNvSpPr>
          <p:nvPr>
            <p:ph type="sldNum" sz="quarter" idx="5"/>
          </p:nvPr>
        </p:nvSpPr>
        <p:spPr/>
        <p:txBody>
          <a:bodyPr/>
          <a:lstStyle/>
          <a:p>
            <a:fld id="{9BE1DD1D-0BD5-4E4F-ABDD-53ED947792F1}" type="slidenum">
              <a:rPr lang="en-US" smtClean="0"/>
              <a:t>39</a:t>
            </a:fld>
            <a:endParaRPr lang="en-US"/>
          </a:p>
        </p:txBody>
      </p:sp>
    </p:spTree>
    <p:extLst>
      <p:ext uri="{BB962C8B-B14F-4D97-AF65-F5344CB8AC3E}">
        <p14:creationId xmlns:p14="http://schemas.microsoft.com/office/powerpoint/2010/main" val="44089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much more detail in your case roles, but I will give you a general overview of the situation. </a:t>
            </a:r>
          </a:p>
          <a:p>
            <a:endParaRPr lang="en-US" dirty="0"/>
          </a:p>
          <a:p>
            <a:pPr marL="0" marR="0" indent="0">
              <a:lnSpc>
                <a:spcPct val="107000"/>
              </a:lnSpc>
              <a:spcBef>
                <a:spcPts val="0"/>
              </a:spcBef>
              <a:spcAft>
                <a:spcPts val="800"/>
              </a:spcAft>
              <a:buNone/>
            </a:pPr>
            <a:r>
              <a:rPr lang="en-SG" sz="1200" dirty="0">
                <a:effectLst/>
                <a:latin typeface="Calibri" panose="020F0502020204030204" pitchFamily="34" charset="0"/>
                <a:ea typeface="Calibri" panose="020F0502020204030204" pitchFamily="34" charset="0"/>
                <a:cs typeface="Arial" panose="020B0604020202020204" pitchFamily="34" charset="0"/>
              </a:rPr>
              <a:t>The country of Augusta just held national elections between four political parties, who competed for seats in Parliament</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SG" sz="1200" dirty="0">
                <a:effectLst/>
                <a:latin typeface="Calibri" panose="020F0502020204030204" pitchFamily="34" charset="0"/>
                <a:ea typeface="Calibri" panose="020F0502020204030204" pitchFamily="34" charset="0"/>
                <a:cs typeface="Arial" panose="020B0604020202020204" pitchFamily="34" charset="0"/>
              </a:rPr>
              <a:t>The Parliament in Augusta is made up of 120 seats</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en-SG" sz="1200" dirty="0">
                <a:effectLst/>
                <a:latin typeface="Calibri" panose="020F0502020204030204" pitchFamily="34" charset="0"/>
                <a:ea typeface="Calibri" panose="020F0502020204030204" pitchFamily="34" charset="0"/>
                <a:cs typeface="Arial" panose="020B0604020202020204" pitchFamily="34" charset="0"/>
              </a:rPr>
              <a:t>To form a coalition government, a 61-vote majority is required. The parties in the governing coalition allocate 6 ministers between them as part of their agreement to form a government together. </a:t>
            </a:r>
          </a:p>
          <a:p>
            <a:pPr marL="0" marR="0" indent="0">
              <a:lnSpc>
                <a:spcPct val="107000"/>
              </a:lnSpc>
              <a:spcBef>
                <a:spcPts val="0"/>
              </a:spcBef>
              <a:spcAft>
                <a:spcPts val="800"/>
              </a:spcAft>
              <a:buNone/>
            </a:pPr>
            <a:endParaRPr lang="en-SG" sz="12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SG" sz="1200" dirty="0">
                <a:effectLst/>
                <a:latin typeface="Calibri" panose="020F0502020204030204" pitchFamily="34" charset="0"/>
                <a:ea typeface="Calibri" panose="020F0502020204030204" pitchFamily="34" charset="0"/>
                <a:cs typeface="Arial" panose="020B0604020202020204" pitchFamily="34" charset="0"/>
              </a:rPr>
              <a:t>Thus you must decide who is in the governing coalition. Not all parties have to be-- the government could include four parties, three, or even two, so long as you control at least 61 votes. Simultaneously, you must also decide how many ministers each party in the coalition government gets. </a:t>
            </a:r>
          </a:p>
          <a:p>
            <a:pPr marL="0" marR="0" indent="0">
              <a:lnSpc>
                <a:spcPct val="107000"/>
              </a:lnSpc>
              <a:spcBef>
                <a:spcPts val="0"/>
              </a:spcBef>
              <a:spcAft>
                <a:spcPts val="800"/>
              </a:spcAft>
              <a:buNone/>
            </a:pPr>
            <a:endParaRPr lang="en-SG" sz="12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SG" sz="1200" dirty="0">
                <a:effectLst/>
                <a:latin typeface="Calibri" panose="020F0502020204030204" pitchFamily="34" charset="0"/>
                <a:ea typeface="Calibri" panose="020F0502020204030204" pitchFamily="34" charset="0"/>
                <a:cs typeface="Arial" panose="020B0604020202020204" pitchFamily="34" charset="0"/>
              </a:rPr>
              <a:t>You are starting from different negotiating positions. Based on the last election, the conservatives have 51 seats, the libertarians 14 seats, the liberal party 15 seats, and the labour party 40 seats. Again, whatever coalition forms a government must control at least 61 seats and agree on how to allocate ministers between them.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SG" sz="1200" dirty="0">
              <a:effectLst/>
              <a:latin typeface="Calibri" panose="020F0502020204030204" pitchFamily="34" charset="0"/>
              <a:ea typeface="Calibri" panose="020F0502020204030204" pitchFamily="34" charset="0"/>
              <a:cs typeface="Arial" panose="020B0604020202020204" pitchFamily="34" charset="0"/>
            </a:endParaRPr>
          </a:p>
          <a:p>
            <a:r>
              <a:rPr lang="en-SG" sz="1200" dirty="0">
                <a:effectLst/>
                <a:latin typeface="Calibri" panose="020F0502020204030204" pitchFamily="34" charset="0"/>
                <a:ea typeface="Calibri" panose="020F0502020204030204" pitchFamily="34" charset="0"/>
                <a:cs typeface="Arial" panose="020B0604020202020204" pitchFamily="34" charset="0"/>
              </a:rPr>
              <a:t>If a governing coalition holding at least 61 votes is not achieved, new elections will be held. Good luck!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baseline="0" dirty="0">
                <a:solidFill>
                  <a:schemeClr val="tx1"/>
                </a:solidFill>
                <a:effectLst/>
                <a:latin typeface="+mn-lt"/>
                <a:ea typeface="+mn-ea"/>
                <a:cs typeface="+mn-cs"/>
              </a:rPr>
              <a:t>[</a:t>
            </a:r>
            <a:r>
              <a:rPr lang="en-US" sz="800" i="1" kern="1200" baseline="0" dirty="0">
                <a:solidFill>
                  <a:schemeClr val="tx1"/>
                </a:solidFill>
                <a:effectLst/>
                <a:latin typeface="+mn-lt"/>
                <a:ea typeface="+mn-ea"/>
                <a:cs typeface="+mn-cs"/>
              </a:rPr>
              <a:t>Students partner up, the instructor hands out role materials and outcome forms, and the students negotiate</a:t>
            </a:r>
            <a:r>
              <a:rPr lang="en-US" sz="800" kern="1200" baseline="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BE1DD1D-0BD5-4E4F-ABDD-53ED947792F1}" type="slidenum">
              <a:rPr lang="en-US" smtClean="0"/>
              <a:t>4</a:t>
            </a:fld>
            <a:endParaRPr lang="en-US"/>
          </a:p>
        </p:txBody>
      </p:sp>
    </p:spTree>
    <p:extLst>
      <p:ext uri="{BB962C8B-B14F-4D97-AF65-F5344CB8AC3E}">
        <p14:creationId xmlns:p14="http://schemas.microsoft.com/office/powerpoint/2010/main" val="2005726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latin typeface="Rockwell" charset="0"/>
                <a:ea typeface="ＭＳ Ｐゴシック" charset="0"/>
                <a:cs typeface="ＭＳ Ｐゴシック" charset="0"/>
              </a:rPr>
              <a:t>A quote on workplace politics: [</a:t>
            </a:r>
            <a:r>
              <a:rPr lang="en-US" i="1" dirty="0">
                <a:latin typeface="Rockwell" charset="0"/>
                <a:ea typeface="ＭＳ Ｐゴシック" charset="0"/>
                <a:cs typeface="ＭＳ Ｐゴシック" charset="0"/>
              </a:rPr>
              <a:t>Instructor reads the quotes</a:t>
            </a:r>
            <a:r>
              <a:rPr lang="en-US" dirty="0">
                <a:latin typeface="Rockwell" charset="0"/>
                <a:ea typeface="ＭＳ Ｐゴシック" charset="0"/>
                <a:cs typeface="ＭＳ Ｐゴシック" charset="0"/>
              </a:rPr>
              <a:t>]. </a:t>
            </a:r>
          </a:p>
          <a:p>
            <a:pPr marL="0" indent="0">
              <a:buFontTx/>
              <a:buNone/>
            </a:pPr>
            <a:endParaRPr lang="en-SG" dirty="0"/>
          </a:p>
          <a:p>
            <a:r>
              <a:rPr lang="en-SG" dirty="0"/>
              <a:t>SUPPORTING LINKS</a:t>
            </a:r>
          </a:p>
          <a:p>
            <a:endParaRPr lang="en-SG" dirty="0"/>
          </a:p>
          <a:p>
            <a:r>
              <a:rPr lang="en-SG" dirty="0"/>
              <a:t>https://www.amazon.com/berurinnfiruha-moni-atarashiikurasikkuonngakuno-Japanese-honeya-ebook/dp/B08KXVNYGL</a:t>
            </a:r>
          </a:p>
          <a:p>
            <a:endParaRPr lang="en-SG" dirty="0"/>
          </a:p>
          <a:p>
            <a:r>
              <a:rPr lang="en-SG" dirty="0"/>
              <a:t>https://www.enkiquotes.com/office-politics-quotes.html</a:t>
            </a:r>
          </a:p>
          <a:p>
            <a:endParaRPr lang="en-SG" dirty="0"/>
          </a:p>
          <a:p>
            <a:r>
              <a:rPr lang="en-SG" dirty="0"/>
              <a:t>https://www.quoteslyfe.com/quote/If-u-want-to-work-in-Corporate-55841</a:t>
            </a:r>
          </a:p>
          <a:p>
            <a:endParaRPr lang="en-SG" dirty="0"/>
          </a:p>
          <a:p>
            <a:r>
              <a:rPr lang="en-SG" dirty="0"/>
              <a:t>https://feedingtrends.com/quotes-on-office-politics-motivational-inspirational</a:t>
            </a:r>
          </a:p>
          <a:p>
            <a:endParaRPr lang="en-SG" dirty="0"/>
          </a:p>
          <a:p>
            <a:r>
              <a:rPr lang="en-SG" dirty="0"/>
              <a:t>https://www.amazon.com/Jean-Hollands/e/B001HP1U7Y%3Fref=dbs_a_mng_rwt_scns_share</a:t>
            </a:r>
          </a:p>
          <a:p>
            <a:endParaRPr lang="en-SG" dirty="0"/>
          </a:p>
          <a:p>
            <a:endParaRPr lang="en-SG"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41</a:t>
            </a:fld>
            <a:endParaRPr lang="en-US"/>
          </a:p>
        </p:txBody>
      </p:sp>
    </p:spTree>
    <p:extLst>
      <p:ext uri="{BB962C8B-B14F-4D97-AF65-F5344CB8AC3E}">
        <p14:creationId xmlns:p14="http://schemas.microsoft.com/office/powerpoint/2010/main" val="1464986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dirty="0">
                <a:latin typeface="Rockwell" charset="0"/>
                <a:ea typeface="ＭＳ Ｐゴシック" charset="0"/>
                <a:cs typeface="ＭＳ Ｐゴシック" charset="0"/>
              </a:rPr>
              <a:t>Another quote. [</a:t>
            </a:r>
            <a:r>
              <a:rPr lang="en-US" i="1" u="none" dirty="0">
                <a:latin typeface="Rockwell" charset="0"/>
                <a:ea typeface="ＭＳ Ｐゴシック" charset="0"/>
                <a:cs typeface="ＭＳ Ｐゴシック" charset="0"/>
              </a:rPr>
              <a:t>Instructor reads out the quote above</a:t>
            </a:r>
            <a:r>
              <a:rPr lang="en-US" dirty="0">
                <a:latin typeface="Rockwell" charset="0"/>
                <a:ea typeface="ＭＳ Ｐゴシック" charset="0"/>
                <a:cs typeface="ＭＳ Ｐゴシック" charset="0"/>
              </a:rPr>
              <a:t>]. </a:t>
            </a:r>
          </a:p>
          <a:p>
            <a:pPr marL="0" indent="0">
              <a:buFontTx/>
              <a:buNone/>
            </a:pPr>
            <a:endParaRPr lang="en-SG" dirty="0"/>
          </a:p>
          <a:p>
            <a:r>
              <a:rPr lang="en-SG" dirty="0"/>
              <a:t>SUPPORTING LINKS</a:t>
            </a:r>
          </a:p>
          <a:p>
            <a:endParaRPr lang="en-SG" dirty="0"/>
          </a:p>
          <a:p>
            <a:r>
              <a:rPr lang="en-SG" dirty="0"/>
              <a:t>https://www.amazon.com/berurinnfiruha-moni-atarashiikurasikkuonngakuno-Japanese-honeya-ebook/dp/B08KXVNYGL</a:t>
            </a:r>
          </a:p>
          <a:p>
            <a:endParaRPr lang="en-SG" dirty="0"/>
          </a:p>
          <a:p>
            <a:r>
              <a:rPr lang="en-SG" dirty="0"/>
              <a:t>https://www.enkiquotes.com/office-politics-quotes.html</a:t>
            </a:r>
          </a:p>
          <a:p>
            <a:endParaRPr lang="en-SG" dirty="0"/>
          </a:p>
          <a:p>
            <a:r>
              <a:rPr lang="en-SG" dirty="0"/>
              <a:t>https://www.quoteslyfe.com/quote/If-u-want-to-work-in-Corporate-55841</a:t>
            </a:r>
          </a:p>
          <a:p>
            <a:endParaRPr lang="en-SG" dirty="0"/>
          </a:p>
          <a:p>
            <a:r>
              <a:rPr lang="en-SG" dirty="0"/>
              <a:t>https://feedingtrends.com/quotes-on-office-politics-motivational-inspirational</a:t>
            </a:r>
          </a:p>
          <a:p>
            <a:endParaRPr lang="en-SG" dirty="0"/>
          </a:p>
          <a:p>
            <a:r>
              <a:rPr lang="en-SG" dirty="0"/>
              <a:t>https://www.amazon.com/Jean-Hollands/e/B001HP1U7Y%3Fref=dbs_a_mng_rwt_scns_share</a:t>
            </a:r>
          </a:p>
          <a:p>
            <a:endParaRPr lang="en-SG" dirty="0"/>
          </a:p>
          <a:p>
            <a:endParaRPr lang="en-SG"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42</a:t>
            </a:fld>
            <a:endParaRPr lang="en-US"/>
          </a:p>
        </p:txBody>
      </p:sp>
    </p:spTree>
    <p:extLst>
      <p:ext uri="{BB962C8B-B14F-4D97-AF65-F5344CB8AC3E}">
        <p14:creationId xmlns:p14="http://schemas.microsoft.com/office/powerpoint/2010/main" val="3887997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xfrm>
            <a:off x="1371600" y="1143000"/>
            <a:ext cx="4114800" cy="30861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Tx/>
              <a:buNone/>
            </a:pPr>
            <a:r>
              <a:rPr lang="en-US" dirty="0">
                <a:latin typeface="Rockwell" charset="0"/>
                <a:ea typeface="ＭＳ Ｐゴシック" charset="0"/>
                <a:cs typeface="ＭＳ Ｐゴシック" charset="0"/>
              </a:rPr>
              <a:t>Here, a quote from an alum. [</a:t>
            </a:r>
            <a:r>
              <a:rPr lang="en-US" i="1" u="none" dirty="0">
                <a:latin typeface="Rockwell" charset="0"/>
                <a:ea typeface="ＭＳ Ｐゴシック" charset="0"/>
                <a:cs typeface="ＭＳ Ｐゴシック" charset="0"/>
              </a:rPr>
              <a:t>Instructor reads out the quote above</a:t>
            </a:r>
            <a:r>
              <a:rPr lang="en-US" dirty="0">
                <a:latin typeface="Rockwell" charset="0"/>
                <a:ea typeface="ＭＳ Ｐゴシック" charset="0"/>
                <a:cs typeface="ＭＳ Ｐゴシック" charset="0"/>
              </a:rPr>
              <a:t>]. </a:t>
            </a:r>
          </a:p>
          <a:p>
            <a:pPr>
              <a:lnSpc>
                <a:spcPct val="90000"/>
              </a:lnSpc>
            </a:pPr>
            <a:endParaRPr lang="en-US" dirty="0">
              <a:latin typeface="Rockwell" charset="0"/>
              <a:ea typeface="ＭＳ Ｐゴシック" charset="0"/>
              <a:cs typeface="ＭＳ Ｐゴシック"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Rockwell" charset="0"/>
                <a:ea typeface="ＭＳ Ｐゴシック" charset="0"/>
                <a:cs typeface="ＭＳ Ｐゴシック" charset="0"/>
              </a:defRPr>
            </a:lvl1pPr>
            <a:lvl2pPr marL="37931725" indent="-37474525" eaLnBrk="0" hangingPunct="0">
              <a:defRPr sz="2400">
                <a:solidFill>
                  <a:schemeClr val="tx1"/>
                </a:solidFill>
                <a:latin typeface="Rockwell" charset="0"/>
                <a:ea typeface="ＭＳ Ｐゴシック" charset="0"/>
              </a:defRPr>
            </a:lvl2pPr>
            <a:lvl3pPr eaLnBrk="0" hangingPunct="0">
              <a:defRPr sz="2400">
                <a:solidFill>
                  <a:schemeClr val="tx1"/>
                </a:solidFill>
                <a:latin typeface="Rockwell" charset="0"/>
                <a:ea typeface="ＭＳ Ｐゴシック" charset="0"/>
              </a:defRPr>
            </a:lvl3pPr>
            <a:lvl4pPr eaLnBrk="0" hangingPunct="0">
              <a:defRPr sz="2400">
                <a:solidFill>
                  <a:schemeClr val="tx1"/>
                </a:solidFill>
                <a:latin typeface="Rockwell" charset="0"/>
                <a:ea typeface="ＭＳ Ｐゴシック" charset="0"/>
              </a:defRPr>
            </a:lvl4pPr>
            <a:lvl5pPr eaLnBrk="0" hangingPunct="0">
              <a:defRPr sz="2400">
                <a:solidFill>
                  <a:schemeClr val="tx1"/>
                </a:solidFill>
                <a:latin typeface="Rockwell" charset="0"/>
                <a:ea typeface="ＭＳ Ｐゴシック" charset="0"/>
              </a:defRPr>
            </a:lvl5pPr>
            <a:lvl6pPr marL="457200" eaLnBrk="0" fontAlgn="base" hangingPunct="0">
              <a:spcBef>
                <a:spcPct val="0"/>
              </a:spcBef>
              <a:spcAft>
                <a:spcPct val="0"/>
              </a:spcAft>
              <a:defRPr sz="2400">
                <a:solidFill>
                  <a:schemeClr val="tx1"/>
                </a:solidFill>
                <a:latin typeface="Rockwell" charset="0"/>
                <a:ea typeface="ＭＳ Ｐゴシック" charset="0"/>
              </a:defRPr>
            </a:lvl6pPr>
            <a:lvl7pPr marL="914400" eaLnBrk="0" fontAlgn="base" hangingPunct="0">
              <a:spcBef>
                <a:spcPct val="0"/>
              </a:spcBef>
              <a:spcAft>
                <a:spcPct val="0"/>
              </a:spcAft>
              <a:defRPr sz="2400">
                <a:solidFill>
                  <a:schemeClr val="tx1"/>
                </a:solidFill>
                <a:latin typeface="Rockwell" charset="0"/>
                <a:ea typeface="ＭＳ Ｐゴシック" charset="0"/>
              </a:defRPr>
            </a:lvl7pPr>
            <a:lvl8pPr marL="1371600" eaLnBrk="0" fontAlgn="base" hangingPunct="0">
              <a:spcBef>
                <a:spcPct val="0"/>
              </a:spcBef>
              <a:spcAft>
                <a:spcPct val="0"/>
              </a:spcAft>
              <a:defRPr sz="2400">
                <a:solidFill>
                  <a:schemeClr val="tx1"/>
                </a:solidFill>
                <a:latin typeface="Rockwell" charset="0"/>
                <a:ea typeface="ＭＳ Ｐゴシック" charset="0"/>
              </a:defRPr>
            </a:lvl8pPr>
            <a:lvl9pPr marL="18288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fld id="{DD9C69E2-0ADA-0F47-8F3E-CAAD6E3AE697}" type="slidenum">
              <a:rPr lang="en-US" sz="1200"/>
              <a:pPr eaLnBrk="1" hangingPunct="1"/>
              <a:t>44</a:t>
            </a:fld>
            <a:endParaRPr lang="en-US" sz="1200"/>
          </a:p>
        </p:txBody>
      </p:sp>
    </p:spTree>
    <p:extLst>
      <p:ext uri="{BB962C8B-B14F-4D97-AF65-F5344CB8AC3E}">
        <p14:creationId xmlns:p14="http://schemas.microsoft.com/office/powerpoint/2010/main" val="3579312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xfrm>
            <a:off x="1371600" y="1143000"/>
            <a:ext cx="4114800" cy="30861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dirty="0">
                <a:latin typeface="Rockwell" charset="0"/>
                <a:ea typeface="ＭＳ Ｐゴシック" charset="0"/>
                <a:cs typeface="ＭＳ Ｐゴシック" charset="0"/>
              </a:rPr>
              <a:t>Another quote from an alum. [</a:t>
            </a:r>
            <a:r>
              <a:rPr lang="en-US" i="1" u="none" dirty="0">
                <a:latin typeface="Rockwell" charset="0"/>
                <a:ea typeface="ＭＳ Ｐゴシック" charset="0"/>
                <a:cs typeface="ＭＳ Ｐゴシック" charset="0"/>
              </a:rPr>
              <a:t>Instructor reads out the quote above</a:t>
            </a:r>
            <a:r>
              <a:rPr lang="en-US" dirty="0">
                <a:latin typeface="Rockwell" charset="0"/>
                <a:ea typeface="ＭＳ Ｐゴシック" charset="0"/>
                <a:cs typeface="ＭＳ Ｐゴシック" charset="0"/>
              </a:rPr>
              <a:t>]. </a:t>
            </a:r>
          </a:p>
          <a:p>
            <a:pPr>
              <a:lnSpc>
                <a:spcPct val="90000"/>
              </a:lnSpc>
            </a:pPr>
            <a:endParaRPr lang="en-US" dirty="0">
              <a:latin typeface="Rockwell" charset="0"/>
              <a:ea typeface="ＭＳ Ｐゴシック" charset="0"/>
              <a:cs typeface="ＭＳ Ｐゴシック"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Rockwell" charset="0"/>
                <a:ea typeface="ＭＳ Ｐゴシック" charset="0"/>
                <a:cs typeface="ＭＳ Ｐゴシック" charset="0"/>
              </a:defRPr>
            </a:lvl1pPr>
            <a:lvl2pPr marL="37931725" indent="-37474525" eaLnBrk="0" hangingPunct="0">
              <a:defRPr sz="2400">
                <a:solidFill>
                  <a:schemeClr val="tx1"/>
                </a:solidFill>
                <a:latin typeface="Rockwell" charset="0"/>
                <a:ea typeface="ＭＳ Ｐゴシック" charset="0"/>
              </a:defRPr>
            </a:lvl2pPr>
            <a:lvl3pPr eaLnBrk="0" hangingPunct="0">
              <a:defRPr sz="2400">
                <a:solidFill>
                  <a:schemeClr val="tx1"/>
                </a:solidFill>
                <a:latin typeface="Rockwell" charset="0"/>
                <a:ea typeface="ＭＳ Ｐゴシック" charset="0"/>
              </a:defRPr>
            </a:lvl3pPr>
            <a:lvl4pPr eaLnBrk="0" hangingPunct="0">
              <a:defRPr sz="2400">
                <a:solidFill>
                  <a:schemeClr val="tx1"/>
                </a:solidFill>
                <a:latin typeface="Rockwell" charset="0"/>
                <a:ea typeface="ＭＳ Ｐゴシック" charset="0"/>
              </a:defRPr>
            </a:lvl4pPr>
            <a:lvl5pPr eaLnBrk="0" hangingPunct="0">
              <a:defRPr sz="2400">
                <a:solidFill>
                  <a:schemeClr val="tx1"/>
                </a:solidFill>
                <a:latin typeface="Rockwell" charset="0"/>
                <a:ea typeface="ＭＳ Ｐゴシック" charset="0"/>
              </a:defRPr>
            </a:lvl5pPr>
            <a:lvl6pPr marL="457200" eaLnBrk="0" fontAlgn="base" hangingPunct="0">
              <a:spcBef>
                <a:spcPct val="0"/>
              </a:spcBef>
              <a:spcAft>
                <a:spcPct val="0"/>
              </a:spcAft>
              <a:defRPr sz="2400">
                <a:solidFill>
                  <a:schemeClr val="tx1"/>
                </a:solidFill>
                <a:latin typeface="Rockwell" charset="0"/>
                <a:ea typeface="ＭＳ Ｐゴシック" charset="0"/>
              </a:defRPr>
            </a:lvl6pPr>
            <a:lvl7pPr marL="914400" eaLnBrk="0" fontAlgn="base" hangingPunct="0">
              <a:spcBef>
                <a:spcPct val="0"/>
              </a:spcBef>
              <a:spcAft>
                <a:spcPct val="0"/>
              </a:spcAft>
              <a:defRPr sz="2400">
                <a:solidFill>
                  <a:schemeClr val="tx1"/>
                </a:solidFill>
                <a:latin typeface="Rockwell" charset="0"/>
                <a:ea typeface="ＭＳ Ｐゴシック" charset="0"/>
              </a:defRPr>
            </a:lvl7pPr>
            <a:lvl8pPr marL="1371600" eaLnBrk="0" fontAlgn="base" hangingPunct="0">
              <a:spcBef>
                <a:spcPct val="0"/>
              </a:spcBef>
              <a:spcAft>
                <a:spcPct val="0"/>
              </a:spcAft>
              <a:defRPr sz="2400">
                <a:solidFill>
                  <a:schemeClr val="tx1"/>
                </a:solidFill>
                <a:latin typeface="Rockwell" charset="0"/>
                <a:ea typeface="ＭＳ Ｐゴシック" charset="0"/>
              </a:defRPr>
            </a:lvl8pPr>
            <a:lvl9pPr marL="18288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fld id="{DD9C69E2-0ADA-0F47-8F3E-CAAD6E3AE697}" type="slidenum">
              <a:rPr lang="en-US" sz="1200"/>
              <a:pPr eaLnBrk="1" hangingPunct="1"/>
              <a:t>45</a:t>
            </a:fld>
            <a:endParaRPr lang="en-US" sz="1200"/>
          </a:p>
        </p:txBody>
      </p:sp>
    </p:spTree>
    <p:extLst>
      <p:ext uri="{BB962C8B-B14F-4D97-AF65-F5344CB8AC3E}">
        <p14:creationId xmlns:p14="http://schemas.microsoft.com/office/powerpoint/2010/main" val="13867887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u="sng" dirty="0"/>
              <a:t>Note</a:t>
            </a:r>
            <a:r>
              <a:rPr lang="en-SG" dirty="0"/>
              <a:t>: Blank divider slide</a:t>
            </a:r>
          </a:p>
        </p:txBody>
      </p:sp>
      <p:sp>
        <p:nvSpPr>
          <p:cNvPr id="4" name="Slide Number Placeholder 3"/>
          <p:cNvSpPr>
            <a:spLocks noGrp="1"/>
          </p:cNvSpPr>
          <p:nvPr>
            <p:ph type="sldNum" sz="quarter" idx="5"/>
          </p:nvPr>
        </p:nvSpPr>
        <p:spPr/>
        <p:txBody>
          <a:bodyPr/>
          <a:lstStyle/>
          <a:p>
            <a:fld id="{9BE1DD1D-0BD5-4E4F-ABDD-53ED947792F1}" type="slidenum">
              <a:rPr lang="en-US" smtClean="0"/>
              <a:t>46</a:t>
            </a:fld>
            <a:endParaRPr lang="en-US"/>
          </a:p>
        </p:txBody>
      </p:sp>
    </p:spTree>
    <p:extLst>
      <p:ext uri="{BB962C8B-B14F-4D97-AF65-F5344CB8AC3E}">
        <p14:creationId xmlns:p14="http://schemas.microsoft.com/office/powerpoint/2010/main" val="851026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work situations where you are trying to build a coalition to support or opposite something, consider using the coalition matrix. Parse the parties involved into the following categories, depending on whether you trust them and whether they agree with you. </a:t>
            </a:r>
          </a:p>
          <a:p>
            <a:endParaRPr lang="en-US" dirty="0"/>
          </a:p>
          <a:p>
            <a:r>
              <a:rPr lang="en-US" dirty="0"/>
              <a:t>Allies– people you agree with and trust. You can count on them for your coalition. </a:t>
            </a:r>
          </a:p>
          <a:p>
            <a:endParaRPr lang="en-US" dirty="0"/>
          </a:p>
          <a:p>
            <a:r>
              <a:rPr lang="en-US" dirty="0"/>
              <a:t>Bedfellows– people who agree with you, but the trust relationship is not there. For these folks, emphasize your common interests and goals for this negotiation, and also work to build trust and turn them into allies. </a:t>
            </a:r>
          </a:p>
          <a:p>
            <a:endParaRPr lang="en-US" dirty="0"/>
          </a:p>
          <a:p>
            <a:r>
              <a:rPr lang="en-US" dirty="0"/>
              <a:t>Opponents are people you trust, but who don’t agree with you. Try to persuade them with legitimate arguments, your good relationship provides the basis for a rational conversation based on logic and evidence.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Try to persuade fence-sitters who you do not know well, but are neither opposed or supportive of your ideas, to join your side. </a:t>
            </a:r>
          </a:p>
          <a:p>
            <a:endParaRPr lang="en-US" dirty="0"/>
          </a:p>
          <a:p>
            <a:r>
              <a:rPr lang="en-US" dirty="0"/>
              <a:t>Identify your adversaries, people you don’t trust and who disagree with you. Depending on the situation and how much support you need, it may not be worth spending a lot of effort trying to get them on your side. What you can do with adversaries is isolate them and lead them to feel a sense of inevitability– your coalition is too strong and going to win, and they are only going to hurt themselves by opposing you. At the same time, remember the shadow of the future, you may need this person for a future coalition so manage your relationship carefully and don’t close the door to becoming allies one day. You never know where your journey will take you, or who will be at your side for it. </a:t>
            </a:r>
          </a:p>
          <a:p>
            <a:endParaRPr lang="en-US" dirty="0"/>
          </a:p>
          <a:p>
            <a:r>
              <a:rPr lang="en-US" dirty="0"/>
              <a:t>SUPPORTING LINKS</a:t>
            </a:r>
          </a:p>
          <a:p>
            <a:endParaRPr lang="en-US" dirty="0"/>
          </a:p>
          <a:p>
            <a:pPr>
              <a:lnSpc>
                <a:spcPct val="107000"/>
              </a:lnSpc>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Block, P. (1987). </a:t>
            </a:r>
            <a:r>
              <a:rPr lang="en-US" sz="1200" i="1" dirty="0">
                <a:effectLst/>
                <a:latin typeface="Calibri" panose="020F0502020204030204" pitchFamily="34" charset="0"/>
                <a:ea typeface="Calibri" panose="020F0502020204030204" pitchFamily="34" charset="0"/>
                <a:cs typeface="Arial" panose="020B0604020202020204" pitchFamily="34" charset="0"/>
              </a:rPr>
              <a:t>The Empowered Manager: Positive Political Skills at Work</a:t>
            </a:r>
            <a:r>
              <a:rPr lang="en-US" sz="1200" dirty="0">
                <a:effectLst/>
                <a:latin typeface="Calibri" panose="020F0502020204030204" pitchFamily="34" charset="0"/>
                <a:ea typeface="Calibri" panose="020F0502020204030204" pitchFamily="34" charset="0"/>
                <a:cs typeface="Arial" panose="020B0604020202020204" pitchFamily="34" charset="0"/>
              </a:rPr>
              <a:t>. San Francisco: Jossey-Bass Publishers. </a:t>
            </a:r>
            <a:endParaRPr lang="en-SG"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Suesse</a:t>
            </a:r>
            <a:r>
              <a:rPr lang="en-US" dirty="0"/>
              <a:t>, J.M., &amp; Ibarra, H. </a:t>
            </a:r>
            <a:r>
              <a:rPr lang="en-SG" dirty="0"/>
              <a:t>(1997). Building Coalitions</a:t>
            </a:r>
            <a:r>
              <a:rPr lang="en-US" dirty="0"/>
              <a:t>. </a:t>
            </a:r>
            <a:r>
              <a:rPr lang="en-SG" dirty="0"/>
              <a:t>Harvard Business School. 9-497-055</a:t>
            </a:r>
            <a:r>
              <a:rPr lang="en-US" dirty="0"/>
              <a:t>. </a:t>
            </a:r>
          </a:p>
          <a:p>
            <a:endParaRPr lang="en-US" dirty="0"/>
          </a:p>
          <a:p>
            <a:r>
              <a:rPr lang="en-US" dirty="0"/>
              <a:t>https://executivecoachingconcepts.com/allies-vs-adversaries/</a:t>
            </a:r>
          </a:p>
          <a:p>
            <a:endParaRPr lang="en-US" dirty="0"/>
          </a:p>
          <a:p>
            <a:r>
              <a:rPr lang="en-US" dirty="0"/>
              <a:t>https://coachingforleaders.com/podcast/328/</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47</a:t>
            </a:fld>
            <a:endParaRPr lang="en-US"/>
          </a:p>
        </p:txBody>
      </p:sp>
    </p:spTree>
    <p:extLst>
      <p:ext uri="{BB962C8B-B14F-4D97-AF65-F5344CB8AC3E}">
        <p14:creationId xmlns:p14="http://schemas.microsoft.com/office/powerpoint/2010/main" val="3333853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take-aways about coalition formation. </a:t>
            </a:r>
            <a:r>
              <a:rPr lang="en-US" sz="1200" dirty="0"/>
              <a:t>Negotiations between more than two parties involve a geometric, not linear, increase in the complexity of the negotiation. T</a:t>
            </a:r>
            <a:r>
              <a:rPr lang="en-US" sz="1200" baseline="0" dirty="0"/>
              <a:t>rust </a:t>
            </a:r>
            <a:r>
              <a:rPr lang="en-US" sz="1200" dirty="0"/>
              <a:t>becomes harder to build because of the internal alternative within the negotiation of a subset of </a:t>
            </a:r>
            <a:r>
              <a:rPr lang="en-US" sz="1200" baseline="0" dirty="0"/>
              <a:t>parties forming a coalition, cutting one or more parties out of the deal entirely.  </a:t>
            </a:r>
          </a:p>
          <a:p>
            <a:endParaRPr lang="en-US" sz="1200" baseline="0" dirty="0"/>
          </a:p>
          <a:p>
            <a:r>
              <a:rPr lang="en-US" sz="1200" baseline="0" dirty="0"/>
              <a:t>To build alliances, you should identify </a:t>
            </a:r>
            <a:r>
              <a:rPr lang="en-US" sz="1200" dirty="0"/>
              <a:t>likely allies, bedfellows, opponents, fence-sitters, and adversaries and choose your strategy accordingly. Do this as early as you can. You saw in Augusta that an early alliance can change the alternatives of the counterparts– now they may need to join your coalition or be excluded from the deal entirely. If the Conservatives and Liberals form an early alliance, they can easily extract concessions from </a:t>
            </a:r>
            <a:r>
              <a:rPr lang="en-US" sz="1200" dirty="0" err="1"/>
              <a:t>Labour</a:t>
            </a:r>
            <a:r>
              <a:rPr lang="en-US" sz="1200" dirty="0"/>
              <a:t> or the Libertarians to join the government late in the game. </a:t>
            </a:r>
          </a:p>
          <a:p>
            <a:endParaRPr lang="en-US" sz="1200" baseline="0" dirty="0"/>
          </a:p>
          <a:p>
            <a:r>
              <a:rPr lang="en-US" b="0" i="0" dirty="0">
                <a:solidFill>
                  <a:srgbClr val="222222"/>
                </a:solidFill>
                <a:effectLst/>
                <a:latin typeface="Arial" panose="020B0604020202020204" pitchFamily="34" charset="0"/>
              </a:rPr>
              <a:t>Although this principle of forming early alliances is generally true, it is not always true. As we saw in the case of Bennet and the Israeli Parliament, a small party can get a great deal by playing queenmaker or kingmaker and having a decisive late role in which coalition wins. At the same time, this is a high risk strategy since the small party would risk exclusion if one or more sides is able to build a coalition without then.</a:t>
            </a:r>
            <a:endParaRPr lang="en-US" sz="1200" b="0" i="0" baseline="0" dirty="0">
              <a:solidFill>
                <a:srgbClr val="222222"/>
              </a:solidFill>
              <a:effectLst/>
              <a:latin typeface="Arial" panose="020B0604020202020204" pitchFamily="34" charset="0"/>
            </a:endParaRPr>
          </a:p>
          <a:p>
            <a:endParaRPr lang="en-US" sz="1200" baseline="0" dirty="0"/>
          </a:p>
          <a:p>
            <a:r>
              <a:rPr lang="en-US" sz="1200" baseline="0" dirty="0"/>
              <a:t>Another general principle is to form coalitions around shared interests. Rather than focusing on building trust with those who do not trust you already, build interdependence, or a sense of shared interests and being better off standing together. Never forget that most people are out for themselves. So make sure you frame your proposals in terms of how it is good for them personally, not just why it is good for the organization.  </a:t>
            </a:r>
          </a:p>
          <a:p>
            <a:endParaRPr lang="en-US" sz="1200" baseline="0" dirty="0"/>
          </a:p>
          <a:p>
            <a:r>
              <a:rPr lang="en-US" sz="1200" baseline="0" dirty="0"/>
              <a:t>Consider the other players’ reputations. Is this someone known for keeping their word, or not? Build a reputation for yourself as trustworthy and honorable and more people will want to collaborate rather than compete with you.  </a:t>
            </a:r>
          </a:p>
          <a:p>
            <a:endParaRPr lang="en-US" sz="1200" baseline="0" dirty="0"/>
          </a:p>
          <a:p>
            <a:r>
              <a:rPr lang="en-US" sz="1200" baseline="0" dirty="0"/>
              <a:t>In the Augusta role play, you might benefit in terms of your final points from false promises and last-minute betrayals, but in the long term you will end up having difficulties forming partnerships due to a lack of trust and bad relationships. Think about the next election, so to speak, not just this one. </a:t>
            </a:r>
          </a:p>
          <a:p>
            <a:endParaRPr lang="en-US" sz="1200" baseline="0" dirty="0"/>
          </a:p>
          <a:p>
            <a:r>
              <a:rPr lang="en-US" sz="1200" baseline="0" dirty="0"/>
              <a:t>Remember that you are trying to win people over to your side. Be careful about making early self-serving offers that claim a lot of value for you. Trying to “anchor” the negotiation early on in a multi-party situation may lead a coalition to form against you and lead to a final deal that does not include you at all. If the Conservative Party stakes out the early position that they want 5 or 6 ministers, thinking that if they must they will then concede a minister and end up with their initial goal of 4-5, they risk a </a:t>
            </a:r>
            <a:r>
              <a:rPr lang="en-US" sz="1200" baseline="0" dirty="0" err="1"/>
              <a:t>Labour</a:t>
            </a:r>
            <a:r>
              <a:rPr lang="en-US" sz="1200" baseline="0" dirty="0"/>
              <a:t>-Liberal-Libertarian coalition forming and cutting them out of the government entirely. Indeed, powerful parties may enter multi-party situations overconfident and holding “alliance illusions” that others will flock to their side, only to end up cut out of the deal altogether. Researchers call this the “strength is weakness” effect, such that powerful parties tend to get surprisingly poor outcomes in multi-party situations because coalitions form against them. </a:t>
            </a:r>
          </a:p>
          <a:p>
            <a:endParaRPr lang="en-US" sz="1200" baseline="0" dirty="0"/>
          </a:p>
          <a:p>
            <a:r>
              <a:rPr lang="en-US" sz="1200" baseline="0" dirty="0"/>
              <a:t>Think back on how those two-party, three-party, open, and four-party meetings changed the conversation and multi-party dynamics. The key to building coalitions that exclude others is side channels and private communication. To achieve a grand coalition that includes everyone, negotiate for open and transparent communication processes. </a:t>
            </a:r>
          </a:p>
          <a:p>
            <a:endParaRPr lang="en-US" sz="1200" baseline="0" dirty="0"/>
          </a:p>
          <a:p>
            <a:r>
              <a:rPr lang="en-US" sz="1000" baseline="0" dirty="0"/>
              <a:t>Coalition negotiations have the reputation as promoting competitive win-lose tactics, betrayal, and deception. However, some aspects of the win-win approach shine especially strong when it comes to coalition formation. </a:t>
            </a:r>
            <a:r>
              <a:rPr lang="en-SG" sz="1200" dirty="0">
                <a:effectLst/>
                <a:latin typeface="Calibri" panose="020F0502020204030204" pitchFamily="34" charset="0"/>
                <a:ea typeface="Calibri" panose="020F0502020204030204" pitchFamily="34" charset="0"/>
                <a:cs typeface="Arial" panose="020B0604020202020204" pitchFamily="34" charset="0"/>
              </a:rPr>
              <a:t>Individuals with reputations as trustworthy coalition partners, who put legitimate proposals with a value proposition for others on the table, are often the most successful in building coalitions. This is especially true in iterative negotiations you see in Parliaments and workplaces, where the same players meet again and again. </a:t>
            </a:r>
            <a:endParaRPr lang="en-US" sz="1000" baseline="0" dirty="0"/>
          </a:p>
          <a:p>
            <a:endParaRPr lang="en-US" sz="1200" baseline="0" dirty="0"/>
          </a:p>
          <a:p>
            <a:r>
              <a:rPr lang="en-US" sz="1200" u="sng" baseline="0" dirty="0"/>
              <a:t>Note</a:t>
            </a:r>
            <a:r>
              <a:rPr lang="en-US" sz="1200" baseline="0" dirty="0"/>
              <a:t>: The instructor should try to work as many of these take-aways as possible earlier in the lecture, in particular when discussing the results from the negotiation groups in the class. </a:t>
            </a:r>
          </a:p>
          <a:p>
            <a:endParaRPr lang="en-US" sz="1200" baseline="0" dirty="0"/>
          </a:p>
          <a:p>
            <a:r>
              <a:rPr lang="en-US" sz="1200" u="sng" baseline="0" dirty="0"/>
              <a:t>Note</a:t>
            </a:r>
            <a:r>
              <a:rPr lang="en-US" sz="1200" baseline="0" dirty="0"/>
              <a:t>: If students ask about the win-lose feel of the Augusta case, the instructor can point out that in real life its not a zero-sum division of 0-6 ministers. Negotiators seeking to build a coalition can make integrative trade-offs regarding who holds which ministry. For example an environmentally oriented Green party will prefer some ministries to others, and may accept fewer ministries so long as these are close to their core values. In some cases, coalition governments can create new ministries and posts to expand the pie. </a:t>
            </a:r>
          </a:p>
          <a:p>
            <a:endParaRPr lang="en-US" sz="1200" baseline="0" dirty="0"/>
          </a:p>
          <a:p>
            <a:r>
              <a:rPr lang="en-US" sz="1200" b="1" baseline="0" dirty="0"/>
              <a:t>Academic references and further reading:</a:t>
            </a:r>
          </a:p>
          <a:p>
            <a:endParaRPr lang="en-US" sz="1200" baseline="0" dirty="0"/>
          </a:p>
          <a:p>
            <a:r>
              <a:rPr lang="en-US" dirty="0" err="1"/>
              <a:t>Bäck</a:t>
            </a:r>
            <a:r>
              <a:rPr lang="en-US" dirty="0"/>
              <a:t>, H., &amp; Dumont, P. (2008). Making the first move. </a:t>
            </a:r>
            <a:r>
              <a:rPr lang="en-US" i="1" dirty="0"/>
              <a:t>Public Choice, 135</a:t>
            </a:r>
            <a:r>
              <a:rPr lang="en-US" dirty="0"/>
              <a:t>(3–4), 353–373. https://doi.org/10.1007/s11127- 007-9267-5</a:t>
            </a:r>
            <a:endParaRPr lang="en-US" sz="1200" baseline="0" dirty="0"/>
          </a:p>
          <a:p>
            <a:endParaRPr lang="en-US" sz="1200" baseline="0" dirty="0"/>
          </a:p>
          <a:p>
            <a:r>
              <a:rPr lang="en-US" dirty="0"/>
              <a:t>Baron, D. P., &amp; </a:t>
            </a:r>
            <a:r>
              <a:rPr lang="en-US" dirty="0" err="1"/>
              <a:t>Ferejohn</a:t>
            </a:r>
            <a:r>
              <a:rPr lang="en-US" dirty="0"/>
              <a:t>, J. A. (1989). Bargaining in legislatures. </a:t>
            </a:r>
            <a:r>
              <a:rPr lang="en-US" i="1" dirty="0"/>
              <a:t>The American Political Science Review, 83</a:t>
            </a:r>
            <a:r>
              <a:rPr lang="en-US" dirty="0"/>
              <a:t>(4), 1181-1206.</a:t>
            </a:r>
            <a:endParaRPr lang="en-US" sz="1200" baseline="0" dirty="0"/>
          </a:p>
          <a:p>
            <a:endParaRPr lang="en-US" sz="1200" baseline="0" dirty="0"/>
          </a:p>
          <a:p>
            <a:r>
              <a:rPr lang="en-US" dirty="0" err="1"/>
              <a:t>Beersma</a:t>
            </a:r>
            <a:r>
              <a:rPr lang="en-US" dirty="0"/>
              <a:t>, B., &amp; de </a:t>
            </a:r>
            <a:r>
              <a:rPr lang="en-US" dirty="0" err="1"/>
              <a:t>Dreu</a:t>
            </a:r>
            <a:r>
              <a:rPr lang="en-US" dirty="0"/>
              <a:t>, C. K. W. (2002). Integrative and distributive negotiation in small groups: Effects of task structure, decision rule, and social motive. </a:t>
            </a:r>
            <a:r>
              <a:rPr lang="en-US" i="1" dirty="0"/>
              <a:t>Organizational Behavior and Human Decision Processes, 87</a:t>
            </a:r>
            <a:r>
              <a:rPr lang="en-US" dirty="0"/>
              <a:t>(2), 227-252.</a:t>
            </a:r>
            <a:endParaRPr lang="en-US" sz="1200" baseline="0" dirty="0"/>
          </a:p>
          <a:p>
            <a:endParaRPr lang="en-US" sz="1200" baseline="0" dirty="0"/>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Block, P. (1987). </a:t>
            </a:r>
            <a:r>
              <a:rPr lang="en-US" sz="1800" i="1" dirty="0">
                <a:effectLst/>
                <a:latin typeface="Calibri" panose="020F0502020204030204" pitchFamily="34" charset="0"/>
                <a:ea typeface="Calibri" panose="020F0502020204030204" pitchFamily="34" charset="0"/>
                <a:cs typeface="Arial" panose="020B0604020202020204" pitchFamily="34" charset="0"/>
              </a:rPr>
              <a:t>The Empowered Manager: Positive Political Skills at Work</a:t>
            </a:r>
            <a:r>
              <a:rPr lang="en-US" sz="1800" dirty="0">
                <a:effectLst/>
                <a:latin typeface="Calibri" panose="020F0502020204030204" pitchFamily="34" charset="0"/>
                <a:ea typeface="Calibri" panose="020F0502020204030204" pitchFamily="34" charset="0"/>
                <a:cs typeface="Arial" panose="020B0604020202020204" pitchFamily="34" charset="0"/>
              </a:rPr>
              <a:t>. San Francisco: Jossey-Bass Publishers. </a:t>
            </a:r>
            <a:endParaRPr lang="en-SG" sz="1800" dirty="0">
              <a:effectLst/>
              <a:latin typeface="Calibri" panose="020F0502020204030204" pitchFamily="34" charset="0"/>
              <a:ea typeface="Calibri" panose="020F0502020204030204" pitchFamily="34" charset="0"/>
              <a:cs typeface="Arial" panose="020B0604020202020204" pitchFamily="34" charset="0"/>
            </a:endParaRPr>
          </a:p>
          <a:p>
            <a:endParaRPr lang="en-US" sz="1200" baseline="0" dirty="0"/>
          </a:p>
          <a:p>
            <a:r>
              <a:rPr lang="en-US" sz="1800" b="0" dirty="0" err="1">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Brion</a:t>
            </a:r>
            <a:r>
              <a:rPr lang="en-US" sz="1800" b="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S.</a:t>
            </a:r>
            <a:r>
              <a:rPr lang="en-US" sz="1800" b="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&amp; Anderson, C. (2013). The loss of power: how illusions of alliance contribute to powerholders’ downfall. </a:t>
            </a:r>
            <a:r>
              <a:rPr lang="en-US" sz="1800" b="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Organizational Behavior and Human Decision Processes, 121, 129–139.</a:t>
            </a:r>
            <a:r>
              <a:rPr lang="en-US" sz="1800" b="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sz="1800" b="0" i="1" dirty="0">
              <a:solidFill>
                <a:srgbClr val="333333"/>
              </a:solidFill>
              <a:effectLst/>
              <a:latin typeface="Calibri" panose="020F0502020204030204" pitchFamily="34" charset="0"/>
              <a:cs typeface="Times New Roman" panose="02020603050405020304" pitchFamily="18" charset="0"/>
            </a:endParaRPr>
          </a:p>
          <a:p>
            <a:r>
              <a:rPr lang="en-US" dirty="0" err="1"/>
              <a:t>Caplow</a:t>
            </a:r>
            <a:r>
              <a:rPr lang="en-US" dirty="0"/>
              <a:t>, T. (1956). A theory of coalitions in the triad. </a:t>
            </a:r>
            <a:r>
              <a:rPr lang="en-US" i="1" dirty="0"/>
              <a:t>American Sociological Review, 21</a:t>
            </a:r>
            <a:r>
              <a:rPr lang="en-US" dirty="0"/>
              <a:t>(4), 489–493. https://doi.org/10.2307/ 2088718 </a:t>
            </a:r>
            <a:endParaRPr lang="en-US" sz="1200" baseline="0" dirty="0"/>
          </a:p>
          <a:p>
            <a:endParaRPr lang="en-US" sz="1200" baseline="0" dirty="0"/>
          </a:p>
          <a:p>
            <a:r>
              <a:rPr lang="en-US" dirty="0" err="1"/>
              <a:t>Chertkoff</a:t>
            </a:r>
            <a:r>
              <a:rPr lang="en-US" dirty="0"/>
              <a:t>, J. M. (1966). The effects of probability of future success on coalition formation. </a:t>
            </a:r>
            <a:r>
              <a:rPr lang="en-US" i="1" dirty="0"/>
              <a:t>Journal of Experimental Social Psychology, 2</a:t>
            </a:r>
            <a:r>
              <a:rPr lang="en-US" dirty="0"/>
              <a:t>(3), 265–277. https://doi.org/10.1016/0022- 1031(66)90083-7</a:t>
            </a:r>
            <a:endParaRPr lang="en-US" sz="1200" baseline="0" dirty="0"/>
          </a:p>
          <a:p>
            <a:endParaRPr lang="en-US" sz="1200" baseline="0" dirty="0"/>
          </a:p>
          <a:p>
            <a:r>
              <a:rPr lang="en-US" dirty="0" err="1"/>
              <a:t>Chertkoff</a:t>
            </a:r>
            <a:r>
              <a:rPr lang="en-US" dirty="0"/>
              <a:t>, J. M., &amp; Braden, J. L. (1974). Effects of experience and bargaining restrictions on coalition formation. </a:t>
            </a:r>
            <a:r>
              <a:rPr lang="en-US" i="1" dirty="0"/>
              <a:t>Journal of Personality and Social Psychology, 30</a:t>
            </a:r>
            <a:r>
              <a:rPr lang="en-US" dirty="0"/>
              <a:t>(1), 169–177. https:// doi.org/10.1037/h0036615</a:t>
            </a:r>
            <a:endParaRPr lang="en-US" sz="1200" baseline="0" dirty="0"/>
          </a:p>
          <a:p>
            <a:endParaRPr lang="en-US" sz="1200" baseline="0" dirty="0"/>
          </a:p>
          <a:p>
            <a:r>
              <a:rPr lang="en-SG" dirty="0" err="1"/>
              <a:t>Diermeier</a:t>
            </a:r>
            <a:r>
              <a:rPr lang="en-SG" dirty="0"/>
              <a:t>, D. (2006). Coalition government. In </a:t>
            </a:r>
            <a:r>
              <a:rPr lang="en-SG" i="1" dirty="0"/>
              <a:t>Oxford Handbook of Political Economy</a:t>
            </a:r>
            <a:r>
              <a:rPr lang="en-SG" dirty="0"/>
              <a:t>, ed. B. </a:t>
            </a:r>
            <a:r>
              <a:rPr lang="en-SG" dirty="0" err="1"/>
              <a:t>Weingast</a:t>
            </a:r>
            <a:r>
              <a:rPr lang="en-SG" dirty="0"/>
              <a:t> and D. Wittman. New York: Oxford University Press. </a:t>
            </a:r>
          </a:p>
          <a:p>
            <a:endParaRPr lang="en-SG" dirty="0"/>
          </a:p>
          <a:p>
            <a:r>
              <a:rPr lang="en-SG" dirty="0" err="1"/>
              <a:t>Diermeier</a:t>
            </a:r>
            <a:r>
              <a:rPr lang="en-SG" dirty="0"/>
              <a:t>, D., &amp; </a:t>
            </a:r>
            <a:r>
              <a:rPr lang="en-SG" dirty="0" err="1"/>
              <a:t>Gailmard</a:t>
            </a:r>
            <a:r>
              <a:rPr lang="en-SG" dirty="0"/>
              <a:t>, S. (2006). Self-Interest, Inequality, and Entitlement in Majoritarian Decision-Making. </a:t>
            </a:r>
            <a:r>
              <a:rPr lang="en-SG" i="1" dirty="0"/>
              <a:t>Quarterly Journal of Political Science, 1</a:t>
            </a:r>
            <a:r>
              <a:rPr lang="en-SG" dirty="0"/>
              <a:t>(4), 327-350. </a:t>
            </a:r>
          </a:p>
          <a:p>
            <a:endParaRPr lang="en-SG" dirty="0"/>
          </a:p>
          <a:p>
            <a:r>
              <a:rPr lang="en-SG" dirty="0" err="1"/>
              <a:t>Diermeier</a:t>
            </a:r>
            <a:r>
              <a:rPr lang="en-SG" dirty="0"/>
              <a:t>, D., &amp; Merlo, A. (2000). Government turnover in parliamentary democracies. </a:t>
            </a:r>
            <a:r>
              <a:rPr lang="en-SG" i="1" dirty="0"/>
              <a:t>Journal of Economic Theory, 94</a:t>
            </a:r>
            <a:r>
              <a:rPr lang="en-SG" dirty="0"/>
              <a:t>, 46-79. </a:t>
            </a:r>
          </a:p>
          <a:p>
            <a:endParaRPr lang="en-SG" dirty="0"/>
          </a:p>
          <a:p>
            <a:r>
              <a:rPr lang="en-SG" dirty="0" err="1"/>
              <a:t>Diermeier</a:t>
            </a:r>
            <a:r>
              <a:rPr lang="en-SG" dirty="0"/>
              <a:t>, D., </a:t>
            </a:r>
            <a:r>
              <a:rPr lang="en-SG" dirty="0" err="1"/>
              <a:t>Eraslan</a:t>
            </a:r>
            <a:r>
              <a:rPr lang="en-SG" dirty="0"/>
              <a:t>, H., &amp; Merlo, A. (2003). A structural model of government formation. </a:t>
            </a:r>
            <a:r>
              <a:rPr lang="en-SG" i="1" dirty="0" err="1"/>
              <a:t>Econometrica</a:t>
            </a:r>
            <a:r>
              <a:rPr lang="en-SG" i="1" dirty="0"/>
              <a:t>, 71</a:t>
            </a:r>
            <a:r>
              <a:rPr lang="en-SG" dirty="0"/>
              <a:t>(1), 27-70. </a:t>
            </a:r>
            <a:endParaRPr lang="en-US" sz="1200" baseline="0" dirty="0"/>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err="1">
                <a:effectLst/>
                <a:latin typeface="Times New Roman" panose="02020603050405020304" pitchFamily="18" charset="0"/>
                <a:ea typeface="Times New Roman" panose="02020603050405020304" pitchFamily="18" charset="0"/>
              </a:rPr>
              <a:t>Diermeier</a:t>
            </a:r>
            <a:r>
              <a:rPr lang="en-GB" sz="1800" b="0" dirty="0">
                <a:effectLst/>
                <a:latin typeface="Times New Roman" panose="02020603050405020304" pitchFamily="18" charset="0"/>
                <a:ea typeface="Times New Roman" panose="02020603050405020304" pitchFamily="18" charset="0"/>
              </a:rPr>
              <a:t>, D., </a:t>
            </a:r>
            <a:r>
              <a:rPr lang="en-GB" sz="1800" b="0" dirty="0" err="1">
                <a:effectLst/>
                <a:latin typeface="Times New Roman" panose="02020603050405020304" pitchFamily="18" charset="0"/>
                <a:ea typeface="Times New Roman" panose="02020603050405020304" pitchFamily="18" charset="0"/>
              </a:rPr>
              <a:t>Swaab</a:t>
            </a:r>
            <a:r>
              <a:rPr lang="en-GB" sz="1800" b="0" dirty="0">
                <a:effectLst/>
                <a:latin typeface="Times New Roman" panose="02020603050405020304" pitchFamily="18" charset="0"/>
                <a:ea typeface="Times New Roman" panose="02020603050405020304" pitchFamily="18" charset="0"/>
              </a:rPr>
              <a:t>, R.I., </a:t>
            </a:r>
            <a:r>
              <a:rPr lang="en-GB" sz="1800" b="0" dirty="0" err="1">
                <a:effectLst/>
                <a:latin typeface="Times New Roman" panose="02020603050405020304" pitchFamily="18" charset="0"/>
                <a:ea typeface="Times New Roman" panose="02020603050405020304" pitchFamily="18" charset="0"/>
              </a:rPr>
              <a:t>Medvec</a:t>
            </a:r>
            <a:r>
              <a:rPr lang="en-GB" sz="1800" b="0" dirty="0">
                <a:effectLst/>
                <a:latin typeface="Times New Roman" panose="02020603050405020304" pitchFamily="18" charset="0"/>
                <a:ea typeface="Times New Roman" panose="02020603050405020304" pitchFamily="18" charset="0"/>
              </a:rPr>
              <a:t>, V., &amp; Kern, M.C. (2008). The micro-dynamics of coalition formation. </a:t>
            </a:r>
            <a:r>
              <a:rPr lang="en-GB" sz="1800" b="0" i="1" dirty="0">
                <a:effectLst/>
                <a:latin typeface="Times New Roman" panose="02020603050405020304" pitchFamily="18" charset="0"/>
                <a:ea typeface="Times New Roman" panose="02020603050405020304" pitchFamily="18" charset="0"/>
              </a:rPr>
              <a:t>Political Research Quarterly</a:t>
            </a:r>
            <a:r>
              <a:rPr lang="en-GB" sz="1800" b="0" dirty="0">
                <a:effectLst/>
                <a:latin typeface="Times New Roman" panose="02020603050405020304" pitchFamily="18" charset="0"/>
                <a:ea typeface="Times New Roman" panose="02020603050405020304" pitchFamily="18" charset="0"/>
              </a:rPr>
              <a:t>, 61, 484-501. </a:t>
            </a:r>
            <a:endParaRPr lang="en-SG" sz="1800" b="0" dirty="0">
              <a:effectLst/>
              <a:latin typeface="Times New Roman" panose="02020603050405020304" pitchFamily="18" charset="0"/>
              <a:ea typeface="Times New Roman" panose="02020603050405020304" pitchFamily="18" charset="0"/>
            </a:endParaRPr>
          </a:p>
          <a:p>
            <a:endParaRPr lang="en-US" sz="1200" baseline="0" dirty="0"/>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DeLuca, J.M. (1992).  </a:t>
            </a:r>
            <a:r>
              <a:rPr lang="en-US" sz="1800" i="1" dirty="0">
                <a:effectLst/>
                <a:latin typeface="Calibri" panose="020F0502020204030204" pitchFamily="34" charset="0"/>
                <a:ea typeface="Calibri" panose="020F0502020204030204" pitchFamily="34" charset="0"/>
                <a:cs typeface="Arial" panose="020B0604020202020204" pitchFamily="34" charset="0"/>
              </a:rPr>
              <a:t>Political Savvy: Systematic Approaches to Leadership behind-the-Scenes</a:t>
            </a:r>
            <a:r>
              <a:rPr lang="en-US" sz="1800" dirty="0">
                <a:effectLst/>
                <a:latin typeface="Calibri" panose="020F0502020204030204" pitchFamily="34" charset="0"/>
                <a:ea typeface="Calibri" panose="020F0502020204030204" pitchFamily="34" charset="0"/>
                <a:cs typeface="Arial" panose="020B0604020202020204" pitchFamily="34" charset="0"/>
              </a:rPr>
              <a:t>. Horsham: LRP Publications. </a:t>
            </a:r>
            <a:endParaRPr lang="en-SG" sz="1800" dirty="0">
              <a:effectLst/>
              <a:latin typeface="Calibri" panose="020F0502020204030204" pitchFamily="34" charset="0"/>
              <a:ea typeface="Calibri" panose="020F0502020204030204" pitchFamily="34" charset="0"/>
              <a:cs typeface="Arial" panose="020B0604020202020204" pitchFamily="34" charset="0"/>
            </a:endParaRPr>
          </a:p>
          <a:p>
            <a:endParaRPr lang="en-US" sz="1200" baseline="0" dirty="0"/>
          </a:p>
          <a:p>
            <a:r>
              <a:rPr lang="en-US" sz="1200" dirty="0" err="1">
                <a:solidFill>
                  <a:srgbClr val="000000"/>
                </a:solidFill>
                <a:effectLst/>
                <a:latin typeface="Times New Roman" panose="02020603050405020304" pitchFamily="18" charset="0"/>
                <a:ea typeface="Times New Roman" panose="02020603050405020304" pitchFamily="18" charset="0"/>
              </a:rPr>
              <a:t>Falcão</a:t>
            </a:r>
            <a:r>
              <a:rPr lang="en-US" sz="1200" dirty="0">
                <a:solidFill>
                  <a:srgbClr val="000000"/>
                </a:solidFill>
                <a:effectLst/>
                <a:latin typeface="Times New Roman" panose="02020603050405020304" pitchFamily="18" charset="0"/>
                <a:ea typeface="Times New Roman" panose="02020603050405020304" pitchFamily="18" charset="0"/>
              </a:rPr>
              <a:t>, H. (2010). </a:t>
            </a:r>
            <a:r>
              <a:rPr lang="en-US" sz="1200" i="1" dirty="0">
                <a:solidFill>
                  <a:srgbClr val="000000"/>
                </a:solidFill>
                <a:effectLst/>
                <a:latin typeface="Times New Roman" panose="02020603050405020304" pitchFamily="18" charset="0"/>
                <a:ea typeface="Times New Roman" panose="02020603050405020304" pitchFamily="18" charset="0"/>
              </a:rPr>
              <a:t>Value Negotiation: How to Finally Get the Win- Win Right. </a:t>
            </a:r>
            <a:r>
              <a:rPr lang="en-US" sz="1200" dirty="0">
                <a:solidFill>
                  <a:srgbClr val="000000"/>
                </a:solidFill>
                <a:effectLst/>
                <a:latin typeface="Times New Roman" panose="02020603050405020304" pitchFamily="18" charset="0"/>
                <a:ea typeface="Times New Roman" panose="02020603050405020304" pitchFamily="18" charset="0"/>
              </a:rPr>
              <a:t>Singapore: Prentice Hall. </a:t>
            </a:r>
          </a:p>
          <a:p>
            <a:endParaRPr lang="en-US" sz="1200" dirty="0">
              <a:solidFill>
                <a:srgbClr val="000000"/>
              </a:solidFill>
              <a:effectLst/>
              <a:latin typeface="Times New Roman" panose="02020603050405020304" pitchFamily="18" charset="0"/>
              <a:ea typeface="Times New Roman" panose="02020603050405020304" pitchFamily="18" charset="0"/>
            </a:endParaRPr>
          </a:p>
          <a:p>
            <a:r>
              <a:rPr lang="en-US" sz="1200" kern="1200" dirty="0">
                <a:solidFill>
                  <a:schemeClr val="tx1"/>
                </a:solidFill>
                <a:effectLst/>
                <a:latin typeface="+mn-lt"/>
                <a:ea typeface="+mn-ea"/>
                <a:cs typeface="+mn-cs"/>
              </a:rPr>
              <a:t>Galinsky, A. D. (2004). Should you make the first offer? </a:t>
            </a:r>
            <a:r>
              <a:rPr lang="en-US" sz="1200" i="1" kern="1200" dirty="0">
                <a:solidFill>
                  <a:schemeClr val="tx1"/>
                </a:solidFill>
                <a:effectLst/>
                <a:latin typeface="+mn-lt"/>
                <a:ea typeface="+mn-ea"/>
                <a:cs typeface="+mn-cs"/>
              </a:rPr>
              <a:t>Negotiation, 7</a:t>
            </a:r>
            <a:r>
              <a:rPr lang="en-US" sz="1200" kern="1200" dirty="0">
                <a:solidFill>
                  <a:schemeClr val="tx1"/>
                </a:solidFill>
                <a:effectLst/>
                <a:latin typeface="+mn-lt"/>
                <a:ea typeface="+mn-ea"/>
                <a:cs typeface="+mn-cs"/>
              </a:rPr>
              <a:t>, pp. 1-4. </a:t>
            </a:r>
          </a:p>
          <a:p>
            <a:r>
              <a:rPr lang="en-US" sz="1200" kern="1200" dirty="0">
                <a:solidFill>
                  <a:schemeClr val="tx1"/>
                </a:solidFill>
                <a:effectLst/>
                <a:latin typeface="+mn-lt"/>
                <a:ea typeface="+mn-ea"/>
                <a:cs typeface="+mn-cs"/>
              </a:rPr>
              <a:t> </a:t>
            </a:r>
          </a:p>
          <a:p>
            <a:r>
              <a:rPr lang="en-US" dirty="0" err="1"/>
              <a:t>Gamson</a:t>
            </a:r>
            <a:r>
              <a:rPr lang="en-US" dirty="0"/>
              <a:t>, W. A. (1961). A theory of coalition formation. </a:t>
            </a:r>
            <a:r>
              <a:rPr lang="en-US" i="1" dirty="0"/>
              <a:t>American Sociological Review, 26</a:t>
            </a:r>
            <a:r>
              <a:rPr lang="en-US" dirty="0"/>
              <a:t>(3), 373–382. https://doi.org/10.1257/ aer.90.4.1072 </a:t>
            </a:r>
          </a:p>
          <a:p>
            <a:endParaRPr lang="en-US" dirty="0"/>
          </a:p>
          <a:p>
            <a:r>
              <a:rPr lang="en-US" dirty="0" err="1"/>
              <a:t>Gamson</a:t>
            </a:r>
            <a:r>
              <a:rPr lang="en-US" dirty="0"/>
              <a:t>, W. A. (1961). An experimental test of a theory of coalition formation. </a:t>
            </a:r>
            <a:r>
              <a:rPr lang="en-US" i="1" dirty="0"/>
              <a:t>American Sociological Review, 26</a:t>
            </a:r>
            <a:r>
              <a:rPr lang="en-US" i="0" dirty="0"/>
              <a:t>(</a:t>
            </a:r>
            <a:r>
              <a:rPr lang="en-US" dirty="0"/>
              <a:t>4), 565– 573. https://doi.org/10.2307/2090255 </a:t>
            </a:r>
          </a:p>
          <a:p>
            <a:endParaRPr lang="en-US" dirty="0"/>
          </a:p>
          <a:p>
            <a:r>
              <a:rPr lang="en-US" dirty="0" err="1"/>
              <a:t>Gamson</a:t>
            </a:r>
            <a:r>
              <a:rPr lang="en-US" dirty="0"/>
              <a:t>, W. A. (1964). Experimental studies of coalition formation. </a:t>
            </a:r>
            <a:r>
              <a:rPr lang="en-US" i="1" dirty="0"/>
              <a:t>Advances in Experimental Social Psychology</a:t>
            </a:r>
            <a:r>
              <a:rPr lang="en-SG" dirty="0"/>
              <a:t>, 1, 81–110. https://doi.org/10.1016/S0065-2601(08)60049-0</a:t>
            </a:r>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Gunia</a:t>
            </a:r>
            <a:r>
              <a:rPr lang="en-US" sz="1200" kern="1200" dirty="0">
                <a:solidFill>
                  <a:schemeClr val="tx1"/>
                </a:solidFill>
                <a:effectLst/>
                <a:latin typeface="+mn-lt"/>
                <a:ea typeface="+mn-ea"/>
                <a:cs typeface="+mn-cs"/>
              </a:rPr>
              <a:t>, B. C., </a:t>
            </a:r>
            <a:r>
              <a:rPr lang="en-US" sz="1200" kern="1200" dirty="0" err="1">
                <a:solidFill>
                  <a:schemeClr val="tx1"/>
                </a:solidFill>
                <a:effectLst/>
                <a:latin typeface="+mn-lt"/>
                <a:ea typeface="+mn-ea"/>
                <a:cs typeface="+mn-cs"/>
              </a:rPr>
              <a:t>Swaab</a:t>
            </a:r>
            <a:r>
              <a:rPr lang="en-US" sz="1200" kern="1200" dirty="0">
                <a:solidFill>
                  <a:schemeClr val="tx1"/>
                </a:solidFill>
                <a:effectLst/>
                <a:latin typeface="+mn-lt"/>
                <a:ea typeface="+mn-ea"/>
                <a:cs typeface="+mn-cs"/>
              </a:rPr>
              <a:t>, R. I., </a:t>
            </a:r>
            <a:r>
              <a:rPr lang="en-US" sz="1200" kern="1200" dirty="0" err="1">
                <a:solidFill>
                  <a:schemeClr val="tx1"/>
                </a:solidFill>
                <a:effectLst/>
                <a:latin typeface="+mn-lt"/>
                <a:ea typeface="+mn-ea"/>
                <a:cs typeface="+mn-cs"/>
              </a:rPr>
              <a:t>Sivanathan</a:t>
            </a:r>
            <a:r>
              <a:rPr lang="en-US" sz="1200" kern="1200" dirty="0">
                <a:solidFill>
                  <a:schemeClr val="tx1"/>
                </a:solidFill>
                <a:effectLst/>
                <a:latin typeface="+mn-lt"/>
                <a:ea typeface="+mn-ea"/>
                <a:cs typeface="+mn-cs"/>
              </a:rPr>
              <a:t>, N. &amp; Galinsky, A. D. (2013). The remarkable robustness of the first-offer effect: Across cultures, power, and issues. </a:t>
            </a:r>
            <a:r>
              <a:rPr lang="en-US" sz="1200" i="1" kern="1200" dirty="0">
                <a:solidFill>
                  <a:schemeClr val="tx1"/>
                </a:solidFill>
                <a:effectLst/>
                <a:latin typeface="+mn-lt"/>
                <a:ea typeface="+mn-ea"/>
                <a:cs typeface="+mn-cs"/>
              </a:rPr>
              <a:t>Personality and Social Psychology Bulletin, 39</a:t>
            </a:r>
            <a:r>
              <a:rPr lang="en-US" sz="1200" kern="1200" dirty="0">
                <a:solidFill>
                  <a:schemeClr val="tx1"/>
                </a:solidFill>
                <a:effectLst/>
                <a:latin typeface="+mn-lt"/>
                <a:ea typeface="+mn-ea"/>
                <a:cs typeface="+mn-cs"/>
              </a:rPr>
              <a:t>, 1547 – 1558. </a:t>
            </a:r>
          </a:p>
          <a:p>
            <a:r>
              <a:rPr lang="en-US" sz="1200" kern="1200" dirty="0">
                <a:solidFill>
                  <a:schemeClr val="tx1"/>
                </a:solidFill>
                <a:effectLst/>
                <a:latin typeface="+mn-lt"/>
                <a:ea typeface="+mn-ea"/>
                <a:cs typeface="+mn-cs"/>
              </a:rPr>
              <a:t> </a:t>
            </a:r>
          </a:p>
          <a:p>
            <a:r>
              <a:rPr lang="en-GB" sz="1800" dirty="0">
                <a:effectLst/>
                <a:latin typeface="Times New Roman" panose="02020603050405020304" pitchFamily="18" charset="0"/>
                <a:ea typeface="Times New Roman" panose="02020603050405020304" pitchFamily="18" charset="0"/>
              </a:rPr>
              <a:t>Huffaker, D., </a:t>
            </a:r>
            <a:r>
              <a:rPr lang="en-GB" sz="1800" dirty="0" err="1">
                <a:effectLst/>
                <a:latin typeface="Times New Roman" panose="02020603050405020304" pitchFamily="18" charset="0"/>
                <a:ea typeface="Times New Roman" panose="02020603050405020304" pitchFamily="18" charset="0"/>
              </a:rPr>
              <a:t>Swaab</a:t>
            </a:r>
            <a:r>
              <a:rPr lang="en-GB" sz="1800" dirty="0">
                <a:effectLst/>
                <a:latin typeface="Times New Roman" panose="02020603050405020304" pitchFamily="18" charset="0"/>
                <a:ea typeface="Times New Roman" panose="02020603050405020304" pitchFamily="18" charset="0"/>
              </a:rPr>
              <a:t>, R.I., &amp; </a:t>
            </a:r>
            <a:r>
              <a:rPr lang="en-GB" sz="1800" dirty="0" err="1">
                <a:effectLst/>
                <a:latin typeface="Times New Roman" panose="02020603050405020304" pitchFamily="18" charset="0"/>
                <a:ea typeface="Times New Roman" panose="02020603050405020304" pitchFamily="18" charset="0"/>
              </a:rPr>
              <a:t>Diermeier</a:t>
            </a:r>
            <a:r>
              <a:rPr lang="en-GB" sz="1800" dirty="0">
                <a:effectLst/>
                <a:latin typeface="Times New Roman" panose="02020603050405020304" pitchFamily="18" charset="0"/>
                <a:ea typeface="Times New Roman" panose="02020603050405020304" pitchFamily="18" charset="0"/>
              </a:rPr>
              <a:t>, D. (2011). The language of coalition formation in online multiparty </a:t>
            </a:r>
            <a:r>
              <a:rPr lang="en-GB" sz="1800" b="0" dirty="0">
                <a:effectLst/>
                <a:latin typeface="Times New Roman" panose="02020603050405020304" pitchFamily="18" charset="0"/>
                <a:ea typeface="Times New Roman" panose="02020603050405020304" pitchFamily="18" charset="0"/>
              </a:rPr>
              <a:t>negotiations. </a:t>
            </a:r>
            <a:r>
              <a:rPr lang="en-GB" sz="1800" b="0" i="1" dirty="0">
                <a:effectLst/>
                <a:latin typeface="Times New Roman" panose="02020603050405020304" pitchFamily="18" charset="0"/>
                <a:ea typeface="Times New Roman" panose="02020603050405020304" pitchFamily="18" charset="0"/>
              </a:rPr>
              <a:t>Journal of Language and Social Psychology, 30, 66-81.</a:t>
            </a:r>
            <a:endParaRPr lang="en-US" sz="1200" b="0" i="1" baseline="0" dirty="0">
              <a:effectLst/>
              <a:latin typeface="Times New Roman" panose="02020603050405020304" pitchFamily="18" charset="0"/>
              <a:ea typeface="Times New Roman" panose="02020603050405020304" pitchFamily="18" charset="0"/>
            </a:endParaRPr>
          </a:p>
          <a:p>
            <a:endParaRPr lang="en-US" sz="1200" baseline="0" dirty="0"/>
          </a:p>
          <a:p>
            <a:r>
              <a:rPr lang="en-US" dirty="0"/>
              <a:t>Kahan, J. P., &amp; Rapoport, A. (1984). </a:t>
            </a:r>
            <a:r>
              <a:rPr lang="en-US" i="1" dirty="0"/>
              <a:t>Theories of coalition formation</a:t>
            </a:r>
            <a:r>
              <a:rPr lang="en-US" dirty="0"/>
              <a:t>. New York: Erlbaum</a:t>
            </a:r>
            <a:r>
              <a:rPr lang="en-US" sz="1200" baseline="0" dirty="0"/>
              <a:t>.</a:t>
            </a:r>
          </a:p>
          <a:p>
            <a:endParaRPr lang="en-US" b="0" i="0" dirty="0">
              <a:solidFill>
                <a:srgbClr val="666666"/>
              </a:solidFill>
              <a:effectLst/>
              <a:latin typeface="Nexus Sans Pro"/>
            </a:endParaRPr>
          </a:p>
          <a:p>
            <a:r>
              <a:rPr lang="en-US" b="0" i="0" dirty="0">
                <a:solidFill>
                  <a:srgbClr val="666666"/>
                </a:solidFill>
                <a:effectLst/>
                <a:latin typeface="Nexus Sans Pro"/>
              </a:rPr>
              <a:t>Kern, M. C., Brett, J. M., </a:t>
            </a:r>
            <a:r>
              <a:rPr lang="en-US" b="0" i="0" dirty="0" err="1">
                <a:solidFill>
                  <a:srgbClr val="666666"/>
                </a:solidFill>
                <a:effectLst/>
                <a:latin typeface="Nexus Sans Pro"/>
              </a:rPr>
              <a:t>Weingart</a:t>
            </a:r>
            <a:r>
              <a:rPr lang="en-US" b="0" i="0" dirty="0">
                <a:solidFill>
                  <a:srgbClr val="666666"/>
                </a:solidFill>
                <a:effectLst/>
                <a:latin typeface="Nexus Sans Pro"/>
              </a:rPr>
              <a:t>, L. R., &amp; Eck, C. S. (2020). The “fixed” pie perception and strategy in dyadic versus multiparty negotiations. </a:t>
            </a:r>
            <a:r>
              <a:rPr lang="en-US" b="0" i="1" dirty="0">
                <a:solidFill>
                  <a:srgbClr val="666666"/>
                </a:solidFill>
                <a:effectLst/>
                <a:latin typeface="Nexus Sans Pro"/>
              </a:rPr>
              <a:t>Organizational Behavior and Human Decision Processes</a:t>
            </a:r>
            <a:r>
              <a:rPr lang="en-US" b="0" i="0" dirty="0">
                <a:solidFill>
                  <a:srgbClr val="666666"/>
                </a:solidFill>
                <a:effectLst/>
                <a:latin typeface="Nexus Sans Pro"/>
              </a:rPr>
              <a:t>, </a:t>
            </a:r>
            <a:r>
              <a:rPr lang="en-US" b="0" i="1" dirty="0">
                <a:solidFill>
                  <a:srgbClr val="666666"/>
                </a:solidFill>
                <a:effectLst/>
                <a:latin typeface="Nexus Sans Pro"/>
              </a:rPr>
              <a:t>157</a:t>
            </a:r>
            <a:r>
              <a:rPr lang="en-US" b="0" i="0" dirty="0">
                <a:solidFill>
                  <a:srgbClr val="666666"/>
                </a:solidFill>
                <a:effectLst/>
                <a:latin typeface="Nexus Sans Pro"/>
              </a:rPr>
              <a:t>, 143-158. https://doi.org/10.1016/j.obhdp.2020.01.001</a:t>
            </a:r>
          </a:p>
          <a:p>
            <a:endParaRPr lang="en-US" sz="1200" baseline="0" dirty="0"/>
          </a:p>
          <a:p>
            <a:r>
              <a:rPr lang="en-US" dirty="0" err="1"/>
              <a:t>Komorita</a:t>
            </a:r>
            <a:r>
              <a:rPr lang="en-US" dirty="0"/>
              <a:t>, S. S. (1984). Coalition bargaining. </a:t>
            </a:r>
            <a:r>
              <a:rPr lang="en-US" i="1" dirty="0"/>
              <a:t>Advances in Experimental Social Psychology, 18</a:t>
            </a:r>
            <a:r>
              <a:rPr lang="en-US" dirty="0"/>
              <a:t>(1), 183–245. https://doi.org/ 10.1016/S0065-2601(08)60145-8 </a:t>
            </a:r>
          </a:p>
          <a:p>
            <a:endParaRPr lang="en-US" dirty="0"/>
          </a:p>
          <a:p>
            <a:r>
              <a:rPr lang="en-US" dirty="0" err="1"/>
              <a:t>Komorita</a:t>
            </a:r>
            <a:r>
              <a:rPr lang="en-US" dirty="0"/>
              <a:t>, S. S., Aquino, K. F., &amp; Ellis, A. L. (1989). Coalition bargaining: A comparison of theories based on allocation norms and theories based on bargaining strength. </a:t>
            </a:r>
            <a:r>
              <a:rPr lang="en-US" i="1" dirty="0"/>
              <a:t>Social Psychology Quarterly, 52</a:t>
            </a:r>
            <a:r>
              <a:rPr lang="en-US" dirty="0"/>
              <a:t>(3), 183–196. https://doi. org/10.2307/2786713 </a:t>
            </a:r>
          </a:p>
          <a:p>
            <a:endParaRPr lang="en-US" dirty="0"/>
          </a:p>
          <a:p>
            <a:r>
              <a:rPr lang="en-US" dirty="0" err="1"/>
              <a:t>Komorita</a:t>
            </a:r>
            <a:r>
              <a:rPr lang="en-US" dirty="0"/>
              <a:t>, S. S., &amp; </a:t>
            </a:r>
            <a:r>
              <a:rPr lang="en-US" dirty="0" err="1"/>
              <a:t>Chertkoff</a:t>
            </a:r>
            <a:r>
              <a:rPr lang="en-US" dirty="0"/>
              <a:t>, J. M. (1973). A bargaining theory of coalition formation. </a:t>
            </a:r>
            <a:r>
              <a:rPr lang="en-US" i="1" dirty="0"/>
              <a:t>Psychological Review, 80</a:t>
            </a:r>
            <a:r>
              <a:rPr lang="en-US" dirty="0"/>
              <a:t>(3), 149–162. https://doi.org/10.1037/h0034341 K</a:t>
            </a:r>
          </a:p>
          <a:p>
            <a:endParaRPr lang="en-US" dirty="0"/>
          </a:p>
          <a:p>
            <a:r>
              <a:rPr lang="en-US" dirty="0" err="1"/>
              <a:t>Komorita</a:t>
            </a:r>
            <a:r>
              <a:rPr lang="en-US" dirty="0"/>
              <a:t>, S. S., &amp; Meek, D. D. (1978). Generality and validity of some theories of coalition formation. </a:t>
            </a:r>
            <a:r>
              <a:rPr lang="en-US" i="1" dirty="0"/>
              <a:t>Journal of Personality and Social Psychology</a:t>
            </a:r>
            <a:r>
              <a:rPr lang="en-US" dirty="0"/>
              <a:t>, 36(4), 392–404. https:// doi.org/10.1037//0022-3514.36.4.392 </a:t>
            </a:r>
          </a:p>
          <a:p>
            <a:endParaRPr lang="en-US" dirty="0"/>
          </a:p>
          <a:p>
            <a:r>
              <a:rPr lang="en-US" dirty="0" err="1"/>
              <a:t>Komorita</a:t>
            </a:r>
            <a:r>
              <a:rPr lang="en-US" dirty="0"/>
              <a:t>, S. S., &amp; Parks, C. D. (1995). Interpersonal relations: Mixed-motive interaction. </a:t>
            </a:r>
            <a:r>
              <a:rPr lang="en-US" i="1" dirty="0"/>
              <a:t>Annual Review of Psychology, 46</a:t>
            </a:r>
            <a:r>
              <a:rPr lang="en-US" dirty="0"/>
              <a:t>, 183–20</a:t>
            </a:r>
            <a:endParaRPr lang="en-US" sz="1200" baseline="0" dirty="0"/>
          </a:p>
          <a:p>
            <a:endParaRPr lang="en-US" sz="1200" baseline="0" dirty="0"/>
          </a:p>
          <a:p>
            <a:r>
              <a:rPr lang="en-US" dirty="0"/>
              <a:t>Kravitz, D. A. (1981). Effects of resources and alternatives on coalition formation. </a:t>
            </a:r>
            <a:r>
              <a:rPr lang="en-US" i="1" dirty="0"/>
              <a:t>Journal of Personality and Social Psychology, 41</a:t>
            </a:r>
            <a:r>
              <a:rPr lang="en-US" dirty="0"/>
              <a:t>(1), 87–98</a:t>
            </a:r>
            <a:r>
              <a:rPr lang="en-US" sz="1200" baseline="0" dirty="0"/>
              <a:t>. </a:t>
            </a:r>
          </a:p>
          <a:p>
            <a:endParaRPr lang="en-US" sz="1200" baseline="0" dirty="0"/>
          </a:p>
          <a:p>
            <a:pPr>
              <a:lnSpc>
                <a:spcPct val="107000"/>
              </a:lnSpc>
              <a:spcAft>
                <a:spcPts val="800"/>
              </a:spcAft>
            </a:pPr>
            <a:r>
              <a:rPr lang="en-US"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800" dirty="0">
                <a:effectLst/>
                <a:latin typeface="Calibri" panose="020F0502020204030204" pitchFamily="34" charset="0"/>
                <a:ea typeface="Calibri" panose="020F0502020204030204" pitchFamily="34" charset="0"/>
                <a:cs typeface="Times New Roman" panose="02020603050405020304" pitchFamily="18" charset="0"/>
              </a:rPr>
              <a:t>(</a:t>
            </a:r>
            <a:r>
              <a:rPr lang="en-SG" sz="1800" b="0" dirty="0">
                <a:effectLst/>
                <a:latin typeface="Calibri" panose="020F0502020204030204" pitchFamily="34" charset="0"/>
                <a:ea typeface="Calibri" panose="020F0502020204030204" pitchFamily="34" charset="0"/>
                <a:cs typeface="Times New Roman" panose="02020603050405020304" pitchFamily="18" charset="0"/>
              </a:rPr>
              <a:t>1993)</a:t>
            </a:r>
            <a:r>
              <a:rPr lang="en-SG" sz="1800" dirty="0">
                <a:effectLst/>
                <a:latin typeface="Calibri" panose="020F0502020204030204" pitchFamily="34" charset="0"/>
                <a:ea typeface="Calibri" panose="020F0502020204030204" pitchFamily="34" charset="0"/>
                <a:cs typeface="Times New Roman" panose="02020603050405020304" pitchFamily="18" charset="0"/>
              </a:rPr>
              <a:t>. The influence of power, distribution norms and task meeting structure on resource allocation in small group negotiation. </a:t>
            </a:r>
            <a:r>
              <a:rPr lang="en-SG" sz="1800" i="1" dirty="0">
                <a:effectLst/>
                <a:latin typeface="Calibri" panose="020F0502020204030204" pitchFamily="34" charset="0"/>
                <a:ea typeface="Calibri" panose="020F0502020204030204" pitchFamily="34" charset="0"/>
                <a:cs typeface="Times New Roman" panose="02020603050405020304" pitchFamily="18" charset="0"/>
              </a:rPr>
              <a:t>International Journal of Conflict Management, 4, </a:t>
            </a:r>
            <a:r>
              <a:rPr lang="en-SG" sz="1800" i="0" dirty="0">
                <a:effectLst/>
                <a:latin typeface="Calibri" panose="020F0502020204030204" pitchFamily="34" charset="0"/>
                <a:ea typeface="Calibri" panose="020F0502020204030204" pitchFamily="34" charset="0"/>
                <a:cs typeface="Times New Roman" panose="02020603050405020304" pitchFamily="18" charset="0"/>
              </a:rPr>
              <a:t>5–23.</a:t>
            </a:r>
            <a:r>
              <a:rPr lang="en-SG" sz="1800" i="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SG" sz="1800" i="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800" i="0" dirty="0">
                <a:effectLst/>
                <a:latin typeface="Calibri" panose="020F0502020204030204" pitchFamily="34" charset="0"/>
                <a:ea typeface="Calibri" panose="020F0502020204030204" pitchFamily="34" charset="0"/>
                <a:cs typeface="Times New Roman" panose="02020603050405020304" pitchFamily="18" charset="0"/>
              </a:rPr>
              <a:t>(</a:t>
            </a:r>
            <a:r>
              <a:rPr lang="en-SG" sz="1800" b="0" i="0" dirty="0">
                <a:effectLst/>
                <a:latin typeface="Calibri" panose="020F0502020204030204" pitchFamily="34" charset="0"/>
                <a:ea typeface="Calibri" panose="020F0502020204030204" pitchFamily="34" charset="0"/>
                <a:cs typeface="Times New Roman" panose="02020603050405020304" pitchFamily="18" charset="0"/>
              </a:rPr>
              <a:t>1993)</a:t>
            </a:r>
            <a:r>
              <a:rPr lang="en-SG" sz="1800" i="0" dirty="0">
                <a:effectLst/>
                <a:latin typeface="Calibri" panose="020F0502020204030204" pitchFamily="34" charset="0"/>
                <a:ea typeface="Calibri" panose="020F0502020204030204" pitchFamily="34" charset="0"/>
                <a:cs typeface="Times New Roman" panose="02020603050405020304" pitchFamily="18" charset="0"/>
              </a:rPr>
              <a:t>. Organizations as resource dilemmas: the effects of power balance on coalition formation in small groups. </a:t>
            </a:r>
            <a:r>
              <a:rPr lang="en-US" sz="1800" i="1" dirty="0">
                <a:effectLst/>
                <a:latin typeface="Calibri" panose="020F0502020204030204" pitchFamily="34" charset="0"/>
                <a:ea typeface="Calibri" panose="020F0502020204030204" pitchFamily="34" charset="0"/>
                <a:cs typeface="Calibri" panose="020F0502020204030204" pitchFamily="34" charset="0"/>
              </a:rPr>
              <a:t>Organizational Behavior and Human Decision Processes</a:t>
            </a:r>
            <a:r>
              <a:rPr lang="en-US"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55, </a:t>
            </a:r>
            <a:r>
              <a:rPr lang="en-US" sz="18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a:t>
            </a:r>
            <a:r>
              <a:rPr lang="en-SG" sz="1800" i="0" dirty="0">
                <a:effectLst/>
                <a:latin typeface="Calibri" panose="020F0502020204030204" pitchFamily="34" charset="0"/>
                <a:ea typeface="Calibri" panose="020F0502020204030204" pitchFamily="34" charset="0"/>
                <a:cs typeface="Times New Roman" panose="02020603050405020304" pitchFamily="18" charset="0"/>
              </a:rPr>
              <a:t>–22.</a:t>
            </a:r>
          </a:p>
          <a:p>
            <a:pPr>
              <a:lnSpc>
                <a:spcPct val="107000"/>
              </a:lnSpc>
              <a:spcAft>
                <a:spcPts val="800"/>
              </a:spcAft>
            </a:pPr>
            <a:endParaRPr lang="en-US" sz="180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8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800" i="0" dirty="0">
                <a:effectLst/>
                <a:latin typeface="Calibri" panose="020F0502020204030204" pitchFamily="34" charset="0"/>
                <a:ea typeface="Calibri" panose="020F0502020204030204" pitchFamily="34" charset="0"/>
                <a:cs typeface="Times New Roman" panose="02020603050405020304" pitchFamily="18" charset="0"/>
              </a:rPr>
              <a:t>(</a:t>
            </a:r>
            <a:r>
              <a:rPr lang="en-SG" sz="1800" b="0" i="0" dirty="0">
                <a:effectLst/>
                <a:latin typeface="Calibri" panose="020F0502020204030204" pitchFamily="34" charset="0"/>
                <a:ea typeface="Calibri" panose="020F0502020204030204" pitchFamily="34" charset="0"/>
                <a:cs typeface="Times New Roman" panose="02020603050405020304" pitchFamily="18" charset="0"/>
              </a:rPr>
              <a:t>1994)</a:t>
            </a:r>
            <a:r>
              <a:rPr lang="en-SG" sz="1800" i="0" dirty="0">
                <a:effectLst/>
                <a:latin typeface="Calibri" panose="020F0502020204030204" pitchFamily="34" charset="0"/>
                <a:ea typeface="Calibri" panose="020F0502020204030204" pitchFamily="34" charset="0"/>
                <a:cs typeface="Times New Roman" panose="02020603050405020304" pitchFamily="18" charset="0"/>
              </a:rPr>
              <a:t>. Will we meet again? Effects of power, distribution norms, and scope of future interaction in small group negotiation. </a:t>
            </a:r>
            <a:r>
              <a:rPr lang="en-SG" sz="1800" i="1" dirty="0">
                <a:effectLst/>
                <a:latin typeface="Calibri" panose="020F0502020204030204" pitchFamily="34" charset="0"/>
                <a:ea typeface="Calibri" panose="020F0502020204030204" pitchFamily="34" charset="0"/>
                <a:cs typeface="Times New Roman" panose="02020603050405020304" pitchFamily="18" charset="0"/>
              </a:rPr>
              <a:t>International Journal of Conflict Management, 5, </a:t>
            </a:r>
            <a:r>
              <a:rPr lang="en-SG" sz="1800" i="0" dirty="0">
                <a:effectLst/>
                <a:latin typeface="Calibri" panose="020F0502020204030204" pitchFamily="34" charset="0"/>
                <a:ea typeface="Calibri" panose="020F0502020204030204" pitchFamily="34" charset="0"/>
                <a:cs typeface="Times New Roman" panose="02020603050405020304" pitchFamily="18" charset="0"/>
              </a:rPr>
              <a:t>343–368.</a:t>
            </a:r>
          </a:p>
          <a:p>
            <a:endPar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800" b="0" i="0" dirty="0">
                <a:effectLst/>
                <a:latin typeface="Calibri" panose="020F0502020204030204" pitchFamily="34" charset="0"/>
                <a:ea typeface="Calibri" panose="020F0502020204030204" pitchFamily="34" charset="0"/>
                <a:cs typeface="Times New Roman" panose="02020603050405020304" pitchFamily="18" charset="0"/>
              </a:rPr>
              <a:t>Thompson, L.L., &amp; Bazerman, M.H. (1989). Negotiation in small groups. </a:t>
            </a:r>
            <a:r>
              <a:rPr lang="en-SG" sz="1800" b="0" i="1" dirty="0">
                <a:effectLst/>
                <a:latin typeface="Calibri" panose="020F0502020204030204" pitchFamily="34" charset="0"/>
                <a:ea typeface="Calibri" panose="020F0502020204030204" pitchFamily="34" charset="0"/>
                <a:cs typeface="Times New Roman" panose="02020603050405020304" pitchFamily="18" charset="0"/>
              </a:rPr>
              <a:t>Journal of Applied Psychology, 74</a:t>
            </a:r>
            <a:r>
              <a:rPr lang="en-SG" sz="1800" b="0" i="0" dirty="0">
                <a:effectLst/>
                <a:latin typeface="Calibri" panose="020F0502020204030204" pitchFamily="34" charset="0"/>
                <a:ea typeface="Calibri" panose="020F0502020204030204" pitchFamily="34" charset="0"/>
                <a:cs typeface="Times New Roman" panose="02020603050405020304" pitchFamily="18" charset="0"/>
              </a:rPr>
              <a:t>, 508–517. </a:t>
            </a:r>
            <a:endParaRPr lang="en-US" sz="1200" b="0" i="0" baseline="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aseline="0" dirty="0"/>
          </a:p>
          <a:p>
            <a:r>
              <a:rPr lang="en-US" dirty="0"/>
              <a:t>Miller, C. E., &amp; Wong, J. (1986). Coalition behavior: Effects of earned versus unearned resources. </a:t>
            </a:r>
            <a:r>
              <a:rPr lang="en-US" i="1" dirty="0"/>
              <a:t>Organizational Behavior and Human Decision Processes, 38</a:t>
            </a:r>
            <a:r>
              <a:rPr lang="en-US" dirty="0"/>
              <a:t>(2), 257–277.</a:t>
            </a:r>
            <a:endParaRPr lang="en-US" sz="1200" baseline="0" dirty="0"/>
          </a:p>
          <a:p>
            <a:endParaRPr lang="en-US" sz="1200" baseline="0" dirty="0"/>
          </a:p>
          <a:p>
            <a:r>
              <a:rPr lang="en-US" dirty="0" err="1"/>
              <a:t>Murnighan</a:t>
            </a:r>
            <a:r>
              <a:rPr lang="en-US" dirty="0"/>
              <a:t>, J. K. (1991). The game of 4-3-2. In J. K. </a:t>
            </a:r>
            <a:r>
              <a:rPr lang="en-US" dirty="0" err="1"/>
              <a:t>Murnighan</a:t>
            </a:r>
            <a:r>
              <a:rPr lang="en-US" dirty="0"/>
              <a:t> (Ed.) </a:t>
            </a:r>
            <a:r>
              <a:rPr lang="en-US" i="1" dirty="0"/>
              <a:t>The dynamics of bargaining games </a:t>
            </a:r>
            <a:r>
              <a:rPr lang="en-US" dirty="0"/>
              <a:t>(pp. 129–139). Prentice-Hall.</a:t>
            </a:r>
            <a:endParaRPr lang="en-US" sz="1200" baseline="0" dirty="0"/>
          </a:p>
          <a:p>
            <a:endParaRPr lang="en-US" sz="1200" baseline="0" dirty="0"/>
          </a:p>
          <a:p>
            <a:r>
              <a:rPr lang="en-US" dirty="0" err="1"/>
              <a:t>Pinkley</a:t>
            </a:r>
            <a:r>
              <a:rPr lang="en-US" dirty="0"/>
              <a:t>, R. L., Conlon, D. E., Sawyer, J. E., </a:t>
            </a:r>
            <a:r>
              <a:rPr lang="en-US" dirty="0" err="1"/>
              <a:t>Sleesman</a:t>
            </a:r>
            <a:r>
              <a:rPr lang="en-US" dirty="0"/>
              <a:t>, D. J., </a:t>
            </a:r>
            <a:r>
              <a:rPr lang="en-US" dirty="0" err="1"/>
              <a:t>Vandewalle</a:t>
            </a:r>
            <a:r>
              <a:rPr lang="en-US" dirty="0"/>
              <a:t>, D., &amp; </a:t>
            </a:r>
            <a:r>
              <a:rPr lang="en-US" dirty="0" err="1"/>
              <a:t>Kuenzi</a:t>
            </a:r>
            <a:r>
              <a:rPr lang="en-US" dirty="0"/>
              <a:t>, M. (2019). The power of phantom alternatives in negotiation: How what could be haunts what is? </a:t>
            </a:r>
            <a:r>
              <a:rPr lang="en-US" i="1" dirty="0"/>
              <a:t>Organizational Behavior and Human Decision Processes, 151</a:t>
            </a:r>
            <a:r>
              <a:rPr lang="en-US" dirty="0"/>
              <a:t>, 34–48. https://doi.org/10.1016/j.obhdp.2018.12.008</a:t>
            </a:r>
            <a:endParaRPr lang="en-US" sz="1200" baseline="0" dirty="0"/>
          </a:p>
          <a:p>
            <a:endParaRPr lang="en-US" sz="1200" baseline="0" dirty="0"/>
          </a:p>
          <a:p>
            <a:r>
              <a:rPr lang="en-US" dirty="0" err="1"/>
              <a:t>Polzer</a:t>
            </a:r>
            <a:r>
              <a:rPr lang="en-US" dirty="0"/>
              <a:t>, J. T., Mannix, E. A., &amp; Neale, M. A. (1998). Interest alignment and coalitions in multiparty negotiation. </a:t>
            </a:r>
            <a:r>
              <a:rPr lang="en-US" i="1" dirty="0"/>
              <a:t>Academy of Management Journal, 41</a:t>
            </a:r>
            <a:r>
              <a:rPr lang="en-US" dirty="0"/>
              <a:t>, 42-54.</a:t>
            </a:r>
            <a:endParaRPr lang="en-US" sz="1200" baseline="0" dirty="0"/>
          </a:p>
          <a:p>
            <a:endParaRPr lang="en-US" sz="1200" baseline="0" dirty="0"/>
          </a:p>
          <a:p>
            <a:r>
              <a:rPr lang="en-US" dirty="0"/>
              <a:t>Riker, W. H. (1962). </a:t>
            </a:r>
            <a:r>
              <a:rPr lang="en-US" i="1" dirty="0"/>
              <a:t>The theory of political coalitions</a:t>
            </a:r>
            <a:r>
              <a:rPr lang="en-US" dirty="0"/>
              <a:t>. New Haven: Yale University Pre</a:t>
            </a:r>
            <a:r>
              <a:rPr lang="en-US" sz="1200" baseline="0" dirty="0"/>
              <a:t>ss.</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Suesse</a:t>
            </a:r>
            <a:r>
              <a:rPr lang="en-US" dirty="0"/>
              <a:t>, J.M., &amp; Ibarra, H. </a:t>
            </a:r>
            <a:r>
              <a:rPr lang="en-SG" dirty="0"/>
              <a:t>(1997). Building Coalitions</a:t>
            </a:r>
            <a:r>
              <a:rPr lang="en-US" dirty="0"/>
              <a:t>. </a:t>
            </a:r>
            <a:r>
              <a:rPr lang="en-SG" dirty="0"/>
              <a:t>Harvard Business School. 9-497-055</a:t>
            </a:r>
            <a:r>
              <a:rPr lang="en-US" dirty="0"/>
              <a:t>. </a:t>
            </a:r>
          </a:p>
          <a:p>
            <a:endParaRPr lang="en-US" sz="1200" baseline="0" dirty="0"/>
          </a:p>
          <a:p>
            <a:r>
              <a:rPr lang="en-US" dirty="0" err="1"/>
              <a:t>Swaab</a:t>
            </a:r>
            <a:r>
              <a:rPr lang="en-US" dirty="0"/>
              <a:t>, R. I., Phillips, K. W., &amp; </a:t>
            </a:r>
            <a:r>
              <a:rPr lang="en-US" dirty="0" err="1"/>
              <a:t>Schaerer</a:t>
            </a:r>
            <a:r>
              <a:rPr lang="en-US" dirty="0"/>
              <a:t>, M. (2016). Secret conversation opportunities facilitate minority influence in virtual groups: The influence on majority power, information processing, and decision quality</a:t>
            </a:r>
            <a:r>
              <a:rPr lang="en-US" i="1" dirty="0"/>
              <a:t>. Organizational Behavior and Human Decision Processes, 133</a:t>
            </a:r>
            <a:r>
              <a:rPr lang="en-US" dirty="0"/>
              <a:t>, 17-31. </a:t>
            </a:r>
            <a:endParaRPr lang="en-US" sz="1200" baseline="0" dirty="0"/>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solidFill>
                  <a:schemeClr val="tx1"/>
                </a:solidFill>
                <a:effectLst/>
                <a:latin typeface="+mn-lt"/>
                <a:ea typeface="+mn-ea"/>
                <a:cs typeface="+mn-cs"/>
              </a:rPr>
              <a:t>Swaab</a:t>
            </a:r>
            <a:r>
              <a:rPr lang="en-US" sz="1800" kern="1200" dirty="0">
                <a:solidFill>
                  <a:schemeClr val="tx1"/>
                </a:solidFill>
                <a:effectLst/>
                <a:latin typeface="+mn-lt"/>
                <a:ea typeface="+mn-ea"/>
                <a:cs typeface="+mn-cs"/>
              </a:rPr>
              <a:t>, R.I., Galinsky, A.D., </a:t>
            </a:r>
            <a:r>
              <a:rPr lang="en-US" sz="1800" kern="1200" dirty="0" err="1">
                <a:solidFill>
                  <a:schemeClr val="tx1"/>
                </a:solidFill>
                <a:effectLst/>
                <a:latin typeface="+mn-lt"/>
                <a:ea typeface="+mn-ea"/>
                <a:cs typeface="+mn-cs"/>
              </a:rPr>
              <a:t>Medvec</a:t>
            </a:r>
            <a:r>
              <a:rPr lang="en-US" sz="1800" kern="1200" dirty="0">
                <a:solidFill>
                  <a:schemeClr val="tx1"/>
                </a:solidFill>
                <a:effectLst/>
                <a:latin typeface="+mn-lt"/>
                <a:ea typeface="+mn-ea"/>
                <a:cs typeface="+mn-cs"/>
              </a:rPr>
              <a:t>, V., &amp; </a:t>
            </a:r>
            <a:r>
              <a:rPr lang="en-US" sz="1800" kern="1200" dirty="0" err="1">
                <a:solidFill>
                  <a:schemeClr val="tx1"/>
                </a:solidFill>
                <a:effectLst/>
                <a:latin typeface="+mn-lt"/>
                <a:ea typeface="+mn-ea"/>
                <a:cs typeface="+mn-cs"/>
              </a:rPr>
              <a:t>Diermeier</a:t>
            </a:r>
            <a:r>
              <a:rPr lang="en-US" sz="1800" kern="1200" dirty="0">
                <a:solidFill>
                  <a:schemeClr val="tx1"/>
                </a:solidFill>
                <a:effectLst/>
                <a:latin typeface="+mn-lt"/>
                <a:ea typeface="+mn-ea"/>
                <a:cs typeface="+mn-cs"/>
              </a:rPr>
              <a:t>, D.A. (2012). The communication orientation model: Explaining the diverse effects of sight, sound, and synchronicity on negotiation and group decision-making outcomes. </a:t>
            </a:r>
            <a:r>
              <a:rPr lang="en-US" sz="1800" i="1" kern="1200" dirty="0">
                <a:solidFill>
                  <a:schemeClr val="tx1"/>
                </a:solidFill>
                <a:effectLst/>
                <a:latin typeface="+mn-lt"/>
                <a:ea typeface="+mn-ea"/>
                <a:cs typeface="+mn-cs"/>
              </a:rPr>
              <a:t>Personality and Social Psychology Review, 16,</a:t>
            </a:r>
            <a:r>
              <a:rPr lang="en-US" sz="1800" kern="1200" dirty="0">
                <a:solidFill>
                  <a:schemeClr val="tx1"/>
                </a:solidFill>
                <a:effectLst/>
                <a:latin typeface="+mn-lt"/>
                <a:ea typeface="+mn-ea"/>
                <a:cs typeface="+mn-cs"/>
              </a:rPr>
              <a:t> 25-53. </a:t>
            </a:r>
          </a:p>
          <a:p>
            <a:endParaRPr lang="en-US" sz="1800" baseline="0" dirty="0"/>
          </a:p>
          <a:p>
            <a:r>
              <a:rPr lang="en-US" sz="1800" kern="1200" dirty="0" err="1">
                <a:solidFill>
                  <a:schemeClr val="tx1"/>
                </a:solidFill>
                <a:effectLst/>
                <a:latin typeface="+mn-lt"/>
                <a:ea typeface="+mn-ea"/>
                <a:cs typeface="+mn-cs"/>
              </a:rPr>
              <a:t>Sinaceur</a:t>
            </a:r>
            <a:r>
              <a:rPr lang="en-US" sz="1800" kern="1200" dirty="0">
                <a:solidFill>
                  <a:schemeClr val="tx1"/>
                </a:solidFill>
                <a:effectLst/>
                <a:latin typeface="+mn-lt"/>
                <a:ea typeface="+mn-ea"/>
                <a:cs typeface="+mn-cs"/>
              </a:rPr>
              <a:t>, M., Maddux, W., Vasiljevic, D., </a:t>
            </a:r>
            <a:r>
              <a:rPr lang="en-US" sz="1800" kern="1200" dirty="0" err="1">
                <a:solidFill>
                  <a:schemeClr val="tx1"/>
                </a:solidFill>
                <a:effectLst/>
                <a:latin typeface="+mn-lt"/>
                <a:ea typeface="+mn-ea"/>
                <a:cs typeface="+mn-cs"/>
              </a:rPr>
              <a:t>Nuckel</a:t>
            </a:r>
            <a:r>
              <a:rPr lang="en-US" sz="1800" kern="1200" dirty="0">
                <a:solidFill>
                  <a:schemeClr val="tx1"/>
                </a:solidFill>
                <a:effectLst/>
                <a:latin typeface="+mn-lt"/>
                <a:ea typeface="+mn-ea"/>
                <a:cs typeface="+mn-cs"/>
              </a:rPr>
              <a:t>, R., &amp; Galinsky, A. D. (2013).  Good things come to those who wait: Late first offers facilitate creative agreements in negotiation.  </a:t>
            </a:r>
            <a:r>
              <a:rPr lang="en-US" sz="1800" i="1" kern="1200" dirty="0">
                <a:solidFill>
                  <a:schemeClr val="tx1"/>
                </a:solidFill>
                <a:effectLst/>
                <a:latin typeface="+mn-lt"/>
                <a:ea typeface="+mn-ea"/>
                <a:cs typeface="+mn-cs"/>
              </a:rPr>
              <a:t>Personality and Social Psychology Bulletin, 39</a:t>
            </a:r>
            <a:r>
              <a:rPr lang="en-US" sz="1800" kern="1200" dirty="0">
                <a:solidFill>
                  <a:schemeClr val="tx1"/>
                </a:solidFill>
                <a:effectLst/>
                <a:latin typeface="+mn-lt"/>
                <a:ea typeface="+mn-ea"/>
                <a:cs typeface="+mn-cs"/>
              </a:rPr>
              <a:t>, 814-825. </a:t>
            </a:r>
            <a:endParaRPr lang="en-US" sz="1800" kern="1200" baseline="0" dirty="0">
              <a:solidFill>
                <a:schemeClr val="tx1"/>
              </a:solidFill>
              <a:effectLst/>
              <a:latin typeface="+mn-lt"/>
              <a:ea typeface="+mn-ea"/>
              <a:cs typeface="+mn-cs"/>
            </a:endParaRPr>
          </a:p>
          <a:p>
            <a:endParaRPr lang="en-US" sz="1800" baseline="0" dirty="0"/>
          </a:p>
          <a:p>
            <a:pPr marL="0" marR="0">
              <a:lnSpc>
                <a:spcPct val="107000"/>
              </a:lnSpc>
              <a:spcBef>
                <a:spcPts val="0"/>
              </a:spcBef>
              <a:spcAft>
                <a:spcPts val="0"/>
              </a:spcAft>
            </a:pPr>
            <a:r>
              <a:rPr lang="en-SG" sz="1800" dirty="0" err="1">
                <a:effectLst/>
                <a:latin typeface="Calibri" panose="020F0502020204030204" pitchFamily="34" charset="0"/>
                <a:ea typeface="Calibri" panose="020F0502020204030204" pitchFamily="34" charset="0"/>
                <a:cs typeface="Arial" panose="020B0604020202020204" pitchFamily="34" charset="0"/>
              </a:rPr>
              <a:t>Swaab</a:t>
            </a:r>
            <a:r>
              <a:rPr lang="en-SG" sz="1800" dirty="0">
                <a:effectLst/>
                <a:latin typeface="Calibri" panose="020F0502020204030204" pitchFamily="34" charset="0"/>
                <a:ea typeface="Calibri" panose="020F0502020204030204" pitchFamily="34" charset="0"/>
                <a:cs typeface="Arial" panose="020B0604020202020204" pitchFamily="34" charset="0"/>
              </a:rPr>
              <a:t>, R.I., Phillips, K.W.P., </a:t>
            </a:r>
            <a:r>
              <a:rPr lang="en-SG" sz="1800" dirty="0" err="1">
                <a:effectLst/>
                <a:latin typeface="Calibri" panose="020F0502020204030204" pitchFamily="34" charset="0"/>
                <a:ea typeface="Calibri" panose="020F0502020204030204" pitchFamily="34" charset="0"/>
                <a:cs typeface="Arial" panose="020B0604020202020204" pitchFamily="34" charset="0"/>
              </a:rPr>
              <a:t>Diermeier</a:t>
            </a:r>
            <a:r>
              <a:rPr lang="en-SG" sz="1800" dirty="0">
                <a:effectLst/>
                <a:latin typeface="Calibri" panose="020F0502020204030204" pitchFamily="34" charset="0"/>
                <a:ea typeface="Calibri" panose="020F0502020204030204" pitchFamily="34" charset="0"/>
                <a:cs typeface="Arial" panose="020B0604020202020204" pitchFamily="34" charset="0"/>
              </a:rPr>
              <a:t>, D., &amp; </a:t>
            </a:r>
            <a:r>
              <a:rPr lang="en-SG" sz="1800" dirty="0" err="1">
                <a:effectLst/>
                <a:latin typeface="Calibri" panose="020F0502020204030204" pitchFamily="34" charset="0"/>
                <a:ea typeface="Calibri" panose="020F0502020204030204" pitchFamily="34" charset="0"/>
                <a:cs typeface="Arial" panose="020B0604020202020204" pitchFamily="34" charset="0"/>
              </a:rPr>
              <a:t>Medvec</a:t>
            </a:r>
            <a:r>
              <a:rPr lang="en-SG" sz="1800" dirty="0">
                <a:effectLst/>
                <a:latin typeface="Calibri" panose="020F0502020204030204" pitchFamily="34" charset="0"/>
                <a:ea typeface="Calibri" panose="020F0502020204030204" pitchFamily="34" charset="0"/>
                <a:cs typeface="Arial" panose="020B0604020202020204" pitchFamily="34" charset="0"/>
              </a:rPr>
              <a:t>, V. (2008). The pros and cons of dyadic side conversations in small groups: The impact of group norms and task type. </a:t>
            </a:r>
            <a:r>
              <a:rPr lang="en-SG" sz="1800" i="1" dirty="0">
                <a:effectLst/>
                <a:latin typeface="Calibri" panose="020F0502020204030204" pitchFamily="34" charset="0"/>
                <a:ea typeface="Calibri" panose="020F0502020204030204" pitchFamily="34" charset="0"/>
                <a:cs typeface="Arial" panose="020B0604020202020204" pitchFamily="34" charset="0"/>
              </a:rPr>
              <a:t>Small Group Research, 39,</a:t>
            </a:r>
            <a:r>
              <a:rPr lang="en-SG" sz="1800" dirty="0">
                <a:effectLst/>
                <a:latin typeface="Calibri" panose="020F0502020204030204" pitchFamily="34" charset="0"/>
                <a:ea typeface="Calibri" panose="020F0502020204030204" pitchFamily="34" charset="0"/>
                <a:cs typeface="Arial" panose="020B0604020202020204" pitchFamily="34" charset="0"/>
              </a:rPr>
              <a:t> 372-390.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latin typeface="Times New Roman" panose="02020603050405020304" pitchFamily="18" charset="0"/>
                <a:ea typeface="Times New Roman" panose="02020603050405020304" pitchFamily="18" charset="0"/>
              </a:rPr>
              <a:t>Swaab</a:t>
            </a:r>
            <a:r>
              <a:rPr lang="en-GB" sz="1800" dirty="0">
                <a:effectLst/>
                <a:latin typeface="Times New Roman" panose="02020603050405020304" pitchFamily="18" charset="0"/>
                <a:ea typeface="Times New Roman" panose="02020603050405020304" pitchFamily="18" charset="0"/>
              </a:rPr>
              <a:t>, R.I., Kern, M.C., </a:t>
            </a:r>
            <a:r>
              <a:rPr lang="en-GB" sz="1800" dirty="0" err="1">
                <a:effectLst/>
                <a:latin typeface="Times New Roman" panose="02020603050405020304" pitchFamily="18" charset="0"/>
                <a:ea typeface="Times New Roman" panose="02020603050405020304" pitchFamily="18" charset="0"/>
              </a:rPr>
              <a:t>Medvec</a:t>
            </a:r>
            <a:r>
              <a:rPr lang="en-GB" sz="1800" dirty="0">
                <a:effectLst/>
                <a:latin typeface="Times New Roman" panose="02020603050405020304" pitchFamily="18" charset="0"/>
                <a:ea typeface="Times New Roman" panose="02020603050405020304" pitchFamily="18" charset="0"/>
              </a:rPr>
              <a:t>, V., &amp; </a:t>
            </a:r>
            <a:r>
              <a:rPr lang="en-GB" sz="1800" dirty="0" err="1">
                <a:effectLst/>
                <a:latin typeface="Times New Roman" panose="02020603050405020304" pitchFamily="18" charset="0"/>
                <a:ea typeface="Times New Roman" panose="02020603050405020304" pitchFamily="18" charset="0"/>
              </a:rPr>
              <a:t>Diermeier</a:t>
            </a:r>
            <a:r>
              <a:rPr lang="en-GB" sz="1800" dirty="0">
                <a:effectLst/>
                <a:latin typeface="Times New Roman" panose="02020603050405020304" pitchFamily="18" charset="0"/>
                <a:ea typeface="Times New Roman" panose="02020603050405020304" pitchFamily="18" charset="0"/>
              </a:rPr>
              <a:t>, D. (2009). Who says what to whom? The impact of communication </a:t>
            </a:r>
            <a:r>
              <a:rPr lang="en-GB" sz="1800" b="0" dirty="0">
                <a:effectLst/>
                <a:latin typeface="Times New Roman" panose="02020603050405020304" pitchFamily="18" charset="0"/>
                <a:ea typeface="Times New Roman" panose="02020603050405020304" pitchFamily="18" charset="0"/>
              </a:rPr>
              <a:t>setting and channel on exclusion from multiparty negotiation agreements. </a:t>
            </a:r>
            <a:r>
              <a:rPr lang="fr-FR" sz="1800" b="0" i="1" dirty="0">
                <a:effectLst/>
                <a:latin typeface="Times New Roman" panose="02020603050405020304" pitchFamily="18" charset="0"/>
                <a:ea typeface="Times New Roman" panose="02020603050405020304" pitchFamily="18" charset="0"/>
              </a:rPr>
              <a:t>Social Cognition</a:t>
            </a:r>
            <a:r>
              <a:rPr lang="fr-FR" sz="1800" b="0" dirty="0">
                <a:effectLst/>
                <a:latin typeface="Times New Roman" panose="02020603050405020304" pitchFamily="18" charset="0"/>
                <a:ea typeface="Times New Roman" panose="02020603050405020304" pitchFamily="18" charset="0"/>
              </a:rPr>
              <a:t>, 27, 381-397. </a:t>
            </a:r>
            <a:endParaRPr lang="en-SG" sz="1800" b="0" dirty="0">
              <a:effectLst/>
              <a:latin typeface="Times New Roman" panose="02020603050405020304" pitchFamily="18" charset="0"/>
              <a:ea typeface="Times New Roman" panose="02020603050405020304" pitchFamily="18" charset="0"/>
            </a:endParaRP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err="1">
                <a:effectLst/>
                <a:latin typeface="Times New Roman" panose="02020603050405020304" pitchFamily="18" charset="0"/>
                <a:ea typeface="Times New Roman" panose="02020603050405020304" pitchFamily="18" charset="0"/>
              </a:rPr>
              <a:t>Swaab</a:t>
            </a:r>
            <a:r>
              <a:rPr lang="en-GB" sz="1800" b="0" dirty="0">
                <a:effectLst/>
                <a:latin typeface="Times New Roman" panose="02020603050405020304" pitchFamily="18" charset="0"/>
                <a:ea typeface="Times New Roman" panose="02020603050405020304" pitchFamily="18" charset="0"/>
              </a:rPr>
              <a:t>, R.I., </a:t>
            </a:r>
            <a:r>
              <a:rPr lang="en-GB" sz="1800" b="0" dirty="0" err="1">
                <a:effectLst/>
                <a:latin typeface="Times New Roman" panose="02020603050405020304" pitchFamily="18" charset="0"/>
                <a:ea typeface="Times New Roman" panose="02020603050405020304" pitchFamily="18" charset="0"/>
              </a:rPr>
              <a:t>Postmes</a:t>
            </a:r>
            <a:r>
              <a:rPr lang="en-GB" sz="1800" b="0" dirty="0">
                <a:effectLst/>
                <a:latin typeface="Times New Roman" panose="02020603050405020304" pitchFamily="18" charset="0"/>
                <a:ea typeface="Times New Roman" panose="02020603050405020304" pitchFamily="18" charset="0"/>
              </a:rPr>
              <a:t>, T., &amp; Spears, R. (2008). Identity formation in multiparty negotiations. </a:t>
            </a:r>
            <a:r>
              <a:rPr lang="en-GB" sz="1800" b="0" i="1" dirty="0">
                <a:effectLst/>
                <a:latin typeface="Times New Roman" panose="02020603050405020304" pitchFamily="18" charset="0"/>
                <a:ea typeface="Times New Roman" panose="02020603050405020304" pitchFamily="18" charset="0"/>
              </a:rPr>
              <a:t>British Journal of Social Psychology, 47, 167-187.</a:t>
            </a:r>
            <a:r>
              <a:rPr lang="en-GB" sz="1800" b="0" dirty="0">
                <a:effectLst/>
                <a:latin typeface="Times New Roman" panose="02020603050405020304" pitchFamily="18" charset="0"/>
                <a:ea typeface="Times New Roman" panose="02020603050405020304" pitchFamily="18" charset="0"/>
              </a:rPr>
              <a:t> </a:t>
            </a:r>
            <a:endParaRPr lang="en-SG" sz="1800" b="0" dirty="0">
              <a:effectLst/>
              <a:latin typeface="Times New Roman" panose="02020603050405020304" pitchFamily="18" charset="0"/>
              <a:ea typeface="Times New Roman" panose="02020603050405020304" pitchFamily="18" charset="0"/>
            </a:endParaRP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Thompson, L. (2001). </a:t>
            </a:r>
            <a:r>
              <a:rPr lang="en-US" sz="1200" i="1" dirty="0">
                <a:effectLst/>
                <a:latin typeface="Times New Roman" panose="02020603050405020304" pitchFamily="18" charset="0"/>
                <a:ea typeface="Times New Roman" panose="02020603050405020304" pitchFamily="18" charset="0"/>
              </a:rPr>
              <a:t>The Mind and Heart of the Negotiator (2nd Edition)</a:t>
            </a:r>
            <a:r>
              <a:rPr lang="en-US" sz="1200" dirty="0">
                <a:effectLst/>
                <a:latin typeface="Times New Roman" panose="02020603050405020304" pitchFamily="18" charset="0"/>
                <a:ea typeface="Times New Roman" panose="02020603050405020304" pitchFamily="18" charset="0"/>
              </a:rPr>
              <a:t>. Upper Saddle River, NJ: Prentice Hall, 2nd edition</a:t>
            </a:r>
            <a:endParaRPr lang="en-SG" sz="1200" dirty="0">
              <a:effectLst/>
              <a:latin typeface="Times New Roman" panose="02020603050405020304" pitchFamily="18" charset="0"/>
              <a:ea typeface="Times New Roman" panose="02020603050405020304" pitchFamily="18" charset="0"/>
            </a:endParaRPr>
          </a:p>
          <a:p>
            <a:endParaRPr lang="en-US" sz="1200" baseline="0" dirty="0"/>
          </a:p>
          <a:p>
            <a:r>
              <a:rPr lang="en-US" dirty="0"/>
              <a:t>van </a:t>
            </a:r>
            <a:r>
              <a:rPr lang="en-US" dirty="0" err="1"/>
              <a:t>Beest</a:t>
            </a:r>
            <a:r>
              <a:rPr lang="en-US" dirty="0"/>
              <a:t>, I., </a:t>
            </a:r>
            <a:r>
              <a:rPr lang="en-US" dirty="0" err="1"/>
              <a:t>Steinel</a:t>
            </a:r>
            <a:r>
              <a:rPr lang="en-US" dirty="0"/>
              <a:t>, W., &amp; </a:t>
            </a:r>
            <a:r>
              <a:rPr lang="en-US" dirty="0" err="1"/>
              <a:t>Murnighan</a:t>
            </a:r>
            <a:r>
              <a:rPr lang="en-US" dirty="0"/>
              <a:t>, J. K. (2011). Honesty pays: On the benefits of having and disclosing information in coalition bargaining. Journal of Experimental Social Psychology, 47(4), 738–747. https://doi.org/10.1016/j.jesp.2011.02.013 </a:t>
            </a:r>
          </a:p>
          <a:p>
            <a:endParaRPr lang="en-US" dirty="0"/>
          </a:p>
          <a:p>
            <a:r>
              <a:rPr lang="en-US" dirty="0"/>
              <a:t>Van </a:t>
            </a:r>
            <a:r>
              <a:rPr lang="en-US" dirty="0" err="1"/>
              <a:t>Beest</a:t>
            </a:r>
            <a:r>
              <a:rPr lang="en-US" dirty="0"/>
              <a:t>, I., &amp; Van Dijk, E. (2007). Self-interest and fairness in coalition formation: A social utility approach to understanding partner selection and payoff allocations in groups. </a:t>
            </a:r>
            <a:r>
              <a:rPr lang="en-US" i="1" dirty="0"/>
              <a:t>European Review of Social Psychology, 18</a:t>
            </a:r>
            <a:r>
              <a:rPr lang="en-US" dirty="0"/>
              <a:t>, 1-43.</a:t>
            </a:r>
          </a:p>
          <a:p>
            <a:endParaRPr lang="en-US" dirty="0"/>
          </a:p>
          <a:p>
            <a:r>
              <a:rPr lang="en-SG" dirty="0"/>
              <a:t>Van </a:t>
            </a:r>
            <a:r>
              <a:rPr lang="en-SG" dirty="0" err="1"/>
              <a:t>Beest</a:t>
            </a:r>
            <a:r>
              <a:rPr lang="en-SG" dirty="0"/>
              <a:t>, I., Van Dijk, E., De </a:t>
            </a:r>
            <a:r>
              <a:rPr lang="en-SG" dirty="0" err="1"/>
              <a:t>Dreu</a:t>
            </a:r>
            <a:r>
              <a:rPr lang="en-SG" dirty="0"/>
              <a:t>, C. K. W., &amp; Wilke, H. A. M. (2005). Do-no-harm in coalition formation: Why losses inhibit exclusion and promote fairness cognitions. </a:t>
            </a:r>
            <a:r>
              <a:rPr lang="en-SG" i="1" dirty="0"/>
              <a:t>Journal of Experimental Social Psychology, 41</a:t>
            </a:r>
            <a:r>
              <a:rPr lang="en-SG" dirty="0"/>
              <a:t>, 609-617</a:t>
            </a:r>
            <a:endParaRPr lang="en-US" dirty="0"/>
          </a:p>
          <a:p>
            <a:endParaRPr lang="en-US" dirty="0"/>
          </a:p>
          <a:p>
            <a:r>
              <a:rPr lang="en-US" dirty="0"/>
              <a:t>van </a:t>
            </a:r>
            <a:r>
              <a:rPr lang="en-US" dirty="0" err="1"/>
              <a:t>Beest</a:t>
            </a:r>
            <a:r>
              <a:rPr lang="en-US" dirty="0"/>
              <a:t>, I., van Dijk, E., &amp; Wilke, H. (2004). Resources and alternatives in coalition formation: The effects on payoff, self-serving </a:t>
            </a:r>
            <a:r>
              <a:rPr lang="en-US" dirty="0" err="1"/>
              <a:t>behaviour</a:t>
            </a:r>
            <a:r>
              <a:rPr lang="en-US" dirty="0"/>
              <a:t>, and bargaining length. European Journal of Social Psychology, 34(6), 713–728. https://doi.org/10.1002/ejsp.226</a:t>
            </a:r>
            <a:endParaRPr lang="en-US" sz="1200" baseline="0" dirty="0"/>
          </a:p>
          <a:p>
            <a:endParaRPr lang="en-US" sz="1200" baseline="0" dirty="0"/>
          </a:p>
          <a:p>
            <a:r>
              <a:rPr lang="en-SG" dirty="0"/>
              <a:t>van </a:t>
            </a:r>
            <a:r>
              <a:rPr lang="en-SG" dirty="0" err="1"/>
              <a:t>Beest</a:t>
            </a:r>
            <a:r>
              <a:rPr lang="en-SG" dirty="0"/>
              <a:t>, I., van Dijk, E., &amp; Wilke, H. (2004). The interplay of self-interest and equity in coalition formation. </a:t>
            </a:r>
            <a:r>
              <a:rPr lang="en-SG" i="1" dirty="0"/>
              <a:t>European Journal of Social Psychology, 34</a:t>
            </a:r>
            <a:r>
              <a:rPr lang="en-SG" dirty="0"/>
              <a:t>(5), 547–565. https://doi. org/10.1002/ejsp.216 </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Van </a:t>
            </a:r>
            <a:r>
              <a:rPr lang="en-US" sz="1800" dirty="0" err="1">
                <a:effectLst/>
                <a:latin typeface="Calibri" panose="020F0502020204030204" pitchFamily="34" charset="0"/>
                <a:ea typeface="Calibri" panose="020F0502020204030204" pitchFamily="34" charset="0"/>
                <a:cs typeface="Calibri" panose="020F0502020204030204" pitchFamily="34" charset="0"/>
              </a:rPr>
              <a:t>Beest</a:t>
            </a:r>
            <a:r>
              <a:rPr lang="en-US" sz="1800" dirty="0">
                <a:effectLst/>
                <a:latin typeface="Calibri" panose="020F0502020204030204" pitchFamily="34" charset="0"/>
                <a:ea typeface="Calibri" panose="020F0502020204030204" pitchFamily="34" charset="0"/>
                <a:cs typeface="Calibri" panose="020F0502020204030204" pitchFamily="34" charset="0"/>
              </a:rPr>
              <a:t>, I., Van </a:t>
            </a:r>
            <a:r>
              <a:rPr lang="en-US" sz="1800" dirty="0" err="1">
                <a:effectLst/>
                <a:latin typeface="Calibri" panose="020F0502020204030204" pitchFamily="34" charset="0"/>
                <a:ea typeface="Calibri" panose="020F0502020204030204" pitchFamily="34" charset="0"/>
                <a:cs typeface="Calibri" panose="020F0502020204030204" pitchFamily="34" charset="0"/>
              </a:rPr>
              <a:t>Kleef</a:t>
            </a:r>
            <a:r>
              <a:rPr lang="en-US" sz="1800" dirty="0">
                <a:effectLst/>
                <a:latin typeface="Calibri" panose="020F0502020204030204" pitchFamily="34" charset="0"/>
                <a:ea typeface="Calibri" panose="020F0502020204030204" pitchFamily="34" charset="0"/>
                <a:cs typeface="Calibri" panose="020F0502020204030204" pitchFamily="34" charset="0"/>
              </a:rPr>
              <a:t>, G. A., &amp; Van Dijk, E. (2008). Get angry, get out: The interpersonal effects of anger communication in multiparty negotiation. </a:t>
            </a:r>
            <a:r>
              <a:rPr lang="en-US" sz="1800" i="1" dirty="0">
                <a:effectLst/>
                <a:latin typeface="Calibri" panose="020F0502020204030204" pitchFamily="34" charset="0"/>
                <a:ea typeface="Calibri" panose="020F0502020204030204" pitchFamily="34" charset="0"/>
                <a:cs typeface="Calibri" panose="020F0502020204030204" pitchFamily="34" charset="0"/>
              </a:rPr>
              <a:t>Journal of Experimental Social Psychology, 44</a:t>
            </a:r>
            <a:r>
              <a:rPr lang="en-US" sz="1800" dirty="0">
                <a:effectLst/>
                <a:latin typeface="Calibri" panose="020F0502020204030204" pitchFamily="34" charset="0"/>
                <a:ea typeface="Calibri" panose="020F0502020204030204" pitchFamily="34" charset="0"/>
                <a:cs typeface="Calibri" panose="020F0502020204030204" pitchFamily="34" charset="0"/>
              </a:rPr>
              <a:t>, 993-1002.</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SG" dirty="0"/>
          </a:p>
          <a:p>
            <a:r>
              <a:rPr lang="en-SG" dirty="0"/>
              <a:t>van </a:t>
            </a:r>
            <a:r>
              <a:rPr lang="en-SG" dirty="0" err="1"/>
              <a:t>Beest</a:t>
            </a:r>
            <a:r>
              <a:rPr lang="en-SG" dirty="0"/>
              <a:t>, I., Wilke, H., &amp; van Dijk, E. (2003). The excluded player in coalition formation. </a:t>
            </a:r>
            <a:r>
              <a:rPr lang="en-SG" i="1" dirty="0"/>
              <a:t>Personality &amp; Social Psychology Bulletin, 29</a:t>
            </a:r>
            <a:r>
              <a:rPr lang="en-SG" dirty="0"/>
              <a:t>(2), 237–247. https://doi.org/10.1177/0146167202239049 </a:t>
            </a:r>
          </a:p>
          <a:p>
            <a:endParaRPr lang="en-SG" dirty="0"/>
          </a:p>
          <a:p>
            <a:r>
              <a:rPr lang="en-US" dirty="0"/>
              <a:t>Van </a:t>
            </a:r>
            <a:r>
              <a:rPr lang="en-US" dirty="0" err="1"/>
              <a:t>Beest</a:t>
            </a:r>
            <a:r>
              <a:rPr lang="en-US" dirty="0"/>
              <a:t>, I., Wilke, H., &amp; Van Dijk, E. (2004). The interplay of self-interest and equity in coalition formation. </a:t>
            </a:r>
            <a:r>
              <a:rPr lang="en-US" i="1" dirty="0"/>
              <a:t>European of Journal of Social Psychology, 34</a:t>
            </a:r>
            <a:r>
              <a:rPr lang="en-US" dirty="0"/>
              <a:t>, 547</a:t>
            </a:r>
            <a:r>
              <a:rPr lang="en-SG" dirty="0"/>
              <a:t>-565.</a:t>
            </a:r>
          </a:p>
          <a:p>
            <a:endParaRPr lang="en-SG" dirty="0"/>
          </a:p>
          <a:p>
            <a:r>
              <a:rPr lang="en-US" dirty="0"/>
              <a:t>Van </a:t>
            </a:r>
            <a:r>
              <a:rPr lang="en-US" dirty="0" err="1"/>
              <a:t>Beest</a:t>
            </a:r>
            <a:r>
              <a:rPr lang="en-US" dirty="0"/>
              <a:t>, I., &amp; Williams, K. D. (2006). When inclusion costs and ostracism pays, ostracism still hurts. </a:t>
            </a:r>
            <a:r>
              <a:rPr lang="en-US" i="1" dirty="0"/>
              <a:t>Journal of Personality and Social Psychology, 91</a:t>
            </a:r>
            <a:r>
              <a:rPr lang="en-US" dirty="0"/>
              <a:t>, 918-928.</a:t>
            </a:r>
            <a:endParaRPr lang="en-SG" dirty="0"/>
          </a:p>
          <a:p>
            <a:endParaRPr lang="en-SG" dirty="0"/>
          </a:p>
          <a:p>
            <a:r>
              <a:rPr lang="en-SG" dirty="0"/>
              <a:t>van Dijk, E., De Cremer, D., &amp; </a:t>
            </a:r>
            <a:r>
              <a:rPr lang="en-SG" dirty="0" err="1"/>
              <a:t>Handgraaf</a:t>
            </a:r>
            <a:r>
              <a:rPr lang="en-SG" dirty="0"/>
              <a:t>, M. J. J. (2004). Social value orientations and the strategic use of fairness in ultimatum bargaining. </a:t>
            </a:r>
            <a:r>
              <a:rPr lang="en-SG" i="1" dirty="0"/>
              <a:t>Journal of Experimental Social Psychology, 40</a:t>
            </a:r>
            <a:r>
              <a:rPr lang="en-SG" dirty="0"/>
              <a:t>(6), 697–707. https://doi.org/10.1016/j.jesp.2004.03.002</a:t>
            </a:r>
            <a:endParaRPr lang="en-US" sz="1200" baseline="0" dirty="0"/>
          </a:p>
          <a:p>
            <a:endParaRPr lang="en-US" sz="1200" baseline="0" dirty="0"/>
          </a:p>
          <a:p>
            <a:r>
              <a:rPr lang="en-US" dirty="0" err="1"/>
              <a:t>Vinacke</a:t>
            </a:r>
            <a:r>
              <a:rPr lang="en-US" dirty="0"/>
              <a:t>, W. E., &amp; </a:t>
            </a:r>
            <a:r>
              <a:rPr lang="en-US" dirty="0" err="1"/>
              <a:t>Arkoff</a:t>
            </a:r>
            <a:r>
              <a:rPr lang="en-US" dirty="0"/>
              <a:t>, A. (1957). An experimental study of coalitions in the triad. </a:t>
            </a:r>
            <a:r>
              <a:rPr lang="en-US" i="1" dirty="0"/>
              <a:t>American Sociological Review, 22</a:t>
            </a:r>
            <a:r>
              <a:rPr lang="en-US" dirty="0"/>
              <a:t>(4), 406–414. https://doi.org/10.2307/2089158 </a:t>
            </a:r>
          </a:p>
          <a:p>
            <a:endParaRPr lang="en-US" dirty="0"/>
          </a:p>
          <a:p>
            <a:r>
              <a:rPr lang="en-US" dirty="0" err="1"/>
              <a:t>Vinacke</a:t>
            </a:r>
            <a:r>
              <a:rPr lang="en-US" dirty="0"/>
              <a:t>, W. E., Crowell, D. C., </a:t>
            </a:r>
            <a:r>
              <a:rPr lang="en-US" dirty="0" err="1"/>
              <a:t>Dien</a:t>
            </a:r>
            <a:r>
              <a:rPr lang="en-US" dirty="0"/>
              <a:t>, D., &amp; Young, V. (1964). The effect of information about strategy on a three-person game. </a:t>
            </a:r>
            <a:r>
              <a:rPr lang="en-US" i="1" dirty="0"/>
              <a:t>Behavioral Science, 11</a:t>
            </a:r>
            <a:r>
              <a:rPr lang="en-US" dirty="0"/>
              <a:t>(3), 180–189. https://doi.org/https://doi. org/10.1002/bs.3830110305</a:t>
            </a:r>
            <a:endParaRPr lang="en-US" sz="1200" baseline="0" dirty="0"/>
          </a:p>
          <a:p>
            <a:endParaRPr lang="en-US" sz="1200" baseline="0" dirty="0"/>
          </a:p>
          <a:p>
            <a:r>
              <a:rPr lang="en-US" dirty="0"/>
              <a:t>Warwick, P. V. (1996). Coalition government membership in West European parliamentary democracies. </a:t>
            </a:r>
            <a:r>
              <a:rPr lang="en-US" i="1" dirty="0"/>
              <a:t>British Journal of Political Science, 26</a:t>
            </a:r>
            <a:r>
              <a:rPr lang="en-US" dirty="0"/>
              <a:t>(4), 471–499. https://doi.org/10.1017/ S0007123400007572</a:t>
            </a:r>
            <a:endParaRPr lang="en-US" sz="1200" baseline="0" dirty="0"/>
          </a:p>
          <a:p>
            <a:endParaRPr lang="en-US" sz="1200" baseline="0" dirty="0"/>
          </a:p>
          <a:p>
            <a:r>
              <a:rPr lang="en-SG" dirty="0"/>
              <a:t>Wilke, H., &amp; Mulder, M. (1971). Coalition formation on the gameboard. </a:t>
            </a:r>
            <a:r>
              <a:rPr lang="en-SG" i="1" dirty="0"/>
              <a:t>European Journal of Social Psychology, 1</a:t>
            </a:r>
            <a:r>
              <a:rPr lang="en-SG" dirty="0"/>
              <a:t>(3), 339–355. https://doi.org/10.1002/ejsp.2420010305 </a:t>
            </a:r>
          </a:p>
          <a:p>
            <a:endParaRPr lang="en-SG" dirty="0"/>
          </a:p>
          <a:p>
            <a:r>
              <a:rPr lang="en-SG" dirty="0"/>
              <a:t>Wilke, H., &amp; Mulder, M. (1974). A comparison of rotation versus non-rotation in coalition formation experiments. </a:t>
            </a:r>
            <a:r>
              <a:rPr lang="en-SG" i="1" dirty="0"/>
              <a:t>European Journal of Social Psychology, 4</a:t>
            </a:r>
            <a:r>
              <a:rPr lang="en-SG" dirty="0"/>
              <a:t>(1), 99–102. https://doi.org/ 10.1002/ejsp.2420040109</a:t>
            </a:r>
            <a:endParaRPr lang="en-US" sz="1200" baseline="0" dirty="0"/>
          </a:p>
          <a:p>
            <a:endParaRPr lang="en-US" sz="1200" baseline="0" dirty="0"/>
          </a:p>
          <a:p>
            <a:r>
              <a:rPr lang="nl-NL" sz="1200" baseline="0" dirty="0"/>
              <a:t>Wissink, J., Ilja van Beest, I., Pronk, T., &amp; van de Ven, N.</a:t>
            </a:r>
            <a:r>
              <a:rPr lang="en-US" sz="1200" b="0" i="0" baseline="0" dirty="0">
                <a:solidFill>
                  <a:schemeClr val="tx1"/>
                </a:solidFill>
                <a:effectLst/>
                <a:latin typeface="+mn-lt"/>
              </a:rPr>
              <a:t> </a:t>
            </a:r>
            <a:r>
              <a:rPr lang="en-US" b="0" i="0" dirty="0">
                <a:solidFill>
                  <a:srgbClr val="555555"/>
                </a:solidFill>
                <a:effectLst/>
                <a:latin typeface="arial" panose="020B0604020202020204" pitchFamily="34" charset="0"/>
              </a:rPr>
              <a:t>(2021). </a:t>
            </a:r>
            <a:r>
              <a:rPr lang="en-US" sz="1800" dirty="0">
                <a:effectLst/>
                <a:latin typeface="Calibri" panose="020F0502020204030204" pitchFamily="34" charset="0"/>
                <a:ea typeface="Calibri" panose="020F0502020204030204" pitchFamily="34" charset="0"/>
                <a:cs typeface="Arial" panose="020B0604020202020204" pitchFamily="34" charset="0"/>
              </a:rPr>
              <a:t>Strength is still a weakness in coalition formation: Replicating and understanding the strength-is-weakness effect. </a:t>
            </a:r>
            <a:r>
              <a:rPr lang="en-US" b="0" i="1" dirty="0">
                <a:solidFill>
                  <a:srgbClr val="FFFFFF"/>
                </a:solidFill>
                <a:effectLst/>
                <a:latin typeface="arial" panose="020B0604020202020204" pitchFamily="34" charset="0"/>
              </a:rPr>
              <a:t>Personality and Social Psychology Bulletin</a:t>
            </a:r>
            <a:r>
              <a:rPr lang="en-US" b="0" i="0" dirty="0">
                <a:solidFill>
                  <a:srgbClr val="FFFFFF"/>
                </a:solidFill>
                <a:effectLst/>
                <a:latin typeface="arial" panose="020B0604020202020204" pitchFamily="34" charset="0"/>
              </a:rPr>
              <a:t>.</a:t>
            </a:r>
            <a:endParaRPr lang="en-US" b="0" i="0" dirty="0">
              <a:solidFill>
                <a:srgbClr val="555555"/>
              </a:solidFill>
              <a:effectLst/>
              <a:latin typeface="arial" panose="020B0604020202020204" pitchFamily="34" charset="0"/>
            </a:endParaRPr>
          </a:p>
          <a:p>
            <a:r>
              <a:rPr lang="en-US" sz="1200" baseline="0" dirty="0"/>
              <a:t>https://journals.sagepub.com/doi/full/10.1177/01461672211005883</a:t>
            </a:r>
          </a:p>
          <a:p>
            <a:endParaRPr lang="en-US" sz="1200" baseline="0" dirty="0"/>
          </a:p>
          <a:p>
            <a:r>
              <a:rPr lang="en-US" sz="12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Further Practitioner-Oriented Readings and Viewings</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 </a:t>
            </a:r>
          </a:p>
          <a:p>
            <a:r>
              <a:rPr lang="en-US" sz="1200" dirty="0">
                <a:solidFill>
                  <a:srgbClr val="333333"/>
                </a:solidFill>
                <a:effectLst/>
                <a:latin typeface="Times New Roman" panose="02020603050405020304" pitchFamily="18" charset="0"/>
                <a:ea typeface="Times New Roman" panose="02020603050405020304" pitchFamily="18" charset="0"/>
              </a:rPr>
              <a:t>When Multi-Party Negotiations Hit Gridlock</a:t>
            </a:r>
            <a:endParaRPr lang="en-SG" sz="1200" dirty="0">
              <a:effectLst/>
              <a:latin typeface="Times New Roman" panose="02020603050405020304" pitchFamily="18" charset="0"/>
              <a:ea typeface="Times New Roman" panose="02020603050405020304" pitchFamily="18" charset="0"/>
            </a:endParaRPr>
          </a:p>
          <a:p>
            <a:r>
              <a:rPr lang="en-US" sz="1200" u="sng" dirty="0">
                <a:solidFill>
                  <a:srgbClr val="0000FF"/>
                </a:solidFill>
                <a:effectLst/>
                <a:latin typeface="Times New Roman" panose="02020603050405020304" pitchFamily="18" charset="0"/>
                <a:ea typeface="Times New Roman" panose="02020603050405020304" pitchFamily="18" charset="0"/>
                <a:hlinkClick r:id="rId3"/>
              </a:rPr>
              <a:t>https://knowledge.insead.edu/leadership-management/when-multi-party-negotiations-hit-gridlock-3517</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Times New Roman" panose="02020603050405020304" pitchFamily="18" charset="0"/>
                <a:ea typeface="Times New Roman" panose="02020603050405020304" pitchFamily="18" charset="0"/>
              </a:rPr>
              <a:t> </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Times New Roman" panose="02020603050405020304" pitchFamily="18" charset="0"/>
                <a:ea typeface="Times New Roman" panose="02020603050405020304" pitchFamily="18" charset="0"/>
              </a:rPr>
              <a:t>Is Kim Jong-un Crazy, and Other FAQs on North Korea</a:t>
            </a:r>
            <a:endParaRPr lang="en-SG" sz="1200" dirty="0">
              <a:effectLst/>
              <a:latin typeface="Times New Roman" panose="02020603050405020304" pitchFamily="18" charset="0"/>
              <a:ea typeface="Times New Roman" panose="02020603050405020304" pitchFamily="18" charset="0"/>
            </a:endParaRPr>
          </a:p>
          <a:p>
            <a:r>
              <a:rPr lang="en-US" sz="1200" u="sng" dirty="0">
                <a:solidFill>
                  <a:srgbClr val="0000FF"/>
                </a:solidFill>
                <a:effectLst/>
                <a:latin typeface="Times New Roman" panose="02020603050405020304" pitchFamily="18" charset="0"/>
                <a:ea typeface="Times New Roman" panose="02020603050405020304" pitchFamily="18" charset="0"/>
                <a:hlinkClick r:id="rId4"/>
              </a:rPr>
              <a:t>https://knowledge.insead.edu/strategy/is-kim-jong-un-crazy-and-other-faqs-on-north-korea-8341</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Times New Roman" panose="02020603050405020304" pitchFamily="18" charset="0"/>
                <a:ea typeface="Times New Roman" panose="02020603050405020304" pitchFamily="18" charset="0"/>
              </a:rPr>
              <a:t> </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Times New Roman" panose="02020603050405020304" pitchFamily="18" charset="0"/>
                <a:ea typeface="Times New Roman" panose="02020603050405020304" pitchFamily="18" charset="0"/>
              </a:rPr>
              <a:t>Doha Reborn, But Keep Making Baby Steps</a:t>
            </a:r>
            <a:endParaRPr lang="en-SG" sz="1200" dirty="0">
              <a:effectLst/>
              <a:latin typeface="Times New Roman" panose="02020603050405020304" pitchFamily="18" charset="0"/>
              <a:ea typeface="Times New Roman" panose="02020603050405020304" pitchFamily="18" charset="0"/>
            </a:endParaRPr>
          </a:p>
          <a:p>
            <a:r>
              <a:rPr lang="en-US" sz="1200" u="sng" dirty="0">
                <a:solidFill>
                  <a:srgbClr val="0000FF"/>
                </a:solidFill>
                <a:effectLst/>
                <a:latin typeface="Times New Roman" panose="02020603050405020304" pitchFamily="18" charset="0"/>
                <a:ea typeface="Times New Roman" panose="02020603050405020304" pitchFamily="18" charset="0"/>
                <a:hlinkClick r:id="rId5"/>
              </a:rPr>
              <a:t>https://knowledge.insead.edu/blog/insead-blog/doha-reborn-but-keep-making-baby-steps-3087</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222222"/>
                </a:solidFill>
                <a:effectLst/>
                <a:latin typeface="Times New Roman" panose="02020603050405020304" pitchFamily="18" charset="0"/>
                <a:ea typeface="Times New Roman" panose="02020603050405020304" pitchFamily="18" charset="0"/>
              </a:rPr>
              <a:t> </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Times New Roman" panose="02020603050405020304" pitchFamily="18" charset="0"/>
                <a:ea typeface="Times New Roman" panose="02020603050405020304" pitchFamily="18" charset="0"/>
              </a:rPr>
              <a:t>Renegotiating Peace in Colombia</a:t>
            </a:r>
            <a:endParaRPr lang="en-SG" sz="1200" dirty="0">
              <a:effectLst/>
              <a:latin typeface="Times New Roman" panose="02020603050405020304" pitchFamily="18" charset="0"/>
              <a:ea typeface="Times New Roman" panose="02020603050405020304" pitchFamily="18" charset="0"/>
            </a:endParaRPr>
          </a:p>
          <a:p>
            <a:r>
              <a:rPr lang="en-US" sz="1200" u="sng" dirty="0">
                <a:solidFill>
                  <a:srgbClr val="0000FF"/>
                </a:solidFill>
                <a:effectLst/>
                <a:latin typeface="Times New Roman" panose="02020603050405020304" pitchFamily="18" charset="0"/>
                <a:ea typeface="Times New Roman" panose="02020603050405020304" pitchFamily="18" charset="0"/>
                <a:hlinkClick r:id="rId6"/>
              </a:rPr>
              <a:t>https://knowledge.insead.edu/blog/insead-blog/renegotiating-peace-in-colombia-5002</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Times New Roman" panose="02020603050405020304" pitchFamily="18" charset="0"/>
                <a:ea typeface="Times New Roman" panose="02020603050405020304" pitchFamily="18" charset="0"/>
              </a:rPr>
              <a:t> </a:t>
            </a:r>
            <a:endParaRPr lang="en-SG" sz="1200" dirty="0">
              <a:effectLst/>
              <a:latin typeface="Times New Roman" panose="02020603050405020304" pitchFamily="18" charset="0"/>
              <a:ea typeface="Times New Roman" panose="02020603050405020304" pitchFamily="18" charset="0"/>
            </a:endParaRPr>
          </a:p>
          <a:p>
            <a:r>
              <a:rPr lang="en-SG" sz="1200" dirty="0">
                <a:solidFill>
                  <a:srgbClr val="000000"/>
                </a:solidFill>
                <a:effectLst/>
                <a:latin typeface="Times New Roman" panose="02020603050405020304" pitchFamily="18" charset="0"/>
                <a:ea typeface="Times New Roman" panose="02020603050405020304" pitchFamily="18" charset="0"/>
              </a:rPr>
              <a:t>Domination Is a Very Risky Negotiation Strategy </a:t>
            </a:r>
            <a:br>
              <a:rPr lang="en-SG" sz="1200" dirty="0">
                <a:solidFill>
                  <a:srgbClr val="000000"/>
                </a:solidFill>
                <a:effectLst/>
                <a:latin typeface="Times New Roman" panose="02020603050405020304" pitchFamily="18" charset="0"/>
                <a:ea typeface="Times New Roman" panose="02020603050405020304" pitchFamily="18" charset="0"/>
              </a:rPr>
            </a:br>
            <a:r>
              <a:rPr lang="en-SG" sz="1200" dirty="0">
                <a:solidFill>
                  <a:srgbClr val="000000"/>
                </a:solidFill>
                <a:effectLst/>
                <a:latin typeface="Times New Roman" panose="02020603050405020304" pitchFamily="18" charset="0"/>
                <a:ea typeface="Times New Roman" panose="02020603050405020304" pitchFamily="18" charset="0"/>
              </a:rPr>
              <a:t>https://knowledge.insead.edu/blog/insead-blog/domination-is-a-very-risky-negotiation-strategy-4450#MCwP2Zb1Rmux1xbZ.99</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Times New Roman" panose="02020603050405020304" pitchFamily="18" charset="0"/>
                <a:ea typeface="Times New Roman" panose="02020603050405020304" pitchFamily="18" charset="0"/>
              </a:rPr>
              <a:t> </a:t>
            </a:r>
            <a:endParaRPr lang="en-SG" sz="1200" dirty="0">
              <a:effectLst/>
              <a:latin typeface="Times New Roman" panose="02020603050405020304" pitchFamily="18" charset="0"/>
              <a:ea typeface="Times New Roman" panose="02020603050405020304" pitchFamily="18" charset="0"/>
            </a:endParaRPr>
          </a:p>
          <a:p>
            <a:r>
              <a:rPr lang="en-SG" sz="1200" b="0" dirty="0">
                <a:solidFill>
                  <a:srgbClr val="000000"/>
                </a:solidFill>
                <a:effectLst/>
                <a:latin typeface="Times New Roman" panose="02020603050405020304" pitchFamily="18" charset="0"/>
              </a:rPr>
              <a:t>Common Goals Not Necessary for Win-Win Negotiations</a:t>
            </a:r>
            <a:endParaRPr lang="en-SG" sz="1200" b="1" dirty="0">
              <a:effectLst/>
              <a:latin typeface="Times New Roman" panose="02020603050405020304" pitchFamily="18" charset="0"/>
            </a:endParaRPr>
          </a:p>
          <a:p>
            <a:r>
              <a:rPr lang="en-SG" sz="1200" b="0" u="sng" dirty="0">
                <a:solidFill>
                  <a:srgbClr val="000000"/>
                </a:solidFill>
                <a:effectLst/>
                <a:latin typeface="Times New Roman" panose="02020603050405020304" pitchFamily="18" charset="0"/>
                <a:hlinkClick r:id="rId7"/>
              </a:rPr>
              <a:t>https://knowledge.insead.edu/blog/insead-blog/common-goals-not-necessary-for-win-win-negotiations-4542#KUGVc8pTkxtcX8gH.99</a:t>
            </a:r>
            <a:endParaRPr lang="en-SG" sz="1200" b="1" dirty="0">
              <a:effectLst/>
              <a:latin typeface="Times New Roman" panose="02020603050405020304" pitchFamily="18" charset="0"/>
            </a:endParaRPr>
          </a:p>
          <a:p>
            <a:endParaRPr lang="en-US" sz="1200" baseline="0" dirty="0"/>
          </a:p>
          <a:p>
            <a:r>
              <a:rPr lang="en-US" sz="1200" b="1" baseline="0" dirty="0"/>
              <a:t>From the teaching notes, regarding take-away points for the Augusta lecture:</a:t>
            </a:r>
          </a:p>
          <a:p>
            <a:endParaRPr lang="en-US" sz="1200" baseline="0" dirty="0"/>
          </a:p>
          <a:p>
            <a:pPr marL="0" marR="0">
              <a:lnSpc>
                <a:spcPct val="107000"/>
              </a:lnSpc>
              <a:spcBef>
                <a:spcPts val="0"/>
              </a:spcBef>
              <a:spcAft>
                <a:spcPts val="800"/>
              </a:spcAft>
            </a:pPr>
            <a:r>
              <a:rPr lang="en-SG" sz="1800" b="0" u="none" dirty="0">
                <a:effectLst/>
                <a:latin typeface="Calibri" panose="020F0502020204030204" pitchFamily="34" charset="0"/>
                <a:ea typeface="Calibri" panose="020F0502020204030204" pitchFamily="34" charset="0"/>
                <a:cs typeface="Arial" panose="020B0604020202020204" pitchFamily="34" charset="0"/>
              </a:rPr>
              <a:t>Debrief lecture</a:t>
            </a:r>
            <a:endParaRPr lang="en-US" sz="1800" b="0" u="none"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SG"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SG" sz="1800" b="1" dirty="0">
                <a:effectLst/>
                <a:latin typeface="Calibri" panose="020F0502020204030204" pitchFamily="34" charset="0"/>
                <a:ea typeface="Calibri" panose="020F0502020204030204" pitchFamily="34" charset="0"/>
                <a:cs typeface="Arial" panose="020B0604020202020204" pitchFamily="34" charset="0"/>
              </a:rPr>
              <a:t>Multi-party negotiations</a:t>
            </a:r>
            <a:r>
              <a:rPr lang="en-SG" sz="1800" dirty="0">
                <a:effectLst/>
                <a:latin typeface="Calibri" panose="020F0502020204030204" pitchFamily="34" charset="0"/>
                <a:ea typeface="Calibri" panose="020F0502020204030204" pitchFamily="34" charset="0"/>
                <a:cs typeface="Arial" panose="020B0604020202020204" pitchFamily="34" charset="0"/>
              </a:rPr>
              <a:t> involving more than 2 counterparts lead to geometric, rather than linear increase in complexity.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SG"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SG" sz="1800" dirty="0">
                <a:effectLst/>
                <a:latin typeface="Calibri" panose="020F0502020204030204" pitchFamily="34" charset="0"/>
                <a:ea typeface="Calibri" panose="020F0502020204030204" pitchFamily="34" charset="0"/>
                <a:cs typeface="Arial" panose="020B0604020202020204" pitchFamily="34" charset="0"/>
              </a:rPr>
              <a:t>A</a:t>
            </a:r>
            <a:r>
              <a:rPr lang="en-SG" sz="1800" b="1" dirty="0">
                <a:effectLst/>
                <a:latin typeface="Calibri" panose="020F0502020204030204" pitchFamily="34" charset="0"/>
                <a:ea typeface="Calibri" panose="020F0502020204030204" pitchFamily="34" charset="0"/>
                <a:cs typeface="Arial" panose="020B0604020202020204" pitchFamily="34" charset="0"/>
              </a:rPr>
              <a:t> coalition</a:t>
            </a:r>
            <a:r>
              <a:rPr lang="en-SG" sz="1800" dirty="0">
                <a:effectLst/>
                <a:latin typeface="Calibri" panose="020F0502020204030204" pitchFamily="34" charset="0"/>
                <a:ea typeface="Calibri" panose="020F0502020204030204" pitchFamily="34" charset="0"/>
                <a:cs typeface="Arial" panose="020B0604020202020204" pitchFamily="34" charset="0"/>
              </a:rPr>
              <a:t> involves two or more parties who agree to cooperate to achieve a shared goal. </a:t>
            </a:r>
            <a:r>
              <a:rPr lang="en-S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Coalitions form when power is distributed evenly, and parties cannot accomplish their goals or hold power alone. </a:t>
            </a:r>
            <a:r>
              <a:rPr lang="en-SG" sz="1800" dirty="0">
                <a:effectLst/>
                <a:latin typeface="Calibri" panose="020F0502020204030204" pitchFamily="34" charset="0"/>
                <a:ea typeface="Calibri" panose="020F0502020204030204" pitchFamily="34" charset="0"/>
                <a:cs typeface="Arial" panose="020B0604020202020204" pitchFamily="34" charset="0"/>
              </a:rPr>
              <a:t>Coalitions are often </a:t>
            </a:r>
            <a:r>
              <a:rPr lang="en-SG" sz="1800" b="1" dirty="0">
                <a:effectLst/>
                <a:latin typeface="Calibri" panose="020F0502020204030204" pitchFamily="34" charset="0"/>
                <a:ea typeface="Calibri" panose="020F0502020204030204" pitchFamily="34" charset="0"/>
                <a:cs typeface="Arial" panose="020B0604020202020204" pitchFamily="34" charset="0"/>
              </a:rPr>
              <a:t>mixed-motive</a:t>
            </a:r>
            <a:r>
              <a:rPr lang="en-SG" sz="1800" dirty="0">
                <a:effectLst/>
                <a:latin typeface="Calibri" panose="020F0502020204030204" pitchFamily="34" charset="0"/>
                <a:ea typeface="Calibri" panose="020F0502020204030204" pitchFamily="34" charset="0"/>
                <a:cs typeface="Arial" panose="020B0604020202020204" pitchFamily="34" charset="0"/>
              </a:rPr>
              <a:t> situations in which the participants need to cooperate with one another, but must also divide value among themselves, and may be tempted by alternative arrangements with other parties.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SG"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S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 two-party (dyadic) interactions, negotiators must always consider their </a:t>
            </a:r>
            <a:r>
              <a:rPr lang="en-SG"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BATNA or Best Alternative to a Negotiated Agreement</a:t>
            </a:r>
            <a:r>
              <a:rPr lang="en-S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This is what happens if the two parties fail to reach an agreement and must go outside the negotiation to seek alternative means to satisfy their goals. Multi-party negotiations often have the added complexity of the </a:t>
            </a:r>
            <a:r>
              <a:rPr lang="en-SG"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Internal BATNA</a:t>
            </a:r>
            <a:r>
              <a:rPr lang="en-S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That is, counterparts will often have the option of cutting one or more counterparts out of the agreement and reaching a deal with an alternative set of partners within (i.e., internal to) the negotiation. This tends to increase suspicion and reduce trust in multiparty situations, since everyone is afraid of being cut out of the deal.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S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S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Coalitions and agreements involving only a subset of the parties are especially likely to form when </a:t>
            </a:r>
            <a:r>
              <a:rPr lang="en-SG"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private communication</a:t>
            </a:r>
            <a:r>
              <a:rPr lang="en-S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is possible, as in the early rounds of Augusta and in many real-life multiparty situations. To avoid parties being excluded from the deal, you should encourage </a:t>
            </a:r>
            <a:r>
              <a:rPr lang="en-SG"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public communication</a:t>
            </a:r>
            <a:r>
              <a:rPr lang="en-S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as much as possible (</a:t>
            </a:r>
            <a:r>
              <a:rPr lang="en-US"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Swaab</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et al 2008). Virtual communication settings can promote coalition formation since the multiple channels available (e.g., video meetings, emails, text messages, voice calls) can facilitate private communications between subsets of parties.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S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S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Establishing trust in multiparty situations involving relative strangers (or known rivals) is often very difficult, or at least unrealistic in a brief time frame. </a:t>
            </a:r>
            <a:r>
              <a:rPr lang="en-SG"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Trust</a:t>
            </a:r>
            <a:r>
              <a:rPr lang="en-S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involves a willingness to expose oneself to unilateral harm or betrayal from someone else, and is slow to build and easily lost. Far more feasible is to foster </a:t>
            </a:r>
            <a:r>
              <a:rPr lang="en-SG"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interdependence</a:t>
            </a:r>
            <a:r>
              <a:rPr lang="en-S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the sense that we are </a:t>
            </a:r>
            <a:r>
              <a:rPr lang="en-SG"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better off together</a:t>
            </a:r>
            <a:r>
              <a:rPr lang="en-S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 other words, you should try to convince a given counterpart that her or his individual goals are most likely to be satisfied by forming a coalition or agreement with you. </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Build coalitions around shared interests.</a:t>
            </a:r>
            <a:r>
              <a:rPr lang="en-US"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S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S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Having developed a positive prior reputation helps build your coalition, as does convincing the other that you are likely to do repeat (iterative) deals together and that this could be a fruitful long-term partnership. Demonstrating that your coalition is already forming and that others are best served joining now and getting a better deal (“more ministers”), rather than waiting until it is too late and getting a bad deal or being cut out entirely, can be especially persuasive.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48</a:t>
            </a:fld>
            <a:endParaRPr lang="en-US"/>
          </a:p>
        </p:txBody>
      </p:sp>
    </p:spTree>
    <p:extLst>
      <p:ext uri="{BB962C8B-B14F-4D97-AF65-F5344CB8AC3E}">
        <p14:creationId xmlns:p14="http://schemas.microsoft.com/office/powerpoint/2010/main" val="3374895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Don’t forget that assembling support is the key to achieving great things. As Professor Herminia Ibarra has put it, a coalition doesn’t have to be a manipulative conspiracy, it can also be an ethical alliance.  </a:t>
            </a:r>
          </a:p>
          <a:p>
            <a:endParaRPr lang="en-SG" dirty="0"/>
          </a:p>
          <a:p>
            <a:r>
              <a:rPr lang="en-SG" dirty="0"/>
              <a:t>*Source of photo</a:t>
            </a:r>
          </a:p>
          <a:p>
            <a:r>
              <a:rPr lang="en-SG" dirty="0"/>
              <a:t>https://thinkers50.com/biographies/herminia-ibarra/</a:t>
            </a:r>
          </a:p>
          <a:p>
            <a:endParaRPr lang="en-SG" dirty="0"/>
          </a:p>
          <a:p>
            <a:r>
              <a:rPr lang="en-SG" dirty="0"/>
              <a:t>SUPPORTING INFORMATION</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82828"/>
                </a:solidFill>
                <a:effectLst/>
                <a:latin typeface="GT America"/>
              </a:rPr>
              <a:t>Ibarra, H., &amp; Hunter, M.L. (2007). </a:t>
            </a:r>
            <a:r>
              <a:rPr lang="en-US" b="0" i="1" dirty="0">
                <a:solidFill>
                  <a:srgbClr val="282828"/>
                </a:solidFill>
                <a:effectLst/>
                <a:latin typeface="GT America"/>
              </a:rPr>
              <a:t>How Leaders Create and Use Networks</a:t>
            </a:r>
            <a:r>
              <a:rPr lang="en-US" b="0" i="0" dirty="0">
                <a:solidFill>
                  <a:srgbClr val="282828"/>
                </a:solidFill>
                <a:effectLst/>
                <a:latin typeface="GT America"/>
              </a:rPr>
              <a:t>. </a:t>
            </a:r>
            <a:r>
              <a:rPr lang="en-US" dirty="0"/>
              <a:t>https://hbr.org/2007/01/how-leaders-create-and-use-networks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Suesse</a:t>
            </a:r>
            <a:r>
              <a:rPr lang="en-US" dirty="0"/>
              <a:t>, J.M., &amp; Ibarra, H. </a:t>
            </a:r>
            <a:r>
              <a:rPr lang="en-SG" dirty="0"/>
              <a:t>(1997). Building Coalitions</a:t>
            </a:r>
            <a:r>
              <a:rPr lang="en-US" dirty="0"/>
              <a:t>. </a:t>
            </a:r>
            <a:r>
              <a:rPr lang="en-SG" dirty="0"/>
              <a:t>Harvard Business School. 9-497-055</a:t>
            </a:r>
            <a:r>
              <a:rPr lang="en-US" dirty="0"/>
              <a:t>. </a:t>
            </a:r>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49</a:t>
            </a:fld>
            <a:endParaRPr lang="en-US"/>
          </a:p>
        </p:txBody>
      </p:sp>
    </p:spTree>
    <p:extLst>
      <p:ext uri="{BB962C8B-B14F-4D97-AF65-F5344CB8AC3E}">
        <p14:creationId xmlns:p14="http://schemas.microsoft.com/office/powerpoint/2010/main" val="315428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I’ll leave you with this lovely quote from </a:t>
            </a:r>
            <a:r>
              <a:rPr lang="en-US" sz="1200" dirty="0"/>
              <a:t>Margaret Mead, </a:t>
            </a:r>
            <a:r>
              <a:rPr lang="en-US" sz="1200" i="0" dirty="0"/>
              <a:t>“Never doubt that a small group of thoughtful, committed people can change the world; indeed, it’s the only thing that ever has.”</a:t>
            </a:r>
            <a:endParaRPr lang="en-SG" i="0" dirty="0"/>
          </a:p>
          <a:p>
            <a:endParaRPr lang="en-SG" dirty="0"/>
          </a:p>
          <a:p>
            <a:r>
              <a:rPr lang="en-SG" dirty="0"/>
              <a:t>Source of photo (open source, creative commons)</a:t>
            </a:r>
          </a:p>
          <a:p>
            <a:r>
              <a:rPr lang="en-SG" dirty="0"/>
              <a:t>https://picryl.com/media/dr-margaret-mead-half-length-portrait-facing-right-reading-book-world-telegram</a:t>
            </a:r>
          </a:p>
          <a:p>
            <a:endParaRPr lang="en-SG" dirty="0"/>
          </a:p>
          <a:p>
            <a:r>
              <a:rPr lang="en-SG" dirty="0"/>
              <a:t>SUPPORTING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82828"/>
                </a:solidFill>
                <a:effectLst/>
                <a:latin typeface="GT America"/>
              </a:rPr>
              <a:t>Ibarra, H., &amp; Hunter, M.L. (2007). </a:t>
            </a:r>
            <a:r>
              <a:rPr lang="en-US" b="0" i="1" dirty="0">
                <a:solidFill>
                  <a:srgbClr val="282828"/>
                </a:solidFill>
                <a:effectLst/>
                <a:latin typeface="GT America"/>
              </a:rPr>
              <a:t>How Leaders Create and Use Networks</a:t>
            </a:r>
            <a:r>
              <a:rPr lang="en-US" b="0" i="0" dirty="0">
                <a:solidFill>
                  <a:srgbClr val="282828"/>
                </a:solidFill>
                <a:effectLst/>
                <a:latin typeface="GT America"/>
              </a:rPr>
              <a:t>. </a:t>
            </a:r>
            <a:r>
              <a:rPr lang="en-US" dirty="0"/>
              <a:t>https://hbr.org/2007/01/how-leaders-create-and-use-networks</a:t>
            </a:r>
          </a:p>
          <a:p>
            <a:endParaRPr lang="en-US" dirty="0"/>
          </a:p>
          <a:p>
            <a:r>
              <a:rPr lang="en-US" dirty="0"/>
              <a:t>Margaret Mead, The Wagon and the Star</a:t>
            </a:r>
            <a:r>
              <a:rPr lang="en-SG" dirty="0"/>
              <a:t>. </a:t>
            </a:r>
            <a:r>
              <a:rPr lang="en-US" dirty="0"/>
              <a:t>Quoted in Joel M. DeLuca, </a:t>
            </a:r>
            <a:r>
              <a:rPr lang="en-US" i="1" dirty="0"/>
              <a:t>Political Savvy: Systematic Approaches to Leadership behind-the-Scenes.</a:t>
            </a:r>
            <a:r>
              <a:rPr lang="en-US" dirty="0"/>
              <a:t> Horsham: LRP Publications, 1992. Page 83.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Suesse</a:t>
            </a:r>
            <a:r>
              <a:rPr lang="en-US" dirty="0"/>
              <a:t>, J.M., &amp; Ibarra, H. </a:t>
            </a:r>
            <a:r>
              <a:rPr lang="en-SG" dirty="0"/>
              <a:t>(1997). Building Coalitions</a:t>
            </a:r>
            <a:r>
              <a:rPr lang="en-US" dirty="0"/>
              <a:t>. </a:t>
            </a:r>
            <a:r>
              <a:rPr lang="en-SG" dirty="0"/>
              <a:t>Harvard Business School. 9-497-055</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82828"/>
              </a:solidFill>
              <a:effectLst/>
              <a:latin typeface="GT America"/>
            </a:endParaRPr>
          </a:p>
          <a:p>
            <a:r>
              <a:rPr lang="en-SG" dirty="0"/>
              <a:t>https://womenyoushouldknow.net/the-complicated-legacy-of-famed-anthropologist-margaret-mead/</a:t>
            </a:r>
          </a:p>
          <a:p>
            <a:endParaRPr lang="en-SG"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50</a:t>
            </a:fld>
            <a:endParaRPr lang="en-US"/>
          </a:p>
        </p:txBody>
      </p:sp>
    </p:spTree>
    <p:extLst>
      <p:ext uri="{BB962C8B-B14F-4D97-AF65-F5344CB8AC3E}">
        <p14:creationId xmlns:p14="http://schemas.microsoft.com/office/powerpoint/2010/main" val="168692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Calibri" panose="020F0502020204030204" pitchFamily="34" charset="0"/>
                <a:cs typeface="Arial" panose="020B0604020202020204" pitchFamily="34" charset="0"/>
              </a:defRPr>
            </a:lvl1pPr>
            <a:lvl2pPr marL="742950" indent="-285750" defTabSz="911225">
              <a:defRPr>
                <a:solidFill>
                  <a:schemeClr val="tx1"/>
                </a:solidFill>
                <a:latin typeface="Calibri" panose="020F0502020204030204" pitchFamily="34" charset="0"/>
                <a:cs typeface="Arial" panose="020B0604020202020204" pitchFamily="34" charset="0"/>
              </a:defRPr>
            </a:lvl2pPr>
            <a:lvl3pPr marL="1143000" indent="-228600" defTabSz="911225">
              <a:defRPr>
                <a:solidFill>
                  <a:schemeClr val="tx1"/>
                </a:solidFill>
                <a:latin typeface="Calibri" panose="020F0502020204030204" pitchFamily="34" charset="0"/>
                <a:cs typeface="Arial" panose="020B0604020202020204" pitchFamily="34" charset="0"/>
              </a:defRPr>
            </a:lvl3pPr>
            <a:lvl4pPr marL="1600200" indent="-228600" defTabSz="911225">
              <a:defRPr>
                <a:solidFill>
                  <a:schemeClr val="tx1"/>
                </a:solidFill>
                <a:latin typeface="Calibri" panose="020F0502020204030204" pitchFamily="34" charset="0"/>
                <a:cs typeface="Arial" panose="020B0604020202020204" pitchFamily="34" charset="0"/>
              </a:defRPr>
            </a:lvl4pPr>
            <a:lvl5pPr marL="2057400" indent="-228600" defTabSz="911225">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FC553A-0E2A-4F8B-A5D6-1FF6DDA999B4}" type="slidenum">
              <a:rPr lang="en-CA" altLang="en-US" smtClean="0"/>
              <a:pPr/>
              <a:t>5</a:t>
            </a:fld>
            <a:endParaRPr lang="en-CA" altLang="en-US"/>
          </a:p>
        </p:txBody>
      </p:sp>
      <p:sp>
        <p:nvSpPr>
          <p:cNvPr id="11267"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are your breakout room slides for this exercise. There are four political parties in each negotiation group. Each group gets two BORs so you can shuffle back and forth between meetings.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Please grab your role materials– they are printed in the color that matches the color of the column your name is listed in on the slide. Then pair up with your three partners, and enjoy the exercise! [</a:t>
            </a:r>
            <a:r>
              <a:rPr lang="en-US" altLang="en-US" i="1" dirty="0"/>
              <a:t>Students get their role materials and go to negotiate</a:t>
            </a:r>
            <a:r>
              <a:rPr lang="en-US" alt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This templ</a:t>
            </a:r>
            <a:r>
              <a:rPr lang="en-US" altLang="en-US" u="none" dirty="0"/>
              <a:t>ate students</a:t>
            </a:r>
            <a:r>
              <a:rPr lang="en-US" altLang="en-US" u="none" baseline="0" dirty="0"/>
              <a:t> </a:t>
            </a:r>
            <a:r>
              <a:rPr lang="en-US" altLang="en-US" u="none" dirty="0"/>
              <a:t>pairings slide is for if the</a:t>
            </a:r>
            <a:r>
              <a:rPr lang="en-US" altLang="en-US" u="none" baseline="0" dirty="0"/>
              <a:t> instructor sorts students into negotiating groups beforehand. Students’ individual names are added in the respective columns</a:t>
            </a:r>
            <a:r>
              <a:rPr lang="en-SG" sz="1200" b="0" i="0" u="none" strike="noStrike" dirty="0">
                <a:solidFill>
                  <a:srgbClr val="000000"/>
                </a:solidFill>
                <a:effectLst/>
                <a:latin typeface="Cambria"/>
              </a:rPr>
              <a:t>.</a:t>
            </a:r>
            <a:r>
              <a:rPr lang="en-US" sz="1200" b="0" i="0" u="none" strike="noStrike" baseline="0" dirty="0">
                <a:solidFill>
                  <a:schemeClr val="tx1"/>
                </a:solidFill>
                <a:effectLst/>
                <a:latin typeface="+mn-lt"/>
              </a:rPr>
              <a:t> </a:t>
            </a:r>
            <a:r>
              <a:rPr lang="en-US" altLang="en-US" u="none" dirty="0"/>
              <a:t>If this slide</a:t>
            </a:r>
            <a:r>
              <a:rPr lang="en-US" altLang="en-US" u="none" baseline="0" dirty="0"/>
              <a:t> is used</a:t>
            </a:r>
            <a:r>
              <a:rPr lang="en-US" altLang="en-US" u="none" dirty="0"/>
              <a:t>,</a:t>
            </a:r>
            <a:r>
              <a:rPr lang="en-US" altLang="en-US" u="none" baseline="0" dirty="0"/>
              <a:t> </a:t>
            </a:r>
            <a:r>
              <a:rPr lang="en-US" altLang="en-US" u="none" dirty="0"/>
              <a:t>the</a:t>
            </a:r>
            <a:r>
              <a:rPr lang="en-US" altLang="en-US" dirty="0"/>
              <a:t> color background for each role on the slide above</a:t>
            </a:r>
            <a:r>
              <a:rPr lang="en-US" altLang="en-US" baseline="0" dirty="0"/>
              <a:t> should match the color of the printed role materials that are handed out to students</a:t>
            </a:r>
            <a:r>
              <a:rPr lang="en-SG" sz="1200" b="0" i="0" u="none" strike="noStrike" dirty="0">
                <a:solidFill>
                  <a:srgbClr val="000000"/>
                </a:solidFill>
                <a:effectLst/>
                <a:latin typeface="Cambria"/>
              </a:rPr>
              <a:t>, to avoid confusion</a:t>
            </a:r>
            <a:r>
              <a:rPr lang="en-US" altLang="en-US" baseline="0" dirty="0"/>
              <a:t>. The “BOR” column refers to “Breakout Room” and only applies if the instructor has special rooms for the students to negotiate in.  “GROUP” refers to negotiation group number, in other words each group of students who negotiate together. </a:t>
            </a:r>
            <a:endParaRPr lang="en-US" altLang="en-US" dirty="0"/>
          </a:p>
          <a:p>
            <a:pPr eaLnBrk="1" hangingPunct="1"/>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For each Negotiation Group, there must be at least one student in each role for this negotiation. The negotiation exercise will not work properly if no one has one or more roles. If students are not divisible into groups of 4, have more than 1 student in one or more roles.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Ideally, the instructor should book two BORs per negotiation group to allow students to allow for side discussions between two parties rather than all four. If possible, the two breakout rooms for each negotiation group should be adjacent to one another, to facilitate transitions between meetings.  Students can also be asked to improvise spaces on campus. </a:t>
            </a:r>
          </a:p>
        </p:txBody>
      </p:sp>
    </p:spTree>
    <p:extLst>
      <p:ext uri="{BB962C8B-B14F-4D97-AF65-F5344CB8AC3E}">
        <p14:creationId xmlns:p14="http://schemas.microsoft.com/office/powerpoint/2010/main" val="359627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a:t>
            </a:r>
            <a:r>
              <a:rPr lang="en-US" dirty="0"/>
              <a:t>: Placeholder slide to avoid spoilers</a:t>
            </a:r>
          </a:p>
        </p:txBody>
      </p:sp>
      <p:sp>
        <p:nvSpPr>
          <p:cNvPr id="4" name="Slide Number Placeholder 3"/>
          <p:cNvSpPr>
            <a:spLocks noGrp="1"/>
          </p:cNvSpPr>
          <p:nvPr>
            <p:ph type="sldNum" sz="quarter" idx="5"/>
          </p:nvPr>
        </p:nvSpPr>
        <p:spPr/>
        <p:txBody>
          <a:bodyPr/>
          <a:lstStyle/>
          <a:p>
            <a:fld id="{9BE1DD1D-0BD5-4E4F-ABDD-53ED947792F1}" type="slidenum">
              <a:rPr lang="en-US" smtClean="0"/>
              <a:t>6</a:t>
            </a:fld>
            <a:endParaRPr lang="en-US"/>
          </a:p>
        </p:txBody>
      </p:sp>
    </p:spTree>
    <p:extLst>
      <p:ext uri="{BB962C8B-B14F-4D97-AF65-F5344CB8AC3E}">
        <p14:creationId xmlns:p14="http://schemas.microsoft.com/office/powerpoint/2010/main" val="423465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0" dirty="0"/>
              <a:t>[</a:t>
            </a:r>
            <a:r>
              <a:rPr lang="en-US" altLang="en-US" sz="1200" i="1" dirty="0"/>
              <a:t>Students have</a:t>
            </a:r>
            <a:r>
              <a:rPr lang="en-US" altLang="en-US" sz="1200" i="1" baseline="0" dirty="0"/>
              <a:t> returned from their negotiations</a:t>
            </a:r>
            <a:r>
              <a:rPr lang="en-US" altLang="en-US" sz="1200" i="0" baseline="0" dirty="0"/>
              <a:t>]. </a:t>
            </a:r>
            <a:r>
              <a:rPr lang="en-SG" dirty="0"/>
              <a:t>Welcome back! I hope you enjoyed the case. We will now debrief the Augusta role play.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dirty="0"/>
              <a:t>Please take 3 minutes and share with the person sitting next to you,</a:t>
            </a:r>
            <a:r>
              <a:rPr lang="en-US" altLang="en-US" sz="1200" i="0" baseline="0" dirty="0"/>
              <a:t> who is </a:t>
            </a:r>
            <a:r>
              <a:rPr lang="en-US" altLang="en-US" sz="1200" i="0" dirty="0"/>
              <a:t>not necessarily one of your</a:t>
            </a:r>
            <a:r>
              <a:rPr lang="en-US" altLang="en-US" sz="1200" i="0" baseline="0" dirty="0"/>
              <a:t> negotiation partners.</a:t>
            </a:r>
            <a:r>
              <a:rPr lang="en-US" altLang="en-US" sz="1200" i="0" dirty="0"/>
              <a:t> One thing that the other negotiators </a:t>
            </a:r>
            <a:r>
              <a:rPr lang="en-US" altLang="en-US" sz="1200" i="0" baseline="0" dirty="0"/>
              <a:t>did well in Augusta, and one thing you could have done better. </a:t>
            </a:r>
            <a:r>
              <a:rPr lang="en-US" altLang="en-US" sz="1200" i="1" baseline="0" dirty="0"/>
              <a:t>[Students discuss</a:t>
            </a:r>
            <a:r>
              <a:rPr lang="en-US" altLang="en-US" sz="1200" i="0" baseline="0" dirty="0"/>
              <a:t>]. </a:t>
            </a:r>
          </a:p>
          <a:p>
            <a:endParaRPr lang="fr-FR" sz="1200" b="0" kern="1200" baseline="0" dirty="0">
              <a:solidFill>
                <a:schemeClr val="tx1"/>
              </a:solidFill>
              <a:effectLst/>
              <a:latin typeface="+mn-lt"/>
              <a:ea typeface="+mn-ea"/>
              <a:cs typeface="+mn-cs"/>
            </a:endParaRPr>
          </a:p>
          <a:p>
            <a:r>
              <a:rPr lang="en-US" dirty="0"/>
              <a:t>Source of photo (open source, creative commons)</a:t>
            </a:r>
          </a:p>
          <a:p>
            <a:r>
              <a:rPr lang="en-US" dirty="0"/>
              <a:t>https://www.brooklynmuseum.org/exhibitions/dinner_party/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7</a:t>
            </a:fld>
            <a:endParaRPr lang="en-US"/>
          </a:p>
        </p:txBody>
      </p:sp>
    </p:spTree>
    <p:extLst>
      <p:ext uri="{BB962C8B-B14F-4D97-AF65-F5344CB8AC3E}">
        <p14:creationId xmlns:p14="http://schemas.microsoft.com/office/powerpoint/2010/main" val="77931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0" dirty="0"/>
              <a:t>A coalition consists of </a:t>
            </a:r>
            <a:r>
              <a:rPr lang="en-SG" sz="2400" b="0" dirty="0"/>
              <a:t>multiple parties cooperating to pursue common goals they cannot achieve alone, or are at least </a:t>
            </a:r>
            <a:r>
              <a:rPr lang="en-SG" sz="2400" dirty="0"/>
              <a:t>much less likely to achieve on their own. </a:t>
            </a:r>
          </a:p>
          <a:p>
            <a:endParaRPr lang="en-SG" sz="2400" dirty="0"/>
          </a:p>
          <a:p>
            <a:r>
              <a:rPr lang="en-SG" sz="2400" dirty="0"/>
              <a:t>Coalitions tend to be instrumental and unstable.  </a:t>
            </a:r>
          </a:p>
          <a:p>
            <a:endParaRPr lang="en-SG" sz="2400" dirty="0"/>
          </a:p>
          <a:p>
            <a:r>
              <a:rPr lang="en-SG" sz="2400" dirty="0"/>
              <a:t>One reason is that coalitions generally a mixed-motive dilemma. Both the dilemma to cooperate to pursue common interests, and a competitive element since coalition members also need to divide value between them. In the Augusta case, some or all the political parties cooperate to form a government, but must also divide the ministers between them. The competitive value-division element risks fracturing the coalition and may tempt parties to pursue other coalitions. </a:t>
            </a:r>
          </a:p>
          <a:p>
            <a:endParaRPr lang="en-SG"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sz="2400" dirty="0"/>
              <a:t>All negotiations, including both two-party and multi-party negotiations, feature alternatives. The Best Alternative to a Negotiated Agreement of each party is the highest value alternative they have outside the negotiation. Multi-party situations are further characterized by an </a:t>
            </a:r>
            <a:r>
              <a:rPr lang="en-SG" sz="2400" b="1" dirty="0"/>
              <a:t>internal BATNA</a:t>
            </a:r>
            <a:r>
              <a:rPr lang="en-SG" sz="2400" i="1" dirty="0"/>
              <a:t> within</a:t>
            </a:r>
            <a:r>
              <a:rPr lang="en-SG" sz="2400" dirty="0"/>
              <a:t> the negotiation to form an agreement or coalition with a subset of parties, excluding one or more counterparts. This fear of exclusion by others and betrayal by one’s own coalition members can lead to an environment of suspicion and mistrust in multi-party negotiations, adding further instability.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sz="2400" dirty="0"/>
              <a:t>It is because of the coalition element that multi-party negotiations are associated with more exclusion and less value creation than dyadic or two-party negotiations.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sz="2400" dirty="0"/>
              <a:t>References and further readings on coalitions:</a:t>
            </a:r>
          </a:p>
          <a:p>
            <a:endParaRPr lang="en-US" sz="2400" baseline="0" dirty="0"/>
          </a:p>
          <a:p>
            <a:r>
              <a:rPr lang="en-US" sz="1800" b="0" u="none" dirty="0" err="1">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Brion</a:t>
            </a:r>
            <a:r>
              <a:rPr lang="en-US" sz="1800" b="0" u="none"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S.</a:t>
            </a:r>
            <a:r>
              <a:rPr lang="en-US" sz="1800" b="0"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1800" b="0" u="none"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&amp; Anderson, C. (2013). The loss of power: how illusions of alliance contribute to powerholders’ downfall. </a:t>
            </a:r>
            <a:r>
              <a:rPr lang="en-US" sz="1800" b="0" i="1"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Organizational Behavior and Human Decision Processes, 121, 129–139. </a:t>
            </a:r>
          </a:p>
          <a:p>
            <a:endParaRPr lang="en-US" sz="1800" b="0" i="1" u="none" dirty="0">
              <a:solidFill>
                <a:srgbClr val="333333"/>
              </a:solidFill>
              <a:effectLst/>
              <a:latin typeface="Calibri" panose="020F0502020204030204" pitchFamily="34" charset="0"/>
              <a:cs typeface="Calibri" panose="020F0502020204030204" pitchFamily="34" charset="0"/>
            </a:endParaRPr>
          </a:p>
          <a:p>
            <a:r>
              <a:rPr lang="en-US" sz="1800" dirty="0" err="1"/>
              <a:t>Caplow</a:t>
            </a:r>
            <a:r>
              <a:rPr lang="en-US" sz="1800" dirty="0"/>
              <a:t>, T. (1956). A theory of coalitions in the triad. </a:t>
            </a:r>
            <a:r>
              <a:rPr lang="en-US" sz="1800" i="1" dirty="0"/>
              <a:t>American Sociological Review, 21</a:t>
            </a:r>
            <a:r>
              <a:rPr lang="en-US" sz="1800" dirty="0"/>
              <a:t>(4), 489–493. https://doi.org/10.2307/ 2088718 </a:t>
            </a:r>
            <a:endParaRPr lang="en-US" sz="1800" baseline="0" dirty="0"/>
          </a:p>
          <a:p>
            <a:endParaRPr lang="en-US" sz="1800" baseline="0" dirty="0"/>
          </a:p>
          <a:p>
            <a:r>
              <a:rPr lang="en-US" sz="1800" dirty="0" err="1"/>
              <a:t>Chertkoff</a:t>
            </a:r>
            <a:r>
              <a:rPr lang="en-US" sz="1800" dirty="0"/>
              <a:t>, J. M. (1966). The effects of probability of future success on coalition formation. </a:t>
            </a:r>
            <a:r>
              <a:rPr lang="en-US" sz="1800" i="1" dirty="0"/>
              <a:t>Journal of Experimental Social Psychology, 2</a:t>
            </a:r>
            <a:r>
              <a:rPr lang="en-US" sz="1800" dirty="0"/>
              <a:t>(3), 265–277. https://doi.org/10.1016/0022- 1031(66)90083-7</a:t>
            </a:r>
            <a:endParaRPr lang="en-US" sz="1800" baseline="0" dirty="0"/>
          </a:p>
          <a:p>
            <a:endParaRPr lang="en-US" sz="1800" baseline="0" dirty="0"/>
          </a:p>
          <a:p>
            <a:r>
              <a:rPr lang="en-US" sz="1800" dirty="0" err="1"/>
              <a:t>Chertkoff</a:t>
            </a:r>
            <a:r>
              <a:rPr lang="en-US" sz="1800" dirty="0"/>
              <a:t>, J. M., &amp; Braden, J. L. (1974). Effects of experience and bargaining restrictions on coalition formation. </a:t>
            </a:r>
            <a:r>
              <a:rPr lang="en-US" sz="1800" i="1" dirty="0"/>
              <a:t>Journal of Personality and Social Psychology, 30</a:t>
            </a:r>
            <a:r>
              <a:rPr lang="en-US" sz="1800" dirty="0"/>
              <a:t>(1), 169–177. https:// doi.org/10.1037/h0036615</a:t>
            </a:r>
            <a:endParaRPr lang="en-US" sz="1800" baseline="0" dirty="0"/>
          </a:p>
          <a:p>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err="1">
                <a:effectLst/>
                <a:latin typeface="Times New Roman" panose="02020603050405020304" pitchFamily="18" charset="0"/>
                <a:ea typeface="Times New Roman" panose="02020603050405020304" pitchFamily="18" charset="0"/>
              </a:rPr>
              <a:t>Diermeier</a:t>
            </a:r>
            <a:r>
              <a:rPr lang="en-GB" sz="2800" b="0" dirty="0">
                <a:effectLst/>
                <a:latin typeface="Times New Roman" panose="02020603050405020304" pitchFamily="18" charset="0"/>
                <a:ea typeface="Times New Roman" panose="02020603050405020304" pitchFamily="18" charset="0"/>
              </a:rPr>
              <a:t>, D., </a:t>
            </a:r>
            <a:r>
              <a:rPr lang="en-GB" sz="2800" b="0" dirty="0" err="1">
                <a:effectLst/>
                <a:latin typeface="Times New Roman" panose="02020603050405020304" pitchFamily="18" charset="0"/>
                <a:ea typeface="Times New Roman" panose="02020603050405020304" pitchFamily="18" charset="0"/>
              </a:rPr>
              <a:t>Swaab</a:t>
            </a:r>
            <a:r>
              <a:rPr lang="en-GB" sz="2800" b="0" dirty="0">
                <a:effectLst/>
                <a:latin typeface="Times New Roman" panose="02020603050405020304" pitchFamily="18" charset="0"/>
                <a:ea typeface="Times New Roman" panose="02020603050405020304" pitchFamily="18" charset="0"/>
              </a:rPr>
              <a:t>, R.I., </a:t>
            </a:r>
            <a:r>
              <a:rPr lang="en-GB" sz="2800" b="0" dirty="0" err="1">
                <a:effectLst/>
                <a:latin typeface="Times New Roman" panose="02020603050405020304" pitchFamily="18" charset="0"/>
                <a:ea typeface="Times New Roman" panose="02020603050405020304" pitchFamily="18" charset="0"/>
              </a:rPr>
              <a:t>Medvec</a:t>
            </a:r>
            <a:r>
              <a:rPr lang="en-GB" sz="2800" b="0" dirty="0">
                <a:effectLst/>
                <a:latin typeface="Times New Roman" panose="02020603050405020304" pitchFamily="18" charset="0"/>
                <a:ea typeface="Times New Roman" panose="02020603050405020304" pitchFamily="18" charset="0"/>
              </a:rPr>
              <a:t>, V., &amp; Kern, M.C. (2008). The micro-dynamics of coalition formation. </a:t>
            </a:r>
            <a:r>
              <a:rPr lang="en-GB" sz="2800" b="0" i="1" dirty="0">
                <a:effectLst/>
                <a:latin typeface="Times New Roman" panose="02020603050405020304" pitchFamily="18" charset="0"/>
                <a:ea typeface="Times New Roman" panose="02020603050405020304" pitchFamily="18" charset="0"/>
              </a:rPr>
              <a:t>Political Research Quarterly</a:t>
            </a:r>
            <a:r>
              <a:rPr lang="en-GB" sz="2800" b="0" dirty="0">
                <a:effectLst/>
                <a:latin typeface="Times New Roman" panose="02020603050405020304" pitchFamily="18" charset="0"/>
                <a:ea typeface="Times New Roman" panose="02020603050405020304" pitchFamily="18" charset="0"/>
              </a:rPr>
              <a:t>, 61, 484-501. </a:t>
            </a:r>
            <a:endParaRPr lang="en-SG" sz="2800" b="0" dirty="0">
              <a:effectLst/>
              <a:latin typeface="Times New Roman" panose="02020603050405020304" pitchFamily="18" charset="0"/>
              <a:ea typeface="Times New Roman" panose="02020603050405020304" pitchFamily="18" charset="0"/>
            </a:endParaRPr>
          </a:p>
          <a:p>
            <a:r>
              <a:rPr lang="en-US" sz="1800" kern="1200" dirty="0">
                <a:solidFill>
                  <a:schemeClr val="tx1"/>
                </a:solidFill>
                <a:effectLst/>
                <a:latin typeface="+mn-lt"/>
                <a:ea typeface="+mn-ea"/>
                <a:cs typeface="+mn-cs"/>
              </a:rPr>
              <a:t> </a:t>
            </a:r>
          </a:p>
          <a:p>
            <a:r>
              <a:rPr lang="en-US" sz="1800" dirty="0" err="1"/>
              <a:t>Gamson</a:t>
            </a:r>
            <a:r>
              <a:rPr lang="en-US" sz="1800" dirty="0"/>
              <a:t>, W. A. (1961). A theory of coalition formation. </a:t>
            </a:r>
            <a:r>
              <a:rPr lang="en-US" sz="1800" i="1" dirty="0"/>
              <a:t>American Sociological Review, 26</a:t>
            </a:r>
            <a:r>
              <a:rPr lang="en-US" sz="1800" dirty="0"/>
              <a:t>(3), 373–382. https://doi.org/10.1257/ aer.90.4.1072 </a:t>
            </a:r>
          </a:p>
          <a:p>
            <a:endParaRPr lang="en-US" sz="1800" dirty="0"/>
          </a:p>
          <a:p>
            <a:r>
              <a:rPr lang="en-US" sz="1800" dirty="0" err="1"/>
              <a:t>Gamson</a:t>
            </a:r>
            <a:r>
              <a:rPr lang="en-US" sz="1800" dirty="0"/>
              <a:t>, W. A. (1961). An experimental test of a theory of coalition formation. </a:t>
            </a:r>
            <a:r>
              <a:rPr lang="en-US" sz="1800" i="1" dirty="0"/>
              <a:t>American Sociological Review, 26</a:t>
            </a:r>
            <a:r>
              <a:rPr lang="en-US" sz="1800" i="0" dirty="0"/>
              <a:t>(</a:t>
            </a:r>
            <a:r>
              <a:rPr lang="en-US" sz="1800" dirty="0"/>
              <a:t>4), 565– 573. https://doi.org/10.2307/2090255 </a:t>
            </a:r>
          </a:p>
          <a:p>
            <a:endParaRPr lang="en-US" sz="1800" dirty="0"/>
          </a:p>
          <a:p>
            <a:r>
              <a:rPr lang="en-US" sz="1800" dirty="0" err="1"/>
              <a:t>Gamson</a:t>
            </a:r>
            <a:r>
              <a:rPr lang="en-US" sz="1800" dirty="0"/>
              <a:t>, W. A. (1964). Experimental studies of coalition formation. </a:t>
            </a:r>
            <a:r>
              <a:rPr lang="en-US" sz="1800" i="1" dirty="0"/>
              <a:t>Advances in Experimental Social Psychology</a:t>
            </a:r>
            <a:r>
              <a:rPr lang="en-SG" sz="1800" dirty="0"/>
              <a:t>, 1, 81–110. https://doi.org/10.1016/S0065-2601(08)60049-0</a:t>
            </a:r>
            <a:endParaRPr lang="en-US" sz="1800" i="1"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 </a:t>
            </a:r>
          </a:p>
          <a:p>
            <a:r>
              <a:rPr lang="en-US" sz="2800" b="0" i="0" dirty="0">
                <a:solidFill>
                  <a:srgbClr val="666666"/>
                </a:solidFill>
                <a:effectLst/>
                <a:latin typeface="Nexus Sans Pro"/>
              </a:rPr>
              <a:t>Kern, M. C., Brett, J. M., </a:t>
            </a:r>
            <a:r>
              <a:rPr lang="en-US" sz="2800" b="0" i="0" dirty="0" err="1">
                <a:solidFill>
                  <a:srgbClr val="666666"/>
                </a:solidFill>
                <a:effectLst/>
                <a:latin typeface="Nexus Sans Pro"/>
              </a:rPr>
              <a:t>Weingart</a:t>
            </a:r>
            <a:r>
              <a:rPr lang="en-US" sz="2800" b="0" i="0" dirty="0">
                <a:solidFill>
                  <a:srgbClr val="666666"/>
                </a:solidFill>
                <a:effectLst/>
                <a:latin typeface="Nexus Sans Pro"/>
              </a:rPr>
              <a:t>, L. R., &amp; Eck, C. S. (2020). The “fixed” pie perception and strategy in dyadic versus multiparty negotiations. </a:t>
            </a:r>
            <a:r>
              <a:rPr lang="en-US" sz="2800" b="0" i="1" dirty="0">
                <a:solidFill>
                  <a:srgbClr val="666666"/>
                </a:solidFill>
                <a:effectLst/>
                <a:latin typeface="Nexus Sans Pro"/>
              </a:rPr>
              <a:t>Organizational Behavior and Human Decision Processes</a:t>
            </a:r>
            <a:r>
              <a:rPr lang="en-US" sz="2800" b="0" i="0" dirty="0">
                <a:solidFill>
                  <a:srgbClr val="666666"/>
                </a:solidFill>
                <a:effectLst/>
                <a:latin typeface="Nexus Sans Pro"/>
              </a:rPr>
              <a:t>, </a:t>
            </a:r>
            <a:r>
              <a:rPr lang="en-US" sz="2800" b="0" i="1" dirty="0">
                <a:solidFill>
                  <a:srgbClr val="666666"/>
                </a:solidFill>
                <a:effectLst/>
                <a:latin typeface="Nexus Sans Pro"/>
              </a:rPr>
              <a:t>157</a:t>
            </a:r>
            <a:r>
              <a:rPr lang="en-US" sz="2800" b="0" i="0" dirty="0">
                <a:solidFill>
                  <a:srgbClr val="666666"/>
                </a:solidFill>
                <a:effectLst/>
                <a:latin typeface="Nexus Sans Pro"/>
              </a:rPr>
              <a:t>, 143-158. https://doi.org/10.1016/j.obhdp.2020.01.001</a:t>
            </a:r>
            <a:endParaRPr lang="en-US" sz="1800" b="0" i="0" kern="1200" dirty="0">
              <a:solidFill>
                <a:schemeClr val="tx1"/>
              </a:solidFill>
              <a:effectLst/>
              <a:latin typeface="+mn-lt"/>
              <a:ea typeface="+mn-ea"/>
              <a:cs typeface="+mn-cs"/>
            </a:endParaRPr>
          </a:p>
          <a:p>
            <a:endParaRPr lang="en-US" sz="1800" baseline="0" dirty="0"/>
          </a:p>
          <a:p>
            <a:r>
              <a:rPr lang="en-US" sz="1800" dirty="0" err="1"/>
              <a:t>Komorita</a:t>
            </a:r>
            <a:r>
              <a:rPr lang="en-US" sz="1800" dirty="0"/>
              <a:t>, S. S. (1984). Coalition bargaining. </a:t>
            </a:r>
            <a:r>
              <a:rPr lang="en-US" sz="1800" i="1" dirty="0"/>
              <a:t>Advances in Experimental Social Psychology, 18</a:t>
            </a:r>
            <a:r>
              <a:rPr lang="en-US" sz="1800" dirty="0"/>
              <a:t>(1), 183–245. https://doi.org/ 10.1016/S0065-2601(08)60145-8 </a:t>
            </a:r>
          </a:p>
          <a:p>
            <a:endParaRPr lang="en-US" sz="1800" dirty="0"/>
          </a:p>
          <a:p>
            <a:r>
              <a:rPr lang="en-US" sz="1800" dirty="0" err="1"/>
              <a:t>Komorita</a:t>
            </a:r>
            <a:r>
              <a:rPr lang="en-US" sz="1800" dirty="0"/>
              <a:t>, S. S., Aquino, K. F., &amp; Ellis, A. L. (1989). Coalition bargaining: A comparison of theories based on allocation norms and theories based on bargaining strength. </a:t>
            </a:r>
            <a:r>
              <a:rPr lang="en-US" sz="1800" i="1" dirty="0"/>
              <a:t>Social Psychology Quarterly, 52</a:t>
            </a:r>
            <a:r>
              <a:rPr lang="en-US" sz="1800" dirty="0"/>
              <a:t>(3), 183–196. https://doi. org/10.2307/2786713 </a:t>
            </a:r>
          </a:p>
          <a:p>
            <a:endParaRPr lang="en-US" sz="1800" dirty="0"/>
          </a:p>
          <a:p>
            <a:r>
              <a:rPr lang="en-US" sz="1800" dirty="0" err="1"/>
              <a:t>Komorita</a:t>
            </a:r>
            <a:r>
              <a:rPr lang="en-US" sz="1800" dirty="0"/>
              <a:t>, S. S., &amp; </a:t>
            </a:r>
            <a:r>
              <a:rPr lang="en-US" sz="1800" dirty="0" err="1"/>
              <a:t>Chertkoff</a:t>
            </a:r>
            <a:r>
              <a:rPr lang="en-US" sz="1800" dirty="0"/>
              <a:t>, J. M. (1973). A bargaining theory of coalition formation. </a:t>
            </a:r>
            <a:r>
              <a:rPr lang="en-US" sz="1800" i="1" dirty="0"/>
              <a:t>Psychological Review, 80</a:t>
            </a:r>
            <a:r>
              <a:rPr lang="en-US" sz="1800" dirty="0"/>
              <a:t>(3), 149–162. https://doi.org/10.1037/h0034341 K</a:t>
            </a:r>
          </a:p>
          <a:p>
            <a:endParaRPr lang="en-US" sz="1800" dirty="0"/>
          </a:p>
          <a:p>
            <a:r>
              <a:rPr lang="en-US" sz="1800" dirty="0" err="1"/>
              <a:t>Komorita</a:t>
            </a:r>
            <a:r>
              <a:rPr lang="en-US" sz="1800" dirty="0"/>
              <a:t>, S. S., &amp; Meek, D. D. (1978). Generality and validity of some theories of coalition formation. </a:t>
            </a:r>
            <a:r>
              <a:rPr lang="en-US" sz="1800" i="1" dirty="0"/>
              <a:t>Journal of Personality and Social Psychology</a:t>
            </a:r>
            <a:r>
              <a:rPr lang="en-US" sz="1800" dirty="0"/>
              <a:t>, 36(4), 392–404. https:// doi.org/10.1037//0022-3514.36.4.392 </a:t>
            </a:r>
          </a:p>
          <a:p>
            <a:endParaRPr lang="en-US" sz="1800" dirty="0"/>
          </a:p>
          <a:p>
            <a:r>
              <a:rPr lang="en-US" sz="1800" dirty="0" err="1"/>
              <a:t>Komorita</a:t>
            </a:r>
            <a:r>
              <a:rPr lang="en-US" sz="1800" dirty="0"/>
              <a:t>, S. S., &amp; Parks, C. D. (1995). Interpersonal relations: Mixed-motive interaction. </a:t>
            </a:r>
            <a:r>
              <a:rPr lang="en-US" sz="1800" i="1" dirty="0"/>
              <a:t>Annual Review of Psychology, 46</a:t>
            </a:r>
            <a:r>
              <a:rPr lang="en-US" sz="1800" dirty="0"/>
              <a:t>, 183–20</a:t>
            </a:r>
            <a:endParaRPr lang="en-US" sz="1800" baseline="0" dirty="0"/>
          </a:p>
          <a:p>
            <a:endParaRPr lang="en-US" sz="1800" baseline="0" dirty="0"/>
          </a:p>
          <a:p>
            <a:r>
              <a:rPr lang="en-US" sz="1800" dirty="0"/>
              <a:t>Kravitz, D. A. (1981). Effects of resources and alternatives on coalition formation. </a:t>
            </a:r>
            <a:r>
              <a:rPr lang="en-US" sz="1800" i="1" dirty="0"/>
              <a:t>Journal of Personality and Social Psychology, 41</a:t>
            </a:r>
            <a:r>
              <a:rPr lang="en-US" sz="1800" dirty="0"/>
              <a:t>(1), 87–98</a:t>
            </a:r>
            <a:r>
              <a:rPr lang="en-US" sz="1800" baseline="0" dirty="0"/>
              <a:t>. </a:t>
            </a:r>
          </a:p>
          <a:p>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Mannix, E.A. </a:t>
            </a:r>
            <a:r>
              <a:rPr lang="en-SG" sz="1800" u="none" dirty="0">
                <a:effectLst/>
                <a:latin typeface="Calibri" panose="020F0502020204030204" pitchFamily="34" charset="0"/>
                <a:ea typeface="Calibri" panose="020F0502020204030204" pitchFamily="34" charset="0"/>
                <a:cs typeface="Times New Roman" panose="02020603050405020304" pitchFamily="18" charset="0"/>
              </a:rPr>
              <a:t>(</a:t>
            </a:r>
            <a:r>
              <a:rPr lang="en-SG" sz="1800" b="0" u="none" dirty="0">
                <a:effectLst/>
                <a:latin typeface="Calibri" panose="020F0502020204030204" pitchFamily="34" charset="0"/>
                <a:ea typeface="Calibri" panose="020F0502020204030204" pitchFamily="34" charset="0"/>
                <a:cs typeface="Times New Roman" panose="02020603050405020304" pitchFamily="18" charset="0"/>
              </a:rPr>
              <a:t>1993)</a:t>
            </a:r>
            <a:r>
              <a:rPr lang="en-SG" sz="1800" u="none" dirty="0">
                <a:effectLst/>
                <a:latin typeface="Calibri" panose="020F0502020204030204" pitchFamily="34" charset="0"/>
                <a:ea typeface="Calibri" panose="020F0502020204030204" pitchFamily="34" charset="0"/>
                <a:cs typeface="Times New Roman" panose="02020603050405020304" pitchFamily="18" charset="0"/>
              </a:rPr>
              <a:t>. Organizations as resource dilemmas: the effects of power balance on coalition formation in small groups. </a:t>
            </a:r>
            <a:r>
              <a:rPr lang="en-US" sz="1800" i="1" u="none" dirty="0">
                <a:effectLst/>
                <a:latin typeface="Calibri" panose="020F0502020204030204" pitchFamily="34" charset="0"/>
                <a:ea typeface="Calibri" panose="020F0502020204030204" pitchFamily="34" charset="0"/>
                <a:cs typeface="Calibri" panose="020F0502020204030204" pitchFamily="34" charset="0"/>
              </a:rPr>
              <a:t>Organizational Behavior and Human Decision Processes</a:t>
            </a:r>
            <a:r>
              <a:rPr lang="en-US" sz="1800" i="1"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55</a:t>
            </a:r>
            <a:r>
              <a:rPr lang="en-US" sz="1800" u="non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a:t>
            </a:r>
            <a:r>
              <a:rPr lang="en-SG" sz="1800" u="none" dirty="0">
                <a:effectLst/>
                <a:latin typeface="Calibri" panose="020F0502020204030204" pitchFamily="34" charset="0"/>
                <a:ea typeface="Calibri" panose="020F0502020204030204" pitchFamily="34" charset="0"/>
                <a:cs typeface="Times New Roman" panose="02020603050405020304" pitchFamily="18" charset="0"/>
              </a:rPr>
              <a:t>–22.</a:t>
            </a:r>
          </a:p>
          <a:p>
            <a:endParaRPr lang="en-US" sz="1800" baseline="0" dirty="0"/>
          </a:p>
          <a:p>
            <a:r>
              <a:rPr lang="en-US" sz="1800" dirty="0"/>
              <a:t>Miller, C. E., &amp; Wong, J. (1986). Coalition behavior: Effects of earned versus unearned resources. </a:t>
            </a:r>
            <a:r>
              <a:rPr lang="en-US" sz="1800" i="1" dirty="0"/>
              <a:t>Organizational Behavior and Human Decision Processes, 38</a:t>
            </a:r>
            <a:r>
              <a:rPr lang="en-US" sz="1800" dirty="0"/>
              <a:t>(2), 257–277.</a:t>
            </a:r>
            <a:endParaRPr lang="en-US" sz="1800" baseline="0" dirty="0"/>
          </a:p>
          <a:p>
            <a:endParaRPr lang="en-US" sz="1800" baseline="0" dirty="0"/>
          </a:p>
          <a:p>
            <a:r>
              <a:rPr lang="en-US" sz="1800" dirty="0" err="1"/>
              <a:t>Murnighan</a:t>
            </a:r>
            <a:r>
              <a:rPr lang="en-US" sz="1800" dirty="0"/>
              <a:t>, J. K. (1991). The game of 4-3-2. In J. K. </a:t>
            </a:r>
            <a:r>
              <a:rPr lang="en-US" sz="1800" dirty="0" err="1"/>
              <a:t>Murnighan</a:t>
            </a:r>
            <a:r>
              <a:rPr lang="en-US" sz="1800" dirty="0"/>
              <a:t> (Ed.) </a:t>
            </a:r>
            <a:r>
              <a:rPr lang="en-US" sz="1800" i="1" dirty="0"/>
              <a:t>The dynamics of bargaining games </a:t>
            </a:r>
            <a:r>
              <a:rPr lang="en-US" sz="1800" dirty="0"/>
              <a:t>(pp. 129–139). Prentice-Hall.</a:t>
            </a:r>
            <a:endParaRPr lang="en-US" sz="1800" baseline="0" dirty="0"/>
          </a:p>
          <a:p>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err="1">
                <a:effectLst/>
                <a:latin typeface="Calibri" panose="020F0502020204030204" pitchFamily="34" charset="0"/>
                <a:ea typeface="Calibri" panose="020F0502020204030204" pitchFamily="34" charset="0"/>
                <a:cs typeface="Calibri" panose="020F0502020204030204" pitchFamily="34" charset="0"/>
              </a:rPr>
              <a:t>Polzer</a:t>
            </a:r>
            <a:r>
              <a:rPr lang="en-US" sz="1800" u="none" dirty="0">
                <a:effectLst/>
                <a:latin typeface="Calibri" panose="020F0502020204030204" pitchFamily="34" charset="0"/>
                <a:ea typeface="Calibri" panose="020F0502020204030204" pitchFamily="34" charset="0"/>
                <a:cs typeface="Calibri" panose="020F0502020204030204" pitchFamily="34" charset="0"/>
              </a:rPr>
              <a:t>, J., Mannix, E., &amp; Neale, M. (1998). Interest alignment and coalitions in multi-party negotiation. </a:t>
            </a:r>
            <a:r>
              <a:rPr lang="en-US" sz="1800" i="1" u="none" dirty="0">
                <a:effectLst/>
                <a:latin typeface="Calibri" panose="020F0502020204030204" pitchFamily="34" charset="0"/>
                <a:ea typeface="Calibri" panose="020F0502020204030204" pitchFamily="34" charset="0"/>
                <a:cs typeface="Calibri" panose="020F0502020204030204" pitchFamily="34" charset="0"/>
              </a:rPr>
              <a:t>Academy of Management Journal, 41,</a:t>
            </a:r>
            <a:r>
              <a:rPr lang="en-US" sz="1800" u="none" dirty="0">
                <a:effectLst/>
                <a:latin typeface="Calibri" panose="020F0502020204030204" pitchFamily="34" charset="0"/>
                <a:ea typeface="Calibri" panose="020F0502020204030204" pitchFamily="34" charset="0"/>
                <a:cs typeface="Calibri" panose="020F0502020204030204" pitchFamily="34" charset="0"/>
              </a:rPr>
              <a:t> 42-54. </a:t>
            </a:r>
            <a:endParaRPr lang="en-SG" sz="180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Suesse</a:t>
            </a:r>
            <a:r>
              <a:rPr lang="en-US" sz="1800" dirty="0"/>
              <a:t>, J.M., &amp; Ibarra, H. </a:t>
            </a:r>
            <a:r>
              <a:rPr lang="en-SG" sz="1800" dirty="0"/>
              <a:t>(1997). Building Coalitions</a:t>
            </a:r>
            <a:r>
              <a:rPr lang="en-US" sz="1800" dirty="0"/>
              <a:t>. </a:t>
            </a:r>
            <a:r>
              <a:rPr lang="en-SG" sz="1800" dirty="0"/>
              <a:t>Harvard Business School. 9-497-055</a:t>
            </a:r>
            <a:r>
              <a:rPr lang="en-US" sz="1800" dirty="0"/>
              <a:t>. </a:t>
            </a:r>
          </a:p>
          <a:p>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effectLst/>
                <a:latin typeface="Times New Roman" panose="02020603050405020304" pitchFamily="18" charset="0"/>
                <a:ea typeface="Times New Roman" panose="02020603050405020304" pitchFamily="18" charset="0"/>
              </a:rPr>
              <a:t>Swaab</a:t>
            </a:r>
            <a:r>
              <a:rPr lang="en-GB" sz="2800" dirty="0">
                <a:effectLst/>
                <a:latin typeface="Times New Roman" panose="02020603050405020304" pitchFamily="18" charset="0"/>
                <a:ea typeface="Times New Roman" panose="02020603050405020304" pitchFamily="18" charset="0"/>
              </a:rPr>
              <a:t>, R.I., Kern, M.C., </a:t>
            </a:r>
            <a:r>
              <a:rPr lang="en-GB" sz="2800" dirty="0" err="1">
                <a:effectLst/>
                <a:latin typeface="Times New Roman" panose="02020603050405020304" pitchFamily="18" charset="0"/>
                <a:ea typeface="Times New Roman" panose="02020603050405020304" pitchFamily="18" charset="0"/>
              </a:rPr>
              <a:t>Medvec</a:t>
            </a:r>
            <a:r>
              <a:rPr lang="en-GB" sz="2800" dirty="0">
                <a:effectLst/>
                <a:latin typeface="Times New Roman" panose="02020603050405020304" pitchFamily="18" charset="0"/>
                <a:ea typeface="Times New Roman" panose="02020603050405020304" pitchFamily="18" charset="0"/>
              </a:rPr>
              <a:t>, V., &amp; </a:t>
            </a:r>
            <a:r>
              <a:rPr lang="en-GB" sz="2800" dirty="0" err="1">
                <a:effectLst/>
                <a:latin typeface="Times New Roman" panose="02020603050405020304" pitchFamily="18" charset="0"/>
                <a:ea typeface="Times New Roman" panose="02020603050405020304" pitchFamily="18" charset="0"/>
              </a:rPr>
              <a:t>Diermeier</a:t>
            </a:r>
            <a:r>
              <a:rPr lang="en-GB" sz="2800" dirty="0">
                <a:effectLst/>
                <a:latin typeface="Times New Roman" panose="02020603050405020304" pitchFamily="18" charset="0"/>
                <a:ea typeface="Times New Roman" panose="02020603050405020304" pitchFamily="18" charset="0"/>
              </a:rPr>
              <a:t>, D. (2009). Who says what to whom? The impact of communication </a:t>
            </a:r>
            <a:r>
              <a:rPr lang="en-GB" sz="2800" b="0" dirty="0">
                <a:effectLst/>
                <a:latin typeface="Times New Roman" panose="02020603050405020304" pitchFamily="18" charset="0"/>
                <a:ea typeface="Times New Roman" panose="02020603050405020304" pitchFamily="18" charset="0"/>
              </a:rPr>
              <a:t>setting and channel on exclusion from multiparty negotiation agreements. </a:t>
            </a:r>
            <a:r>
              <a:rPr lang="fr-FR" sz="2800" b="0" i="1" dirty="0">
                <a:effectLst/>
                <a:latin typeface="Times New Roman" panose="02020603050405020304" pitchFamily="18" charset="0"/>
                <a:ea typeface="Times New Roman" panose="02020603050405020304" pitchFamily="18" charset="0"/>
              </a:rPr>
              <a:t>Social Cognition</a:t>
            </a:r>
            <a:r>
              <a:rPr lang="fr-FR" sz="2800" b="0" dirty="0">
                <a:effectLst/>
                <a:latin typeface="Times New Roman" panose="02020603050405020304" pitchFamily="18" charset="0"/>
                <a:ea typeface="Times New Roman" panose="02020603050405020304" pitchFamily="18" charset="0"/>
              </a:rPr>
              <a:t>, 27, 381-397. </a:t>
            </a:r>
            <a:endParaRPr lang="en-SG" sz="2800" b="0" dirty="0">
              <a:effectLst/>
              <a:latin typeface="Times New Roman" panose="02020603050405020304" pitchFamily="18" charset="0"/>
              <a:ea typeface="Times New Roman" panose="02020603050405020304" pitchFamily="18" charset="0"/>
            </a:endParaRPr>
          </a:p>
          <a:p>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err="1">
                <a:effectLst/>
                <a:latin typeface="Times New Roman" panose="02020603050405020304" pitchFamily="18" charset="0"/>
                <a:ea typeface="Times New Roman" panose="02020603050405020304" pitchFamily="18" charset="0"/>
              </a:rPr>
              <a:t>Swaab</a:t>
            </a:r>
            <a:r>
              <a:rPr lang="en-GB" sz="2800" b="0" dirty="0">
                <a:effectLst/>
                <a:latin typeface="Times New Roman" panose="02020603050405020304" pitchFamily="18" charset="0"/>
                <a:ea typeface="Times New Roman" panose="02020603050405020304" pitchFamily="18" charset="0"/>
              </a:rPr>
              <a:t>, R.I., </a:t>
            </a:r>
            <a:r>
              <a:rPr lang="en-GB" sz="2800" b="0" dirty="0" err="1">
                <a:effectLst/>
                <a:latin typeface="Times New Roman" panose="02020603050405020304" pitchFamily="18" charset="0"/>
                <a:ea typeface="Times New Roman" panose="02020603050405020304" pitchFamily="18" charset="0"/>
              </a:rPr>
              <a:t>Postmes</a:t>
            </a:r>
            <a:r>
              <a:rPr lang="en-GB" sz="2800" b="0" dirty="0">
                <a:effectLst/>
                <a:latin typeface="Times New Roman" panose="02020603050405020304" pitchFamily="18" charset="0"/>
                <a:ea typeface="Times New Roman" panose="02020603050405020304" pitchFamily="18" charset="0"/>
              </a:rPr>
              <a:t>, T., &amp; Spears, R. (2008). Identity formation in multiparty negotiations. </a:t>
            </a:r>
            <a:r>
              <a:rPr lang="en-GB" sz="2800" b="0" i="1" dirty="0">
                <a:effectLst/>
                <a:latin typeface="Times New Roman" panose="02020603050405020304" pitchFamily="18" charset="0"/>
                <a:ea typeface="Times New Roman" panose="02020603050405020304" pitchFamily="18" charset="0"/>
              </a:rPr>
              <a:t>British Journal of Social Psychology, 47, 167-187.</a:t>
            </a:r>
            <a:r>
              <a:rPr lang="en-GB" sz="2800" b="0" dirty="0">
                <a:effectLst/>
                <a:latin typeface="Times New Roman" panose="02020603050405020304" pitchFamily="18" charset="0"/>
                <a:ea typeface="Times New Roman" panose="02020603050405020304" pitchFamily="18" charset="0"/>
              </a:rPr>
              <a:t> </a:t>
            </a:r>
            <a:endParaRPr lang="en-SG" sz="2800" b="0" dirty="0">
              <a:effectLst/>
              <a:latin typeface="Times New Roman" panose="02020603050405020304" pitchFamily="18" charset="0"/>
              <a:ea typeface="Times New Roman" panose="02020603050405020304" pitchFamily="18" charset="0"/>
            </a:endParaRPr>
          </a:p>
          <a:p>
            <a:endParaRPr lang="en-US" sz="1800" baseline="0" dirty="0"/>
          </a:p>
          <a:p>
            <a:r>
              <a:rPr lang="en-US" sz="1800" dirty="0"/>
              <a:t>van </a:t>
            </a:r>
            <a:r>
              <a:rPr lang="en-US" sz="1800" dirty="0" err="1"/>
              <a:t>Beest</a:t>
            </a:r>
            <a:r>
              <a:rPr lang="en-US" sz="1800" dirty="0"/>
              <a:t>, I., </a:t>
            </a:r>
            <a:r>
              <a:rPr lang="en-US" sz="1800" dirty="0" err="1"/>
              <a:t>Steinel</a:t>
            </a:r>
            <a:r>
              <a:rPr lang="en-US" sz="1800" dirty="0"/>
              <a:t>, W., &amp; </a:t>
            </a:r>
            <a:r>
              <a:rPr lang="en-US" sz="1800" dirty="0" err="1"/>
              <a:t>Murnighan</a:t>
            </a:r>
            <a:r>
              <a:rPr lang="en-US" sz="1800" dirty="0"/>
              <a:t>, J. K. (2011). Honesty pays: On the benefits of having and disclosing information in coalition bargaining. Journal of Experimental Social Psychology, 47(4), 738–747. https://doi.org/10.1016/j.jesp.2011.02.013 </a:t>
            </a:r>
          </a:p>
          <a:p>
            <a:endParaRPr lang="en-US" sz="1800" dirty="0"/>
          </a:p>
          <a:p>
            <a:r>
              <a:rPr lang="en-US" sz="1800" dirty="0"/>
              <a:t>van </a:t>
            </a:r>
            <a:r>
              <a:rPr lang="en-US" sz="1800" dirty="0" err="1"/>
              <a:t>Beest</a:t>
            </a:r>
            <a:r>
              <a:rPr lang="en-US" sz="1800" dirty="0"/>
              <a:t>, I., van Dijk, E., &amp; Wilke, H. (2004). Resources and alternatives in coalition formation: The effects on payoff, self-serving </a:t>
            </a:r>
            <a:r>
              <a:rPr lang="en-US" sz="1800" dirty="0" err="1"/>
              <a:t>behaviour</a:t>
            </a:r>
            <a:r>
              <a:rPr lang="en-US" sz="1800" dirty="0"/>
              <a:t>, and bargaining length. European Journal of Social Psychology, 34(6), 713–728. https://doi.org/10.1002/ejsp.226</a:t>
            </a:r>
            <a:endParaRPr lang="en-US" sz="1800" baseline="0" dirty="0"/>
          </a:p>
          <a:p>
            <a:endParaRPr lang="en-US" sz="1800" baseline="0" dirty="0"/>
          </a:p>
          <a:p>
            <a:r>
              <a:rPr lang="en-SG" sz="1800" dirty="0"/>
              <a:t>van </a:t>
            </a:r>
            <a:r>
              <a:rPr lang="en-SG" sz="1800" dirty="0" err="1"/>
              <a:t>Beest</a:t>
            </a:r>
            <a:r>
              <a:rPr lang="en-SG" sz="1800" dirty="0"/>
              <a:t>, I., van Dijk, E., &amp; Wilke, H. (2004). The interplay of self-interest and equity in coalition formation. </a:t>
            </a:r>
            <a:r>
              <a:rPr lang="en-SG" sz="1800" i="1" dirty="0"/>
              <a:t>European Journal of Social Psychology, 34</a:t>
            </a:r>
            <a:r>
              <a:rPr lang="en-SG" sz="1800" dirty="0"/>
              <a:t>(5), 547–565. https://doi. org/10.1002/ejsp.216 </a:t>
            </a:r>
          </a:p>
          <a:p>
            <a:endParaRPr lang="en-SG" sz="1800" dirty="0"/>
          </a:p>
          <a:p>
            <a:r>
              <a:rPr lang="en-SG" sz="1800" dirty="0"/>
              <a:t>van </a:t>
            </a:r>
            <a:r>
              <a:rPr lang="en-SG" sz="1800" dirty="0" err="1"/>
              <a:t>Beest</a:t>
            </a:r>
            <a:r>
              <a:rPr lang="en-SG" sz="1800" dirty="0"/>
              <a:t>, I., Wilke, H., &amp; van Dijk, E. (2003). The excluded player in coalition formation. </a:t>
            </a:r>
            <a:r>
              <a:rPr lang="en-SG" sz="1800" i="1" dirty="0"/>
              <a:t>Personality &amp; Social Psychology Bulletin, 29</a:t>
            </a:r>
            <a:r>
              <a:rPr lang="en-SG" sz="1800" dirty="0"/>
              <a:t>(2), 237–247. https://doi.org/10.1177/0146167202239049 </a:t>
            </a:r>
          </a:p>
          <a:p>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effectLst/>
                <a:latin typeface="Calibri" panose="020F0502020204030204" pitchFamily="34" charset="0"/>
                <a:ea typeface="Calibri" panose="020F0502020204030204" pitchFamily="34" charset="0"/>
                <a:cs typeface="Calibri" panose="020F0502020204030204" pitchFamily="34" charset="0"/>
              </a:rPr>
              <a:t>Van </a:t>
            </a:r>
            <a:r>
              <a:rPr lang="en-US" sz="1800" u="none" dirty="0" err="1">
                <a:effectLst/>
                <a:latin typeface="Calibri" panose="020F0502020204030204" pitchFamily="34" charset="0"/>
                <a:ea typeface="Calibri" panose="020F0502020204030204" pitchFamily="34" charset="0"/>
                <a:cs typeface="Calibri" panose="020F0502020204030204" pitchFamily="34" charset="0"/>
              </a:rPr>
              <a:t>Beest</a:t>
            </a:r>
            <a:r>
              <a:rPr lang="en-US" sz="1800" u="none" dirty="0">
                <a:effectLst/>
                <a:latin typeface="Calibri" panose="020F0502020204030204" pitchFamily="34" charset="0"/>
                <a:ea typeface="Calibri" panose="020F0502020204030204" pitchFamily="34" charset="0"/>
                <a:cs typeface="Calibri" panose="020F0502020204030204" pitchFamily="34" charset="0"/>
              </a:rPr>
              <a:t>, I., Van </a:t>
            </a:r>
            <a:r>
              <a:rPr lang="en-US" sz="1800" u="none" dirty="0" err="1">
                <a:effectLst/>
                <a:latin typeface="Calibri" panose="020F0502020204030204" pitchFamily="34" charset="0"/>
                <a:ea typeface="Calibri" panose="020F0502020204030204" pitchFamily="34" charset="0"/>
                <a:cs typeface="Calibri" panose="020F0502020204030204" pitchFamily="34" charset="0"/>
              </a:rPr>
              <a:t>Kleef</a:t>
            </a:r>
            <a:r>
              <a:rPr lang="en-US" sz="1800" u="none" dirty="0">
                <a:effectLst/>
                <a:latin typeface="Calibri" panose="020F0502020204030204" pitchFamily="34" charset="0"/>
                <a:ea typeface="Calibri" panose="020F0502020204030204" pitchFamily="34" charset="0"/>
                <a:cs typeface="Calibri" panose="020F0502020204030204" pitchFamily="34" charset="0"/>
              </a:rPr>
              <a:t>, G. A., &amp; Van Dijk, E. (2008). Get angry, get out: The interpersonal effects of anger communication in multiparty negotiation. </a:t>
            </a:r>
            <a:r>
              <a:rPr lang="en-US" sz="1800" i="1" u="none" dirty="0">
                <a:effectLst/>
                <a:latin typeface="Calibri" panose="020F0502020204030204" pitchFamily="34" charset="0"/>
                <a:ea typeface="Calibri" panose="020F0502020204030204" pitchFamily="34" charset="0"/>
                <a:cs typeface="Calibri" panose="020F0502020204030204" pitchFamily="34" charset="0"/>
              </a:rPr>
              <a:t>Journal of Experimental Social Psychology, 44</a:t>
            </a:r>
            <a:r>
              <a:rPr lang="en-US" sz="1800" u="none" dirty="0">
                <a:effectLst/>
                <a:latin typeface="Calibri" panose="020F0502020204030204" pitchFamily="34" charset="0"/>
                <a:ea typeface="Calibri" panose="020F0502020204030204" pitchFamily="34" charset="0"/>
                <a:cs typeface="Calibri" panose="020F0502020204030204" pitchFamily="34" charset="0"/>
              </a:rPr>
              <a:t>, 993-1002.</a:t>
            </a:r>
            <a:endParaRPr lang="en-SG" sz="1800" u="none"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aseline="0" dirty="0"/>
          </a:p>
          <a:p>
            <a:r>
              <a:rPr lang="en-US" sz="1800" dirty="0" err="1"/>
              <a:t>Vinacke</a:t>
            </a:r>
            <a:r>
              <a:rPr lang="en-US" sz="1800" dirty="0"/>
              <a:t>, W. E., &amp; </a:t>
            </a:r>
            <a:r>
              <a:rPr lang="en-US" sz="1800" dirty="0" err="1"/>
              <a:t>Arkoff</a:t>
            </a:r>
            <a:r>
              <a:rPr lang="en-US" sz="1800" dirty="0"/>
              <a:t>, A. (1957). An experimental study of coalitions in the triad. </a:t>
            </a:r>
            <a:r>
              <a:rPr lang="en-US" sz="1800" i="1" dirty="0"/>
              <a:t>American Sociological Review, 22</a:t>
            </a:r>
            <a:r>
              <a:rPr lang="en-US" sz="1800" dirty="0"/>
              <a:t>(4), 406–414. https://doi.org/10.2307/2089158 </a:t>
            </a:r>
          </a:p>
          <a:p>
            <a:endParaRPr lang="en-US" sz="1800" dirty="0"/>
          </a:p>
          <a:p>
            <a:r>
              <a:rPr lang="en-US" sz="1800" dirty="0" err="1"/>
              <a:t>Vinacke</a:t>
            </a:r>
            <a:r>
              <a:rPr lang="en-US" sz="1800" dirty="0"/>
              <a:t>, W. E., Crowell, D. C., </a:t>
            </a:r>
            <a:r>
              <a:rPr lang="en-US" sz="1800" dirty="0" err="1"/>
              <a:t>Dien</a:t>
            </a:r>
            <a:r>
              <a:rPr lang="en-US" sz="1800" dirty="0"/>
              <a:t>, D., &amp; Young, V. (1964). The effect of information about strategy on a three-person game. </a:t>
            </a:r>
            <a:r>
              <a:rPr lang="en-US" sz="1800" i="1" dirty="0"/>
              <a:t>Behavioral Science, 11</a:t>
            </a:r>
            <a:r>
              <a:rPr lang="en-US" sz="1800" dirty="0"/>
              <a:t>(3), 180–189. https://doi.org/https://doi. org/10.1002/bs.3830110305</a:t>
            </a:r>
            <a:endParaRPr lang="en-US" sz="1800" baseline="0" dirty="0"/>
          </a:p>
          <a:p>
            <a:endParaRPr lang="en-US" sz="1800" baseline="0" dirty="0"/>
          </a:p>
          <a:p>
            <a:r>
              <a:rPr lang="en-US" sz="1800" dirty="0"/>
              <a:t>Warwick, P. V. (1996). Coalition government membership in West European parliamentary democracies. </a:t>
            </a:r>
            <a:r>
              <a:rPr lang="en-US" sz="1800" i="1" dirty="0"/>
              <a:t>British Journal of Political Science, 26</a:t>
            </a:r>
            <a:r>
              <a:rPr lang="en-US" sz="1800" dirty="0"/>
              <a:t>(4), 471–499. https://doi.org/10.1017/ S0007123400007572</a:t>
            </a:r>
            <a:endParaRPr lang="en-US" sz="1800" baseline="0" dirty="0"/>
          </a:p>
          <a:p>
            <a:endParaRPr lang="en-US" sz="1800" baseline="0" dirty="0"/>
          </a:p>
          <a:p>
            <a:r>
              <a:rPr lang="en-SG" sz="1800" dirty="0"/>
              <a:t>Wilke, H., &amp; Mulder, M. (1971). Coalition formation on the gameboard. </a:t>
            </a:r>
            <a:r>
              <a:rPr lang="en-SG" sz="1800" i="1" dirty="0"/>
              <a:t>European Journal of Social Psychology, 1</a:t>
            </a:r>
            <a:r>
              <a:rPr lang="en-SG" sz="1800" dirty="0"/>
              <a:t>(3), 339–355. https://doi.org/10.1002/ejsp.2420010305 </a:t>
            </a:r>
          </a:p>
          <a:p>
            <a:endParaRPr lang="en-SG" sz="1800" dirty="0"/>
          </a:p>
          <a:p>
            <a:r>
              <a:rPr lang="en-SG" sz="1800" dirty="0"/>
              <a:t>Wilke, H., &amp; Mulder, M. (1974). A comparison of rotation versus non-rotation in coalition formation experiments. </a:t>
            </a:r>
            <a:r>
              <a:rPr lang="en-SG" sz="1800" i="1" dirty="0"/>
              <a:t>European Journal of Social Psychology, 4</a:t>
            </a:r>
            <a:r>
              <a:rPr lang="en-SG" sz="1800" dirty="0"/>
              <a:t>(1), 99–102. https://doi.org/ 10.1002/ejsp.2420040109</a:t>
            </a:r>
            <a:endParaRPr lang="en-US" sz="1800" baseline="0" dirty="0"/>
          </a:p>
          <a:p>
            <a:endParaRPr lang="en-SG" dirty="0"/>
          </a:p>
        </p:txBody>
      </p:sp>
      <p:sp>
        <p:nvSpPr>
          <p:cNvPr id="4" name="Slide Number Placeholder 3"/>
          <p:cNvSpPr>
            <a:spLocks noGrp="1"/>
          </p:cNvSpPr>
          <p:nvPr>
            <p:ph type="sldNum" sz="quarter" idx="5"/>
          </p:nvPr>
        </p:nvSpPr>
        <p:spPr/>
        <p:txBody>
          <a:bodyPr/>
          <a:lstStyle/>
          <a:p>
            <a:fld id="{9BE1DD1D-0BD5-4E4F-ABDD-53ED947792F1}" type="slidenum">
              <a:rPr lang="en-US" smtClean="0"/>
              <a:t>8</a:t>
            </a:fld>
            <a:endParaRPr lang="en-US"/>
          </a:p>
        </p:txBody>
      </p:sp>
    </p:spTree>
    <p:extLst>
      <p:ext uri="{BB962C8B-B14F-4D97-AF65-F5344CB8AC3E}">
        <p14:creationId xmlns:p14="http://schemas.microsoft.com/office/powerpoint/2010/main" val="162846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How did it go trying to form a governing coalition</a:t>
            </a:r>
            <a:r>
              <a:rPr lang="fr-FR" sz="1200" b="0"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Students</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share</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their</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experiences</a:t>
            </a:r>
            <a:r>
              <a:rPr lang="fr-FR" sz="1200" b="0" i="1" kern="1200" baseline="0" dirty="0">
                <a:solidFill>
                  <a:schemeClr val="tx1"/>
                </a:solidFill>
                <a:effectLst/>
                <a:latin typeface="+mn-lt"/>
                <a:ea typeface="+mn-ea"/>
                <a:cs typeface="+mn-cs"/>
              </a:rPr>
              <a:t> and the </a:t>
            </a:r>
            <a:r>
              <a:rPr lang="fr-FR" sz="1200" b="0" i="1" kern="1200" baseline="0" dirty="0" err="1">
                <a:solidFill>
                  <a:schemeClr val="tx1"/>
                </a:solidFill>
                <a:effectLst/>
                <a:latin typeface="+mn-lt"/>
                <a:ea typeface="+mn-ea"/>
                <a:cs typeface="+mn-cs"/>
              </a:rPr>
              <a:t>instructor</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attempts</a:t>
            </a:r>
            <a:r>
              <a:rPr lang="fr-FR" sz="1200" b="0" i="1" kern="1200" baseline="0" dirty="0">
                <a:solidFill>
                  <a:schemeClr val="tx1"/>
                </a:solidFill>
                <a:effectLst/>
                <a:latin typeface="+mn-lt"/>
                <a:ea typeface="+mn-ea"/>
                <a:cs typeface="+mn-cs"/>
              </a:rPr>
              <a:t> to </a:t>
            </a:r>
            <a:r>
              <a:rPr lang="fr-FR" sz="1200" b="0" i="1" kern="1200" baseline="0" dirty="0" err="1">
                <a:solidFill>
                  <a:schemeClr val="tx1"/>
                </a:solidFill>
                <a:effectLst/>
                <a:latin typeface="+mn-lt"/>
                <a:ea typeface="+mn-ea"/>
                <a:cs typeface="+mn-cs"/>
              </a:rPr>
              <a:t>work</a:t>
            </a:r>
            <a:r>
              <a:rPr lang="fr-FR" sz="1200" b="0" i="1" kern="1200" baseline="0" dirty="0">
                <a:solidFill>
                  <a:schemeClr val="tx1"/>
                </a:solidFill>
                <a:effectLst/>
                <a:latin typeface="+mn-lt"/>
                <a:ea typeface="+mn-ea"/>
                <a:cs typeface="+mn-cs"/>
              </a:rPr>
              <a:t> as </a:t>
            </a:r>
            <a:r>
              <a:rPr lang="fr-FR" sz="1200" b="0" i="1" kern="1200" baseline="0" dirty="0" err="1">
                <a:solidFill>
                  <a:schemeClr val="tx1"/>
                </a:solidFill>
                <a:effectLst/>
                <a:latin typeface="+mn-lt"/>
                <a:ea typeface="+mn-ea"/>
                <a:cs typeface="+mn-cs"/>
              </a:rPr>
              <a:t>many</a:t>
            </a:r>
            <a:r>
              <a:rPr lang="fr-FR" sz="1200" b="0" i="1" kern="1200" baseline="0" dirty="0">
                <a:solidFill>
                  <a:schemeClr val="tx1"/>
                </a:solidFill>
                <a:effectLst/>
                <a:latin typeface="+mn-lt"/>
                <a:ea typeface="+mn-ea"/>
                <a:cs typeface="+mn-cs"/>
              </a:rPr>
              <a:t> of the points </a:t>
            </a:r>
            <a:r>
              <a:rPr lang="fr-FR" sz="1200" b="0" i="1" kern="1200" baseline="0" dirty="0" err="1">
                <a:solidFill>
                  <a:schemeClr val="tx1"/>
                </a:solidFill>
                <a:effectLst/>
                <a:latin typeface="+mn-lt"/>
                <a:ea typeface="+mn-ea"/>
                <a:cs typeface="+mn-cs"/>
              </a:rPr>
              <a:t>from</a:t>
            </a:r>
            <a:r>
              <a:rPr lang="fr-FR" sz="1200" b="0" i="1" kern="1200" baseline="0" dirty="0">
                <a:solidFill>
                  <a:schemeClr val="tx1"/>
                </a:solidFill>
                <a:effectLst/>
                <a:latin typeface="+mn-lt"/>
                <a:ea typeface="+mn-ea"/>
                <a:cs typeface="+mn-cs"/>
              </a:rPr>
              <a:t> the </a:t>
            </a:r>
            <a:r>
              <a:rPr lang="fr-FR" sz="1200" b="0" i="1" kern="1200" baseline="0" dirty="0" err="1">
                <a:solidFill>
                  <a:schemeClr val="tx1"/>
                </a:solidFill>
                <a:effectLst/>
                <a:latin typeface="+mn-lt"/>
                <a:ea typeface="+mn-ea"/>
                <a:cs typeface="+mn-cs"/>
              </a:rPr>
              <a:t>take-away</a:t>
            </a:r>
            <a:r>
              <a:rPr lang="fr-FR" sz="1200" b="0" i="1" kern="1200" baseline="0" dirty="0">
                <a:solidFill>
                  <a:schemeClr val="tx1"/>
                </a:solidFill>
                <a:effectLst/>
                <a:latin typeface="+mn-lt"/>
                <a:ea typeface="+mn-ea"/>
                <a:cs typeface="+mn-cs"/>
              </a:rPr>
              <a:t> slide and </a:t>
            </a:r>
            <a:r>
              <a:rPr lang="fr-FR" sz="1200" b="0" i="1" kern="1200" baseline="0" dirty="0" err="1">
                <a:solidFill>
                  <a:schemeClr val="tx1"/>
                </a:solidFill>
                <a:effectLst/>
                <a:latin typeface="+mn-lt"/>
                <a:ea typeface="+mn-ea"/>
                <a:cs typeface="+mn-cs"/>
              </a:rPr>
              <a:t>teaching</a:t>
            </a:r>
            <a:r>
              <a:rPr lang="fr-FR" sz="1200" b="0" i="1" kern="1200" baseline="0" dirty="0">
                <a:solidFill>
                  <a:schemeClr val="tx1"/>
                </a:solidFill>
                <a:effectLst/>
                <a:latin typeface="+mn-lt"/>
                <a:ea typeface="+mn-ea"/>
                <a:cs typeface="+mn-cs"/>
              </a:rPr>
              <a:t> note </a:t>
            </a:r>
            <a:r>
              <a:rPr lang="fr-FR" sz="1200" b="0" i="1" kern="1200" baseline="0" dirty="0" err="1">
                <a:solidFill>
                  <a:schemeClr val="tx1"/>
                </a:solidFill>
                <a:effectLst/>
                <a:latin typeface="+mn-lt"/>
                <a:ea typeface="+mn-ea"/>
                <a:cs typeface="+mn-cs"/>
              </a:rPr>
              <a:t>into</a:t>
            </a:r>
            <a:r>
              <a:rPr lang="fr-FR" sz="1200" b="0" i="1" kern="1200" baseline="0" dirty="0">
                <a:solidFill>
                  <a:schemeClr val="tx1"/>
                </a:solidFill>
                <a:effectLst/>
                <a:latin typeface="+mn-lt"/>
                <a:ea typeface="+mn-ea"/>
                <a:cs typeface="+mn-cs"/>
              </a:rPr>
              <a:t> </a:t>
            </a:r>
            <a:r>
              <a:rPr lang="fr-FR" sz="1200" b="0" i="1" kern="1200" baseline="0" dirty="0" err="1">
                <a:solidFill>
                  <a:schemeClr val="tx1"/>
                </a:solidFill>
                <a:effectLst/>
                <a:latin typeface="+mn-lt"/>
                <a:ea typeface="+mn-ea"/>
                <a:cs typeface="+mn-cs"/>
              </a:rPr>
              <a:t>this</a:t>
            </a:r>
            <a:r>
              <a:rPr lang="fr-FR" sz="1200" b="0" i="1" kern="1200" baseline="0" dirty="0">
                <a:solidFill>
                  <a:schemeClr val="tx1"/>
                </a:solidFill>
                <a:effectLst/>
                <a:latin typeface="+mn-lt"/>
                <a:ea typeface="+mn-ea"/>
                <a:cs typeface="+mn-cs"/>
              </a:rPr>
              <a:t> conversation as possible</a:t>
            </a:r>
            <a:r>
              <a:rPr lang="fr-FR" sz="1200" b="0" kern="1200" baseline="0" dirty="0">
                <a:solidFill>
                  <a:schemeClr val="tx1"/>
                </a:solidFill>
                <a:effectLst/>
                <a:latin typeface="+mn-lt"/>
                <a:ea typeface="+mn-ea"/>
                <a:cs typeface="+mn-cs"/>
              </a:rPr>
              <a:t>].</a:t>
            </a:r>
          </a:p>
          <a:p>
            <a:endParaRPr lang="fr-FR" sz="1200" b="0" kern="1200" baseline="0" dirty="0">
              <a:solidFill>
                <a:schemeClr val="tx1"/>
              </a:solidFill>
              <a:effectLst/>
              <a:latin typeface="+mn-lt"/>
              <a:ea typeface="+mn-ea"/>
              <a:cs typeface="+mn-cs"/>
            </a:endParaRPr>
          </a:p>
          <a:p>
            <a:r>
              <a:rPr lang="en-US" dirty="0"/>
              <a:t>Source of photo (open source, creative commons)</a:t>
            </a:r>
          </a:p>
          <a:p>
            <a:r>
              <a:rPr lang="en-US" dirty="0"/>
              <a:t>https://www.brooklynmuseum.org/exhibitions/dinner_party/</a:t>
            </a:r>
          </a:p>
          <a:p>
            <a:r>
              <a:rPr lang="fr-FR" sz="1200" b="0" kern="1200" baseline="0" dirty="0">
                <a:solidFill>
                  <a:schemeClr val="tx1"/>
                </a:solidFill>
                <a:effectLst/>
                <a:latin typeface="+mn-lt"/>
                <a:ea typeface="+mn-ea"/>
                <a:cs typeface="+mn-cs"/>
              </a:rPr>
              <a:t> </a:t>
            </a:r>
          </a:p>
          <a:p>
            <a:r>
              <a:rPr lang="en-US" sz="1000" b="1" baseline="0" dirty="0"/>
              <a:t>From the teaching note, regarding take-away points for the Augusta lecture:</a:t>
            </a:r>
          </a:p>
          <a:p>
            <a:endParaRPr lang="en-US" sz="1000" b="0" u="none" baseline="0" dirty="0"/>
          </a:p>
          <a:p>
            <a:pPr marL="0" marR="0">
              <a:lnSpc>
                <a:spcPct val="107000"/>
              </a:lnSpc>
              <a:spcBef>
                <a:spcPts val="0"/>
              </a:spcBef>
              <a:spcAft>
                <a:spcPts val="800"/>
              </a:spcAft>
            </a:pPr>
            <a:r>
              <a:rPr lang="en-SG" sz="1200" b="0" u="none" dirty="0">
                <a:effectLst/>
                <a:latin typeface="Calibri" panose="020F0502020204030204" pitchFamily="34" charset="0"/>
                <a:ea typeface="Calibri" panose="020F0502020204030204" pitchFamily="34" charset="0"/>
                <a:cs typeface="Arial" panose="020B0604020202020204" pitchFamily="34" charset="0"/>
              </a:rPr>
              <a:t>Debrief lecture</a:t>
            </a:r>
          </a:p>
          <a:p>
            <a:pPr marL="0" marR="0">
              <a:lnSpc>
                <a:spcPct val="107000"/>
              </a:lnSpc>
              <a:spcBef>
                <a:spcPts val="0"/>
              </a:spcBef>
              <a:spcAft>
                <a:spcPts val="800"/>
              </a:spcAft>
            </a:pPr>
            <a:endParaRPr lang="en-US" sz="1200" b="0" u="none"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SG" sz="1200" b="1" dirty="0">
                <a:effectLst/>
                <a:latin typeface="Calibri" panose="020F0502020204030204" pitchFamily="34" charset="0"/>
                <a:ea typeface="Calibri" panose="020F0502020204030204" pitchFamily="34" charset="0"/>
                <a:cs typeface="Arial" panose="020B0604020202020204" pitchFamily="34" charset="0"/>
              </a:rPr>
              <a:t>Multi-party negotiations</a:t>
            </a:r>
            <a:r>
              <a:rPr lang="en-SG" sz="1200" dirty="0">
                <a:effectLst/>
                <a:latin typeface="Calibri" panose="020F0502020204030204" pitchFamily="34" charset="0"/>
                <a:ea typeface="Calibri" panose="020F0502020204030204" pitchFamily="34" charset="0"/>
                <a:cs typeface="Arial" panose="020B0604020202020204" pitchFamily="34" charset="0"/>
              </a:rPr>
              <a:t> involving more than 2 counterparts lead to geometric, rather than linear increase in complexity.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SG" sz="12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SG" sz="1200" dirty="0">
                <a:effectLst/>
                <a:latin typeface="Calibri" panose="020F0502020204030204" pitchFamily="34" charset="0"/>
                <a:ea typeface="Calibri" panose="020F0502020204030204" pitchFamily="34" charset="0"/>
                <a:cs typeface="Arial" panose="020B0604020202020204" pitchFamily="34" charset="0"/>
              </a:rPr>
              <a:t>A</a:t>
            </a:r>
            <a:r>
              <a:rPr lang="en-SG" sz="1200" b="1" dirty="0">
                <a:effectLst/>
                <a:latin typeface="Calibri" panose="020F0502020204030204" pitchFamily="34" charset="0"/>
                <a:ea typeface="Calibri" panose="020F0502020204030204" pitchFamily="34" charset="0"/>
                <a:cs typeface="Arial" panose="020B0604020202020204" pitchFamily="34" charset="0"/>
              </a:rPr>
              <a:t> coalition</a:t>
            </a:r>
            <a:r>
              <a:rPr lang="en-SG" sz="1200" dirty="0">
                <a:effectLst/>
                <a:latin typeface="Calibri" panose="020F0502020204030204" pitchFamily="34" charset="0"/>
                <a:ea typeface="Calibri" panose="020F0502020204030204" pitchFamily="34" charset="0"/>
                <a:cs typeface="Arial" panose="020B0604020202020204" pitchFamily="34" charset="0"/>
              </a:rPr>
              <a:t> involves two or more parties who agree to cooperate to achieve a shared goal. </a:t>
            </a:r>
            <a:r>
              <a:rPr lang="en-SG"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Coalitions form when power is distributed evenly, and parties cannot accomplish their goals or hold power alone. </a:t>
            </a:r>
            <a:r>
              <a:rPr lang="en-SG" sz="1200" dirty="0">
                <a:effectLst/>
                <a:latin typeface="Calibri" panose="020F0502020204030204" pitchFamily="34" charset="0"/>
                <a:ea typeface="Calibri" panose="020F0502020204030204" pitchFamily="34" charset="0"/>
                <a:cs typeface="Arial" panose="020B0604020202020204" pitchFamily="34" charset="0"/>
              </a:rPr>
              <a:t>Coalitions are often </a:t>
            </a:r>
            <a:r>
              <a:rPr lang="en-SG" sz="1200" b="1" dirty="0">
                <a:effectLst/>
                <a:latin typeface="Calibri" panose="020F0502020204030204" pitchFamily="34" charset="0"/>
                <a:ea typeface="Calibri" panose="020F0502020204030204" pitchFamily="34" charset="0"/>
                <a:cs typeface="Arial" panose="020B0604020202020204" pitchFamily="34" charset="0"/>
              </a:rPr>
              <a:t>mixed-motive</a:t>
            </a:r>
            <a:r>
              <a:rPr lang="en-SG" sz="1200" dirty="0">
                <a:effectLst/>
                <a:latin typeface="Calibri" panose="020F0502020204030204" pitchFamily="34" charset="0"/>
                <a:ea typeface="Calibri" panose="020F0502020204030204" pitchFamily="34" charset="0"/>
                <a:cs typeface="Arial" panose="020B0604020202020204" pitchFamily="34" charset="0"/>
              </a:rPr>
              <a:t> situations in which the participants need to cooperate with one another, but must also divide value among themselves, and may be tempted by alternative arrangements with other parties.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SG" sz="12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SG"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 two-party (dyadic) interactions, negotiators must always consider their </a:t>
            </a:r>
            <a:r>
              <a:rPr lang="en-SG"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BATNA or Best Alternative to a Negotiated Agreement</a:t>
            </a:r>
            <a:r>
              <a:rPr lang="en-SG"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This is what happens if the two parties fail to reach an agreement and must go outside the negotiation to seek alternative means to satisfy their goals. Multi-party negotiations often have the added complexity of the </a:t>
            </a:r>
            <a:r>
              <a:rPr lang="en-SG"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Internal BATNA</a:t>
            </a:r>
            <a:r>
              <a:rPr lang="en-SG"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That is, counterparts will often have the option of cutting one or more counterparts out of the agreement and reaching a deal with an alternative set of partners within (i.e., internal to) the negotiation. This tends to increase suspicion and reduce trust in multiparty situations, since everyone is afraid of being cut out of the deal.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SG"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SG"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Coalitions and agreements involving only a subset of the parties are especially likely to form when </a:t>
            </a:r>
            <a:r>
              <a:rPr lang="en-SG"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private communication</a:t>
            </a:r>
            <a:r>
              <a:rPr lang="en-SG"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is possible, as in the early rounds of Augusta and in many real-life multiparty situations. To avoid parties being excluded from the deal, you should encourage </a:t>
            </a:r>
            <a:r>
              <a:rPr lang="en-SG"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public communication</a:t>
            </a:r>
            <a:r>
              <a:rPr lang="en-SG"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as much as possible (</a:t>
            </a:r>
            <a:r>
              <a:rPr lang="en-US" sz="12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Swaab</a:t>
            </a: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et al 2008). Virtual communication settings can promote coalition formation since the multiple channels available (e.g., video meetings, emails, text messages, voice calls) can facilitate private communications between subsets of parties.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SG"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SG"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Establishing trust in multiparty situations involving relative strangers (or known rivals) is often very difficult, or at least unrealistic in a brief time frame. </a:t>
            </a:r>
            <a:r>
              <a:rPr lang="en-SG"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Trust</a:t>
            </a:r>
            <a:r>
              <a:rPr lang="en-SG"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involves a willingness to expose oneself to unilateral harm or betrayal from someone else, and is slow to build and easily lost. Far more feasible is to foster </a:t>
            </a:r>
            <a:r>
              <a:rPr lang="en-SG"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interdependence</a:t>
            </a:r>
            <a:r>
              <a:rPr lang="en-SG"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the sense that we are </a:t>
            </a:r>
            <a:r>
              <a:rPr lang="en-SG" sz="12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better off together</a:t>
            </a:r>
            <a:r>
              <a:rPr lang="en-SG"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 other words, you should try to convince a given counterpart that her or his individual goals are most likely to be satisfied by forming a coalition or agreement with you. </a:t>
            </a: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Build coalitions around shared interests.</a:t>
            </a:r>
            <a:r>
              <a:rPr lang="en-US" sz="12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SG"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SG"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Having developed a positive prior reputation helps build your coalition, as does convincing the other that you are likely to do repeat (iterative) deals together and that this could be a fruitful long-term partnership. Demonstrating that your coalition is already forming and that others are best served joining now and getting a better deal (“more ministers”), rather than waiting until it is too late and getting a bad deal or being cut out entirely, can be especially persuasive.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baseline="0" dirty="0"/>
          </a:p>
          <a:p>
            <a:r>
              <a:rPr lang="en-US" sz="12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Further Practitioner-Oriented Readings and Viewings</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 </a:t>
            </a:r>
          </a:p>
          <a:p>
            <a:r>
              <a:rPr lang="en-US" sz="1200" dirty="0">
                <a:solidFill>
                  <a:srgbClr val="333333"/>
                </a:solidFill>
                <a:effectLst/>
                <a:latin typeface="Times New Roman" panose="02020603050405020304" pitchFamily="18" charset="0"/>
                <a:ea typeface="Times New Roman" panose="02020603050405020304" pitchFamily="18" charset="0"/>
              </a:rPr>
              <a:t>When Multi-Party Negotiations Hit Gridlock</a:t>
            </a:r>
            <a:endParaRPr lang="en-SG" sz="1200" dirty="0">
              <a:effectLst/>
              <a:latin typeface="Times New Roman" panose="02020603050405020304" pitchFamily="18" charset="0"/>
              <a:ea typeface="Times New Roman" panose="02020603050405020304" pitchFamily="18" charset="0"/>
            </a:endParaRPr>
          </a:p>
          <a:p>
            <a:r>
              <a:rPr lang="en-US" sz="1200" u="sng" dirty="0">
                <a:solidFill>
                  <a:srgbClr val="0000FF"/>
                </a:solidFill>
                <a:effectLst/>
                <a:latin typeface="Times New Roman" panose="02020603050405020304" pitchFamily="18" charset="0"/>
                <a:ea typeface="Times New Roman" panose="02020603050405020304" pitchFamily="18" charset="0"/>
                <a:hlinkClick r:id="rId3"/>
              </a:rPr>
              <a:t>https://knowledge.insead.edu/leadership-management/when-multi-party-negotiations-hit-gridlock-3517</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Times New Roman" panose="02020603050405020304" pitchFamily="18" charset="0"/>
                <a:ea typeface="Times New Roman" panose="02020603050405020304" pitchFamily="18" charset="0"/>
              </a:rPr>
              <a:t> </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Times New Roman" panose="02020603050405020304" pitchFamily="18" charset="0"/>
                <a:ea typeface="Times New Roman" panose="02020603050405020304" pitchFamily="18" charset="0"/>
              </a:rPr>
              <a:t>Is Kim Jong-un Crazy, and Other FAQs on North Korea</a:t>
            </a:r>
            <a:endParaRPr lang="en-SG" sz="1200" dirty="0">
              <a:effectLst/>
              <a:latin typeface="Times New Roman" panose="02020603050405020304" pitchFamily="18" charset="0"/>
              <a:ea typeface="Times New Roman" panose="02020603050405020304" pitchFamily="18" charset="0"/>
            </a:endParaRPr>
          </a:p>
          <a:p>
            <a:r>
              <a:rPr lang="en-US" sz="1200" u="sng" dirty="0">
                <a:solidFill>
                  <a:srgbClr val="0000FF"/>
                </a:solidFill>
                <a:effectLst/>
                <a:latin typeface="Times New Roman" panose="02020603050405020304" pitchFamily="18" charset="0"/>
                <a:ea typeface="Times New Roman" panose="02020603050405020304" pitchFamily="18" charset="0"/>
                <a:hlinkClick r:id="rId4"/>
              </a:rPr>
              <a:t>https://knowledge.insead.edu/strategy/is-kim-jong-un-crazy-and-other-faqs-on-north-korea-8341</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Times New Roman" panose="02020603050405020304" pitchFamily="18" charset="0"/>
                <a:ea typeface="Times New Roman" panose="02020603050405020304" pitchFamily="18" charset="0"/>
              </a:rPr>
              <a:t> </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Times New Roman" panose="02020603050405020304" pitchFamily="18" charset="0"/>
                <a:ea typeface="Times New Roman" panose="02020603050405020304" pitchFamily="18" charset="0"/>
              </a:rPr>
              <a:t>Doha Reborn, But Keep Making Baby Steps</a:t>
            </a:r>
            <a:endParaRPr lang="en-SG" sz="1200" dirty="0">
              <a:effectLst/>
              <a:latin typeface="Times New Roman" panose="02020603050405020304" pitchFamily="18" charset="0"/>
              <a:ea typeface="Times New Roman" panose="02020603050405020304" pitchFamily="18" charset="0"/>
            </a:endParaRPr>
          </a:p>
          <a:p>
            <a:r>
              <a:rPr lang="en-US" sz="1200" u="sng" dirty="0">
                <a:solidFill>
                  <a:srgbClr val="0000FF"/>
                </a:solidFill>
                <a:effectLst/>
                <a:latin typeface="Times New Roman" panose="02020603050405020304" pitchFamily="18" charset="0"/>
                <a:ea typeface="Times New Roman" panose="02020603050405020304" pitchFamily="18" charset="0"/>
                <a:hlinkClick r:id="rId5"/>
              </a:rPr>
              <a:t>https://knowledge.insead.edu/blog/insead-blog/doha-reborn-but-keep-making-baby-steps-3087</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222222"/>
                </a:solidFill>
                <a:effectLst/>
                <a:latin typeface="Times New Roman" panose="02020603050405020304" pitchFamily="18" charset="0"/>
                <a:ea typeface="Times New Roman" panose="02020603050405020304" pitchFamily="18" charset="0"/>
              </a:rPr>
              <a:t> </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Times New Roman" panose="02020603050405020304" pitchFamily="18" charset="0"/>
                <a:ea typeface="Times New Roman" panose="02020603050405020304" pitchFamily="18" charset="0"/>
              </a:rPr>
              <a:t>Renegotiating Peace in Colombia</a:t>
            </a:r>
            <a:endParaRPr lang="en-SG" sz="1200" dirty="0">
              <a:effectLst/>
              <a:latin typeface="Times New Roman" panose="02020603050405020304" pitchFamily="18" charset="0"/>
              <a:ea typeface="Times New Roman" panose="02020603050405020304" pitchFamily="18" charset="0"/>
            </a:endParaRPr>
          </a:p>
          <a:p>
            <a:r>
              <a:rPr lang="en-US" sz="1200" u="sng" dirty="0">
                <a:solidFill>
                  <a:srgbClr val="0000FF"/>
                </a:solidFill>
                <a:effectLst/>
                <a:latin typeface="Times New Roman" panose="02020603050405020304" pitchFamily="18" charset="0"/>
                <a:ea typeface="Times New Roman" panose="02020603050405020304" pitchFamily="18" charset="0"/>
                <a:hlinkClick r:id="rId6"/>
              </a:rPr>
              <a:t>https://knowledge.insead.edu/blog/insead-blog/renegotiating-peace-in-colombia-5002</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Times New Roman" panose="02020603050405020304" pitchFamily="18" charset="0"/>
                <a:ea typeface="Times New Roman" panose="02020603050405020304" pitchFamily="18" charset="0"/>
              </a:rPr>
              <a:t> </a:t>
            </a:r>
            <a:endParaRPr lang="en-SG" sz="1200" dirty="0">
              <a:effectLst/>
              <a:latin typeface="Times New Roman" panose="02020603050405020304" pitchFamily="18" charset="0"/>
              <a:ea typeface="Times New Roman" panose="02020603050405020304" pitchFamily="18" charset="0"/>
            </a:endParaRPr>
          </a:p>
          <a:p>
            <a:r>
              <a:rPr lang="en-SG" sz="1200" dirty="0">
                <a:solidFill>
                  <a:srgbClr val="000000"/>
                </a:solidFill>
                <a:effectLst/>
                <a:latin typeface="Times New Roman" panose="02020603050405020304" pitchFamily="18" charset="0"/>
                <a:ea typeface="Times New Roman" panose="02020603050405020304" pitchFamily="18" charset="0"/>
              </a:rPr>
              <a:t>Domination Is a Very Risky Negotiation Strategy </a:t>
            </a:r>
            <a:br>
              <a:rPr lang="en-SG" sz="1200" dirty="0">
                <a:solidFill>
                  <a:srgbClr val="000000"/>
                </a:solidFill>
                <a:effectLst/>
                <a:latin typeface="Times New Roman" panose="02020603050405020304" pitchFamily="18" charset="0"/>
                <a:ea typeface="Times New Roman" panose="02020603050405020304" pitchFamily="18" charset="0"/>
              </a:rPr>
            </a:br>
            <a:r>
              <a:rPr lang="en-SG" sz="1200" dirty="0">
                <a:solidFill>
                  <a:srgbClr val="000000"/>
                </a:solidFill>
                <a:effectLst/>
                <a:latin typeface="Times New Roman" panose="02020603050405020304" pitchFamily="18" charset="0"/>
                <a:ea typeface="Times New Roman" panose="02020603050405020304" pitchFamily="18" charset="0"/>
              </a:rPr>
              <a:t>https://knowledge.insead.edu/blog/insead-blog/domination-is-a-very-risky-negotiation-strategy-4450#MCwP2Zb1Rmux1xbZ.99</a:t>
            </a:r>
            <a:endParaRPr lang="en-SG" sz="1200" dirty="0">
              <a:effectLst/>
              <a:latin typeface="Times New Roman" panose="02020603050405020304" pitchFamily="18" charset="0"/>
              <a:ea typeface="Times New Roman" panose="02020603050405020304" pitchFamily="18" charset="0"/>
            </a:endParaRPr>
          </a:p>
          <a:p>
            <a:r>
              <a:rPr lang="en-US" sz="1200" dirty="0">
                <a:solidFill>
                  <a:srgbClr val="333333"/>
                </a:solidFill>
                <a:effectLst/>
                <a:latin typeface="Times New Roman" panose="02020603050405020304" pitchFamily="18" charset="0"/>
                <a:ea typeface="Times New Roman" panose="02020603050405020304" pitchFamily="18" charset="0"/>
              </a:rPr>
              <a:t> </a:t>
            </a:r>
            <a:endParaRPr lang="en-SG" sz="1200" dirty="0">
              <a:effectLst/>
              <a:latin typeface="Times New Roman" panose="02020603050405020304" pitchFamily="18" charset="0"/>
              <a:ea typeface="Times New Roman" panose="02020603050405020304" pitchFamily="18" charset="0"/>
            </a:endParaRPr>
          </a:p>
          <a:p>
            <a:r>
              <a:rPr lang="en-SG" sz="1200" b="0" dirty="0">
                <a:solidFill>
                  <a:srgbClr val="000000"/>
                </a:solidFill>
                <a:effectLst/>
                <a:latin typeface="Times New Roman" panose="02020603050405020304" pitchFamily="18" charset="0"/>
              </a:rPr>
              <a:t>Common Goals Not Necessary for Win-Win Negotiations</a:t>
            </a:r>
            <a:endParaRPr lang="en-SG" sz="1200" b="1" dirty="0">
              <a:effectLst/>
              <a:latin typeface="Times New Roman" panose="02020603050405020304" pitchFamily="18" charset="0"/>
            </a:endParaRPr>
          </a:p>
          <a:p>
            <a:r>
              <a:rPr lang="en-SG" sz="1200" b="0" u="sng" dirty="0">
                <a:solidFill>
                  <a:srgbClr val="000000"/>
                </a:solidFill>
                <a:effectLst/>
                <a:latin typeface="Times New Roman" panose="02020603050405020304" pitchFamily="18" charset="0"/>
                <a:hlinkClick r:id="rId7"/>
              </a:rPr>
              <a:t>https://knowledge.insead.edu/blog/insead-blog/common-goals-not-necessary-for-win-win-negotiations-4542#KUGVc8pTkxtcX8gH.99</a:t>
            </a:r>
            <a:endParaRPr lang="en-SG" sz="1200" b="1" dirty="0">
              <a:effectLst/>
              <a:latin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9</a:t>
            </a:fld>
            <a:endParaRPr lang="en-US"/>
          </a:p>
        </p:txBody>
      </p:sp>
    </p:spTree>
    <p:extLst>
      <p:ext uri="{BB962C8B-B14F-4D97-AF65-F5344CB8AC3E}">
        <p14:creationId xmlns:p14="http://schemas.microsoft.com/office/powerpoint/2010/main" val="414912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02479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083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08171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194550" cy="9906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914400" y="1752600"/>
            <a:ext cx="8229600" cy="4648200"/>
          </a:xfrm>
          <a:prstGeom prst="rect">
            <a:avLst/>
          </a:prstGeom>
        </p:spPr>
        <p:txBody>
          <a:bodyPr/>
          <a:lstStyle/>
          <a:p>
            <a:pPr lvl="0"/>
            <a:endParaRPr lang="en-US" noProof="0"/>
          </a:p>
        </p:txBody>
      </p:sp>
    </p:spTree>
    <p:extLst>
      <p:ext uri="{BB962C8B-B14F-4D97-AF65-F5344CB8AC3E}">
        <p14:creationId xmlns:p14="http://schemas.microsoft.com/office/powerpoint/2010/main" val="311593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192880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7210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95169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992D32-A709-47DC-8A50-FC85535ECA5F}"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23122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992D32-A709-47DC-8A50-FC85535ECA5F}"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8320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92D32-A709-47DC-8A50-FC85535ECA5F}"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302361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92D32-A709-47DC-8A50-FC85535ECA5F}"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62101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8018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86580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92D32-A709-47DC-8A50-FC85535ECA5F}" type="datetimeFigureOut">
              <a:rPr lang="en-US" smtClean="0"/>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88FCD-3837-449C-869C-8E617DE98A25}" type="slidenum">
              <a:rPr lang="en-US" smtClean="0"/>
              <a:t>‹#›</a:t>
            </a:fld>
            <a:endParaRPr lang="en-US"/>
          </a:p>
        </p:txBody>
      </p:sp>
    </p:spTree>
    <p:extLst>
      <p:ext uri="{BB962C8B-B14F-4D97-AF65-F5344CB8AC3E}">
        <p14:creationId xmlns:p14="http://schemas.microsoft.com/office/powerpoint/2010/main" val="351234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363770460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en-US" dirty="0"/>
              <a:t>Augusta</a:t>
            </a:r>
            <a:endParaRPr lang="fr-FR" dirty="0"/>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06/2024-6906</a:t>
            </a:r>
          </a:p>
          <a:p>
            <a:pPr marL="0" marR="0" lvl="0" indent="0" algn="just"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This slide deck was prepared by </a:t>
            </a:r>
            <a:r>
              <a:rPr lang="en-GB" sz="750" dirty="0">
                <a:solidFill>
                  <a:prstClr val="black"/>
                </a:solidFill>
                <a:latin typeface="Roboto" panose="02000000000000000000" pitchFamily="2" charset="0"/>
                <a:ea typeface="Roboto" panose="02000000000000000000" pitchFamily="2" charset="0"/>
              </a:rPr>
              <a:t>Omer Rosenblum, INSEAD MBA Alumnus, Wilson Cyrus-Lai, Research Assistant at INSEAD, under the supervision of Martin Schweinsberg, Associate Professor of Organisational Behaviour at ESMT Berlin, Horacio </a:t>
            </a:r>
            <a:r>
              <a:rPr lang="en-GB" sz="750" dirty="0" err="1">
                <a:solidFill>
                  <a:prstClr val="black"/>
                </a:solidFill>
                <a:latin typeface="Roboto" panose="02000000000000000000" pitchFamily="2" charset="0"/>
                <a:ea typeface="Roboto" panose="02000000000000000000" pitchFamily="2" charset="0"/>
              </a:rPr>
              <a:t>Falcão</a:t>
            </a:r>
            <a:r>
              <a:rPr lang="en-GB" sz="750" dirty="0">
                <a:solidFill>
                  <a:prstClr val="black"/>
                </a:solidFill>
                <a:latin typeface="Roboto" panose="02000000000000000000" pitchFamily="2" charset="0"/>
                <a:ea typeface="Roboto" panose="02000000000000000000" pitchFamily="2" charset="0"/>
              </a:rPr>
              <a:t>, Professor of Management Practice of Decision Sciences at INSEAD, and Eric Uhlmann, Professor of Organisational Behaviour at INSEAD</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as additional material to the role play “</a:t>
            </a:r>
            <a:r>
              <a:rPr lang="en-US" sz="750" i="1" dirty="0">
                <a:solidFill>
                  <a:prstClr val="black"/>
                </a:solidFill>
                <a:latin typeface="Roboto" panose="02000000000000000000" pitchFamily="2" charset="0"/>
                <a:ea typeface="Roboto" panose="02000000000000000000" pitchFamily="2" charset="0"/>
              </a:rPr>
              <a:t>Augusta</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To access INSEAD teaching materials, go to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Copyright © 2024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Martin Schweinsberg, Horacio </a:t>
            </a:r>
            <a:r>
              <a:rPr kumimoji="0" lang="en-GB" sz="75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Falcão</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Eric Uhlmann.</a:t>
            </a: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COPIES MAY NOT BE MADE WITHOUT PERMISSION. NO PART OF THIS PUBLICATION MAY BE, COPIED, STORED, TRANSMITTED, TRANSLATED, REPRODUCED OR DISTRIBUTED IN ANY FORM OR MEDIUM WHATSOEVER WITHOUT THE PERMISSION OF THE COPYRIGHT OWNER.</a:t>
            </a: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91F9771B-92E3-4DB5-8742-9D4C7EE6A4C3}"/>
              </a:ext>
            </a:extLst>
          </p:cNvPr>
          <p:cNvSpPr>
            <a:spLocks noChangeArrowheads="1"/>
          </p:cNvSpPr>
          <p:nvPr/>
        </p:nvSpPr>
        <p:spPr bwMode="auto">
          <a:xfrm>
            <a:off x="228600" y="2286000"/>
            <a:ext cx="2460770" cy="1934369"/>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a:t>
            </a:r>
            <a:r>
              <a:rPr kumimoji="0" lang="en-US" altLang="en-US" sz="24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Labour</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party</a:t>
            </a:r>
            <a:endParaRPr kumimoji="0" lang="en-US" altLang="en-US"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40 seats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60E9A9B7-28A1-4FB4-A953-B245C850C122}"/>
              </a:ext>
            </a:extLst>
          </p:cNvPr>
          <p:cNvSpPr>
            <a:spLocks noChangeArrowheads="1"/>
          </p:cNvSpPr>
          <p:nvPr/>
        </p:nvSpPr>
        <p:spPr bwMode="auto">
          <a:xfrm>
            <a:off x="2819400" y="2286000"/>
            <a:ext cx="1828801" cy="1934369"/>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Liberal party</a:t>
            </a:r>
            <a:endParaRPr kumimoji="0" lang="en-US" altLang="en-US"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15 seats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938FB988-30BD-48D3-8013-B6E428F78B7C}"/>
              </a:ext>
            </a:extLst>
          </p:cNvPr>
          <p:cNvSpPr>
            <a:spLocks noChangeArrowheads="1"/>
          </p:cNvSpPr>
          <p:nvPr/>
        </p:nvSpPr>
        <p:spPr bwMode="auto">
          <a:xfrm>
            <a:off x="4800600" y="2286000"/>
            <a:ext cx="4114800" cy="94496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Conservative party</a:t>
            </a:r>
            <a:endParaRPr kumimoji="0" lang="en-US" altLang="en-US"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51 seats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B71D52D8-5949-4496-8CC4-59FCC7CC00B9}"/>
              </a:ext>
            </a:extLst>
          </p:cNvPr>
          <p:cNvSpPr>
            <a:spLocks noChangeArrowheads="1"/>
          </p:cNvSpPr>
          <p:nvPr/>
        </p:nvSpPr>
        <p:spPr bwMode="auto">
          <a:xfrm>
            <a:off x="4800600" y="3350817"/>
            <a:ext cx="4114800" cy="840183"/>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Libertarian party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14 seats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20">
            <a:extLst>
              <a:ext uri="{FF2B5EF4-FFF2-40B4-BE49-F238E27FC236}">
                <a16:creationId xmlns:a16="http://schemas.microsoft.com/office/drawing/2014/main" id="{8255B068-3422-4CAE-8103-3C146D9B2D49}"/>
              </a:ext>
            </a:extLst>
          </p:cNvPr>
          <p:cNvSpPr>
            <a:spLocks noChangeArrowheads="1"/>
          </p:cNvSpPr>
          <p:nvPr/>
        </p:nvSpPr>
        <p:spPr bwMode="auto">
          <a:xfrm>
            <a:off x="1033462" y="5102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itle 1">
            <a:extLst>
              <a:ext uri="{FF2B5EF4-FFF2-40B4-BE49-F238E27FC236}">
                <a16:creationId xmlns:a16="http://schemas.microsoft.com/office/drawing/2014/main" id="{2D7DD4D2-977A-4E8C-A3A0-44467299074A}"/>
              </a:ext>
            </a:extLst>
          </p:cNvPr>
          <p:cNvSpPr>
            <a:spLocks noGrp="1"/>
          </p:cNvSpPr>
          <p:nvPr>
            <p:ph type="title"/>
          </p:nvPr>
        </p:nvSpPr>
        <p:spPr>
          <a:xfrm>
            <a:off x="457200" y="381000"/>
            <a:ext cx="8229600" cy="1143000"/>
          </a:xfrm>
        </p:spPr>
        <p:txBody>
          <a:bodyPr/>
          <a:lstStyle/>
          <a:p>
            <a:r>
              <a:rPr lang="en-SG" b="1" dirty="0"/>
              <a:t>Augusta Parliament Seats</a:t>
            </a:r>
          </a:p>
        </p:txBody>
      </p:sp>
      <p:sp>
        <p:nvSpPr>
          <p:cNvPr id="16" name="Title 1">
            <a:extLst>
              <a:ext uri="{FF2B5EF4-FFF2-40B4-BE49-F238E27FC236}">
                <a16:creationId xmlns:a16="http://schemas.microsoft.com/office/drawing/2014/main" id="{32122391-CD1F-4CE7-B098-F175CDE3CE2D}"/>
              </a:ext>
            </a:extLst>
          </p:cNvPr>
          <p:cNvSpPr txBox="1">
            <a:spLocks/>
          </p:cNvSpPr>
          <p:nvPr/>
        </p:nvSpPr>
        <p:spPr>
          <a:xfrm>
            <a:off x="457200" y="4648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SG" sz="2800" i="1" dirty="0"/>
              <a:t>Asymmetries in alternatives and interests</a:t>
            </a:r>
          </a:p>
        </p:txBody>
      </p:sp>
    </p:spTree>
    <p:extLst>
      <p:ext uri="{BB962C8B-B14F-4D97-AF65-F5344CB8AC3E}">
        <p14:creationId xmlns:p14="http://schemas.microsoft.com/office/powerpoint/2010/main" val="268746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EF7-6A48-4705-AB67-B433FC110061}"/>
              </a:ext>
            </a:extLst>
          </p:cNvPr>
          <p:cNvSpPr>
            <a:spLocks noGrp="1"/>
          </p:cNvSpPr>
          <p:nvPr>
            <p:ph type="title"/>
          </p:nvPr>
        </p:nvSpPr>
        <p:spPr>
          <a:xfrm>
            <a:off x="457200" y="-76200"/>
            <a:ext cx="8229600" cy="1143000"/>
          </a:xfrm>
        </p:spPr>
        <p:txBody>
          <a:bodyPr>
            <a:normAutofit/>
          </a:bodyPr>
          <a:lstStyle/>
          <a:p>
            <a:r>
              <a:rPr lang="en-SG" sz="3200" b="1" dirty="0"/>
              <a:t>Conservative Party Payoffs</a:t>
            </a:r>
          </a:p>
        </p:txBody>
      </p:sp>
      <p:pic>
        <p:nvPicPr>
          <p:cNvPr id="9" name="Picture 8">
            <a:extLst>
              <a:ext uri="{FF2B5EF4-FFF2-40B4-BE49-F238E27FC236}">
                <a16:creationId xmlns:a16="http://schemas.microsoft.com/office/drawing/2014/main" id="{1A7E49A8-2F01-4D31-B4EE-EFEB574AFFA9}"/>
              </a:ext>
            </a:extLst>
          </p:cNvPr>
          <p:cNvPicPr>
            <a:picLocks noChangeAspect="1"/>
          </p:cNvPicPr>
          <p:nvPr/>
        </p:nvPicPr>
        <p:blipFill>
          <a:blip r:embed="rId3"/>
          <a:stretch>
            <a:fillRect/>
          </a:stretch>
        </p:blipFill>
        <p:spPr>
          <a:xfrm>
            <a:off x="216994" y="838200"/>
            <a:ext cx="5117006" cy="5943600"/>
          </a:xfrm>
          <a:prstGeom prst="rect">
            <a:avLst/>
          </a:prstGeom>
        </p:spPr>
      </p:pic>
      <p:sp>
        <p:nvSpPr>
          <p:cNvPr id="10" name="TextBox 9">
            <a:extLst>
              <a:ext uri="{FF2B5EF4-FFF2-40B4-BE49-F238E27FC236}">
                <a16:creationId xmlns:a16="http://schemas.microsoft.com/office/drawing/2014/main" id="{313BB432-FA1D-475E-A482-927D67B9644E}"/>
              </a:ext>
            </a:extLst>
          </p:cNvPr>
          <p:cNvSpPr txBox="1"/>
          <p:nvPr/>
        </p:nvSpPr>
        <p:spPr>
          <a:xfrm>
            <a:off x="5334000" y="1143000"/>
            <a:ext cx="3593006" cy="5509200"/>
          </a:xfrm>
          <a:prstGeom prst="rect">
            <a:avLst/>
          </a:prstGeom>
          <a:noFill/>
        </p:spPr>
        <p:txBody>
          <a:bodyPr wrap="square" rtlCol="0">
            <a:spAutoFit/>
          </a:bodyPr>
          <a:lstStyle/>
          <a:p>
            <a:pPr marL="285750" indent="-285750">
              <a:buFont typeface="Arial" panose="020B0604020202020204" pitchFamily="34" charset="0"/>
              <a:buChar char="•"/>
            </a:pPr>
            <a:r>
              <a:rPr lang="en-SG" sz="2200" dirty="0"/>
              <a:t>Supporters want a broad coalition with many parties</a:t>
            </a:r>
          </a:p>
          <a:p>
            <a:endParaRPr lang="en-SG" sz="2200" dirty="0"/>
          </a:p>
          <a:p>
            <a:pPr marL="285750" indent="-285750">
              <a:buFont typeface="Arial" panose="020B0604020202020204" pitchFamily="34" charset="0"/>
              <a:buChar char="•"/>
            </a:pPr>
            <a:r>
              <a:rPr lang="en-SG" sz="2200" dirty="0"/>
              <a:t>Wants 4 or more ministers given election victory</a:t>
            </a:r>
          </a:p>
          <a:p>
            <a:pPr marL="285750" indent="-285750">
              <a:buFont typeface="Arial" panose="020B0604020202020204" pitchFamily="34" charset="0"/>
              <a:buChar char="•"/>
            </a:pPr>
            <a:endParaRPr lang="en-SG" sz="2200" dirty="0"/>
          </a:p>
          <a:p>
            <a:pPr marL="285750" indent="-285750">
              <a:buFont typeface="Arial" panose="020B0604020202020204" pitchFamily="34" charset="0"/>
              <a:buChar char="•"/>
            </a:pPr>
            <a:r>
              <a:rPr lang="en-SG" sz="2200" dirty="0"/>
              <a:t>Failure to form a government or not being part of the governing coalition a disaster</a:t>
            </a:r>
          </a:p>
          <a:p>
            <a:pPr marL="285750" indent="-285750">
              <a:buFont typeface="Arial" panose="020B0604020202020204" pitchFamily="34" charset="0"/>
              <a:buChar char="•"/>
            </a:pPr>
            <a:endParaRPr lang="en-SG" sz="2200" dirty="0"/>
          </a:p>
          <a:p>
            <a:pPr marL="285750" indent="-285750">
              <a:buFont typeface="Arial" panose="020B0604020202020204" pitchFamily="34" charset="0"/>
              <a:buChar char="•"/>
            </a:pPr>
            <a:r>
              <a:rPr lang="en-SG" sz="2200" dirty="0"/>
              <a:t>Governing coalition with just the Libertarian party non-preferred due to poor relationship between the leaders</a:t>
            </a:r>
          </a:p>
        </p:txBody>
      </p:sp>
    </p:spTree>
    <p:extLst>
      <p:ext uri="{BB962C8B-B14F-4D97-AF65-F5344CB8AC3E}">
        <p14:creationId xmlns:p14="http://schemas.microsoft.com/office/powerpoint/2010/main" val="289977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EF7-6A48-4705-AB67-B433FC110061}"/>
              </a:ext>
            </a:extLst>
          </p:cNvPr>
          <p:cNvSpPr>
            <a:spLocks noGrp="1"/>
          </p:cNvSpPr>
          <p:nvPr>
            <p:ph type="title"/>
          </p:nvPr>
        </p:nvSpPr>
        <p:spPr>
          <a:xfrm>
            <a:off x="457200" y="-76200"/>
            <a:ext cx="8229600" cy="1143000"/>
          </a:xfrm>
        </p:spPr>
        <p:txBody>
          <a:bodyPr>
            <a:normAutofit/>
          </a:bodyPr>
          <a:lstStyle/>
          <a:p>
            <a:r>
              <a:rPr lang="en-SG" sz="3200" b="1" dirty="0"/>
              <a:t>Labour Party Payoffs</a:t>
            </a:r>
          </a:p>
        </p:txBody>
      </p:sp>
      <p:pic>
        <p:nvPicPr>
          <p:cNvPr id="7" name="Picture 6">
            <a:extLst>
              <a:ext uri="{FF2B5EF4-FFF2-40B4-BE49-F238E27FC236}">
                <a16:creationId xmlns:a16="http://schemas.microsoft.com/office/drawing/2014/main" id="{68A7B9D4-E8D9-46E4-A1CE-33BC0609800F}"/>
              </a:ext>
            </a:extLst>
          </p:cNvPr>
          <p:cNvPicPr>
            <a:picLocks noChangeAspect="1"/>
          </p:cNvPicPr>
          <p:nvPr/>
        </p:nvPicPr>
        <p:blipFill>
          <a:blip r:embed="rId3"/>
          <a:stretch>
            <a:fillRect/>
          </a:stretch>
        </p:blipFill>
        <p:spPr>
          <a:xfrm>
            <a:off x="152400" y="935422"/>
            <a:ext cx="5236723" cy="5791200"/>
          </a:xfrm>
          <a:prstGeom prst="rect">
            <a:avLst/>
          </a:prstGeom>
        </p:spPr>
      </p:pic>
      <p:sp>
        <p:nvSpPr>
          <p:cNvPr id="8" name="TextBox 7">
            <a:extLst>
              <a:ext uri="{FF2B5EF4-FFF2-40B4-BE49-F238E27FC236}">
                <a16:creationId xmlns:a16="http://schemas.microsoft.com/office/drawing/2014/main" id="{EAD89C4A-E67C-4351-83C3-E8CF78765C43}"/>
              </a:ext>
            </a:extLst>
          </p:cNvPr>
          <p:cNvSpPr txBox="1"/>
          <p:nvPr/>
        </p:nvSpPr>
        <p:spPr>
          <a:xfrm>
            <a:off x="5334000" y="1295400"/>
            <a:ext cx="3602477" cy="5148204"/>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en-SG" sz="2200" dirty="0">
                <a:effectLst/>
                <a:latin typeface="Calibri" panose="020F0502020204030204" pitchFamily="34" charset="0"/>
                <a:ea typeface="Calibri" panose="020F0502020204030204" pitchFamily="34" charset="0"/>
                <a:cs typeface="Arial" panose="020B0604020202020204" pitchFamily="34" charset="0"/>
              </a:rPr>
              <a:t>If partner with the Conservative party, prefers the Liberals be left out so that Labour retains power</a:t>
            </a:r>
          </a:p>
          <a:p>
            <a:pPr marL="342900" lvl="0" indent="-342900">
              <a:lnSpc>
                <a:spcPct val="107000"/>
              </a:lnSpc>
              <a:buFont typeface="Symbol" panose="05050102010706020507" pitchFamily="18" charset="2"/>
              <a:buChar char=""/>
            </a:pPr>
            <a:endParaRPr lang="en-SG"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SG" sz="2200" dirty="0">
                <a:effectLst/>
                <a:latin typeface="Calibri" panose="020F0502020204030204" pitchFamily="34" charset="0"/>
                <a:ea typeface="Calibri" panose="020F0502020204030204" pitchFamily="34" charset="0"/>
                <a:cs typeface="Arial" panose="020B0604020202020204" pitchFamily="34" charset="0"/>
              </a:rPr>
              <a:t>Do not want the Conservative party and the Libertarian party to form a coalition together</a:t>
            </a:r>
          </a:p>
          <a:p>
            <a:pPr marL="342900" lvl="0" indent="-342900">
              <a:lnSpc>
                <a:spcPct val="107000"/>
              </a:lnSpc>
              <a:buFont typeface="Symbol" panose="05050102010706020507" pitchFamily="18" charset="2"/>
              <a:buChar char=""/>
            </a:pPr>
            <a:endParaRPr lang="en-SG"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SG" sz="2200" dirty="0">
                <a:effectLst/>
                <a:latin typeface="Calibri" panose="020F0502020204030204" pitchFamily="34" charset="0"/>
                <a:ea typeface="Calibri" panose="020F0502020204030204" pitchFamily="34" charset="0"/>
                <a:cs typeface="Arial" panose="020B0604020202020204" pitchFamily="34" charset="0"/>
              </a:rPr>
              <a:t>Do not want to work with the Libertarian party at all</a:t>
            </a:r>
          </a:p>
          <a:p>
            <a:pPr marL="342900" lvl="0" indent="-342900">
              <a:lnSpc>
                <a:spcPct val="107000"/>
              </a:lnSpc>
              <a:buFont typeface="Symbol" panose="05050102010706020507" pitchFamily="18" charset="2"/>
              <a:buChar char=""/>
            </a:pPr>
            <a:endParaRPr lang="en-SG"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SG" sz="2200" dirty="0">
                <a:effectLst/>
                <a:latin typeface="Calibri" panose="020F0502020204030204" pitchFamily="34" charset="0"/>
                <a:ea typeface="Calibri" panose="020F0502020204030204" pitchFamily="34" charset="0"/>
                <a:cs typeface="Arial" panose="020B0604020202020204" pitchFamily="34" charset="0"/>
              </a:rPr>
              <a:t>Aim for at least 3 ministers</a:t>
            </a:r>
          </a:p>
        </p:txBody>
      </p:sp>
    </p:spTree>
    <p:extLst>
      <p:ext uri="{BB962C8B-B14F-4D97-AF65-F5344CB8AC3E}">
        <p14:creationId xmlns:p14="http://schemas.microsoft.com/office/powerpoint/2010/main" val="2776299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EF7-6A48-4705-AB67-B433FC110061}"/>
              </a:ext>
            </a:extLst>
          </p:cNvPr>
          <p:cNvSpPr>
            <a:spLocks noGrp="1"/>
          </p:cNvSpPr>
          <p:nvPr>
            <p:ph type="title"/>
          </p:nvPr>
        </p:nvSpPr>
        <p:spPr>
          <a:xfrm>
            <a:off x="457200" y="-76200"/>
            <a:ext cx="8229600" cy="1143000"/>
          </a:xfrm>
        </p:spPr>
        <p:txBody>
          <a:bodyPr>
            <a:normAutofit/>
          </a:bodyPr>
          <a:lstStyle/>
          <a:p>
            <a:r>
              <a:rPr lang="en-SG" sz="3200" b="1" dirty="0"/>
              <a:t>Liberal Party Payoffs</a:t>
            </a:r>
          </a:p>
        </p:txBody>
      </p:sp>
      <p:pic>
        <p:nvPicPr>
          <p:cNvPr id="7" name="Picture 6">
            <a:extLst>
              <a:ext uri="{FF2B5EF4-FFF2-40B4-BE49-F238E27FC236}">
                <a16:creationId xmlns:a16="http://schemas.microsoft.com/office/drawing/2014/main" id="{4389CB06-4BC8-46DE-A4E7-068AA3B6E55B}"/>
              </a:ext>
            </a:extLst>
          </p:cNvPr>
          <p:cNvPicPr>
            <a:picLocks noChangeAspect="1"/>
          </p:cNvPicPr>
          <p:nvPr/>
        </p:nvPicPr>
        <p:blipFill>
          <a:blip r:embed="rId3"/>
          <a:stretch>
            <a:fillRect/>
          </a:stretch>
        </p:blipFill>
        <p:spPr>
          <a:xfrm>
            <a:off x="228600" y="914400"/>
            <a:ext cx="5188427" cy="5791200"/>
          </a:xfrm>
          <a:prstGeom prst="rect">
            <a:avLst/>
          </a:prstGeom>
        </p:spPr>
      </p:pic>
      <p:sp>
        <p:nvSpPr>
          <p:cNvPr id="5" name="TextBox 4">
            <a:extLst>
              <a:ext uri="{FF2B5EF4-FFF2-40B4-BE49-F238E27FC236}">
                <a16:creationId xmlns:a16="http://schemas.microsoft.com/office/drawing/2014/main" id="{AF8D641E-37FB-4C00-9FA3-74E91D037C33}"/>
              </a:ext>
            </a:extLst>
          </p:cNvPr>
          <p:cNvSpPr txBox="1"/>
          <p:nvPr/>
        </p:nvSpPr>
        <p:spPr>
          <a:xfrm>
            <a:off x="5465323" y="1328796"/>
            <a:ext cx="3526277" cy="5148204"/>
          </a:xfrm>
          <a:prstGeom prst="rect">
            <a:avLst/>
          </a:prstGeom>
          <a:noFill/>
        </p:spPr>
        <p:txBody>
          <a:bodyPr wrap="square" rtlCol="0">
            <a:spAutoFit/>
          </a:bodyPr>
          <a:lstStyle/>
          <a:p>
            <a:pPr marL="342900" lvl="0" indent="-342900">
              <a:lnSpc>
                <a:spcPct val="107000"/>
              </a:lnSpc>
              <a:buSzPct val="120000"/>
              <a:buFont typeface="Arial" panose="020B0604020202020204" pitchFamily="34" charset="0"/>
              <a:buChar char="•"/>
            </a:pPr>
            <a:r>
              <a:rPr lang="en-SG" sz="2200" dirty="0">
                <a:effectLst/>
                <a:latin typeface="Calibri" panose="020F0502020204030204" pitchFamily="34" charset="0"/>
                <a:ea typeface="Calibri" panose="020F0502020204030204" pitchFamily="34" charset="0"/>
                <a:cs typeface="Arial" panose="020B0604020202020204" pitchFamily="34" charset="0"/>
              </a:rPr>
              <a:t>Prefer a wide coalition with many parties, especially Labour</a:t>
            </a:r>
          </a:p>
          <a:p>
            <a:pPr marL="342900" lvl="0" indent="-342900">
              <a:lnSpc>
                <a:spcPct val="107000"/>
              </a:lnSpc>
              <a:buSzPct val="120000"/>
              <a:buFont typeface="Arial" panose="020B0604020202020204" pitchFamily="34" charset="0"/>
              <a:buChar char="•"/>
            </a:pPr>
            <a:endParaRPr lang="en-SG"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SzPct val="120000"/>
              <a:buFont typeface="Arial" panose="020B0604020202020204" pitchFamily="34" charset="0"/>
              <a:buChar char="•"/>
            </a:pPr>
            <a:r>
              <a:rPr lang="en-SG" sz="2200" dirty="0">
                <a:effectLst/>
                <a:latin typeface="Calibri" panose="020F0502020204030204" pitchFamily="34" charset="0"/>
                <a:ea typeface="Calibri" panose="020F0502020204030204" pitchFamily="34" charset="0"/>
                <a:cs typeface="Arial" panose="020B0604020202020204" pitchFamily="34" charset="0"/>
              </a:rPr>
              <a:t>Does not want to be left out of the governing coalition</a:t>
            </a:r>
          </a:p>
          <a:p>
            <a:pPr marL="342900" lvl="0" indent="-342900">
              <a:lnSpc>
                <a:spcPct val="107000"/>
              </a:lnSpc>
              <a:buSzPct val="120000"/>
              <a:buFont typeface="Arial" panose="020B0604020202020204" pitchFamily="34" charset="0"/>
              <a:buChar char="•"/>
            </a:pPr>
            <a:endParaRPr lang="en-SG" sz="22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SzPct val="120000"/>
              <a:buFont typeface="Arial" panose="020B0604020202020204" pitchFamily="34" charset="0"/>
              <a:buChar char="•"/>
            </a:pPr>
            <a:r>
              <a:rPr lang="en-SG" sz="2200" dirty="0">
                <a:effectLst/>
                <a:latin typeface="Calibri" panose="020F0502020204030204" pitchFamily="34" charset="0"/>
                <a:ea typeface="Calibri" panose="020F0502020204030204" pitchFamily="34" charset="0"/>
                <a:cs typeface="Arial" panose="020B0604020202020204" pitchFamily="34" charset="0"/>
              </a:rPr>
              <a:t>Wants two or more ministers </a:t>
            </a:r>
          </a:p>
          <a:p>
            <a:pPr marL="342900" lvl="0" indent="-342900">
              <a:lnSpc>
                <a:spcPct val="107000"/>
              </a:lnSpc>
              <a:buSzPct val="120000"/>
              <a:buFont typeface="Arial" panose="020B0604020202020204" pitchFamily="34" charset="0"/>
              <a:buChar char="•"/>
            </a:pPr>
            <a:endParaRPr lang="en-SG"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SzPct val="120000"/>
              <a:buFont typeface="Arial" panose="020B0604020202020204" pitchFamily="34" charset="0"/>
              <a:buChar char="•"/>
            </a:pPr>
            <a:r>
              <a:rPr lang="en-SG" sz="2200" dirty="0">
                <a:effectLst/>
                <a:latin typeface="Calibri" panose="020F0502020204030204" pitchFamily="34" charset="0"/>
                <a:ea typeface="Calibri" panose="020F0502020204030204" pitchFamily="34" charset="0"/>
                <a:cs typeface="Arial" panose="020B0604020202020204" pitchFamily="34" charset="0"/>
              </a:rPr>
              <a:t>Benefits from “no agreement” and new elections</a:t>
            </a:r>
          </a:p>
        </p:txBody>
      </p:sp>
    </p:spTree>
    <p:extLst>
      <p:ext uri="{BB962C8B-B14F-4D97-AF65-F5344CB8AC3E}">
        <p14:creationId xmlns:p14="http://schemas.microsoft.com/office/powerpoint/2010/main" val="138600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EF7-6A48-4705-AB67-B433FC110061}"/>
              </a:ext>
            </a:extLst>
          </p:cNvPr>
          <p:cNvSpPr>
            <a:spLocks noGrp="1"/>
          </p:cNvSpPr>
          <p:nvPr>
            <p:ph type="title"/>
          </p:nvPr>
        </p:nvSpPr>
        <p:spPr>
          <a:xfrm>
            <a:off x="457200" y="-76200"/>
            <a:ext cx="8229600" cy="1143000"/>
          </a:xfrm>
        </p:spPr>
        <p:txBody>
          <a:bodyPr>
            <a:normAutofit/>
          </a:bodyPr>
          <a:lstStyle/>
          <a:p>
            <a:r>
              <a:rPr lang="en-SG" sz="3200" b="1" dirty="0"/>
              <a:t>Libertarian Party Payoffs</a:t>
            </a:r>
          </a:p>
        </p:txBody>
      </p:sp>
      <p:pic>
        <p:nvPicPr>
          <p:cNvPr id="5" name="Picture 4">
            <a:extLst>
              <a:ext uri="{FF2B5EF4-FFF2-40B4-BE49-F238E27FC236}">
                <a16:creationId xmlns:a16="http://schemas.microsoft.com/office/drawing/2014/main" id="{5B7303D4-BE01-4A0A-AC38-EE510AF2A541}"/>
              </a:ext>
            </a:extLst>
          </p:cNvPr>
          <p:cNvPicPr>
            <a:picLocks noChangeAspect="1"/>
          </p:cNvPicPr>
          <p:nvPr/>
        </p:nvPicPr>
        <p:blipFill>
          <a:blip r:embed="rId3"/>
          <a:stretch>
            <a:fillRect/>
          </a:stretch>
        </p:blipFill>
        <p:spPr>
          <a:xfrm>
            <a:off x="152400" y="762000"/>
            <a:ext cx="5151293" cy="6000582"/>
          </a:xfrm>
          <a:prstGeom prst="rect">
            <a:avLst/>
          </a:prstGeom>
        </p:spPr>
      </p:pic>
      <p:sp>
        <p:nvSpPr>
          <p:cNvPr id="6" name="TextBox 5">
            <a:extLst>
              <a:ext uri="{FF2B5EF4-FFF2-40B4-BE49-F238E27FC236}">
                <a16:creationId xmlns:a16="http://schemas.microsoft.com/office/drawing/2014/main" id="{8830B157-60B5-4F49-94DE-27A73E8FAA05}"/>
              </a:ext>
            </a:extLst>
          </p:cNvPr>
          <p:cNvSpPr txBox="1"/>
          <p:nvPr/>
        </p:nvSpPr>
        <p:spPr>
          <a:xfrm>
            <a:off x="5334000" y="1195117"/>
            <a:ext cx="3602477" cy="5510483"/>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en-SG" sz="2200" dirty="0"/>
              <a:t>Would like to form a right wing government together with the Conservative leader, despite past personal conflicts</a:t>
            </a:r>
          </a:p>
          <a:p>
            <a:pPr marL="342900" lvl="0" indent="-342900">
              <a:lnSpc>
                <a:spcPct val="107000"/>
              </a:lnSpc>
              <a:buFont typeface="Symbol" panose="05050102010706020507" pitchFamily="18" charset="2"/>
              <a:buChar char=""/>
            </a:pPr>
            <a:endParaRPr lang="en-SG" sz="2200" u="sng" dirty="0">
              <a:effectLst/>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SG" sz="2200" dirty="0"/>
              <a:t>Do not want to work with the left wing Labour party</a:t>
            </a:r>
          </a:p>
          <a:p>
            <a:pPr marL="342900" lvl="0" indent="-342900">
              <a:lnSpc>
                <a:spcPct val="107000"/>
              </a:lnSpc>
              <a:buFont typeface="Symbol" panose="05050102010706020507" pitchFamily="18" charset="2"/>
              <a:buChar char=""/>
            </a:pPr>
            <a:endParaRPr lang="en-SG" sz="2200" u="sng" dirty="0">
              <a:effectLst/>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SG" sz="2200" dirty="0">
                <a:effectLst/>
                <a:ea typeface="Calibri" panose="020F0502020204030204" pitchFamily="34" charset="0"/>
                <a:cs typeface="Arial" panose="020B0604020202020204" pitchFamily="34" charset="0"/>
              </a:rPr>
              <a:t>Aim for at least 1 minister</a:t>
            </a:r>
          </a:p>
          <a:p>
            <a:pPr marL="342900" indent="-342900">
              <a:lnSpc>
                <a:spcPct val="107000"/>
              </a:lnSpc>
              <a:buFont typeface="Symbol" panose="05050102010706020507" pitchFamily="18" charset="2"/>
              <a:buChar char=""/>
            </a:pPr>
            <a:endParaRPr lang="en-SG" sz="2200" dirty="0"/>
          </a:p>
          <a:p>
            <a:pPr marL="342900" indent="-342900">
              <a:lnSpc>
                <a:spcPct val="107000"/>
              </a:lnSpc>
              <a:buFont typeface="Symbol" panose="05050102010706020507" pitchFamily="18" charset="2"/>
              <a:buChar char=""/>
            </a:pPr>
            <a:r>
              <a:rPr lang="en-SG" sz="2200" dirty="0"/>
              <a:t>Benefit from “no agreement” and new elections being held</a:t>
            </a:r>
          </a:p>
          <a:p>
            <a:pPr marL="342900" lvl="0" indent="-342900">
              <a:lnSpc>
                <a:spcPct val="107000"/>
              </a:lnSpc>
              <a:buFont typeface="Symbol" panose="05050102010706020507" pitchFamily="18" charset="2"/>
              <a:buChar char=""/>
            </a:pPr>
            <a:endParaRPr lang="en-SG" sz="22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3561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126269-A737-48F6-AD7D-FED33E3DAFC6}"/>
              </a:ext>
            </a:extLst>
          </p:cNvPr>
          <p:cNvSpPr txBox="1">
            <a:spLocks/>
          </p:cNvSpPr>
          <p:nvPr/>
        </p:nvSpPr>
        <p:spPr>
          <a:xfrm>
            <a:off x="457200" y="-76200"/>
            <a:ext cx="8229600" cy="1143000"/>
          </a:xfrm>
          <a:prstGeom prst="rect">
            <a:avLst/>
          </a:prstGeom>
        </p:spPr>
        <p:txBody>
          <a:bodyP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b="1" dirty="0"/>
            </a:br>
            <a:r>
              <a:rPr lang="en-US" b="1" dirty="0"/>
              <a:t>A few potential alliances and coalitions</a:t>
            </a:r>
          </a:p>
        </p:txBody>
      </p:sp>
    </p:spTree>
    <p:extLst>
      <p:ext uri="{BB962C8B-B14F-4D97-AF65-F5344CB8AC3E}">
        <p14:creationId xmlns:p14="http://schemas.microsoft.com/office/powerpoint/2010/main" val="224788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C8EDFA-D68F-47EF-A75D-9B36489BC3A7}"/>
              </a:ext>
            </a:extLst>
          </p:cNvPr>
          <p:cNvPicPr>
            <a:picLocks noChangeAspect="1"/>
          </p:cNvPicPr>
          <p:nvPr/>
        </p:nvPicPr>
        <p:blipFill rotWithShape="1">
          <a:blip r:embed="rId3"/>
          <a:srcRect b="57962"/>
          <a:stretch/>
        </p:blipFill>
        <p:spPr>
          <a:xfrm>
            <a:off x="0" y="79484"/>
            <a:ext cx="9144000" cy="2816116"/>
          </a:xfrm>
          <a:prstGeom prst="rect">
            <a:avLst/>
          </a:prstGeom>
        </p:spPr>
      </p:pic>
    </p:spTree>
    <p:extLst>
      <p:ext uri="{BB962C8B-B14F-4D97-AF65-F5344CB8AC3E}">
        <p14:creationId xmlns:p14="http://schemas.microsoft.com/office/powerpoint/2010/main" val="235731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B2E7AA-72E5-432B-832B-78FA12E41FC6}"/>
              </a:ext>
            </a:extLst>
          </p:cNvPr>
          <p:cNvPicPr>
            <a:picLocks noChangeAspect="1"/>
          </p:cNvPicPr>
          <p:nvPr/>
        </p:nvPicPr>
        <p:blipFill>
          <a:blip r:embed="rId3"/>
          <a:stretch>
            <a:fillRect/>
          </a:stretch>
        </p:blipFill>
        <p:spPr>
          <a:xfrm>
            <a:off x="0" y="79484"/>
            <a:ext cx="9144000" cy="6699032"/>
          </a:xfrm>
          <a:prstGeom prst="rect">
            <a:avLst/>
          </a:prstGeom>
        </p:spPr>
      </p:pic>
    </p:spTree>
    <p:extLst>
      <p:ext uri="{BB962C8B-B14F-4D97-AF65-F5344CB8AC3E}">
        <p14:creationId xmlns:p14="http://schemas.microsoft.com/office/powerpoint/2010/main" val="397723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E76A13-4788-2356-BB09-5D3883C9FAC3}"/>
              </a:ext>
            </a:extLst>
          </p:cNvPr>
          <p:cNvPicPr>
            <a:picLocks noChangeAspect="1"/>
          </p:cNvPicPr>
          <p:nvPr/>
        </p:nvPicPr>
        <p:blipFill rotWithShape="1">
          <a:blip r:embed="rId3"/>
          <a:srcRect b="71111"/>
          <a:stretch/>
        </p:blipFill>
        <p:spPr>
          <a:xfrm>
            <a:off x="381000" y="0"/>
            <a:ext cx="8305800" cy="1981200"/>
          </a:xfrm>
          <a:prstGeom prst="rect">
            <a:avLst/>
          </a:prstGeom>
        </p:spPr>
      </p:pic>
    </p:spTree>
    <p:extLst>
      <p:ext uri="{BB962C8B-B14F-4D97-AF65-F5344CB8AC3E}">
        <p14:creationId xmlns:p14="http://schemas.microsoft.com/office/powerpoint/2010/main" val="119020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1A8B8-E9C6-4A15-88C0-EE05312C0188}"/>
              </a:ext>
            </a:extLst>
          </p:cNvPr>
          <p:cNvPicPr>
            <a:picLocks noChangeAspect="1"/>
          </p:cNvPicPr>
          <p:nvPr/>
        </p:nvPicPr>
        <p:blipFill rotWithShape="1">
          <a:blip r:embed="rId3"/>
          <a:srcRect b="42222"/>
          <a:stretch/>
        </p:blipFill>
        <p:spPr>
          <a:xfrm>
            <a:off x="381000" y="0"/>
            <a:ext cx="8305800" cy="3962400"/>
          </a:xfrm>
          <a:prstGeom prst="rect">
            <a:avLst/>
          </a:prstGeom>
        </p:spPr>
      </p:pic>
    </p:spTree>
    <p:extLst>
      <p:ext uri="{BB962C8B-B14F-4D97-AF65-F5344CB8AC3E}">
        <p14:creationId xmlns:p14="http://schemas.microsoft.com/office/powerpoint/2010/main" val="80928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br>
              <a:rPr lang="en-US" b="1" dirty="0"/>
            </a:br>
            <a:r>
              <a:rPr lang="en-US" b="1" dirty="0"/>
              <a:t>Coalitions</a:t>
            </a:r>
            <a:br>
              <a:rPr lang="en-US" b="1" dirty="0"/>
            </a:br>
            <a:endParaRPr lang="en-US" b="1" dirty="0"/>
          </a:p>
        </p:txBody>
      </p:sp>
      <p:pic>
        <p:nvPicPr>
          <p:cNvPr id="6" name="Picture 2">
            <a:extLst>
              <a:ext uri="{FF2B5EF4-FFF2-40B4-BE49-F238E27FC236}">
                <a16:creationId xmlns:a16="http://schemas.microsoft.com/office/drawing/2014/main" id="{A1965945-DB99-4629-AD40-35449069B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008913"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715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69513F-094A-F17A-0C55-C3CEEA3FCB45}"/>
              </a:ext>
            </a:extLst>
          </p:cNvPr>
          <p:cNvPicPr>
            <a:picLocks noChangeAspect="1"/>
          </p:cNvPicPr>
          <p:nvPr/>
        </p:nvPicPr>
        <p:blipFill rotWithShape="1">
          <a:blip r:embed="rId3"/>
          <a:srcRect t="-1" b="-1"/>
          <a:stretch/>
        </p:blipFill>
        <p:spPr>
          <a:xfrm>
            <a:off x="381000" y="0"/>
            <a:ext cx="8305800" cy="6858000"/>
          </a:xfrm>
          <a:prstGeom prst="rect">
            <a:avLst/>
          </a:prstGeom>
        </p:spPr>
      </p:pic>
    </p:spTree>
    <p:extLst>
      <p:ext uri="{BB962C8B-B14F-4D97-AF65-F5344CB8AC3E}">
        <p14:creationId xmlns:p14="http://schemas.microsoft.com/office/powerpoint/2010/main" val="71282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B1101E-6590-46DD-AA3A-A46F48D6381A}"/>
              </a:ext>
            </a:extLst>
          </p:cNvPr>
          <p:cNvSpPr txBox="1">
            <a:spLocks/>
          </p:cNvSpPr>
          <p:nvPr/>
        </p:nvSpPr>
        <p:spPr>
          <a:xfrm>
            <a:off x="457200" y="4572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Summary table of the previous scenarios</a:t>
            </a:r>
          </a:p>
        </p:txBody>
      </p:sp>
      <p:sp>
        <p:nvSpPr>
          <p:cNvPr id="6" name="TextBox 5">
            <a:extLst>
              <a:ext uri="{FF2B5EF4-FFF2-40B4-BE49-F238E27FC236}">
                <a16:creationId xmlns:a16="http://schemas.microsoft.com/office/drawing/2014/main" id="{04540116-C4A8-4437-BA93-57DEB11B594D}"/>
              </a:ext>
            </a:extLst>
          </p:cNvPr>
          <p:cNvSpPr txBox="1"/>
          <p:nvPr/>
        </p:nvSpPr>
        <p:spPr>
          <a:xfrm>
            <a:off x="533400" y="5334000"/>
            <a:ext cx="8229600" cy="830997"/>
          </a:xfrm>
          <a:prstGeom prst="rect">
            <a:avLst/>
          </a:prstGeom>
          <a:noFill/>
        </p:spPr>
        <p:txBody>
          <a:bodyPr wrap="square">
            <a:spAutoFit/>
          </a:bodyPr>
          <a:lstStyle/>
          <a:p>
            <a:pPr algn="ctr"/>
            <a:r>
              <a:rPr lang="en-US" sz="2400" b="1" dirty="0"/>
              <a:t>Numerous potential outcomes exist in the Augusta case, </a:t>
            </a:r>
          </a:p>
          <a:p>
            <a:pPr algn="ctr"/>
            <a:r>
              <a:rPr lang="en-US" sz="2400" b="1" dirty="0"/>
              <a:t>with no clear optimal solution</a:t>
            </a:r>
          </a:p>
        </p:txBody>
      </p:sp>
      <p:graphicFrame>
        <p:nvGraphicFramePr>
          <p:cNvPr id="3" name="Table 2">
            <a:extLst>
              <a:ext uri="{FF2B5EF4-FFF2-40B4-BE49-F238E27FC236}">
                <a16:creationId xmlns:a16="http://schemas.microsoft.com/office/drawing/2014/main" id="{3EB7B338-C650-9FCF-15D7-0A4C2B164BFF}"/>
              </a:ext>
            </a:extLst>
          </p:cNvPr>
          <p:cNvGraphicFramePr>
            <a:graphicFrameLocks noGrp="1"/>
          </p:cNvGraphicFramePr>
          <p:nvPr>
            <p:extLst>
              <p:ext uri="{D42A27DB-BD31-4B8C-83A1-F6EECF244321}">
                <p14:modId xmlns:p14="http://schemas.microsoft.com/office/powerpoint/2010/main" val="2496076295"/>
              </p:ext>
            </p:extLst>
          </p:nvPr>
        </p:nvGraphicFramePr>
        <p:xfrm>
          <a:off x="838200" y="1676400"/>
          <a:ext cx="7696200" cy="3124200"/>
        </p:xfrm>
        <a:graphic>
          <a:graphicData uri="http://schemas.openxmlformats.org/drawingml/2006/table">
            <a:tbl>
              <a:tblPr firstRow="1" firstCol="1" bandRow="1"/>
              <a:tblGrid>
                <a:gridCol w="1539240">
                  <a:extLst>
                    <a:ext uri="{9D8B030D-6E8A-4147-A177-3AD203B41FA5}">
                      <a16:colId xmlns:a16="http://schemas.microsoft.com/office/drawing/2014/main" val="4037420015"/>
                    </a:ext>
                  </a:extLst>
                </a:gridCol>
                <a:gridCol w="1539240">
                  <a:extLst>
                    <a:ext uri="{9D8B030D-6E8A-4147-A177-3AD203B41FA5}">
                      <a16:colId xmlns:a16="http://schemas.microsoft.com/office/drawing/2014/main" val="2360851315"/>
                    </a:ext>
                  </a:extLst>
                </a:gridCol>
                <a:gridCol w="1539240">
                  <a:extLst>
                    <a:ext uri="{9D8B030D-6E8A-4147-A177-3AD203B41FA5}">
                      <a16:colId xmlns:a16="http://schemas.microsoft.com/office/drawing/2014/main" val="3451526754"/>
                    </a:ext>
                  </a:extLst>
                </a:gridCol>
                <a:gridCol w="1539240">
                  <a:extLst>
                    <a:ext uri="{9D8B030D-6E8A-4147-A177-3AD203B41FA5}">
                      <a16:colId xmlns:a16="http://schemas.microsoft.com/office/drawing/2014/main" val="2580633191"/>
                    </a:ext>
                  </a:extLst>
                </a:gridCol>
                <a:gridCol w="1539240">
                  <a:extLst>
                    <a:ext uri="{9D8B030D-6E8A-4147-A177-3AD203B41FA5}">
                      <a16:colId xmlns:a16="http://schemas.microsoft.com/office/drawing/2014/main" val="2775408157"/>
                    </a:ext>
                  </a:extLst>
                </a:gridCol>
              </a:tblGrid>
              <a:tr h="520700">
                <a:tc>
                  <a:txBody>
                    <a:bodyPr/>
                    <a:lstStyle/>
                    <a:p>
                      <a:pPr algn="ctr">
                        <a:lnSpc>
                          <a:spcPct val="107000"/>
                        </a:lnSpc>
                        <a:spcAft>
                          <a:spcPts val="800"/>
                        </a:spcAft>
                      </a:pPr>
                      <a:r>
                        <a:rPr lang="en-SG" sz="1800" b="1">
                          <a:effectLst/>
                          <a:highlight>
                            <a:srgbClr val="D9D9D9"/>
                          </a:highlight>
                          <a:latin typeface="Roboto" panose="02000000000000000000" pitchFamily="2" charset="0"/>
                          <a:ea typeface="Calibri" panose="020F0502020204030204" pitchFamily="34" charset="0"/>
                          <a:cs typeface="Arial" panose="020B0604020202020204" pitchFamily="34" charset="0"/>
                        </a:rPr>
                        <a:t> </a:t>
                      </a:r>
                      <a:endParaRPr lang="en-AE" sz="24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SG" sz="1800" b="1">
                          <a:solidFill>
                            <a:srgbClr val="000000"/>
                          </a:solidFill>
                          <a:effectLst/>
                          <a:highlight>
                            <a:srgbClr val="D9D9D9"/>
                          </a:highlight>
                          <a:latin typeface="Roboto" panose="02000000000000000000" pitchFamily="2" charset="0"/>
                          <a:ea typeface="Calibri" panose="020F0502020204030204" pitchFamily="34" charset="0"/>
                          <a:cs typeface="Arial" panose="020B0604020202020204" pitchFamily="34" charset="0"/>
                        </a:rPr>
                        <a:t>Labour</a:t>
                      </a:r>
                      <a:endParaRPr lang="en-AE" sz="24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SG" sz="1800" b="1">
                          <a:solidFill>
                            <a:srgbClr val="000000"/>
                          </a:solidFill>
                          <a:effectLst/>
                          <a:highlight>
                            <a:srgbClr val="D9D9D9"/>
                          </a:highlight>
                          <a:latin typeface="Roboto" panose="02000000000000000000" pitchFamily="2" charset="0"/>
                          <a:ea typeface="Calibri" panose="020F0502020204030204" pitchFamily="34" charset="0"/>
                          <a:cs typeface="Arial" panose="020B0604020202020204" pitchFamily="34" charset="0"/>
                        </a:rPr>
                        <a:t>Liberal</a:t>
                      </a:r>
                      <a:endParaRPr lang="en-AE" sz="24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SG" sz="1800" b="1">
                          <a:solidFill>
                            <a:srgbClr val="000000"/>
                          </a:solidFill>
                          <a:effectLst/>
                          <a:highlight>
                            <a:srgbClr val="D9D9D9"/>
                          </a:highlight>
                          <a:latin typeface="Roboto" panose="02000000000000000000" pitchFamily="2" charset="0"/>
                          <a:ea typeface="Calibri" panose="020F0502020204030204" pitchFamily="34" charset="0"/>
                          <a:cs typeface="Arial" panose="020B0604020202020204" pitchFamily="34" charset="0"/>
                        </a:rPr>
                        <a:t>Conservative</a:t>
                      </a:r>
                      <a:endParaRPr lang="en-AE" sz="24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SG" sz="1800" b="1">
                          <a:solidFill>
                            <a:srgbClr val="000000"/>
                          </a:solidFill>
                          <a:effectLst/>
                          <a:highlight>
                            <a:srgbClr val="D9D9D9"/>
                          </a:highlight>
                          <a:latin typeface="Roboto" panose="02000000000000000000" pitchFamily="2" charset="0"/>
                          <a:ea typeface="Calibri" panose="020F0502020204030204" pitchFamily="34" charset="0"/>
                          <a:cs typeface="Arial" panose="020B0604020202020204" pitchFamily="34" charset="0"/>
                        </a:rPr>
                        <a:t>Libertarian</a:t>
                      </a:r>
                      <a:endParaRPr lang="en-AE" sz="24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48870248"/>
                  </a:ext>
                </a:extLst>
              </a:tr>
              <a:tr h="520700">
                <a:tc>
                  <a:txBody>
                    <a:bodyPr/>
                    <a:lstStyle/>
                    <a:p>
                      <a:pPr algn="ctr">
                        <a:lnSpc>
                          <a:spcPct val="107000"/>
                        </a:lnSpc>
                        <a:spcAft>
                          <a:spcPts val="800"/>
                        </a:spcAft>
                      </a:pPr>
                      <a:r>
                        <a:rPr lang="en-SG" sz="1800" b="1">
                          <a:solidFill>
                            <a:srgbClr val="000000"/>
                          </a:solidFill>
                          <a:effectLst/>
                          <a:highlight>
                            <a:srgbClr val="D9D9D9"/>
                          </a:highlight>
                          <a:latin typeface="Roboto" panose="02000000000000000000" pitchFamily="2" charset="0"/>
                          <a:ea typeface="Calibri" panose="020F0502020204030204" pitchFamily="34" charset="0"/>
                          <a:cs typeface="Arial" panose="020B0604020202020204" pitchFamily="34" charset="0"/>
                        </a:rPr>
                        <a:t>Scenario 1</a:t>
                      </a:r>
                      <a:endParaRPr lang="en-AE" sz="24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SG" sz="1800" b="1">
                          <a:solidFill>
                            <a:srgbClr val="FFFFFF"/>
                          </a:solidFill>
                          <a:effectLst/>
                          <a:highlight>
                            <a:srgbClr val="FF0000"/>
                          </a:highlight>
                          <a:latin typeface="Roboto" panose="02000000000000000000" pitchFamily="2" charset="0"/>
                          <a:ea typeface="Calibri" panose="020F0502020204030204" pitchFamily="34" charset="0"/>
                          <a:cs typeface="Arial" panose="020B0604020202020204" pitchFamily="34" charset="0"/>
                        </a:rPr>
                        <a:t>-5</a:t>
                      </a:r>
                      <a:endParaRPr lang="en-AE" sz="2400">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SG" sz="1800" b="1">
                          <a:solidFill>
                            <a:srgbClr val="000000"/>
                          </a:solidFill>
                          <a:effectLst/>
                          <a:highlight>
                            <a:srgbClr val="92D050"/>
                          </a:highlight>
                          <a:latin typeface="Roboto" panose="02000000000000000000" pitchFamily="2" charset="0"/>
                          <a:ea typeface="Calibri" panose="020F0502020204030204" pitchFamily="34" charset="0"/>
                          <a:cs typeface="Arial" panose="020B0604020202020204" pitchFamily="34" charset="0"/>
                        </a:rPr>
                        <a:t>+8</a:t>
                      </a:r>
                      <a:endParaRPr lang="en-AE" sz="2400">
                        <a:effectLst/>
                        <a:highlight>
                          <a:srgbClr val="92D05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SG" sz="1800" b="1">
                          <a:solidFill>
                            <a:srgbClr val="000000"/>
                          </a:solidFill>
                          <a:effectLst/>
                          <a:highlight>
                            <a:srgbClr val="92D050"/>
                          </a:highlight>
                          <a:latin typeface="Roboto" panose="02000000000000000000" pitchFamily="2" charset="0"/>
                          <a:ea typeface="Calibri" panose="020F0502020204030204" pitchFamily="34" charset="0"/>
                          <a:cs typeface="Arial" panose="020B0604020202020204" pitchFamily="34" charset="0"/>
                        </a:rPr>
                        <a:t>+23</a:t>
                      </a:r>
                      <a:endParaRPr lang="en-AE" sz="2400">
                        <a:effectLst/>
                        <a:highlight>
                          <a:srgbClr val="92D05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SG" sz="1800" b="1">
                          <a:solidFill>
                            <a:srgbClr val="FFFFFF"/>
                          </a:solidFill>
                          <a:effectLst/>
                          <a:highlight>
                            <a:srgbClr val="FF0000"/>
                          </a:highlight>
                          <a:latin typeface="Roboto" panose="02000000000000000000" pitchFamily="2" charset="0"/>
                          <a:ea typeface="Calibri" panose="020F0502020204030204" pitchFamily="34" charset="0"/>
                          <a:cs typeface="Arial" panose="020B0604020202020204" pitchFamily="34" charset="0"/>
                        </a:rPr>
                        <a:t>-10</a:t>
                      </a:r>
                      <a:endParaRPr lang="en-AE" sz="2400">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545653980"/>
                  </a:ext>
                </a:extLst>
              </a:tr>
              <a:tr h="520700">
                <a:tc>
                  <a:txBody>
                    <a:bodyPr/>
                    <a:lstStyle/>
                    <a:p>
                      <a:pPr algn="ctr">
                        <a:lnSpc>
                          <a:spcPct val="107000"/>
                        </a:lnSpc>
                        <a:spcAft>
                          <a:spcPts val="800"/>
                        </a:spcAft>
                      </a:pPr>
                      <a:r>
                        <a:rPr lang="en-SG" sz="1800" b="1">
                          <a:solidFill>
                            <a:srgbClr val="000000"/>
                          </a:solidFill>
                          <a:effectLst/>
                          <a:highlight>
                            <a:srgbClr val="D9D9D9"/>
                          </a:highlight>
                          <a:latin typeface="Roboto" panose="02000000000000000000" pitchFamily="2" charset="0"/>
                          <a:ea typeface="Calibri" panose="020F0502020204030204" pitchFamily="34" charset="0"/>
                          <a:cs typeface="Arial" panose="020B0604020202020204" pitchFamily="34" charset="0"/>
                        </a:rPr>
                        <a:t>Scenario 2</a:t>
                      </a:r>
                      <a:endParaRPr lang="en-AE" sz="24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SG" sz="1800" b="1">
                          <a:solidFill>
                            <a:srgbClr val="FFFFFF"/>
                          </a:solidFill>
                          <a:effectLst/>
                          <a:highlight>
                            <a:srgbClr val="FF0000"/>
                          </a:highlight>
                          <a:latin typeface="Roboto" panose="02000000000000000000" pitchFamily="2" charset="0"/>
                          <a:ea typeface="Calibri" panose="020F0502020204030204" pitchFamily="34" charset="0"/>
                          <a:cs typeface="Arial" panose="020B0604020202020204" pitchFamily="34" charset="0"/>
                        </a:rPr>
                        <a:t>-3</a:t>
                      </a:r>
                      <a:endParaRPr lang="en-AE" sz="2400">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SG" sz="1800" b="1">
                          <a:solidFill>
                            <a:srgbClr val="000000"/>
                          </a:solidFill>
                          <a:effectLst/>
                          <a:highlight>
                            <a:srgbClr val="92D050"/>
                          </a:highlight>
                          <a:latin typeface="Roboto" panose="02000000000000000000" pitchFamily="2" charset="0"/>
                          <a:ea typeface="Calibri" panose="020F0502020204030204" pitchFamily="34" charset="0"/>
                          <a:cs typeface="Arial" panose="020B0604020202020204" pitchFamily="34" charset="0"/>
                        </a:rPr>
                        <a:t>+15</a:t>
                      </a:r>
                      <a:endParaRPr lang="en-AE" sz="2400">
                        <a:effectLst/>
                        <a:highlight>
                          <a:srgbClr val="92D05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SG" sz="1800" b="1">
                          <a:solidFill>
                            <a:srgbClr val="000000"/>
                          </a:solidFill>
                          <a:effectLst/>
                          <a:highlight>
                            <a:srgbClr val="92D050"/>
                          </a:highlight>
                          <a:latin typeface="Roboto" panose="02000000000000000000" pitchFamily="2" charset="0"/>
                          <a:ea typeface="Calibri" panose="020F0502020204030204" pitchFamily="34" charset="0"/>
                          <a:cs typeface="Arial" panose="020B0604020202020204" pitchFamily="34" charset="0"/>
                        </a:rPr>
                        <a:t>+32</a:t>
                      </a:r>
                      <a:endParaRPr lang="en-AE" sz="2400">
                        <a:effectLst/>
                        <a:highlight>
                          <a:srgbClr val="92D05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SG" sz="1800" b="1">
                          <a:solidFill>
                            <a:srgbClr val="FFFFFF"/>
                          </a:solidFill>
                          <a:effectLst/>
                          <a:highlight>
                            <a:srgbClr val="FF0000"/>
                          </a:highlight>
                          <a:latin typeface="Roboto" panose="02000000000000000000" pitchFamily="2" charset="0"/>
                          <a:ea typeface="Calibri" panose="020F0502020204030204" pitchFamily="34" charset="0"/>
                          <a:cs typeface="Arial" panose="020B0604020202020204" pitchFamily="34" charset="0"/>
                        </a:rPr>
                        <a:t>-15</a:t>
                      </a:r>
                      <a:endParaRPr lang="en-AE" sz="2400">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28823756"/>
                  </a:ext>
                </a:extLst>
              </a:tr>
              <a:tr h="520700">
                <a:tc>
                  <a:txBody>
                    <a:bodyPr/>
                    <a:lstStyle/>
                    <a:p>
                      <a:pPr algn="ctr">
                        <a:lnSpc>
                          <a:spcPct val="107000"/>
                        </a:lnSpc>
                        <a:spcAft>
                          <a:spcPts val="800"/>
                        </a:spcAft>
                      </a:pPr>
                      <a:r>
                        <a:rPr lang="en-SG" sz="1800" b="1">
                          <a:solidFill>
                            <a:srgbClr val="000000"/>
                          </a:solidFill>
                          <a:effectLst/>
                          <a:highlight>
                            <a:srgbClr val="D9D9D9"/>
                          </a:highlight>
                          <a:latin typeface="Roboto" panose="02000000000000000000" pitchFamily="2" charset="0"/>
                          <a:ea typeface="Calibri" panose="020F0502020204030204" pitchFamily="34" charset="0"/>
                          <a:cs typeface="Arial" panose="020B0604020202020204" pitchFamily="34" charset="0"/>
                        </a:rPr>
                        <a:t>Scenario 3</a:t>
                      </a:r>
                      <a:endParaRPr lang="en-AE" sz="24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SG" sz="1800" b="1">
                          <a:solidFill>
                            <a:srgbClr val="FFFFFF"/>
                          </a:solidFill>
                          <a:effectLst/>
                          <a:highlight>
                            <a:srgbClr val="FF0000"/>
                          </a:highlight>
                          <a:latin typeface="Roboto" panose="02000000000000000000" pitchFamily="2" charset="0"/>
                          <a:ea typeface="Calibri" panose="020F0502020204030204" pitchFamily="34" charset="0"/>
                          <a:cs typeface="Arial" panose="020B0604020202020204" pitchFamily="34" charset="0"/>
                        </a:rPr>
                        <a:t>-20</a:t>
                      </a:r>
                      <a:endParaRPr lang="en-AE" sz="2400">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SG" sz="1800" b="1">
                          <a:solidFill>
                            <a:srgbClr val="000000"/>
                          </a:solidFill>
                          <a:effectLst/>
                          <a:highlight>
                            <a:srgbClr val="92D050"/>
                          </a:highlight>
                          <a:latin typeface="Roboto" panose="02000000000000000000" pitchFamily="2" charset="0"/>
                          <a:ea typeface="Calibri" panose="020F0502020204030204" pitchFamily="34" charset="0"/>
                          <a:cs typeface="Arial" panose="020B0604020202020204" pitchFamily="34" charset="0"/>
                        </a:rPr>
                        <a:t>+11</a:t>
                      </a:r>
                      <a:endParaRPr lang="en-AE" sz="2400">
                        <a:effectLst/>
                        <a:highlight>
                          <a:srgbClr val="92D05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SG" sz="1800" b="1">
                          <a:solidFill>
                            <a:srgbClr val="000000"/>
                          </a:solidFill>
                          <a:effectLst/>
                          <a:highlight>
                            <a:srgbClr val="92D050"/>
                          </a:highlight>
                          <a:latin typeface="Roboto" panose="02000000000000000000" pitchFamily="2" charset="0"/>
                          <a:ea typeface="Calibri" panose="020F0502020204030204" pitchFamily="34" charset="0"/>
                          <a:cs typeface="Arial" panose="020B0604020202020204" pitchFamily="34" charset="0"/>
                        </a:rPr>
                        <a:t>+23</a:t>
                      </a:r>
                      <a:endParaRPr lang="en-AE" sz="2400">
                        <a:effectLst/>
                        <a:highlight>
                          <a:srgbClr val="92D05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SG" sz="1800" b="1">
                          <a:solidFill>
                            <a:srgbClr val="000000"/>
                          </a:solidFill>
                          <a:effectLst/>
                          <a:highlight>
                            <a:srgbClr val="FFFF00"/>
                          </a:highlight>
                          <a:latin typeface="Roboto" panose="02000000000000000000" pitchFamily="2" charset="0"/>
                          <a:ea typeface="Calibri" panose="020F0502020204030204" pitchFamily="34" charset="0"/>
                          <a:cs typeface="Arial" panose="020B0604020202020204" pitchFamily="34" charset="0"/>
                        </a:rPr>
                        <a:t>0</a:t>
                      </a:r>
                      <a:endParaRPr lang="en-AE" sz="240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41295167"/>
                  </a:ext>
                </a:extLst>
              </a:tr>
              <a:tr h="520700">
                <a:tc>
                  <a:txBody>
                    <a:bodyPr/>
                    <a:lstStyle/>
                    <a:p>
                      <a:pPr algn="ctr">
                        <a:lnSpc>
                          <a:spcPct val="107000"/>
                        </a:lnSpc>
                        <a:spcAft>
                          <a:spcPts val="800"/>
                        </a:spcAft>
                      </a:pPr>
                      <a:r>
                        <a:rPr lang="en-SG" sz="1800" b="1">
                          <a:solidFill>
                            <a:srgbClr val="000000"/>
                          </a:solidFill>
                          <a:effectLst/>
                          <a:highlight>
                            <a:srgbClr val="D9D9D9"/>
                          </a:highlight>
                          <a:latin typeface="Roboto" panose="02000000000000000000" pitchFamily="2" charset="0"/>
                          <a:ea typeface="Calibri" panose="020F0502020204030204" pitchFamily="34" charset="0"/>
                          <a:cs typeface="Arial" panose="020B0604020202020204" pitchFamily="34" charset="0"/>
                        </a:rPr>
                        <a:t>Scenario 4</a:t>
                      </a:r>
                      <a:endParaRPr lang="en-AE" sz="24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SG" sz="1800" b="1">
                          <a:solidFill>
                            <a:srgbClr val="FFFFFF"/>
                          </a:solidFill>
                          <a:effectLst/>
                          <a:highlight>
                            <a:srgbClr val="FF0000"/>
                          </a:highlight>
                          <a:latin typeface="Roboto" panose="02000000000000000000" pitchFamily="2" charset="0"/>
                          <a:ea typeface="Calibri" panose="020F0502020204030204" pitchFamily="34" charset="0"/>
                          <a:cs typeface="Arial" panose="020B0604020202020204" pitchFamily="34" charset="0"/>
                        </a:rPr>
                        <a:t>-10</a:t>
                      </a:r>
                      <a:endParaRPr lang="en-AE" sz="2400">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SG" sz="1800" b="1">
                          <a:solidFill>
                            <a:srgbClr val="000000"/>
                          </a:solidFill>
                          <a:effectLst/>
                          <a:highlight>
                            <a:srgbClr val="92D050"/>
                          </a:highlight>
                          <a:latin typeface="Roboto" panose="02000000000000000000" pitchFamily="2" charset="0"/>
                          <a:ea typeface="Calibri" panose="020F0502020204030204" pitchFamily="34" charset="0"/>
                          <a:cs typeface="Arial" panose="020B0604020202020204" pitchFamily="34" charset="0"/>
                        </a:rPr>
                        <a:t>+23</a:t>
                      </a:r>
                      <a:endParaRPr lang="en-AE" sz="2400">
                        <a:effectLst/>
                        <a:highlight>
                          <a:srgbClr val="92D05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SG" sz="1800" b="1">
                          <a:solidFill>
                            <a:srgbClr val="000000"/>
                          </a:solidFill>
                          <a:effectLst/>
                          <a:highlight>
                            <a:srgbClr val="92D050"/>
                          </a:highlight>
                          <a:latin typeface="Roboto" panose="02000000000000000000" pitchFamily="2" charset="0"/>
                          <a:ea typeface="Calibri" panose="020F0502020204030204" pitchFamily="34" charset="0"/>
                          <a:cs typeface="Arial" panose="020B0604020202020204" pitchFamily="34" charset="0"/>
                        </a:rPr>
                        <a:t>+32</a:t>
                      </a:r>
                      <a:endParaRPr lang="en-AE" sz="2400">
                        <a:effectLst/>
                        <a:highlight>
                          <a:srgbClr val="92D05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SG" sz="1800" b="1">
                          <a:solidFill>
                            <a:srgbClr val="FFFFFF"/>
                          </a:solidFill>
                          <a:effectLst/>
                          <a:highlight>
                            <a:srgbClr val="FF0000"/>
                          </a:highlight>
                          <a:latin typeface="Roboto" panose="02000000000000000000" pitchFamily="2" charset="0"/>
                          <a:ea typeface="Calibri" panose="020F0502020204030204" pitchFamily="34" charset="0"/>
                          <a:cs typeface="Arial" panose="020B0604020202020204" pitchFamily="34" charset="0"/>
                        </a:rPr>
                        <a:t>-15</a:t>
                      </a:r>
                      <a:endParaRPr lang="en-AE" sz="2400">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98659323"/>
                  </a:ext>
                </a:extLst>
              </a:tr>
              <a:tr h="520700">
                <a:tc>
                  <a:txBody>
                    <a:bodyPr/>
                    <a:lstStyle/>
                    <a:p>
                      <a:pPr algn="ctr">
                        <a:lnSpc>
                          <a:spcPct val="107000"/>
                        </a:lnSpc>
                        <a:spcAft>
                          <a:spcPts val="800"/>
                        </a:spcAft>
                      </a:pPr>
                      <a:r>
                        <a:rPr lang="en-SG" sz="1800" b="1" dirty="0">
                          <a:solidFill>
                            <a:srgbClr val="000000"/>
                          </a:solidFill>
                          <a:effectLst/>
                          <a:highlight>
                            <a:srgbClr val="D9D9D9"/>
                          </a:highlight>
                          <a:latin typeface="Roboto" panose="02000000000000000000" pitchFamily="2" charset="0"/>
                          <a:ea typeface="Calibri" panose="020F0502020204030204" pitchFamily="34" charset="0"/>
                          <a:cs typeface="Arial" panose="020B0604020202020204" pitchFamily="34" charset="0"/>
                        </a:rPr>
                        <a:t>Scenario 5</a:t>
                      </a:r>
                      <a:endParaRPr lang="en-AE" sz="2400" dirty="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SG" sz="1800" b="1" dirty="0">
                          <a:solidFill>
                            <a:srgbClr val="000000"/>
                          </a:solidFill>
                          <a:effectLst/>
                          <a:highlight>
                            <a:srgbClr val="92D050"/>
                          </a:highlight>
                          <a:latin typeface="Roboto" panose="02000000000000000000" pitchFamily="2" charset="0"/>
                          <a:ea typeface="Calibri" panose="020F0502020204030204" pitchFamily="34" charset="0"/>
                          <a:cs typeface="Arial" panose="020B0604020202020204" pitchFamily="34" charset="0"/>
                        </a:rPr>
                        <a:t>+20</a:t>
                      </a:r>
                      <a:endParaRPr lang="en-AE" sz="2400" dirty="0">
                        <a:effectLst/>
                        <a:highlight>
                          <a:srgbClr val="92D05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SG" sz="1800" b="1" dirty="0">
                          <a:solidFill>
                            <a:srgbClr val="000000"/>
                          </a:solidFill>
                          <a:effectLst/>
                          <a:highlight>
                            <a:srgbClr val="92D050"/>
                          </a:highlight>
                          <a:latin typeface="Roboto" panose="02000000000000000000" pitchFamily="2" charset="0"/>
                          <a:ea typeface="Calibri" panose="020F0502020204030204" pitchFamily="34" charset="0"/>
                          <a:cs typeface="Arial" panose="020B0604020202020204" pitchFamily="34" charset="0"/>
                        </a:rPr>
                        <a:t>+10</a:t>
                      </a:r>
                      <a:endParaRPr lang="en-AE" sz="2400" dirty="0">
                        <a:effectLst/>
                        <a:highlight>
                          <a:srgbClr val="92D05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SG" sz="1800" b="1" dirty="0">
                          <a:solidFill>
                            <a:srgbClr val="FFFFFF"/>
                          </a:solidFill>
                          <a:effectLst/>
                          <a:highlight>
                            <a:srgbClr val="FF0000"/>
                          </a:highlight>
                          <a:latin typeface="Roboto" panose="02000000000000000000" pitchFamily="2" charset="0"/>
                          <a:ea typeface="Calibri" panose="020F0502020204030204" pitchFamily="34" charset="0"/>
                          <a:cs typeface="Arial" panose="020B0604020202020204" pitchFamily="34" charset="0"/>
                        </a:rPr>
                        <a:t>-50</a:t>
                      </a:r>
                      <a:endParaRPr lang="en-AE" sz="2400" dirty="0">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SG" sz="1800" b="1" dirty="0">
                          <a:solidFill>
                            <a:srgbClr val="000000"/>
                          </a:solidFill>
                          <a:effectLst/>
                          <a:highlight>
                            <a:srgbClr val="92D050"/>
                          </a:highlight>
                          <a:latin typeface="Roboto" panose="02000000000000000000" pitchFamily="2" charset="0"/>
                          <a:ea typeface="Calibri" panose="020F0502020204030204" pitchFamily="34" charset="0"/>
                          <a:cs typeface="Arial" panose="020B0604020202020204" pitchFamily="34" charset="0"/>
                        </a:rPr>
                        <a:t>+20</a:t>
                      </a:r>
                      <a:endParaRPr lang="en-AE" sz="2400" dirty="0">
                        <a:effectLst/>
                        <a:highlight>
                          <a:srgbClr val="92D050"/>
                        </a:highligh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60680162"/>
                  </a:ext>
                </a:extLst>
              </a:tr>
            </a:tbl>
          </a:graphicData>
        </a:graphic>
      </p:graphicFrame>
    </p:spTree>
    <p:extLst>
      <p:ext uri="{BB962C8B-B14F-4D97-AF65-F5344CB8AC3E}">
        <p14:creationId xmlns:p14="http://schemas.microsoft.com/office/powerpoint/2010/main" val="72516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CCE84-0F2A-43DF-8AB9-6376F5602B07}"/>
              </a:ext>
            </a:extLst>
          </p:cNvPr>
          <p:cNvSpPr>
            <a:spLocks noGrp="1"/>
          </p:cNvSpPr>
          <p:nvPr>
            <p:ph type="title"/>
          </p:nvPr>
        </p:nvSpPr>
        <p:spPr>
          <a:xfrm>
            <a:off x="457200" y="304800"/>
            <a:ext cx="8229600" cy="1143000"/>
          </a:xfrm>
        </p:spPr>
        <p:txBody>
          <a:bodyPr>
            <a:normAutofit/>
          </a:bodyPr>
          <a:lstStyle/>
          <a:p>
            <a:r>
              <a:rPr lang="en-SG" sz="3200" b="1" dirty="0"/>
              <a:t>What type of deal did you reach? </a:t>
            </a:r>
            <a:br>
              <a:rPr lang="en-SG" sz="3200" b="1" dirty="0"/>
            </a:br>
            <a:r>
              <a:rPr lang="en-SG" sz="3200" b="1" dirty="0"/>
              <a:t>How did you divide the ministers between you?</a:t>
            </a:r>
          </a:p>
        </p:txBody>
      </p:sp>
      <p:sp>
        <p:nvSpPr>
          <p:cNvPr id="3" name="Content Placeholder 2">
            <a:extLst>
              <a:ext uri="{FF2B5EF4-FFF2-40B4-BE49-F238E27FC236}">
                <a16:creationId xmlns:a16="http://schemas.microsoft.com/office/drawing/2014/main" id="{3FA95791-769C-4771-943E-C6FF9D305E08}"/>
              </a:ext>
            </a:extLst>
          </p:cNvPr>
          <p:cNvSpPr>
            <a:spLocks noGrp="1"/>
          </p:cNvSpPr>
          <p:nvPr>
            <p:ph idx="1"/>
          </p:nvPr>
        </p:nvSpPr>
        <p:spPr>
          <a:xfrm>
            <a:off x="457200" y="1752600"/>
            <a:ext cx="8229600" cy="4983162"/>
          </a:xfrm>
        </p:spPr>
        <p:txBody>
          <a:bodyPr>
            <a:normAutofit/>
          </a:bodyPr>
          <a:lstStyle/>
          <a:p>
            <a:pPr marL="514350" indent="-514350">
              <a:buFont typeface="+mj-lt"/>
              <a:buAutoNum type="arabicPeriod"/>
            </a:pPr>
            <a:r>
              <a:rPr lang="en-SG" sz="2800" dirty="0"/>
              <a:t>No government</a:t>
            </a:r>
          </a:p>
          <a:p>
            <a:pPr marL="514350" indent="-514350">
              <a:buFont typeface="+mj-lt"/>
              <a:buAutoNum type="arabicPeriod"/>
            </a:pPr>
            <a:r>
              <a:rPr lang="en-SG" sz="2800" dirty="0"/>
              <a:t>All four parties</a:t>
            </a:r>
          </a:p>
          <a:p>
            <a:pPr marL="514350" indent="-514350">
              <a:buFont typeface="+mj-lt"/>
              <a:buAutoNum type="arabicPeriod"/>
            </a:pPr>
            <a:r>
              <a:rPr lang="en-SG" sz="2800" dirty="0"/>
              <a:t>Conservative-Libertarian</a:t>
            </a:r>
          </a:p>
          <a:p>
            <a:pPr marL="514350" indent="-514350">
              <a:buFont typeface="+mj-lt"/>
              <a:buAutoNum type="arabicPeriod"/>
            </a:pPr>
            <a:r>
              <a:rPr lang="en-SG" sz="2800" dirty="0"/>
              <a:t>Labour-Liberal-Conservative</a:t>
            </a:r>
          </a:p>
          <a:p>
            <a:pPr marL="514350" indent="-514350">
              <a:buFont typeface="+mj-lt"/>
              <a:buAutoNum type="arabicPeriod"/>
            </a:pPr>
            <a:r>
              <a:rPr lang="en-SG" sz="2800" dirty="0"/>
              <a:t>Labour-Conservative</a:t>
            </a:r>
          </a:p>
          <a:p>
            <a:pPr marL="514350" indent="-514350">
              <a:buFont typeface="+mj-lt"/>
              <a:buAutoNum type="arabicPeriod"/>
            </a:pPr>
            <a:r>
              <a:rPr lang="en-SG" sz="2800" dirty="0"/>
              <a:t>Liberal-Conservative</a:t>
            </a:r>
          </a:p>
          <a:p>
            <a:pPr marL="514350" indent="-514350">
              <a:buFont typeface="+mj-lt"/>
              <a:buAutoNum type="arabicPeriod"/>
            </a:pPr>
            <a:r>
              <a:rPr lang="en-SG" sz="2800" dirty="0"/>
              <a:t>Liberal-Conservative-Libertarian</a:t>
            </a:r>
          </a:p>
          <a:p>
            <a:pPr marL="514350" indent="-514350">
              <a:buFont typeface="+mj-lt"/>
              <a:buAutoNum type="arabicPeriod"/>
            </a:pPr>
            <a:r>
              <a:rPr lang="en-SG" sz="2800" dirty="0"/>
              <a:t>Labour-Liberal-Libertarian</a:t>
            </a:r>
          </a:p>
          <a:p>
            <a:pPr marL="514350" indent="-514350">
              <a:buFont typeface="+mj-lt"/>
              <a:buAutoNum type="arabicPeriod"/>
            </a:pPr>
            <a:r>
              <a:rPr lang="en-SG" sz="2800" dirty="0"/>
              <a:t>Labour-Conservative-Libertarian</a:t>
            </a:r>
          </a:p>
          <a:p>
            <a:pPr marL="0" indent="0">
              <a:buNone/>
            </a:pPr>
            <a:endParaRPr lang="en-SG" sz="2800" dirty="0"/>
          </a:p>
          <a:p>
            <a:pPr marL="0" indent="0">
              <a:buNone/>
            </a:pPr>
            <a:endParaRPr lang="en-SG" sz="2800" dirty="0"/>
          </a:p>
          <a:p>
            <a:pPr marL="0" indent="0">
              <a:buNone/>
            </a:pPr>
            <a:endParaRPr lang="en-SG" sz="2800" dirty="0"/>
          </a:p>
          <a:p>
            <a:pPr marL="0" indent="0">
              <a:buNone/>
            </a:pPr>
            <a:endParaRPr lang="en-SG" sz="2800" dirty="0"/>
          </a:p>
          <a:p>
            <a:pPr marL="0" indent="0">
              <a:buNone/>
            </a:pPr>
            <a:endParaRPr lang="en-SG" sz="2800" dirty="0"/>
          </a:p>
        </p:txBody>
      </p:sp>
    </p:spTree>
    <p:extLst>
      <p:ext uri="{BB962C8B-B14F-4D97-AF65-F5344CB8AC3E}">
        <p14:creationId xmlns:p14="http://schemas.microsoft.com/office/powerpoint/2010/main" val="3203712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CB89-5004-4CAF-AB3C-17341A1AEB12}"/>
              </a:ext>
            </a:extLst>
          </p:cNvPr>
          <p:cNvSpPr>
            <a:spLocks noGrp="1"/>
          </p:cNvSpPr>
          <p:nvPr>
            <p:ph type="title"/>
          </p:nvPr>
        </p:nvSpPr>
        <p:spPr>
          <a:xfrm>
            <a:off x="457200" y="152400"/>
            <a:ext cx="8229600" cy="1143000"/>
          </a:xfrm>
        </p:spPr>
        <p:txBody>
          <a:bodyPr>
            <a:normAutofit/>
          </a:bodyPr>
          <a:lstStyle/>
          <a:p>
            <a:r>
              <a:rPr lang="en-SG" sz="3200" b="1" dirty="0"/>
              <a:t>Which country is Augusta?</a:t>
            </a:r>
          </a:p>
        </p:txBody>
      </p:sp>
    </p:spTree>
    <p:extLst>
      <p:ext uri="{BB962C8B-B14F-4D97-AF65-F5344CB8AC3E}">
        <p14:creationId xmlns:p14="http://schemas.microsoft.com/office/powerpoint/2010/main" val="3393474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CB89-5004-4CAF-AB3C-17341A1AEB12}"/>
              </a:ext>
            </a:extLst>
          </p:cNvPr>
          <p:cNvSpPr>
            <a:spLocks noGrp="1"/>
          </p:cNvSpPr>
          <p:nvPr>
            <p:ph type="title"/>
          </p:nvPr>
        </p:nvSpPr>
        <p:spPr>
          <a:xfrm>
            <a:off x="457200" y="152400"/>
            <a:ext cx="8229600" cy="1143000"/>
          </a:xfrm>
        </p:spPr>
        <p:txBody>
          <a:bodyPr>
            <a:normAutofit/>
          </a:bodyPr>
          <a:lstStyle/>
          <a:p>
            <a:r>
              <a:rPr lang="en-SG" sz="3200" b="1" dirty="0"/>
              <a:t>Which country is Augusta?</a:t>
            </a:r>
          </a:p>
        </p:txBody>
      </p:sp>
      <p:pic>
        <p:nvPicPr>
          <p:cNvPr id="3074" name="Picture 2" descr="Planet Earth Free Stock Photo - Public Domain Pictures">
            <a:extLst>
              <a:ext uri="{FF2B5EF4-FFF2-40B4-BE49-F238E27FC236}">
                <a16:creationId xmlns:a16="http://schemas.microsoft.com/office/drawing/2014/main" id="{9C59FE1B-AAD6-9174-A9EB-82A1E38BF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3" y="1219200"/>
            <a:ext cx="5214937" cy="521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516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17BD96-F916-4557-BDAB-412AB7CBB5ED}"/>
              </a:ext>
            </a:extLst>
          </p:cNvPr>
          <p:cNvSpPr txBox="1"/>
          <p:nvPr/>
        </p:nvSpPr>
        <p:spPr>
          <a:xfrm>
            <a:off x="0" y="476250"/>
            <a:ext cx="9144000" cy="584775"/>
          </a:xfrm>
          <a:prstGeom prst="rect">
            <a:avLst/>
          </a:prstGeom>
          <a:noFill/>
        </p:spPr>
        <p:txBody>
          <a:bodyPr wrap="square" rtlCol="0">
            <a:spAutoFit/>
          </a:bodyPr>
          <a:lstStyle/>
          <a:p>
            <a:pPr algn="ctr"/>
            <a:r>
              <a:rPr lang="en-US" sz="3200" b="1" dirty="0"/>
              <a:t>New Zealand</a:t>
            </a:r>
          </a:p>
        </p:txBody>
      </p:sp>
      <p:pic>
        <p:nvPicPr>
          <p:cNvPr id="5124" name="Picture 4">
            <a:extLst>
              <a:ext uri="{FF2B5EF4-FFF2-40B4-BE49-F238E27FC236}">
                <a16:creationId xmlns:a16="http://schemas.microsoft.com/office/drawing/2014/main" id="{76AB1ABA-7BF2-16D4-2E30-F6540FCAD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1125"/>
            <a:ext cx="762000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734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8BA9EE4-CB5A-4942-842F-AB8AD2A88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497" y="1143000"/>
            <a:ext cx="2338703" cy="31228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E84412-08F0-4100-9E2E-6BB76BC0882E}"/>
              </a:ext>
            </a:extLst>
          </p:cNvPr>
          <p:cNvSpPr txBox="1"/>
          <p:nvPr/>
        </p:nvSpPr>
        <p:spPr>
          <a:xfrm>
            <a:off x="374904" y="4572000"/>
            <a:ext cx="4197096" cy="1785104"/>
          </a:xfrm>
          <a:prstGeom prst="rect">
            <a:avLst/>
          </a:prstGeom>
          <a:noFill/>
        </p:spPr>
        <p:txBody>
          <a:bodyPr wrap="square">
            <a:spAutoFit/>
          </a:bodyPr>
          <a:lstStyle/>
          <a:p>
            <a:r>
              <a:rPr lang="en-SG" sz="2200" dirty="0"/>
              <a:t>Jim Bolger, Prime Minister of New Zealand and leader of the conservative National Party, fires former political ally MP Winston Peters from the cabinet</a:t>
            </a:r>
          </a:p>
        </p:txBody>
      </p:sp>
      <p:pic>
        <p:nvPicPr>
          <p:cNvPr id="1028" name="Picture 4" descr="Rebel Tauranga MP Winston Peters is followed by TV cameras after being dumped from the National caucus in October 1992. Photo / NZH Archive">
            <a:extLst>
              <a:ext uri="{FF2B5EF4-FFF2-40B4-BE49-F238E27FC236}">
                <a16:creationId xmlns:a16="http://schemas.microsoft.com/office/drawing/2014/main" id="{48E1CB4E-A008-4860-BF45-C5CFA6177D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81000"/>
            <a:ext cx="3169286" cy="4800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921CD60-AC07-483E-9448-9232097683BA}"/>
              </a:ext>
            </a:extLst>
          </p:cNvPr>
          <p:cNvSpPr txBox="1"/>
          <p:nvPr/>
        </p:nvSpPr>
        <p:spPr>
          <a:xfrm>
            <a:off x="5029200" y="5373468"/>
            <a:ext cx="3886200" cy="1136035"/>
          </a:xfrm>
          <a:prstGeom prst="rect">
            <a:avLst/>
          </a:prstGeom>
          <a:noFill/>
        </p:spPr>
        <p:txBody>
          <a:bodyPr wrap="square">
            <a:spAutoFit/>
          </a:bodyPr>
          <a:lstStyle/>
          <a:p>
            <a:r>
              <a:rPr lang="en-US" sz="2200" b="0" i="0" dirty="0">
                <a:effectLst/>
                <a:latin typeface="Source Sans Pro" panose="020B0503030403020204" pitchFamily="34" charset="0"/>
              </a:rPr>
              <a:t>Rebellious MP Winston Peters after being fired from the National caucus </a:t>
            </a:r>
            <a:r>
              <a:rPr lang="en-US" sz="2200" dirty="0">
                <a:latin typeface="Source Sans Pro" panose="020B0503030403020204" pitchFamily="34" charset="0"/>
              </a:rPr>
              <a:t>(</a:t>
            </a:r>
            <a:r>
              <a:rPr lang="en-US" sz="2200" b="0" i="0" dirty="0">
                <a:effectLst/>
                <a:latin typeface="Source Sans Pro" panose="020B0503030403020204" pitchFamily="34" charset="0"/>
              </a:rPr>
              <a:t>October 1992)</a:t>
            </a:r>
            <a:endParaRPr lang="en-SG" sz="2200" dirty="0"/>
          </a:p>
        </p:txBody>
      </p:sp>
    </p:spTree>
    <p:extLst>
      <p:ext uri="{BB962C8B-B14F-4D97-AF65-F5344CB8AC3E}">
        <p14:creationId xmlns:p14="http://schemas.microsoft.com/office/powerpoint/2010/main" val="1964445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D547-2A91-44F6-975B-CEC86C30A5A7}"/>
              </a:ext>
            </a:extLst>
          </p:cNvPr>
          <p:cNvSpPr>
            <a:spLocks noGrp="1"/>
          </p:cNvSpPr>
          <p:nvPr>
            <p:ph type="title"/>
          </p:nvPr>
        </p:nvSpPr>
        <p:spPr>
          <a:xfrm>
            <a:off x="457200" y="5410200"/>
            <a:ext cx="8229600" cy="1143000"/>
          </a:xfrm>
        </p:spPr>
        <p:txBody>
          <a:bodyPr>
            <a:normAutofit/>
          </a:bodyPr>
          <a:lstStyle/>
          <a:p>
            <a:r>
              <a:rPr lang="en-US" sz="2400" b="1" dirty="0">
                <a:effectLst/>
                <a:latin typeface="+mn-lt"/>
                <a:ea typeface="Calibri" panose="020F0502020204030204" pitchFamily="34" charset="0"/>
              </a:rPr>
              <a:t>In 1993, Winston launches his populist </a:t>
            </a:r>
            <a:br>
              <a:rPr lang="en-US" sz="2400" b="1" dirty="0">
                <a:effectLst/>
                <a:latin typeface="+mn-lt"/>
                <a:ea typeface="Calibri" panose="020F0502020204030204" pitchFamily="34" charset="0"/>
              </a:rPr>
            </a:br>
            <a:r>
              <a:rPr lang="en-US" sz="2400" b="1" dirty="0">
                <a:effectLst/>
                <a:latin typeface="+mn-lt"/>
                <a:ea typeface="Calibri" panose="020F0502020204030204" pitchFamily="34" charset="0"/>
              </a:rPr>
              <a:t>party New Zealand First at a racetrack</a:t>
            </a:r>
            <a:endParaRPr lang="en-SG" sz="2400" b="1" dirty="0">
              <a:latin typeface="+mn-lt"/>
            </a:endParaRPr>
          </a:p>
        </p:txBody>
      </p:sp>
      <p:pic>
        <p:nvPicPr>
          <p:cNvPr id="6146" name="Picture 2" descr="Winston Peters arrives at the rally for the launch of the new political party New Zealand First Party held at Alexandra Park, Auckland in 1993. Photo / NZ Herald">
            <a:extLst>
              <a:ext uri="{FF2B5EF4-FFF2-40B4-BE49-F238E27FC236}">
                <a16:creationId xmlns:a16="http://schemas.microsoft.com/office/drawing/2014/main" id="{D9D733F4-D110-CFE1-58E6-5A08DD5B6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404" y="381000"/>
            <a:ext cx="7113996"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01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B0645C-F9D7-4159-95C3-DEEB3948F510}"/>
              </a:ext>
            </a:extLst>
          </p:cNvPr>
          <p:cNvPicPr>
            <a:picLocks noChangeAspect="1"/>
          </p:cNvPicPr>
          <p:nvPr/>
        </p:nvPicPr>
        <p:blipFill>
          <a:blip r:embed="rId3"/>
          <a:stretch>
            <a:fillRect/>
          </a:stretch>
        </p:blipFill>
        <p:spPr>
          <a:xfrm>
            <a:off x="690282" y="0"/>
            <a:ext cx="7763436" cy="6733593"/>
          </a:xfrm>
          <a:prstGeom prst="rect">
            <a:avLst/>
          </a:prstGeom>
        </p:spPr>
      </p:pic>
      <p:pic>
        <p:nvPicPr>
          <p:cNvPr id="4" name="Picture 3">
            <a:extLst>
              <a:ext uri="{FF2B5EF4-FFF2-40B4-BE49-F238E27FC236}">
                <a16:creationId xmlns:a16="http://schemas.microsoft.com/office/drawing/2014/main" id="{E69BB17E-C004-4D1D-9619-12CBC3FA26F4}"/>
              </a:ext>
            </a:extLst>
          </p:cNvPr>
          <p:cNvPicPr>
            <a:picLocks noChangeAspect="1"/>
          </p:cNvPicPr>
          <p:nvPr/>
        </p:nvPicPr>
        <p:blipFill>
          <a:blip r:embed="rId4"/>
          <a:stretch>
            <a:fillRect/>
          </a:stretch>
        </p:blipFill>
        <p:spPr>
          <a:xfrm>
            <a:off x="533400" y="-895209"/>
            <a:ext cx="8153400" cy="5314809"/>
          </a:xfrm>
          <a:prstGeom prst="rect">
            <a:avLst/>
          </a:prstGeom>
        </p:spPr>
      </p:pic>
      <p:pic>
        <p:nvPicPr>
          <p:cNvPr id="6" name="Picture 2" descr="Little said backing Labour was a vote &amp;quot;for change.&amp;quot;">
            <a:extLst>
              <a:ext uri="{FF2B5EF4-FFF2-40B4-BE49-F238E27FC236}">
                <a16:creationId xmlns:a16="http://schemas.microsoft.com/office/drawing/2014/main" id="{12A6D5C3-685D-4032-B4E6-D91323885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6003" y="1371600"/>
            <a:ext cx="5236797" cy="29406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0EAF87C-D6AC-4145-9BFB-FE516565C12F}"/>
              </a:ext>
            </a:extLst>
          </p:cNvPr>
          <p:cNvSpPr txBox="1"/>
          <p:nvPr/>
        </p:nvSpPr>
        <p:spPr>
          <a:xfrm>
            <a:off x="0" y="265093"/>
            <a:ext cx="9144000" cy="954107"/>
          </a:xfrm>
          <a:prstGeom prst="rect">
            <a:avLst/>
          </a:prstGeom>
          <a:noFill/>
        </p:spPr>
        <p:txBody>
          <a:bodyPr wrap="square" rtlCol="0">
            <a:spAutoFit/>
          </a:bodyPr>
          <a:lstStyle/>
          <a:p>
            <a:pPr algn="ctr"/>
            <a:r>
              <a:rPr lang="en-US" sz="2800" b="1" dirty="0"/>
              <a:t>National party wins the 2017 election, but </a:t>
            </a:r>
            <a:r>
              <a:rPr lang="en-US" sz="2800" b="1" dirty="0" err="1"/>
              <a:t>Labour</a:t>
            </a:r>
            <a:r>
              <a:rPr lang="en-US" sz="2800" b="1" dirty="0"/>
              <a:t> leader Jacinda Ardern builds a coalition of smaller parties</a:t>
            </a:r>
          </a:p>
        </p:txBody>
      </p:sp>
    </p:spTree>
    <p:extLst>
      <p:ext uri="{BB962C8B-B14F-4D97-AF65-F5344CB8AC3E}">
        <p14:creationId xmlns:p14="http://schemas.microsoft.com/office/powerpoint/2010/main" val="370571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0BB24C-B82B-4851-B6A8-6B5EF82BBAA7}"/>
              </a:ext>
            </a:extLst>
          </p:cNvPr>
          <p:cNvPicPr>
            <a:picLocks noChangeAspect="1"/>
          </p:cNvPicPr>
          <p:nvPr/>
        </p:nvPicPr>
        <p:blipFill>
          <a:blip r:embed="rId3"/>
          <a:stretch>
            <a:fillRect/>
          </a:stretch>
        </p:blipFill>
        <p:spPr>
          <a:xfrm>
            <a:off x="325713" y="152400"/>
            <a:ext cx="3216048" cy="6629400"/>
          </a:xfrm>
          <a:prstGeom prst="rect">
            <a:avLst/>
          </a:prstGeom>
        </p:spPr>
      </p:pic>
      <p:pic>
        <p:nvPicPr>
          <p:cNvPr id="1028" name="Picture 4">
            <a:extLst>
              <a:ext uri="{FF2B5EF4-FFF2-40B4-BE49-F238E27FC236}">
                <a16:creationId xmlns:a16="http://schemas.microsoft.com/office/drawing/2014/main" id="{55F17817-70CC-447B-81F6-ACE098D09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52400"/>
            <a:ext cx="4938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604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152400" y="990600"/>
            <a:ext cx="8991600" cy="4800600"/>
          </a:xfrm>
        </p:spPr>
        <p:txBody>
          <a:bodyPr>
            <a:noAutofit/>
          </a:bodyPr>
          <a:lstStyle/>
          <a:p>
            <a:pPr eaLnBrk="1" hangingPunct="1">
              <a:lnSpc>
                <a:spcPct val="90000"/>
              </a:lnSpc>
            </a:pPr>
            <a:r>
              <a:rPr lang="en-US" altLang="en-US" sz="2000" dirty="0"/>
              <a:t>Process</a:t>
            </a:r>
          </a:p>
          <a:p>
            <a:pPr lvl="1">
              <a:lnSpc>
                <a:spcPct val="90000"/>
              </a:lnSpc>
              <a:buFont typeface="Arial" panose="020B0604020202020204" pitchFamily="34" charset="0"/>
              <a:buChar char="•"/>
            </a:pPr>
            <a:r>
              <a:rPr lang="en-US" altLang="en-US" sz="2000" dirty="0"/>
              <a:t>4 roles: Conservative, Liberal, </a:t>
            </a:r>
            <a:r>
              <a:rPr lang="en-US" altLang="en-US" sz="2000" dirty="0" err="1"/>
              <a:t>Labour</a:t>
            </a:r>
            <a:r>
              <a:rPr lang="en-US" altLang="en-US" sz="2000" dirty="0"/>
              <a:t>, Libertarian</a:t>
            </a:r>
          </a:p>
          <a:p>
            <a:pPr lvl="1">
              <a:lnSpc>
                <a:spcPct val="90000"/>
              </a:lnSpc>
              <a:buFont typeface="Arial" panose="020B0604020202020204" pitchFamily="34" charset="0"/>
              <a:buChar char="•"/>
            </a:pPr>
            <a:r>
              <a:rPr lang="en-SG" sz="2000" kern="0" dirty="0"/>
              <a:t>Form groups of 4, decide who gets which role, and</a:t>
            </a:r>
            <a:r>
              <a:rPr lang="en-SG" sz="2000" kern="0" dirty="0">
                <a:solidFill>
                  <a:srgbClr val="7030A0"/>
                </a:solidFill>
              </a:rPr>
              <a:t> READ ONLY YOUR ROLE! </a:t>
            </a:r>
          </a:p>
          <a:p>
            <a:pPr lvl="2">
              <a:lnSpc>
                <a:spcPct val="90000"/>
              </a:lnSpc>
            </a:pPr>
            <a:r>
              <a:rPr lang="en-US" altLang="en-US" sz="2000" dirty="0"/>
              <a:t>Groups of 5 should double up the Libertarian role </a:t>
            </a:r>
          </a:p>
          <a:p>
            <a:pPr lvl="2">
              <a:lnSpc>
                <a:spcPct val="90000"/>
              </a:lnSpc>
            </a:pPr>
            <a:r>
              <a:rPr lang="en-US" altLang="en-US" sz="2000" dirty="0"/>
              <a:t>Groups of 6 should double up the Libertarian and Liberal party roles</a:t>
            </a:r>
          </a:p>
          <a:p>
            <a:pPr lvl="1">
              <a:lnSpc>
                <a:spcPct val="90000"/>
              </a:lnSpc>
              <a:buFont typeface="Arial" panose="020B0604020202020204" pitchFamily="34" charset="0"/>
              <a:buChar char="•"/>
            </a:pPr>
            <a:r>
              <a:rPr lang="en-US" altLang="en-US" sz="2000" b="1" dirty="0"/>
              <a:t>Side channel rule</a:t>
            </a:r>
            <a:r>
              <a:rPr lang="en-US" altLang="en-US" sz="2000" dirty="0"/>
              <a:t>: </a:t>
            </a:r>
            <a:r>
              <a:rPr lang="en-SG" sz="2000" dirty="0">
                <a:effectLst/>
                <a:ea typeface="Times New Roman" panose="02020603050405020304" pitchFamily="18" charset="0"/>
              </a:rPr>
              <a:t>Each party has the right to hold a single 5-minute side discussion with each other party. Longer if both parties interested. </a:t>
            </a:r>
            <a:endParaRPr lang="en-US" altLang="en-US" sz="2000" dirty="0"/>
          </a:p>
          <a:p>
            <a:pPr eaLnBrk="1" hangingPunct="1">
              <a:lnSpc>
                <a:spcPct val="90000"/>
              </a:lnSpc>
            </a:pPr>
            <a:endParaRPr lang="en-US" altLang="en-US" sz="1400" dirty="0"/>
          </a:p>
          <a:p>
            <a:pPr eaLnBrk="1" hangingPunct="1">
              <a:lnSpc>
                <a:spcPct val="90000"/>
              </a:lnSpc>
            </a:pPr>
            <a:r>
              <a:rPr lang="en-US" altLang="en-US" sz="2000" dirty="0"/>
              <a:t>Timeline (</a:t>
            </a:r>
            <a:r>
              <a:rPr lang="en-US" altLang="en-US" sz="2000" b="1" dirty="0"/>
              <a:t>1 hour and 45 minutes </a:t>
            </a:r>
            <a:r>
              <a:rPr lang="en-US" altLang="en-US" sz="2000" dirty="0"/>
              <a:t>in total):</a:t>
            </a:r>
          </a:p>
          <a:p>
            <a:pPr lvl="1">
              <a:lnSpc>
                <a:spcPct val="90000"/>
              </a:lnSpc>
              <a:buFont typeface="Arial" panose="020B0604020202020204" pitchFamily="34" charset="0"/>
              <a:buChar char="•"/>
            </a:pPr>
            <a:r>
              <a:rPr lang="en-US" altLang="en-US" sz="2000" dirty="0"/>
              <a:t>Read your role and plan a strategy (</a:t>
            </a:r>
            <a:r>
              <a:rPr lang="en-US" altLang="en-US" sz="2000" b="1" dirty="0"/>
              <a:t>max 15 min</a:t>
            </a:r>
            <a:r>
              <a:rPr lang="en-US" altLang="en-US" sz="2000" dirty="0"/>
              <a:t>)</a:t>
            </a:r>
            <a:r>
              <a:rPr lang="en-US" altLang="en-US" sz="2000" b="1" dirty="0"/>
              <a:t> </a:t>
            </a:r>
          </a:p>
          <a:p>
            <a:pPr lvl="1">
              <a:lnSpc>
                <a:spcPct val="90000"/>
              </a:lnSpc>
              <a:buFont typeface="Arial" panose="020B0604020202020204" pitchFamily="34" charset="0"/>
              <a:buChar char="•"/>
            </a:pPr>
            <a:r>
              <a:rPr lang="en-US" altLang="en-US" sz="2000" dirty="0"/>
              <a:t>Negotiate in your group (max </a:t>
            </a:r>
            <a:r>
              <a:rPr lang="en-US" altLang="en-US" sz="2000" b="1" dirty="0"/>
              <a:t>1 hour and 15 minutes</a:t>
            </a:r>
            <a:r>
              <a:rPr lang="en-US" altLang="en-US" sz="2000" dirty="0"/>
              <a:t>)</a:t>
            </a:r>
          </a:p>
          <a:p>
            <a:pPr lvl="1">
              <a:lnSpc>
                <a:spcPct val="90000"/>
              </a:lnSpc>
              <a:buFont typeface="Arial" panose="020B0604020202020204" pitchFamily="34" charset="0"/>
              <a:buChar char="•"/>
            </a:pPr>
            <a:r>
              <a:rPr lang="en-US" altLang="en-US" sz="2000" dirty="0"/>
              <a:t>All four political parties must be </a:t>
            </a:r>
            <a:r>
              <a:rPr lang="en-US" altLang="en-US" sz="2000" u="sng" dirty="0"/>
              <a:t>present</a:t>
            </a:r>
            <a:r>
              <a:rPr lang="en-US" altLang="en-US" sz="2000" dirty="0"/>
              <a:t> when the deal is finalized, so that parties in danger of exclusion can make last-minute counter-offers</a:t>
            </a:r>
            <a:endParaRPr lang="en-US" altLang="en-US" sz="1600" dirty="0"/>
          </a:p>
          <a:p>
            <a:pPr lvl="1">
              <a:lnSpc>
                <a:spcPct val="90000"/>
              </a:lnSpc>
              <a:buFont typeface="Arial" panose="020B0604020202020204" pitchFamily="34" charset="0"/>
              <a:buChar char="•"/>
            </a:pPr>
            <a:r>
              <a:rPr lang="en-US" altLang="en-US" sz="2000" dirty="0"/>
              <a:t>Libertarian completes the outcome form and provides it to the instructor </a:t>
            </a:r>
          </a:p>
          <a:p>
            <a:pPr lvl="1">
              <a:lnSpc>
                <a:spcPct val="90000"/>
              </a:lnSpc>
              <a:buFont typeface="Arial" panose="020B0604020202020204" pitchFamily="34" charset="0"/>
              <a:buChar char="•"/>
            </a:pPr>
            <a:r>
              <a:rPr lang="en-US" altLang="en-US" sz="2000" dirty="0"/>
              <a:t>Take a </a:t>
            </a:r>
            <a:r>
              <a:rPr lang="en-US" altLang="en-US" sz="2000" b="1" dirty="0"/>
              <a:t>15 minute</a:t>
            </a:r>
            <a:r>
              <a:rPr lang="en-US" altLang="en-US" sz="2000" dirty="0"/>
              <a:t> break</a:t>
            </a:r>
          </a:p>
          <a:p>
            <a:pPr>
              <a:lnSpc>
                <a:spcPct val="90000"/>
              </a:lnSpc>
            </a:pPr>
            <a:endParaRPr lang="en-US" sz="1400" dirty="0"/>
          </a:p>
          <a:p>
            <a:pPr>
              <a:lnSpc>
                <a:spcPct val="90000"/>
              </a:lnSpc>
            </a:pPr>
            <a:r>
              <a:rPr lang="en-US" sz="2000" dirty="0"/>
              <a:t>You are </a:t>
            </a:r>
            <a:r>
              <a:rPr lang="en-US" sz="2000" b="1" u="sng" dirty="0"/>
              <a:t>allowed</a:t>
            </a:r>
            <a:r>
              <a:rPr lang="en-US" sz="2000" dirty="0"/>
              <a:t> to lie, e.g., promise to join a coalition and then back out</a:t>
            </a:r>
            <a:endParaRPr lang="en-US" altLang="en-US" sz="2000" dirty="0"/>
          </a:p>
          <a:p>
            <a:pPr eaLnBrk="1" hangingPunct="1">
              <a:lnSpc>
                <a:spcPct val="90000"/>
              </a:lnSpc>
            </a:pPr>
            <a:endParaRPr lang="en-US" altLang="en-US" sz="2000" dirty="0"/>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lvl="1" eaLnBrk="1" hangingPunct="1">
              <a:lnSpc>
                <a:spcPct val="90000"/>
              </a:lnSpc>
              <a:buFont typeface="Arial" panose="020B0604020202020204" pitchFamily="34" charset="0"/>
              <a:buChar char="•"/>
            </a:pPr>
            <a:endParaRPr lang="en-US" altLang="en-US" sz="2000" dirty="0">
              <a:solidFill>
                <a:srgbClr val="003399"/>
              </a:solidFill>
            </a:endParaRPr>
          </a:p>
          <a:p>
            <a:pPr eaLnBrk="1" hangingPunct="1">
              <a:lnSpc>
                <a:spcPct val="90000"/>
              </a:lnSpc>
            </a:pPr>
            <a:endParaRPr lang="en-US" altLang="en-US" sz="2000" dirty="0">
              <a:solidFill>
                <a:srgbClr val="003399"/>
              </a:solidFill>
            </a:endParaRPr>
          </a:p>
          <a:p>
            <a:pPr eaLnBrk="1" hangingPunct="1">
              <a:lnSpc>
                <a:spcPct val="90000"/>
              </a:lnSpc>
            </a:pPr>
            <a:endParaRPr lang="en-US" altLang="en-US" sz="2000" dirty="0"/>
          </a:p>
        </p:txBody>
      </p:sp>
      <p:sp>
        <p:nvSpPr>
          <p:cNvPr id="48131" name="Rectangle 41"/>
          <p:cNvSpPr txBox="1">
            <a:spLocks noChangeArrowheads="1"/>
          </p:cNvSpPr>
          <p:nvPr/>
        </p:nvSpPr>
        <p:spPr bwMode="auto">
          <a:xfrm>
            <a:off x="533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t>Augusta Exercise</a:t>
            </a:r>
            <a:endParaRPr lang="en-US" altLang="en-US" dirty="0"/>
          </a:p>
        </p:txBody>
      </p:sp>
    </p:spTree>
    <p:extLst>
      <p:ext uri="{BB962C8B-B14F-4D97-AF65-F5344CB8AC3E}">
        <p14:creationId xmlns:p14="http://schemas.microsoft.com/office/powerpoint/2010/main" val="128318337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248614-CA7C-4E16-A6AF-7FC5D8AC4CB9}"/>
              </a:ext>
            </a:extLst>
          </p:cNvPr>
          <p:cNvPicPr>
            <a:picLocks noChangeAspect="1"/>
          </p:cNvPicPr>
          <p:nvPr/>
        </p:nvPicPr>
        <p:blipFill>
          <a:blip r:embed="rId3"/>
          <a:stretch>
            <a:fillRect/>
          </a:stretch>
        </p:blipFill>
        <p:spPr>
          <a:xfrm>
            <a:off x="76200" y="762000"/>
            <a:ext cx="4403036" cy="5473124"/>
          </a:xfrm>
          <a:prstGeom prst="rect">
            <a:avLst/>
          </a:prstGeom>
        </p:spPr>
      </p:pic>
      <p:pic>
        <p:nvPicPr>
          <p:cNvPr id="6" name="Picture 5">
            <a:extLst>
              <a:ext uri="{FF2B5EF4-FFF2-40B4-BE49-F238E27FC236}">
                <a16:creationId xmlns:a16="http://schemas.microsoft.com/office/drawing/2014/main" id="{4DAB7890-2AD4-44EE-8FC0-F6188D708C46}"/>
              </a:ext>
            </a:extLst>
          </p:cNvPr>
          <p:cNvPicPr>
            <a:picLocks noChangeAspect="1"/>
          </p:cNvPicPr>
          <p:nvPr/>
        </p:nvPicPr>
        <p:blipFill>
          <a:blip r:embed="rId4"/>
          <a:stretch>
            <a:fillRect/>
          </a:stretch>
        </p:blipFill>
        <p:spPr>
          <a:xfrm>
            <a:off x="4489690" y="775276"/>
            <a:ext cx="4654310" cy="5473124"/>
          </a:xfrm>
          <a:prstGeom prst="rect">
            <a:avLst/>
          </a:prstGeom>
        </p:spPr>
      </p:pic>
    </p:spTree>
    <p:extLst>
      <p:ext uri="{BB962C8B-B14F-4D97-AF65-F5344CB8AC3E}">
        <p14:creationId xmlns:p14="http://schemas.microsoft.com/office/powerpoint/2010/main" val="1787641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5C0C82-22AA-4C82-828C-3CDCC858C6B3}"/>
              </a:ext>
            </a:extLst>
          </p:cNvPr>
          <p:cNvPicPr>
            <a:picLocks noChangeAspect="1"/>
          </p:cNvPicPr>
          <p:nvPr/>
        </p:nvPicPr>
        <p:blipFill>
          <a:blip r:embed="rId3"/>
          <a:stretch>
            <a:fillRect/>
          </a:stretch>
        </p:blipFill>
        <p:spPr>
          <a:xfrm>
            <a:off x="76200" y="1262743"/>
            <a:ext cx="4419600" cy="5366657"/>
          </a:xfrm>
          <a:prstGeom prst="rect">
            <a:avLst/>
          </a:prstGeom>
        </p:spPr>
      </p:pic>
      <p:pic>
        <p:nvPicPr>
          <p:cNvPr id="4" name="Picture 3">
            <a:extLst>
              <a:ext uri="{FF2B5EF4-FFF2-40B4-BE49-F238E27FC236}">
                <a16:creationId xmlns:a16="http://schemas.microsoft.com/office/drawing/2014/main" id="{7B2DC762-948C-4554-A926-D897D23138A5}"/>
              </a:ext>
            </a:extLst>
          </p:cNvPr>
          <p:cNvPicPr>
            <a:picLocks noChangeAspect="1"/>
          </p:cNvPicPr>
          <p:nvPr/>
        </p:nvPicPr>
        <p:blipFill>
          <a:blip r:embed="rId4"/>
          <a:stretch>
            <a:fillRect/>
          </a:stretch>
        </p:blipFill>
        <p:spPr>
          <a:xfrm>
            <a:off x="4552668" y="1828800"/>
            <a:ext cx="4515132" cy="3733800"/>
          </a:xfrm>
          <a:prstGeom prst="rect">
            <a:avLst/>
          </a:prstGeom>
        </p:spPr>
      </p:pic>
      <p:sp>
        <p:nvSpPr>
          <p:cNvPr id="5" name="Title 1">
            <a:extLst>
              <a:ext uri="{FF2B5EF4-FFF2-40B4-BE49-F238E27FC236}">
                <a16:creationId xmlns:a16="http://schemas.microsoft.com/office/drawing/2014/main" id="{4FD1F607-4D28-4E8B-9773-7320BC6FE214}"/>
              </a:ext>
            </a:extLst>
          </p:cNvPr>
          <p:cNvSpPr txBox="1">
            <a:spLocks/>
          </p:cNvSpPr>
          <p:nvPr/>
        </p:nvSpPr>
        <p:spPr>
          <a:xfrm>
            <a:off x="457200" y="3048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mn-lt"/>
                <a:ea typeface="Calibri" panose="020F0502020204030204" pitchFamily="34" charset="0"/>
              </a:rPr>
              <a:t>Winston gets to be acting prime minister </a:t>
            </a:r>
          </a:p>
          <a:p>
            <a:r>
              <a:rPr lang="en-US" sz="2400" b="1" dirty="0">
                <a:latin typeface="+mn-lt"/>
                <a:ea typeface="Calibri" panose="020F0502020204030204" pitchFamily="34" charset="0"/>
              </a:rPr>
              <a:t>for 6 weeks while Ardern on maternity leave</a:t>
            </a:r>
            <a:endParaRPr lang="en-SG" sz="2400" b="1" dirty="0">
              <a:latin typeface="+mn-lt"/>
            </a:endParaRPr>
          </a:p>
        </p:txBody>
      </p:sp>
    </p:spTree>
    <p:extLst>
      <p:ext uri="{BB962C8B-B14F-4D97-AF65-F5344CB8AC3E}">
        <p14:creationId xmlns:p14="http://schemas.microsoft.com/office/powerpoint/2010/main" val="3010962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76FF65-EA84-4655-9DDC-5B0BAF10221F}"/>
              </a:ext>
            </a:extLst>
          </p:cNvPr>
          <p:cNvPicPr>
            <a:picLocks noChangeAspect="1"/>
          </p:cNvPicPr>
          <p:nvPr/>
        </p:nvPicPr>
        <p:blipFill>
          <a:blip r:embed="rId3"/>
          <a:stretch>
            <a:fillRect/>
          </a:stretch>
        </p:blipFill>
        <p:spPr>
          <a:xfrm>
            <a:off x="-94614" y="152401"/>
            <a:ext cx="5047614" cy="6248400"/>
          </a:xfrm>
          <a:prstGeom prst="rect">
            <a:avLst/>
          </a:prstGeom>
        </p:spPr>
      </p:pic>
      <p:pic>
        <p:nvPicPr>
          <p:cNvPr id="5" name="Picture 4">
            <a:extLst>
              <a:ext uri="{FF2B5EF4-FFF2-40B4-BE49-F238E27FC236}">
                <a16:creationId xmlns:a16="http://schemas.microsoft.com/office/drawing/2014/main" id="{BDD6EC76-B966-42CE-AF5B-4FEDF8353F04}"/>
              </a:ext>
            </a:extLst>
          </p:cNvPr>
          <p:cNvPicPr>
            <a:picLocks noChangeAspect="1"/>
          </p:cNvPicPr>
          <p:nvPr/>
        </p:nvPicPr>
        <p:blipFill>
          <a:blip r:embed="rId4"/>
          <a:stretch>
            <a:fillRect/>
          </a:stretch>
        </p:blipFill>
        <p:spPr>
          <a:xfrm>
            <a:off x="5257800" y="228600"/>
            <a:ext cx="3276600" cy="4716864"/>
          </a:xfrm>
          <a:prstGeom prst="rect">
            <a:avLst/>
          </a:prstGeom>
        </p:spPr>
      </p:pic>
      <p:pic>
        <p:nvPicPr>
          <p:cNvPr id="6" name="Picture 5">
            <a:extLst>
              <a:ext uri="{FF2B5EF4-FFF2-40B4-BE49-F238E27FC236}">
                <a16:creationId xmlns:a16="http://schemas.microsoft.com/office/drawing/2014/main" id="{105CC8D9-249F-4BB7-9FA4-88E60F4CEEF6}"/>
              </a:ext>
            </a:extLst>
          </p:cNvPr>
          <p:cNvPicPr>
            <a:picLocks noChangeAspect="1"/>
          </p:cNvPicPr>
          <p:nvPr/>
        </p:nvPicPr>
        <p:blipFill>
          <a:blip r:embed="rId5"/>
          <a:stretch>
            <a:fillRect/>
          </a:stretch>
        </p:blipFill>
        <p:spPr>
          <a:xfrm>
            <a:off x="4926168" y="4953000"/>
            <a:ext cx="4065432" cy="1765793"/>
          </a:xfrm>
          <a:prstGeom prst="rect">
            <a:avLst/>
          </a:prstGeom>
        </p:spPr>
      </p:pic>
    </p:spTree>
    <p:extLst>
      <p:ext uri="{BB962C8B-B14F-4D97-AF65-F5344CB8AC3E}">
        <p14:creationId xmlns:p14="http://schemas.microsoft.com/office/powerpoint/2010/main" val="678359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443132-C695-41D6-B968-76A3F4D005DD}"/>
              </a:ext>
            </a:extLst>
          </p:cNvPr>
          <p:cNvPicPr>
            <a:picLocks noChangeAspect="1"/>
          </p:cNvPicPr>
          <p:nvPr/>
        </p:nvPicPr>
        <p:blipFill>
          <a:blip r:embed="rId3"/>
          <a:stretch>
            <a:fillRect/>
          </a:stretch>
        </p:blipFill>
        <p:spPr>
          <a:xfrm>
            <a:off x="2209800" y="304800"/>
            <a:ext cx="4800600" cy="4853238"/>
          </a:xfrm>
          <a:prstGeom prst="rect">
            <a:avLst/>
          </a:prstGeom>
        </p:spPr>
      </p:pic>
      <p:sp>
        <p:nvSpPr>
          <p:cNvPr id="4" name="Title 1">
            <a:extLst>
              <a:ext uri="{FF2B5EF4-FFF2-40B4-BE49-F238E27FC236}">
                <a16:creationId xmlns:a16="http://schemas.microsoft.com/office/drawing/2014/main" id="{E4C14E71-4F81-4522-BEAE-66CC315F65C0}"/>
              </a:ext>
            </a:extLst>
          </p:cNvPr>
          <p:cNvSpPr txBox="1">
            <a:spLocks/>
          </p:cNvSpPr>
          <p:nvPr/>
        </p:nvSpPr>
        <p:spPr>
          <a:xfrm>
            <a:off x="381000" y="5257800"/>
            <a:ext cx="8610600" cy="1371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a:spcBef>
                <a:spcPts val="0"/>
              </a:spcBef>
              <a:buFont typeface="Arial" panose="020B0604020202020204" pitchFamily="34" charset="0"/>
              <a:buChar char="•"/>
            </a:pPr>
            <a:r>
              <a:rPr lang="en-US" sz="2200" dirty="0">
                <a:latin typeface="+mn-lt"/>
                <a:ea typeface="Calibri" panose="020F0502020204030204" pitchFamily="34" charset="0"/>
              </a:rPr>
              <a:t>In 2020, </a:t>
            </a:r>
            <a:r>
              <a:rPr lang="en-US" sz="2200" dirty="0" err="1">
                <a:latin typeface="+mn-lt"/>
                <a:ea typeface="Calibri" panose="020F0502020204030204" pitchFamily="34" charset="0"/>
              </a:rPr>
              <a:t>Labour</a:t>
            </a:r>
            <a:r>
              <a:rPr lang="en-US" sz="2200" dirty="0">
                <a:latin typeface="+mn-lt"/>
                <a:ea typeface="Calibri" panose="020F0502020204030204" pitchFamily="34" charset="0"/>
              </a:rPr>
              <a:t> won an outright majority (65 seats of 120), and a plurality of the party vote in 72 of 73 New Zealand electorates</a:t>
            </a:r>
          </a:p>
          <a:p>
            <a:pPr marL="285750" indent="-285750" algn="l">
              <a:spcBef>
                <a:spcPts val="1200"/>
              </a:spcBef>
              <a:buFont typeface="Arial" panose="020B0604020202020204" pitchFamily="34" charset="0"/>
              <a:buChar char="•"/>
            </a:pPr>
            <a:r>
              <a:rPr lang="en-US" sz="2200" dirty="0">
                <a:latin typeface="+mn-lt"/>
                <a:ea typeface="Calibri" panose="020F0502020204030204" pitchFamily="34" charset="0"/>
              </a:rPr>
              <a:t>The second-worst result ever for the National Party</a:t>
            </a:r>
          </a:p>
        </p:txBody>
      </p:sp>
    </p:spTree>
    <p:extLst>
      <p:ext uri="{BB962C8B-B14F-4D97-AF65-F5344CB8AC3E}">
        <p14:creationId xmlns:p14="http://schemas.microsoft.com/office/powerpoint/2010/main" val="3054116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85A1E02-5C1D-4103-A1BD-302C0CC96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8382000" cy="43088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3B946A9-3E49-4E67-9523-3DD6218AE180}"/>
              </a:ext>
            </a:extLst>
          </p:cNvPr>
          <p:cNvPicPr>
            <a:picLocks noChangeAspect="1"/>
          </p:cNvPicPr>
          <p:nvPr/>
        </p:nvPicPr>
        <p:blipFill>
          <a:blip r:embed="rId4"/>
          <a:stretch>
            <a:fillRect/>
          </a:stretch>
        </p:blipFill>
        <p:spPr>
          <a:xfrm>
            <a:off x="264746" y="5334000"/>
            <a:ext cx="8650654" cy="838200"/>
          </a:xfrm>
          <a:prstGeom prst="rect">
            <a:avLst/>
          </a:prstGeom>
        </p:spPr>
      </p:pic>
    </p:spTree>
    <p:extLst>
      <p:ext uri="{BB962C8B-B14F-4D97-AF65-F5344CB8AC3E}">
        <p14:creationId xmlns:p14="http://schemas.microsoft.com/office/powerpoint/2010/main" val="3305451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C67F9F-5ACC-47C8-9983-B6B1AA43CCC7}"/>
              </a:ext>
            </a:extLst>
          </p:cNvPr>
          <p:cNvPicPr>
            <a:picLocks noChangeAspect="1"/>
          </p:cNvPicPr>
          <p:nvPr/>
        </p:nvPicPr>
        <p:blipFill>
          <a:blip r:embed="rId3"/>
          <a:stretch>
            <a:fillRect/>
          </a:stretch>
        </p:blipFill>
        <p:spPr>
          <a:xfrm>
            <a:off x="2343958" y="0"/>
            <a:ext cx="4456083" cy="6858000"/>
          </a:xfrm>
          <a:prstGeom prst="rect">
            <a:avLst/>
          </a:prstGeom>
        </p:spPr>
      </p:pic>
    </p:spTree>
    <p:extLst>
      <p:ext uri="{BB962C8B-B14F-4D97-AF65-F5344CB8AC3E}">
        <p14:creationId xmlns:p14="http://schemas.microsoft.com/office/powerpoint/2010/main" val="1818419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E668D-F6A2-4981-96EA-67C574F29DEB}"/>
              </a:ext>
            </a:extLst>
          </p:cNvPr>
          <p:cNvPicPr>
            <a:picLocks noChangeAspect="1"/>
          </p:cNvPicPr>
          <p:nvPr/>
        </p:nvPicPr>
        <p:blipFill>
          <a:blip r:embed="rId3"/>
          <a:stretch>
            <a:fillRect/>
          </a:stretch>
        </p:blipFill>
        <p:spPr>
          <a:xfrm>
            <a:off x="861332" y="0"/>
            <a:ext cx="7421336" cy="6858000"/>
          </a:xfrm>
          <a:prstGeom prst="rect">
            <a:avLst/>
          </a:prstGeom>
        </p:spPr>
      </p:pic>
    </p:spTree>
    <p:extLst>
      <p:ext uri="{BB962C8B-B14F-4D97-AF65-F5344CB8AC3E}">
        <p14:creationId xmlns:p14="http://schemas.microsoft.com/office/powerpoint/2010/main" val="16649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7435B6-8AF2-4ED9-B517-48608FB25971}"/>
              </a:ext>
            </a:extLst>
          </p:cNvPr>
          <p:cNvPicPr>
            <a:picLocks noChangeAspect="1"/>
          </p:cNvPicPr>
          <p:nvPr/>
        </p:nvPicPr>
        <p:blipFill>
          <a:blip r:embed="rId3"/>
          <a:stretch>
            <a:fillRect/>
          </a:stretch>
        </p:blipFill>
        <p:spPr>
          <a:xfrm>
            <a:off x="1077558" y="0"/>
            <a:ext cx="7075842" cy="6858000"/>
          </a:xfrm>
          <a:prstGeom prst="rect">
            <a:avLst/>
          </a:prstGeom>
        </p:spPr>
      </p:pic>
    </p:spTree>
    <p:extLst>
      <p:ext uri="{BB962C8B-B14F-4D97-AF65-F5344CB8AC3E}">
        <p14:creationId xmlns:p14="http://schemas.microsoft.com/office/powerpoint/2010/main" val="1960938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F8D097-0A06-4A2B-B513-F0D821B6C94A}"/>
              </a:ext>
            </a:extLst>
          </p:cNvPr>
          <p:cNvSpPr>
            <a:spLocks noGrp="1"/>
          </p:cNvSpPr>
          <p:nvPr>
            <p:ph idx="1"/>
          </p:nvPr>
        </p:nvSpPr>
        <p:spPr>
          <a:xfrm>
            <a:off x="457200" y="533400"/>
            <a:ext cx="8229600" cy="5973763"/>
          </a:xfrm>
        </p:spPr>
        <p:txBody>
          <a:bodyPr>
            <a:normAutofit lnSpcReduction="10000"/>
          </a:bodyPr>
          <a:lstStyle/>
          <a:p>
            <a:pPr marL="0" indent="0" algn="r">
              <a:buNone/>
            </a:pPr>
            <a:r>
              <a:rPr lang="en-US" i="1" dirty="0">
                <a:effectLst/>
              </a:rPr>
              <a:t>“I didn't know that I was tough enough for politics. </a:t>
            </a:r>
            <a:r>
              <a:rPr lang="en-US" b="0" i="1" dirty="0">
                <a:effectLst/>
                <a:latin typeface="abcsans"/>
              </a:rPr>
              <a:t>I had it in my head… that you had to be quite thick skinned — you certainly can't be the emotional type. My advice would be: do not change yourself, do not think that to succeed you have to fit the </a:t>
            </a:r>
            <a:r>
              <a:rPr lang="en-US" b="0" i="1" dirty="0" err="1">
                <a:effectLst/>
                <a:latin typeface="abcsans"/>
              </a:rPr>
              <a:t>mould</a:t>
            </a:r>
            <a:r>
              <a:rPr lang="en-US" b="0" i="1" dirty="0">
                <a:effectLst/>
                <a:latin typeface="abcsans"/>
              </a:rPr>
              <a:t> of what you see around you… And perhaps in doing so you might better reflect a whole other part of society that hasn't felt reflected or seen in that place.”</a:t>
            </a:r>
          </a:p>
          <a:p>
            <a:pPr marL="0" indent="0" algn="r">
              <a:buNone/>
            </a:pPr>
            <a:endParaRPr lang="en-US" b="0" i="1" dirty="0">
              <a:effectLst/>
              <a:latin typeface="abcsans"/>
            </a:endParaRPr>
          </a:p>
          <a:p>
            <a:pPr marL="0" indent="0" algn="r">
              <a:buNone/>
            </a:pPr>
            <a:r>
              <a:rPr lang="en-SG" b="0" i="1" dirty="0">
                <a:effectLst/>
                <a:latin typeface="abcsans"/>
              </a:rPr>
              <a:t>--Jacinda Ardern, Prime Minister </a:t>
            </a:r>
          </a:p>
          <a:p>
            <a:pPr marL="0" indent="0" algn="r">
              <a:buNone/>
            </a:pPr>
            <a:r>
              <a:rPr lang="en-SG" b="0" i="1" dirty="0">
                <a:effectLst/>
                <a:latin typeface="abcsans"/>
              </a:rPr>
              <a:t>of New Zealand, 2021</a:t>
            </a:r>
            <a:endParaRPr lang="en-SG" i="1" dirty="0"/>
          </a:p>
        </p:txBody>
      </p:sp>
    </p:spTree>
    <p:extLst>
      <p:ext uri="{BB962C8B-B14F-4D97-AF65-F5344CB8AC3E}">
        <p14:creationId xmlns:p14="http://schemas.microsoft.com/office/powerpoint/2010/main" val="1884022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26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48A97-A123-4016-81B5-7AF614C26A97}"/>
              </a:ext>
            </a:extLst>
          </p:cNvPr>
          <p:cNvSpPr>
            <a:spLocks noGrp="1"/>
          </p:cNvSpPr>
          <p:nvPr>
            <p:ph idx="1"/>
          </p:nvPr>
        </p:nvSpPr>
        <p:spPr>
          <a:xfrm>
            <a:off x="457200" y="1112837"/>
            <a:ext cx="8229600" cy="4525963"/>
          </a:xfrm>
        </p:spPr>
        <p:txBody>
          <a:bodyPr/>
          <a:lstStyle/>
          <a:p>
            <a:pPr marL="0" marR="0" indent="0">
              <a:lnSpc>
                <a:spcPct val="107000"/>
              </a:lnSpc>
              <a:spcBef>
                <a:spcPts val="0"/>
              </a:spcBef>
              <a:spcAft>
                <a:spcPts val="800"/>
              </a:spcAft>
              <a:buNone/>
            </a:pPr>
            <a:r>
              <a:rPr lang="en-SG" sz="2400" dirty="0">
                <a:effectLst/>
                <a:latin typeface="Calibri" panose="020F0502020204030204" pitchFamily="34" charset="0"/>
                <a:ea typeface="Calibri" panose="020F0502020204030204" pitchFamily="34" charset="0"/>
                <a:cs typeface="Arial" panose="020B0604020202020204" pitchFamily="34" charset="0"/>
              </a:rPr>
              <a:t>The country of Augusta just held national elections between four political parties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SG" sz="2400" dirty="0">
                <a:effectLst/>
                <a:latin typeface="Calibri" panose="020F0502020204030204" pitchFamily="34" charset="0"/>
                <a:ea typeface="Calibri" panose="020F0502020204030204" pitchFamily="34" charset="0"/>
                <a:cs typeface="Arial" panose="020B0604020202020204" pitchFamily="34" charset="0"/>
              </a:rPr>
              <a:t>The Parliament in Augusta is made up of 120 seats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SG" sz="2400" dirty="0">
                <a:effectLst/>
                <a:latin typeface="Calibri" panose="020F0502020204030204" pitchFamily="34" charset="0"/>
                <a:ea typeface="Calibri" panose="020F0502020204030204" pitchFamily="34" charset="0"/>
                <a:cs typeface="Arial" panose="020B0604020202020204" pitchFamily="34" charset="0"/>
              </a:rPr>
              <a:t>To form a coalition government, a 61-vote majority is required</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SG" sz="2400" dirty="0">
                <a:effectLst/>
                <a:latin typeface="Calibri" panose="020F0502020204030204" pitchFamily="34" charset="0"/>
                <a:ea typeface="Calibri" panose="020F0502020204030204" pitchFamily="34" charset="0"/>
                <a:cs typeface="Arial" panose="020B0604020202020204" pitchFamily="34" charset="0"/>
              </a:rPr>
              <a:t>The government is formed by the parties in the coalition and consists of 6 ministers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SG" sz="2400" dirty="0">
                <a:effectLst/>
                <a:latin typeface="Calibri" panose="020F0502020204030204" pitchFamily="34" charset="0"/>
                <a:ea typeface="Calibri" panose="020F0502020204030204" pitchFamily="34" charset="0"/>
                <a:cs typeface="Arial" panose="020B0604020202020204" pitchFamily="34" charset="0"/>
              </a:rPr>
              <a:t>The 6 ministers are divided among the coalition parties as agreed by them in the coalition agreement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10" name="Rectangle 1">
            <a:extLst>
              <a:ext uri="{FF2B5EF4-FFF2-40B4-BE49-F238E27FC236}">
                <a16:creationId xmlns:a16="http://schemas.microsoft.com/office/drawing/2014/main" id="{91F9771B-92E3-4DB5-8742-9D4C7EE6A4C3}"/>
              </a:ext>
            </a:extLst>
          </p:cNvPr>
          <p:cNvSpPr>
            <a:spLocks noChangeArrowheads="1"/>
          </p:cNvSpPr>
          <p:nvPr/>
        </p:nvSpPr>
        <p:spPr bwMode="auto">
          <a:xfrm>
            <a:off x="228600" y="4695031"/>
            <a:ext cx="2460770" cy="1934369"/>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a:t>
            </a:r>
            <a:r>
              <a:rPr kumimoji="0" lang="en-US" altLang="en-US" sz="24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Labour</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party</a:t>
            </a:r>
            <a:endParaRPr kumimoji="0" lang="en-US" altLang="en-US"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40 seats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60E9A9B7-28A1-4FB4-A953-B245C850C122}"/>
              </a:ext>
            </a:extLst>
          </p:cNvPr>
          <p:cNvSpPr>
            <a:spLocks noChangeArrowheads="1"/>
          </p:cNvSpPr>
          <p:nvPr/>
        </p:nvSpPr>
        <p:spPr bwMode="auto">
          <a:xfrm>
            <a:off x="2819400" y="4695031"/>
            <a:ext cx="1828801" cy="1934369"/>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Liberal party</a:t>
            </a:r>
            <a:endParaRPr kumimoji="0" lang="en-US" altLang="en-US"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15 seats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938FB988-30BD-48D3-8013-B6E428F78B7C}"/>
              </a:ext>
            </a:extLst>
          </p:cNvPr>
          <p:cNvSpPr>
            <a:spLocks noChangeArrowheads="1"/>
          </p:cNvSpPr>
          <p:nvPr/>
        </p:nvSpPr>
        <p:spPr bwMode="auto">
          <a:xfrm>
            <a:off x="4800600" y="4693838"/>
            <a:ext cx="4114800" cy="944962"/>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Conservative party</a:t>
            </a:r>
            <a:endParaRPr kumimoji="0" lang="en-US" altLang="en-US"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51 seats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B71D52D8-5949-4496-8CC4-59FCC7CC00B9}"/>
              </a:ext>
            </a:extLst>
          </p:cNvPr>
          <p:cNvSpPr>
            <a:spLocks noChangeArrowheads="1"/>
          </p:cNvSpPr>
          <p:nvPr/>
        </p:nvSpPr>
        <p:spPr bwMode="auto">
          <a:xfrm>
            <a:off x="4800600" y="5789217"/>
            <a:ext cx="4114800" cy="840183"/>
          </a:xfrm>
          <a:prstGeom prst="rect">
            <a:avLst/>
          </a:prstGeom>
          <a:solidFill>
            <a:srgbClr val="4472C4"/>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Libertarian party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14 seats</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20">
            <a:extLst>
              <a:ext uri="{FF2B5EF4-FFF2-40B4-BE49-F238E27FC236}">
                <a16:creationId xmlns:a16="http://schemas.microsoft.com/office/drawing/2014/main" id="{8255B068-3422-4CAE-8103-3C146D9B2D49}"/>
              </a:ext>
            </a:extLst>
          </p:cNvPr>
          <p:cNvSpPr>
            <a:spLocks noChangeArrowheads="1"/>
          </p:cNvSpPr>
          <p:nvPr/>
        </p:nvSpPr>
        <p:spPr bwMode="auto">
          <a:xfrm>
            <a:off x="1033462" y="5102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1">
            <a:extLst>
              <a:ext uri="{FF2B5EF4-FFF2-40B4-BE49-F238E27FC236}">
                <a16:creationId xmlns:a16="http://schemas.microsoft.com/office/drawing/2014/main" id="{45AF8661-2A20-49FE-AA84-81CB224B12A9}"/>
              </a:ext>
            </a:extLst>
          </p:cNvPr>
          <p:cNvSpPr txBox="1">
            <a:spLocks noChangeArrowheads="1"/>
          </p:cNvSpPr>
          <p:nvPr/>
        </p:nvSpPr>
        <p:spPr bwMode="auto">
          <a:xfrm>
            <a:off x="5334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t>Four-Party Coalition Exercise: Augusta</a:t>
            </a:r>
            <a:endParaRPr lang="en-US" altLang="en-US" dirty="0"/>
          </a:p>
        </p:txBody>
      </p:sp>
    </p:spTree>
    <p:extLst>
      <p:ext uri="{BB962C8B-B14F-4D97-AF65-F5344CB8AC3E}">
        <p14:creationId xmlns:p14="http://schemas.microsoft.com/office/powerpoint/2010/main" val="2318040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144C-5F04-48BB-AACE-7BCDA005E62A}"/>
              </a:ext>
            </a:extLst>
          </p:cNvPr>
          <p:cNvSpPr>
            <a:spLocks noGrp="1"/>
          </p:cNvSpPr>
          <p:nvPr>
            <p:ph type="title"/>
          </p:nvPr>
        </p:nvSpPr>
        <p:spPr>
          <a:xfrm>
            <a:off x="457200" y="2362200"/>
            <a:ext cx="8229600" cy="1143000"/>
          </a:xfrm>
        </p:spPr>
        <p:txBody>
          <a:bodyPr>
            <a:normAutofit fontScale="90000"/>
          </a:bodyPr>
          <a:lstStyle/>
          <a:p>
            <a:r>
              <a:rPr lang="en-SG" b="1" dirty="0"/>
              <a:t>Option 1 for quotes </a:t>
            </a:r>
            <a:br>
              <a:rPr lang="en-SG" b="1" dirty="0"/>
            </a:br>
            <a:r>
              <a:rPr lang="en-SG" b="1" dirty="0"/>
              <a:t>about workplace politics: </a:t>
            </a:r>
            <a:br>
              <a:rPr lang="en-SG" b="1" dirty="0"/>
            </a:br>
            <a:r>
              <a:rPr lang="en-SG" b="1" dirty="0"/>
              <a:t>book authors</a:t>
            </a:r>
          </a:p>
        </p:txBody>
      </p:sp>
    </p:spTree>
    <p:extLst>
      <p:ext uri="{BB962C8B-B14F-4D97-AF65-F5344CB8AC3E}">
        <p14:creationId xmlns:p14="http://schemas.microsoft.com/office/powerpoint/2010/main" val="3954695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019709-43E4-41CD-A4FF-59AFB23DDD68}"/>
              </a:ext>
            </a:extLst>
          </p:cNvPr>
          <p:cNvSpPr>
            <a:spLocks noGrp="1"/>
          </p:cNvSpPr>
          <p:nvPr>
            <p:ph idx="1"/>
          </p:nvPr>
        </p:nvSpPr>
        <p:spPr>
          <a:xfrm>
            <a:off x="457200" y="1951037"/>
            <a:ext cx="8229600" cy="4906963"/>
          </a:xfrm>
        </p:spPr>
        <p:txBody>
          <a:bodyPr>
            <a:normAutofit/>
          </a:bodyPr>
          <a:lstStyle/>
          <a:p>
            <a:pPr marL="0" indent="0" algn="r">
              <a:buNone/>
            </a:pPr>
            <a:r>
              <a:rPr lang="en-US" sz="2800" i="1" dirty="0">
                <a:effectLst/>
              </a:rPr>
              <a:t>“If you want to work in corporate, then you should know how to play chess.”</a:t>
            </a:r>
            <a:br>
              <a:rPr lang="en-US" sz="2800" i="1" dirty="0"/>
            </a:br>
            <a:r>
              <a:rPr lang="en-US" sz="2800" i="0" dirty="0">
                <a:effectLst/>
              </a:rPr>
              <a:t>― </a:t>
            </a:r>
            <a:r>
              <a:rPr lang="en-US" sz="2800" i="0" dirty="0" err="1">
                <a:effectLst/>
              </a:rPr>
              <a:t>Honeya</a:t>
            </a:r>
            <a:endParaRPr lang="en-SG" sz="2800" dirty="0"/>
          </a:p>
          <a:p>
            <a:pPr marL="0" indent="0" algn="r">
              <a:buNone/>
            </a:pPr>
            <a:endParaRPr lang="en-US" sz="2800" i="0" dirty="0">
              <a:effectLst/>
            </a:endParaRPr>
          </a:p>
          <a:p>
            <a:pPr marL="0" indent="0">
              <a:buNone/>
            </a:pPr>
            <a:endParaRPr lang="en-SG" sz="2800" dirty="0"/>
          </a:p>
        </p:txBody>
      </p:sp>
      <p:sp>
        <p:nvSpPr>
          <p:cNvPr id="4" name="TextBox 3">
            <a:extLst>
              <a:ext uri="{FF2B5EF4-FFF2-40B4-BE49-F238E27FC236}">
                <a16:creationId xmlns:a16="http://schemas.microsoft.com/office/drawing/2014/main" id="{7F16292C-3A07-48C3-BF3D-FD9C2270078B}"/>
              </a:ext>
            </a:extLst>
          </p:cNvPr>
          <p:cNvSpPr txBox="1"/>
          <p:nvPr/>
        </p:nvSpPr>
        <p:spPr>
          <a:xfrm>
            <a:off x="0" y="526853"/>
            <a:ext cx="9143999" cy="584775"/>
          </a:xfrm>
          <a:prstGeom prst="rect">
            <a:avLst/>
          </a:prstGeom>
          <a:noFill/>
        </p:spPr>
        <p:txBody>
          <a:bodyPr wrap="square" rtlCol="0">
            <a:spAutoFit/>
          </a:bodyPr>
          <a:lstStyle/>
          <a:p>
            <a:pPr algn="ctr"/>
            <a:r>
              <a:rPr lang="en-US" sz="3200" b="1" dirty="0">
                <a:latin typeface="+mj-lt"/>
              </a:rPr>
              <a:t>Coalitions in Workplaces</a:t>
            </a:r>
          </a:p>
        </p:txBody>
      </p:sp>
    </p:spTree>
    <p:extLst>
      <p:ext uri="{BB962C8B-B14F-4D97-AF65-F5344CB8AC3E}">
        <p14:creationId xmlns:p14="http://schemas.microsoft.com/office/powerpoint/2010/main" val="2891882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019709-43E4-41CD-A4FF-59AFB23DDD68}"/>
              </a:ext>
            </a:extLst>
          </p:cNvPr>
          <p:cNvSpPr>
            <a:spLocks noGrp="1"/>
          </p:cNvSpPr>
          <p:nvPr>
            <p:ph idx="1"/>
          </p:nvPr>
        </p:nvSpPr>
        <p:spPr>
          <a:xfrm>
            <a:off x="457200" y="1951037"/>
            <a:ext cx="8229600" cy="4906963"/>
          </a:xfrm>
        </p:spPr>
        <p:txBody>
          <a:bodyPr>
            <a:normAutofit/>
          </a:bodyPr>
          <a:lstStyle/>
          <a:p>
            <a:pPr marL="0" indent="0" algn="r">
              <a:buNone/>
            </a:pPr>
            <a:r>
              <a:rPr lang="en-US" sz="2800" i="1" dirty="0">
                <a:effectLst/>
              </a:rPr>
              <a:t>“The person who says ‘I'm not political’ is in great danger. Only the fittest will survive, and the fittest will be the ones who understand their office's politics.”</a:t>
            </a:r>
          </a:p>
          <a:p>
            <a:pPr marL="0" indent="0" algn="r">
              <a:buNone/>
            </a:pPr>
            <a:r>
              <a:rPr lang="en-US" sz="2800" i="0" dirty="0">
                <a:effectLst/>
              </a:rPr>
              <a:t>― Jean Holland</a:t>
            </a:r>
          </a:p>
          <a:p>
            <a:pPr marL="0" indent="0">
              <a:buNone/>
            </a:pPr>
            <a:endParaRPr lang="en-SG" sz="2800" dirty="0"/>
          </a:p>
        </p:txBody>
      </p:sp>
      <p:sp>
        <p:nvSpPr>
          <p:cNvPr id="4" name="TextBox 3">
            <a:extLst>
              <a:ext uri="{FF2B5EF4-FFF2-40B4-BE49-F238E27FC236}">
                <a16:creationId xmlns:a16="http://schemas.microsoft.com/office/drawing/2014/main" id="{1433B07B-596E-4351-8D2D-60C423FCF1A7}"/>
              </a:ext>
            </a:extLst>
          </p:cNvPr>
          <p:cNvSpPr txBox="1"/>
          <p:nvPr/>
        </p:nvSpPr>
        <p:spPr>
          <a:xfrm>
            <a:off x="0" y="526853"/>
            <a:ext cx="9143999" cy="584775"/>
          </a:xfrm>
          <a:prstGeom prst="rect">
            <a:avLst/>
          </a:prstGeom>
          <a:noFill/>
        </p:spPr>
        <p:txBody>
          <a:bodyPr wrap="square" rtlCol="0">
            <a:spAutoFit/>
          </a:bodyPr>
          <a:lstStyle/>
          <a:p>
            <a:pPr algn="ctr"/>
            <a:r>
              <a:rPr lang="en-US" sz="3200" b="1" dirty="0">
                <a:latin typeface="+mj-lt"/>
              </a:rPr>
              <a:t>Coalitions in Workplaces</a:t>
            </a:r>
          </a:p>
        </p:txBody>
      </p:sp>
    </p:spTree>
    <p:extLst>
      <p:ext uri="{BB962C8B-B14F-4D97-AF65-F5344CB8AC3E}">
        <p14:creationId xmlns:p14="http://schemas.microsoft.com/office/powerpoint/2010/main" val="2083825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144C-5F04-48BB-AACE-7BCDA005E62A}"/>
              </a:ext>
            </a:extLst>
          </p:cNvPr>
          <p:cNvSpPr>
            <a:spLocks noGrp="1"/>
          </p:cNvSpPr>
          <p:nvPr>
            <p:ph type="title"/>
          </p:nvPr>
        </p:nvSpPr>
        <p:spPr>
          <a:xfrm>
            <a:off x="457200" y="2362200"/>
            <a:ext cx="8229600" cy="1143000"/>
          </a:xfrm>
        </p:spPr>
        <p:txBody>
          <a:bodyPr>
            <a:normAutofit fontScale="90000"/>
          </a:bodyPr>
          <a:lstStyle/>
          <a:p>
            <a:r>
              <a:rPr lang="en-SG" b="1" dirty="0"/>
              <a:t>Option 2 for quotes </a:t>
            </a:r>
            <a:br>
              <a:rPr lang="en-SG" b="1" dirty="0"/>
            </a:br>
            <a:r>
              <a:rPr lang="en-SG" b="1" dirty="0"/>
              <a:t>about workplace politics: alumni</a:t>
            </a:r>
          </a:p>
        </p:txBody>
      </p:sp>
    </p:spTree>
    <p:extLst>
      <p:ext uri="{BB962C8B-B14F-4D97-AF65-F5344CB8AC3E}">
        <p14:creationId xmlns:p14="http://schemas.microsoft.com/office/powerpoint/2010/main" val="2723246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526853"/>
            <a:ext cx="9143999" cy="584775"/>
          </a:xfrm>
          <a:prstGeom prst="rect">
            <a:avLst/>
          </a:prstGeom>
          <a:noFill/>
        </p:spPr>
        <p:txBody>
          <a:bodyPr wrap="square" rtlCol="0">
            <a:spAutoFit/>
          </a:bodyPr>
          <a:lstStyle/>
          <a:p>
            <a:pPr algn="ctr"/>
            <a:r>
              <a:rPr lang="en-US" sz="3200" b="1" dirty="0">
                <a:latin typeface="+mj-lt"/>
              </a:rPr>
              <a:t>Coalitions in Workplaces</a:t>
            </a:r>
          </a:p>
        </p:txBody>
      </p:sp>
      <p:sp>
        <p:nvSpPr>
          <p:cNvPr id="9" name="TextBox 8"/>
          <p:cNvSpPr txBox="1"/>
          <p:nvPr/>
        </p:nvSpPr>
        <p:spPr>
          <a:xfrm>
            <a:off x="914400" y="1668482"/>
            <a:ext cx="7844961" cy="3970318"/>
          </a:xfrm>
          <a:prstGeom prst="rect">
            <a:avLst/>
          </a:prstGeom>
          <a:noFill/>
        </p:spPr>
        <p:txBody>
          <a:bodyPr wrap="square" rtlCol="0">
            <a:spAutoFit/>
          </a:bodyPr>
          <a:lstStyle/>
          <a:p>
            <a:pPr algn="r">
              <a:buSzPct val="120000"/>
            </a:pPr>
            <a:r>
              <a:rPr lang="en-US" sz="2400" i="1" dirty="0">
                <a:solidFill>
                  <a:srgbClr val="000000"/>
                </a:solidFill>
                <a:cs typeface="Ubuntu"/>
              </a:rPr>
              <a:t>“It’s incredible how political [Company X] is. It’s like moving chairs: whenever someone gets promoted they just get all their friends to move with them.”</a:t>
            </a:r>
          </a:p>
          <a:p>
            <a:pPr algn="r">
              <a:buSzPct val="120000"/>
            </a:pPr>
            <a:endParaRPr lang="en-US" sz="1400" i="1" dirty="0">
              <a:solidFill>
                <a:srgbClr val="000000"/>
              </a:solidFill>
              <a:cs typeface="Ubuntu"/>
            </a:endParaRPr>
          </a:p>
          <a:p>
            <a:pPr algn="r">
              <a:buSzPct val="120000"/>
            </a:pPr>
            <a:endParaRPr lang="en-US" sz="1400" i="1" dirty="0">
              <a:solidFill>
                <a:srgbClr val="000000"/>
              </a:solidFill>
              <a:cs typeface="Ubuntu"/>
            </a:endParaRPr>
          </a:p>
          <a:p>
            <a:pPr algn="r">
              <a:buSzPct val="120000"/>
            </a:pPr>
            <a:r>
              <a:rPr lang="en-US" sz="2400" i="1" dirty="0">
                <a:solidFill>
                  <a:srgbClr val="000000"/>
                </a:solidFill>
                <a:cs typeface="Ubuntu"/>
              </a:rPr>
              <a:t>“What happens with the people who already had these jobs?”</a:t>
            </a:r>
          </a:p>
          <a:p>
            <a:pPr algn="r">
              <a:buSzPct val="120000"/>
            </a:pPr>
            <a:endParaRPr lang="en-US" sz="1400" i="1" dirty="0">
              <a:solidFill>
                <a:srgbClr val="000000"/>
              </a:solidFill>
              <a:cs typeface="Ubuntu"/>
            </a:endParaRPr>
          </a:p>
          <a:p>
            <a:pPr algn="r">
              <a:buSzPct val="120000"/>
            </a:pPr>
            <a:endParaRPr lang="en-US" sz="1400" i="1" dirty="0">
              <a:solidFill>
                <a:srgbClr val="000000"/>
              </a:solidFill>
              <a:cs typeface="Ubuntu"/>
            </a:endParaRPr>
          </a:p>
          <a:p>
            <a:pPr algn="r">
              <a:buSzPct val="120000"/>
            </a:pPr>
            <a:r>
              <a:rPr lang="en-US" sz="2400" i="1" dirty="0">
                <a:solidFill>
                  <a:srgbClr val="000000"/>
                </a:solidFill>
                <a:cs typeface="Ubuntu"/>
              </a:rPr>
              <a:t>“They have to have friends in other places or they lose their jobs.”</a:t>
            </a:r>
          </a:p>
          <a:p>
            <a:pPr algn="r">
              <a:buSzPct val="120000"/>
            </a:pPr>
            <a:endParaRPr lang="en-US" sz="1400" dirty="0">
              <a:solidFill>
                <a:srgbClr val="000000"/>
              </a:solidFill>
              <a:cs typeface="Ubuntu"/>
            </a:endParaRPr>
          </a:p>
          <a:p>
            <a:pPr algn="r">
              <a:buSzPct val="120000"/>
            </a:pPr>
            <a:endParaRPr lang="en-US" sz="1400" dirty="0">
              <a:solidFill>
                <a:srgbClr val="000000"/>
              </a:solidFill>
              <a:cs typeface="Ubuntu"/>
            </a:endParaRPr>
          </a:p>
          <a:p>
            <a:pPr algn="r">
              <a:buSzPct val="120000"/>
            </a:pPr>
            <a:r>
              <a:rPr lang="en-US" sz="2400" dirty="0">
                <a:solidFill>
                  <a:srgbClr val="000000"/>
                </a:solidFill>
                <a:cs typeface="Ubuntu"/>
              </a:rPr>
              <a:t>- Alum, 4 levels from CEO of top 30 multinational</a:t>
            </a:r>
          </a:p>
        </p:txBody>
      </p:sp>
    </p:spTree>
    <p:extLst>
      <p:ext uri="{BB962C8B-B14F-4D97-AF65-F5344CB8AC3E}">
        <p14:creationId xmlns:p14="http://schemas.microsoft.com/office/powerpoint/2010/main" val="101542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3238" y="228600"/>
            <a:ext cx="7997362" cy="3359061"/>
          </a:xfrm>
          <a:prstGeom prst="rect">
            <a:avLst/>
          </a:prstGeom>
          <a:noFill/>
        </p:spPr>
        <p:txBody>
          <a:bodyPr wrap="square" rtlCol="0">
            <a:spAutoFit/>
          </a:bodyPr>
          <a:lstStyle/>
          <a:p>
            <a:pPr>
              <a:lnSpc>
                <a:spcPct val="150000"/>
              </a:lnSpc>
              <a:buSzPct val="120000"/>
            </a:pPr>
            <a:endParaRPr lang="en-US" sz="2400" dirty="0">
              <a:solidFill>
                <a:srgbClr val="000000"/>
              </a:solidFill>
              <a:cs typeface="Ubuntu"/>
            </a:endParaRPr>
          </a:p>
          <a:p>
            <a:pPr>
              <a:lnSpc>
                <a:spcPct val="150000"/>
              </a:lnSpc>
              <a:buSzPct val="120000"/>
            </a:pPr>
            <a:endParaRPr lang="en-US" sz="2400" dirty="0">
              <a:solidFill>
                <a:srgbClr val="000000"/>
              </a:solidFill>
              <a:cs typeface="Ubuntu"/>
            </a:endParaRPr>
          </a:p>
          <a:p>
            <a:pPr algn="r">
              <a:lnSpc>
                <a:spcPct val="150000"/>
              </a:lnSpc>
              <a:buSzPct val="120000"/>
            </a:pPr>
            <a:endParaRPr lang="en-US" sz="2400" dirty="0">
              <a:solidFill>
                <a:srgbClr val="000000"/>
              </a:solidFill>
              <a:cs typeface="Ubuntu"/>
            </a:endParaRPr>
          </a:p>
          <a:p>
            <a:pPr algn="r">
              <a:lnSpc>
                <a:spcPct val="150000"/>
              </a:lnSpc>
              <a:buSzPct val="120000"/>
            </a:pPr>
            <a:r>
              <a:rPr lang="en-US" sz="2400" i="1" dirty="0">
                <a:solidFill>
                  <a:srgbClr val="000000"/>
                </a:solidFill>
                <a:cs typeface="Ubuntu"/>
              </a:rPr>
              <a:t>“I never knew how political everything is. </a:t>
            </a:r>
            <a:r>
              <a:rPr lang="en-US" sz="2400" b="1" i="1" dirty="0">
                <a:solidFill>
                  <a:srgbClr val="000000"/>
                </a:solidFill>
                <a:cs typeface="Ubuntu"/>
              </a:rPr>
              <a:t>Everything.</a:t>
            </a:r>
            <a:r>
              <a:rPr lang="en-US" sz="2400" i="1" dirty="0">
                <a:solidFill>
                  <a:srgbClr val="000000"/>
                </a:solidFill>
                <a:cs typeface="Ubuntu"/>
              </a:rPr>
              <a:t>”</a:t>
            </a:r>
          </a:p>
          <a:p>
            <a:pPr algn="r">
              <a:lnSpc>
                <a:spcPct val="150000"/>
              </a:lnSpc>
              <a:buSzPct val="120000"/>
            </a:pPr>
            <a:endParaRPr lang="en-US" sz="2400" i="1" dirty="0">
              <a:solidFill>
                <a:srgbClr val="000000"/>
              </a:solidFill>
              <a:cs typeface="Ubuntu"/>
            </a:endParaRPr>
          </a:p>
          <a:p>
            <a:pPr algn="r">
              <a:lnSpc>
                <a:spcPct val="150000"/>
              </a:lnSpc>
              <a:buSzPct val="120000"/>
            </a:pPr>
            <a:r>
              <a:rPr lang="en-US" sz="2400" dirty="0">
                <a:solidFill>
                  <a:srgbClr val="000000"/>
                </a:solidFill>
                <a:cs typeface="Ubuntu"/>
              </a:rPr>
              <a:t>- Alum, investment banking</a:t>
            </a:r>
          </a:p>
        </p:txBody>
      </p:sp>
      <p:sp>
        <p:nvSpPr>
          <p:cNvPr id="6" name="TextBox 5">
            <a:extLst>
              <a:ext uri="{FF2B5EF4-FFF2-40B4-BE49-F238E27FC236}">
                <a16:creationId xmlns:a16="http://schemas.microsoft.com/office/drawing/2014/main" id="{692B016A-9F32-41E0-A386-44067CD2EDB7}"/>
              </a:ext>
            </a:extLst>
          </p:cNvPr>
          <p:cNvSpPr txBox="1"/>
          <p:nvPr/>
        </p:nvSpPr>
        <p:spPr>
          <a:xfrm>
            <a:off x="0" y="526853"/>
            <a:ext cx="9143999" cy="584775"/>
          </a:xfrm>
          <a:prstGeom prst="rect">
            <a:avLst/>
          </a:prstGeom>
          <a:noFill/>
        </p:spPr>
        <p:txBody>
          <a:bodyPr wrap="square" rtlCol="0">
            <a:spAutoFit/>
          </a:bodyPr>
          <a:lstStyle/>
          <a:p>
            <a:pPr algn="ctr"/>
            <a:r>
              <a:rPr lang="en-US" sz="3200" b="1" dirty="0">
                <a:latin typeface="+mj-lt"/>
              </a:rPr>
              <a:t>Coalitions in Workplaces</a:t>
            </a:r>
          </a:p>
        </p:txBody>
      </p:sp>
    </p:spTree>
    <p:extLst>
      <p:ext uri="{BB962C8B-B14F-4D97-AF65-F5344CB8AC3E}">
        <p14:creationId xmlns:p14="http://schemas.microsoft.com/office/powerpoint/2010/main" val="3705540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889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F324-CC84-4FEC-B5CC-204D958483EF}"/>
              </a:ext>
            </a:extLst>
          </p:cNvPr>
          <p:cNvSpPr>
            <a:spLocks noGrp="1"/>
          </p:cNvSpPr>
          <p:nvPr>
            <p:ph type="title"/>
          </p:nvPr>
        </p:nvSpPr>
        <p:spPr>
          <a:xfrm>
            <a:off x="685801" y="486053"/>
            <a:ext cx="8229600" cy="487362"/>
          </a:xfrm>
        </p:spPr>
        <p:txBody>
          <a:bodyPr>
            <a:normAutofit fontScale="90000"/>
          </a:bodyPr>
          <a:lstStyle/>
          <a:p>
            <a:r>
              <a:rPr lang="en-US" sz="4400" b="1" dirty="0"/>
              <a:t>Workplace Coalition Matrix</a:t>
            </a:r>
            <a:br>
              <a:rPr lang="en-US" sz="4400" b="1" dirty="0"/>
            </a:br>
            <a:r>
              <a:rPr lang="en-US" sz="2700" dirty="0"/>
              <a:t>(Block, 1987; </a:t>
            </a:r>
            <a:r>
              <a:rPr lang="en-US" sz="2700" dirty="0" err="1">
                <a:cs typeface="Arial" panose="020B0604020202020204" pitchFamily="34" charset="0"/>
              </a:rPr>
              <a:t>Suesse</a:t>
            </a:r>
            <a:r>
              <a:rPr lang="en-US" sz="2700" dirty="0">
                <a:cs typeface="Arial" panose="020B0604020202020204" pitchFamily="34" charset="0"/>
              </a:rPr>
              <a:t> &amp; Ibarra, </a:t>
            </a:r>
            <a:r>
              <a:rPr lang="en-US" sz="2700" dirty="0"/>
              <a:t>1997)</a:t>
            </a:r>
            <a:endParaRPr lang="en-SG" sz="2700" dirty="0"/>
          </a:p>
        </p:txBody>
      </p:sp>
      <p:graphicFrame>
        <p:nvGraphicFramePr>
          <p:cNvPr id="4" name="Table 4">
            <a:extLst>
              <a:ext uri="{FF2B5EF4-FFF2-40B4-BE49-F238E27FC236}">
                <a16:creationId xmlns:a16="http://schemas.microsoft.com/office/drawing/2014/main" id="{2A9F2E98-B319-46D3-BDC8-07D72858A1F1}"/>
              </a:ext>
            </a:extLst>
          </p:cNvPr>
          <p:cNvGraphicFramePr>
            <a:graphicFrameLocks noGrp="1"/>
          </p:cNvGraphicFramePr>
          <p:nvPr>
            <p:ph idx="1"/>
            <p:extLst>
              <p:ext uri="{D42A27DB-BD31-4B8C-83A1-F6EECF244321}">
                <p14:modId xmlns:p14="http://schemas.microsoft.com/office/powerpoint/2010/main" val="2301175806"/>
              </p:ext>
            </p:extLst>
          </p:nvPr>
        </p:nvGraphicFramePr>
        <p:xfrm>
          <a:off x="1622448" y="1447801"/>
          <a:ext cx="7086600" cy="460248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2089100000"/>
                    </a:ext>
                  </a:extLst>
                </a:gridCol>
                <a:gridCol w="3543300">
                  <a:extLst>
                    <a:ext uri="{9D8B030D-6E8A-4147-A177-3AD203B41FA5}">
                      <a16:colId xmlns:a16="http://schemas.microsoft.com/office/drawing/2014/main" val="2661963858"/>
                    </a:ext>
                  </a:extLst>
                </a:gridCol>
              </a:tblGrid>
              <a:tr h="1933750">
                <a:tc>
                  <a:txBody>
                    <a:bodyPr/>
                    <a:lstStyle/>
                    <a:p>
                      <a:pPr algn="ctr"/>
                      <a:r>
                        <a:rPr lang="en-US" sz="2800" b="1" dirty="0">
                          <a:solidFill>
                            <a:srgbClr val="000000"/>
                          </a:solidFill>
                        </a:rPr>
                        <a:t>Bedfellows</a:t>
                      </a:r>
                    </a:p>
                    <a:p>
                      <a:pPr algn="ctr"/>
                      <a:r>
                        <a:rPr lang="en-US" sz="1200" b="0" i="1" dirty="0">
                          <a:solidFill>
                            <a:srgbClr val="000000"/>
                          </a:solidFill>
                        </a:rPr>
                        <a:t>Low trust  but high agreement </a:t>
                      </a:r>
                    </a:p>
                    <a:p>
                      <a:pPr algn="ctr"/>
                      <a:endParaRPr lang="en-US" sz="1200" b="0" dirty="0">
                        <a:solidFill>
                          <a:srgbClr val="7030A0"/>
                        </a:solidFill>
                      </a:endParaRPr>
                    </a:p>
                    <a:p>
                      <a:pPr algn="ctr"/>
                      <a:r>
                        <a:rPr lang="en-US" sz="1200" b="0" dirty="0">
                          <a:solidFill>
                            <a:srgbClr val="000000"/>
                          </a:solidFill>
                        </a:rPr>
                        <a:t>Share your views, but the relationship is weak</a:t>
                      </a:r>
                    </a:p>
                    <a:p>
                      <a:pPr algn="ctr"/>
                      <a:endParaRPr lang="en-US" sz="1200" b="0" dirty="0">
                        <a:solidFill>
                          <a:srgbClr val="000000"/>
                        </a:solidFill>
                      </a:endParaRPr>
                    </a:p>
                    <a:p>
                      <a:pPr algn="ctr"/>
                      <a:r>
                        <a:rPr lang="en-US" sz="1200" b="0" dirty="0">
                          <a:solidFill>
                            <a:srgbClr val="000000"/>
                          </a:solidFill>
                        </a:rPr>
                        <a:t>Affirm their agreement </a:t>
                      </a:r>
                    </a:p>
                    <a:p>
                      <a:pPr algn="ctr"/>
                      <a:r>
                        <a:rPr lang="en-US" sz="1200" b="0" dirty="0">
                          <a:solidFill>
                            <a:srgbClr val="000000"/>
                          </a:solidFill>
                        </a:rPr>
                        <a:t>and shared temporary interests</a:t>
                      </a:r>
                    </a:p>
                    <a:p>
                      <a:pPr algn="ctr"/>
                      <a:endParaRPr lang="en-US" sz="1200" b="0" dirty="0">
                        <a:solidFill>
                          <a:srgbClr val="000000"/>
                        </a:solidFill>
                      </a:endParaRPr>
                    </a:p>
                    <a:p>
                      <a:pPr algn="ctr"/>
                      <a:endParaRPr lang="en-US" sz="1200" b="0" dirty="0">
                        <a:solidFill>
                          <a:srgbClr val="000000"/>
                        </a:solidFill>
                      </a:endParaRPr>
                    </a:p>
                  </a:txBody>
                  <a:tcPr>
                    <a:solidFill>
                      <a:schemeClr val="accent3">
                        <a:lumMod val="40000"/>
                        <a:lumOff val="60000"/>
                      </a:schemeClr>
                    </a:solidFill>
                  </a:tcPr>
                </a:tc>
                <a:tc>
                  <a:txBody>
                    <a:bodyPr/>
                    <a:lstStyle/>
                    <a:p>
                      <a:pPr algn="ctr"/>
                      <a:r>
                        <a:rPr lang="en-US" sz="2800" b="1" dirty="0">
                          <a:solidFill>
                            <a:srgbClr val="000000"/>
                          </a:solidFill>
                        </a:rPr>
                        <a:t>Allies</a:t>
                      </a:r>
                    </a:p>
                    <a:p>
                      <a:pPr algn="ctr"/>
                      <a:r>
                        <a:rPr lang="en-US" sz="1200" b="0" i="1" dirty="0">
                          <a:solidFill>
                            <a:srgbClr val="000000"/>
                          </a:solidFill>
                        </a:rPr>
                        <a:t>High trust and high agreement</a:t>
                      </a:r>
                    </a:p>
                    <a:p>
                      <a:pPr algn="ctr"/>
                      <a:endParaRPr lang="en-US" sz="1200" b="0" dirty="0">
                        <a:solidFill>
                          <a:srgbClr val="000000"/>
                        </a:solidFill>
                      </a:endParaRPr>
                    </a:p>
                    <a:p>
                      <a:pPr algn="ctr"/>
                      <a:r>
                        <a:rPr lang="en-US" sz="1200" b="0" dirty="0">
                          <a:solidFill>
                            <a:srgbClr val="000000"/>
                          </a:solidFill>
                        </a:rPr>
                        <a:t>Share your views and a bond of trust</a:t>
                      </a:r>
                    </a:p>
                    <a:p>
                      <a:pPr algn="ctr"/>
                      <a:endParaRPr lang="en-US" sz="1200" b="0" u="sng" dirty="0">
                        <a:solidFill>
                          <a:srgbClr val="000000"/>
                        </a:solidFill>
                      </a:endParaRPr>
                    </a:p>
                    <a:p>
                      <a:pPr algn="ctr"/>
                      <a:r>
                        <a:rPr lang="en-US" sz="1200" b="0" dirty="0">
                          <a:solidFill>
                            <a:srgbClr val="000000"/>
                          </a:solidFill>
                        </a:rPr>
                        <a:t>You can count on them and they </a:t>
                      </a:r>
                    </a:p>
                    <a:p>
                      <a:pPr algn="ctr"/>
                      <a:r>
                        <a:rPr lang="en-US" sz="1200" b="0" dirty="0">
                          <a:solidFill>
                            <a:srgbClr val="000000"/>
                          </a:solidFill>
                        </a:rPr>
                        <a:t>can count on you (usually reciprocal)</a:t>
                      </a:r>
                    </a:p>
                    <a:p>
                      <a:endParaRPr lang="en-SG" dirty="0"/>
                    </a:p>
                  </a:txBody>
                  <a:tcPr>
                    <a:solidFill>
                      <a:schemeClr val="accent3">
                        <a:lumMod val="40000"/>
                        <a:lumOff val="60000"/>
                      </a:schemeClr>
                    </a:solidFill>
                  </a:tcPr>
                </a:tc>
                <a:extLst>
                  <a:ext uri="{0D108BD9-81ED-4DB2-BD59-A6C34878D82A}">
                    <a16:rowId xmlns:a16="http://schemas.microsoft.com/office/drawing/2014/main" val="3410851803"/>
                  </a:ext>
                </a:extLst>
              </a:tr>
              <a:tr h="2550846">
                <a:tc>
                  <a:txBody>
                    <a:bodyPr/>
                    <a:lstStyle/>
                    <a:p>
                      <a:pPr algn="ctr"/>
                      <a:br>
                        <a:rPr lang="en-US" sz="1200" b="1" dirty="0">
                          <a:solidFill>
                            <a:srgbClr val="000000"/>
                          </a:solidFill>
                        </a:rPr>
                      </a:br>
                      <a:endParaRPr lang="en-US" sz="1200" b="1" dirty="0">
                        <a:solidFill>
                          <a:srgbClr val="000000"/>
                        </a:solidFill>
                      </a:endParaRPr>
                    </a:p>
                    <a:p>
                      <a:pPr algn="ctr"/>
                      <a:r>
                        <a:rPr lang="en-US" sz="2800" b="1" dirty="0">
                          <a:solidFill>
                            <a:srgbClr val="000000"/>
                          </a:solidFill>
                        </a:rPr>
                        <a:t>Adversaries</a:t>
                      </a:r>
                    </a:p>
                    <a:p>
                      <a:pPr algn="ctr"/>
                      <a:r>
                        <a:rPr lang="en-US" sz="1200" b="0" i="1" dirty="0">
                          <a:solidFill>
                            <a:srgbClr val="000000"/>
                          </a:solidFill>
                        </a:rPr>
                        <a:t>Low trust and low agreement</a:t>
                      </a:r>
                    </a:p>
                    <a:p>
                      <a:pPr algn="ctr"/>
                      <a:endParaRPr lang="en-US" sz="1200" b="0" dirty="0">
                        <a:solidFill>
                          <a:srgbClr val="000000"/>
                        </a:solidFill>
                      </a:endParaRPr>
                    </a:p>
                    <a:p>
                      <a:pPr algn="ctr"/>
                      <a:r>
                        <a:rPr lang="en-US" sz="1200" b="0" dirty="0">
                          <a:solidFill>
                            <a:srgbClr val="000000"/>
                          </a:solidFill>
                        </a:rPr>
                        <a:t>Will resist your attempts to negotiate</a:t>
                      </a:r>
                    </a:p>
                    <a:p>
                      <a:pPr algn="ctr"/>
                      <a:endParaRPr lang="en-US" sz="1200" b="0" dirty="0">
                        <a:solidFill>
                          <a:srgbClr val="000000"/>
                        </a:solidFill>
                      </a:endParaRPr>
                    </a:p>
                    <a:p>
                      <a:pPr algn="ctr"/>
                      <a:r>
                        <a:rPr lang="en-US" sz="1200" b="0" dirty="0">
                          <a:solidFill>
                            <a:srgbClr val="000000"/>
                          </a:solidFill>
                        </a:rPr>
                        <a:t>Sometimes not worth trying to convert them</a:t>
                      </a:r>
                    </a:p>
                    <a:p>
                      <a:pPr algn="ctr"/>
                      <a:endParaRPr lang="en-US" sz="1200" b="0" dirty="0">
                        <a:solidFill>
                          <a:srgbClr val="000000"/>
                        </a:solidFill>
                      </a:endParaRPr>
                    </a:p>
                    <a:p>
                      <a:pPr algn="ctr"/>
                      <a:r>
                        <a:rPr lang="en-US" sz="1200" b="0" dirty="0">
                          <a:solidFill>
                            <a:srgbClr val="000000"/>
                          </a:solidFill>
                        </a:rPr>
                        <a:t>Create a sense of inevitability</a:t>
                      </a:r>
                    </a:p>
                    <a:p>
                      <a:endParaRPr lang="en-SG" dirty="0"/>
                    </a:p>
                  </a:txBody>
                  <a:tcPr>
                    <a:solidFill>
                      <a:schemeClr val="accent3">
                        <a:lumMod val="40000"/>
                        <a:lumOff val="60000"/>
                      </a:schemeClr>
                    </a:solidFill>
                  </a:tcPr>
                </a:tc>
                <a:tc>
                  <a:txBody>
                    <a:bodyPr/>
                    <a:lstStyle/>
                    <a:p>
                      <a:pPr algn="ctr"/>
                      <a:endParaRPr lang="en-US" sz="1200" b="1" dirty="0">
                        <a:solidFill>
                          <a:srgbClr val="000000"/>
                        </a:solidFill>
                      </a:endParaRPr>
                    </a:p>
                    <a:p>
                      <a:pPr algn="ctr"/>
                      <a:endParaRPr lang="en-US" sz="1200" b="1" dirty="0">
                        <a:solidFill>
                          <a:srgbClr val="000000"/>
                        </a:solidFill>
                      </a:endParaRPr>
                    </a:p>
                    <a:p>
                      <a:pPr algn="ctr"/>
                      <a:r>
                        <a:rPr lang="en-US" sz="2800" b="1" dirty="0">
                          <a:solidFill>
                            <a:srgbClr val="000000"/>
                          </a:solidFill>
                        </a:rPr>
                        <a:t>Opponents</a:t>
                      </a:r>
                    </a:p>
                    <a:p>
                      <a:pPr algn="ctr"/>
                      <a:r>
                        <a:rPr lang="en-US" sz="1200" i="1" dirty="0">
                          <a:solidFill>
                            <a:srgbClr val="000000"/>
                          </a:solidFill>
                        </a:rPr>
                        <a:t>High trust but low agreement</a:t>
                      </a:r>
                    </a:p>
                    <a:p>
                      <a:pPr algn="ctr"/>
                      <a:endParaRPr lang="en-US" sz="1200" dirty="0">
                        <a:solidFill>
                          <a:srgbClr val="000000"/>
                        </a:solidFill>
                      </a:endParaRPr>
                    </a:p>
                    <a:p>
                      <a:pPr algn="ctr"/>
                      <a:r>
                        <a:rPr lang="en-US" sz="1200" dirty="0">
                          <a:solidFill>
                            <a:srgbClr val="000000"/>
                          </a:solidFill>
                        </a:rPr>
                        <a:t>The relationship is strong but your </a:t>
                      </a:r>
                    </a:p>
                    <a:p>
                      <a:pPr algn="ctr"/>
                      <a:r>
                        <a:rPr lang="en-US" sz="1200" dirty="0">
                          <a:solidFill>
                            <a:srgbClr val="000000"/>
                          </a:solidFill>
                        </a:rPr>
                        <a:t>views on this issue conflict</a:t>
                      </a:r>
                    </a:p>
                    <a:p>
                      <a:pPr algn="ctr"/>
                      <a:endParaRPr lang="en-US" sz="1200" dirty="0">
                        <a:solidFill>
                          <a:srgbClr val="000000"/>
                        </a:solidFill>
                      </a:endParaRPr>
                    </a:p>
                    <a:p>
                      <a:pPr algn="ctr"/>
                      <a:r>
                        <a:rPr lang="en-US" sz="1200" dirty="0">
                          <a:solidFill>
                            <a:srgbClr val="000000"/>
                          </a:solidFill>
                        </a:rPr>
                        <a:t>Affirm your foundation of trust</a:t>
                      </a:r>
                    </a:p>
                    <a:p>
                      <a:pPr algn="ctr"/>
                      <a:endParaRPr lang="en-US" sz="1200" dirty="0">
                        <a:solidFill>
                          <a:srgbClr val="000000"/>
                        </a:solidFill>
                      </a:endParaRPr>
                    </a:p>
                    <a:p>
                      <a:pPr algn="ctr"/>
                      <a:r>
                        <a:rPr lang="en-US" sz="1200" dirty="0">
                          <a:solidFill>
                            <a:srgbClr val="000000"/>
                          </a:solidFill>
                        </a:rPr>
                        <a:t>Persuade them with logic and evidence</a:t>
                      </a:r>
                    </a:p>
                    <a:p>
                      <a:endParaRPr lang="en-SG" dirty="0"/>
                    </a:p>
                  </a:txBody>
                  <a:tcPr>
                    <a:solidFill>
                      <a:schemeClr val="accent3">
                        <a:lumMod val="40000"/>
                        <a:lumOff val="60000"/>
                      </a:schemeClr>
                    </a:solidFill>
                  </a:tcPr>
                </a:tc>
                <a:extLst>
                  <a:ext uri="{0D108BD9-81ED-4DB2-BD59-A6C34878D82A}">
                    <a16:rowId xmlns:a16="http://schemas.microsoft.com/office/drawing/2014/main" val="2847536149"/>
                  </a:ext>
                </a:extLst>
              </a:tr>
            </a:tbl>
          </a:graphicData>
        </a:graphic>
      </p:graphicFrame>
      <p:sp>
        <p:nvSpPr>
          <p:cNvPr id="5" name="Rectangle 4">
            <a:extLst>
              <a:ext uri="{FF2B5EF4-FFF2-40B4-BE49-F238E27FC236}">
                <a16:creationId xmlns:a16="http://schemas.microsoft.com/office/drawing/2014/main" id="{B8A16DF7-4081-4559-844A-C4E86594AF68}"/>
              </a:ext>
            </a:extLst>
          </p:cNvPr>
          <p:cNvSpPr/>
          <p:nvPr/>
        </p:nvSpPr>
        <p:spPr>
          <a:xfrm>
            <a:off x="1905000" y="3200400"/>
            <a:ext cx="3048000" cy="457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rPr>
              <a:t>Fence Sitters</a:t>
            </a:r>
          </a:p>
        </p:txBody>
      </p:sp>
      <p:cxnSp>
        <p:nvCxnSpPr>
          <p:cNvPr id="7" name="Straight Arrow Connector 6">
            <a:extLst>
              <a:ext uri="{FF2B5EF4-FFF2-40B4-BE49-F238E27FC236}">
                <a16:creationId xmlns:a16="http://schemas.microsoft.com/office/drawing/2014/main" id="{2C247E81-8D5E-4CF1-AFE4-66FBCFF6CDF9}"/>
              </a:ext>
            </a:extLst>
          </p:cNvPr>
          <p:cNvCxnSpPr>
            <a:cxnSpLocks/>
          </p:cNvCxnSpPr>
          <p:nvPr/>
        </p:nvCxnSpPr>
        <p:spPr>
          <a:xfrm flipV="1">
            <a:off x="838200" y="1752600"/>
            <a:ext cx="0" cy="12954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4B6197E-C199-400F-920F-D976D66DA13E}"/>
              </a:ext>
            </a:extLst>
          </p:cNvPr>
          <p:cNvCxnSpPr>
            <a:cxnSpLocks/>
          </p:cNvCxnSpPr>
          <p:nvPr/>
        </p:nvCxnSpPr>
        <p:spPr>
          <a:xfrm>
            <a:off x="838200" y="3962400"/>
            <a:ext cx="0" cy="12954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27F1DFF-BF01-43CB-84B7-D9A31C55444A}"/>
              </a:ext>
            </a:extLst>
          </p:cNvPr>
          <p:cNvCxnSpPr>
            <a:cxnSpLocks/>
          </p:cNvCxnSpPr>
          <p:nvPr/>
        </p:nvCxnSpPr>
        <p:spPr>
          <a:xfrm flipH="1">
            <a:off x="2667000" y="6400800"/>
            <a:ext cx="17526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FC1DA9-69A9-41D3-AADE-4110C8728DE3}"/>
              </a:ext>
            </a:extLst>
          </p:cNvPr>
          <p:cNvCxnSpPr>
            <a:cxnSpLocks/>
          </p:cNvCxnSpPr>
          <p:nvPr/>
        </p:nvCxnSpPr>
        <p:spPr>
          <a:xfrm>
            <a:off x="5791200" y="6389595"/>
            <a:ext cx="1828800" cy="1120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1106939-5EEC-42E6-B79D-6AEF251B587A}"/>
              </a:ext>
            </a:extLst>
          </p:cNvPr>
          <p:cNvSpPr txBox="1"/>
          <p:nvPr/>
        </p:nvSpPr>
        <p:spPr>
          <a:xfrm>
            <a:off x="533400" y="1293296"/>
            <a:ext cx="838199" cy="369332"/>
          </a:xfrm>
          <a:prstGeom prst="rect">
            <a:avLst/>
          </a:prstGeom>
          <a:noFill/>
        </p:spPr>
        <p:txBody>
          <a:bodyPr wrap="square" rtlCol="0">
            <a:spAutoFit/>
          </a:bodyPr>
          <a:lstStyle/>
          <a:p>
            <a:r>
              <a:rPr lang="en-US" dirty="0"/>
              <a:t>High</a:t>
            </a:r>
            <a:endParaRPr lang="en-SG" dirty="0"/>
          </a:p>
        </p:txBody>
      </p:sp>
      <p:sp>
        <p:nvSpPr>
          <p:cNvPr id="19" name="TextBox 18">
            <a:extLst>
              <a:ext uri="{FF2B5EF4-FFF2-40B4-BE49-F238E27FC236}">
                <a16:creationId xmlns:a16="http://schemas.microsoft.com/office/drawing/2014/main" id="{026CF5D4-D01F-4F7D-A63C-1A955C47F83C}"/>
              </a:ext>
            </a:extLst>
          </p:cNvPr>
          <p:cNvSpPr txBox="1"/>
          <p:nvPr/>
        </p:nvSpPr>
        <p:spPr>
          <a:xfrm>
            <a:off x="240836" y="3335846"/>
            <a:ext cx="1245063" cy="369332"/>
          </a:xfrm>
          <a:prstGeom prst="rect">
            <a:avLst/>
          </a:prstGeom>
          <a:noFill/>
        </p:spPr>
        <p:txBody>
          <a:bodyPr wrap="square" rtlCol="0">
            <a:spAutoFit/>
          </a:bodyPr>
          <a:lstStyle/>
          <a:p>
            <a:r>
              <a:rPr lang="en-US" dirty="0"/>
              <a:t>Agreement</a:t>
            </a:r>
            <a:endParaRPr lang="en-SG" dirty="0"/>
          </a:p>
        </p:txBody>
      </p:sp>
      <p:sp>
        <p:nvSpPr>
          <p:cNvPr id="20" name="TextBox 19">
            <a:extLst>
              <a:ext uri="{FF2B5EF4-FFF2-40B4-BE49-F238E27FC236}">
                <a16:creationId xmlns:a16="http://schemas.microsoft.com/office/drawing/2014/main" id="{863C24F9-48D7-4CB9-9544-C4D5420B5C33}"/>
              </a:ext>
            </a:extLst>
          </p:cNvPr>
          <p:cNvSpPr txBox="1"/>
          <p:nvPr/>
        </p:nvSpPr>
        <p:spPr>
          <a:xfrm>
            <a:off x="1779855" y="6204929"/>
            <a:ext cx="838199" cy="369332"/>
          </a:xfrm>
          <a:prstGeom prst="rect">
            <a:avLst/>
          </a:prstGeom>
          <a:noFill/>
        </p:spPr>
        <p:txBody>
          <a:bodyPr wrap="square" rtlCol="0">
            <a:spAutoFit/>
          </a:bodyPr>
          <a:lstStyle/>
          <a:p>
            <a:r>
              <a:rPr lang="en-US" dirty="0"/>
              <a:t>Low</a:t>
            </a:r>
            <a:endParaRPr lang="en-SG" dirty="0"/>
          </a:p>
        </p:txBody>
      </p:sp>
      <p:sp>
        <p:nvSpPr>
          <p:cNvPr id="21" name="TextBox 20">
            <a:extLst>
              <a:ext uri="{FF2B5EF4-FFF2-40B4-BE49-F238E27FC236}">
                <a16:creationId xmlns:a16="http://schemas.microsoft.com/office/drawing/2014/main" id="{7590472F-8A19-4F29-B412-A517E8B5A14F}"/>
              </a:ext>
            </a:extLst>
          </p:cNvPr>
          <p:cNvSpPr txBox="1"/>
          <p:nvPr/>
        </p:nvSpPr>
        <p:spPr>
          <a:xfrm>
            <a:off x="7821347" y="6216134"/>
            <a:ext cx="838199" cy="369332"/>
          </a:xfrm>
          <a:prstGeom prst="rect">
            <a:avLst/>
          </a:prstGeom>
          <a:noFill/>
        </p:spPr>
        <p:txBody>
          <a:bodyPr wrap="square" rtlCol="0">
            <a:spAutoFit/>
          </a:bodyPr>
          <a:lstStyle/>
          <a:p>
            <a:r>
              <a:rPr lang="en-US" dirty="0"/>
              <a:t>High</a:t>
            </a:r>
            <a:endParaRPr lang="en-SG" dirty="0"/>
          </a:p>
        </p:txBody>
      </p:sp>
      <p:sp>
        <p:nvSpPr>
          <p:cNvPr id="22" name="TextBox 21">
            <a:extLst>
              <a:ext uri="{FF2B5EF4-FFF2-40B4-BE49-F238E27FC236}">
                <a16:creationId xmlns:a16="http://schemas.microsoft.com/office/drawing/2014/main" id="{F65FEFF4-6B0A-4A74-8073-AEA09E13CE6C}"/>
              </a:ext>
            </a:extLst>
          </p:cNvPr>
          <p:cNvSpPr txBox="1"/>
          <p:nvPr/>
        </p:nvSpPr>
        <p:spPr>
          <a:xfrm>
            <a:off x="530063" y="5410200"/>
            <a:ext cx="838199" cy="369332"/>
          </a:xfrm>
          <a:prstGeom prst="rect">
            <a:avLst/>
          </a:prstGeom>
          <a:noFill/>
        </p:spPr>
        <p:txBody>
          <a:bodyPr wrap="square" rtlCol="0">
            <a:spAutoFit/>
          </a:bodyPr>
          <a:lstStyle/>
          <a:p>
            <a:r>
              <a:rPr lang="en-US" dirty="0"/>
              <a:t>Low</a:t>
            </a:r>
            <a:endParaRPr lang="en-SG" dirty="0"/>
          </a:p>
        </p:txBody>
      </p:sp>
      <p:sp>
        <p:nvSpPr>
          <p:cNvPr id="24" name="TextBox 23">
            <a:extLst>
              <a:ext uri="{FF2B5EF4-FFF2-40B4-BE49-F238E27FC236}">
                <a16:creationId xmlns:a16="http://schemas.microsoft.com/office/drawing/2014/main" id="{1251D5DA-3207-4FF3-98AC-34BF7CBAC332}"/>
              </a:ext>
            </a:extLst>
          </p:cNvPr>
          <p:cNvSpPr txBox="1"/>
          <p:nvPr/>
        </p:nvSpPr>
        <p:spPr>
          <a:xfrm>
            <a:off x="4800601" y="6216134"/>
            <a:ext cx="838199" cy="369332"/>
          </a:xfrm>
          <a:prstGeom prst="rect">
            <a:avLst/>
          </a:prstGeom>
          <a:noFill/>
        </p:spPr>
        <p:txBody>
          <a:bodyPr wrap="square" rtlCol="0">
            <a:spAutoFit/>
          </a:bodyPr>
          <a:lstStyle/>
          <a:p>
            <a:r>
              <a:rPr lang="en-US" dirty="0"/>
              <a:t>Trust</a:t>
            </a:r>
            <a:endParaRPr lang="en-SG" dirty="0"/>
          </a:p>
        </p:txBody>
      </p:sp>
    </p:spTree>
    <p:extLst>
      <p:ext uri="{BB962C8B-B14F-4D97-AF65-F5344CB8AC3E}">
        <p14:creationId xmlns:p14="http://schemas.microsoft.com/office/powerpoint/2010/main" val="2366632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a:t>Take-Aways: Coalitions</a:t>
            </a:r>
          </a:p>
        </p:txBody>
      </p:sp>
      <p:sp>
        <p:nvSpPr>
          <p:cNvPr id="3" name="Content Placeholder 2"/>
          <p:cNvSpPr>
            <a:spLocks noGrp="1"/>
          </p:cNvSpPr>
          <p:nvPr>
            <p:ph idx="1"/>
          </p:nvPr>
        </p:nvSpPr>
        <p:spPr>
          <a:xfrm>
            <a:off x="152400" y="1066800"/>
            <a:ext cx="8839200" cy="4800600"/>
          </a:xfrm>
        </p:spPr>
        <p:txBody>
          <a:bodyPr>
            <a:noAutofit/>
          </a:bodyPr>
          <a:lstStyle/>
          <a:p>
            <a:r>
              <a:rPr lang="en-US" sz="2200" dirty="0"/>
              <a:t>Coalition negotiations are characterized by dynamic alternatives and low trust due to the fear of being excluded from the deal</a:t>
            </a:r>
          </a:p>
          <a:p>
            <a:endParaRPr lang="en-US" sz="1500" dirty="0"/>
          </a:p>
          <a:p>
            <a:r>
              <a:rPr lang="en-US" sz="2200" dirty="0"/>
              <a:t>Manage counterparts to create alliances</a:t>
            </a:r>
          </a:p>
          <a:p>
            <a:pPr lvl="1">
              <a:buFont typeface="Arial" panose="020B0604020202020204" pitchFamily="34" charset="0"/>
              <a:buChar char="•"/>
            </a:pPr>
            <a:r>
              <a:rPr lang="en-US" sz="2200" dirty="0"/>
              <a:t>Identify allies, bedfellows, opponents, and adversaries </a:t>
            </a:r>
            <a:r>
              <a:rPr lang="en-US" sz="2200" b="1" dirty="0">
                <a:solidFill>
                  <a:srgbClr val="7030A0"/>
                </a:solidFill>
              </a:rPr>
              <a:t>early on</a:t>
            </a:r>
            <a:endParaRPr lang="en-US" sz="2200" dirty="0">
              <a:solidFill>
                <a:srgbClr val="7030A0"/>
              </a:solidFill>
            </a:endParaRPr>
          </a:p>
          <a:p>
            <a:pPr lvl="1">
              <a:buFont typeface="Arial" panose="020B0604020202020204" pitchFamily="34" charset="0"/>
              <a:buChar char="•"/>
            </a:pPr>
            <a:r>
              <a:rPr lang="en-US" sz="2200" dirty="0"/>
              <a:t>Build interdependence (better off togetherness) before trust</a:t>
            </a:r>
          </a:p>
          <a:p>
            <a:pPr lvl="1">
              <a:buFont typeface="Arial" panose="020B0604020202020204" pitchFamily="34" charset="0"/>
              <a:buChar char="•"/>
            </a:pPr>
            <a:r>
              <a:rPr lang="en-US" sz="2200" dirty="0"/>
              <a:t>Persuade fence-sitters that an alliance with you serves </a:t>
            </a:r>
            <a:r>
              <a:rPr lang="en-US" sz="2200" u="sng" dirty="0"/>
              <a:t>their</a:t>
            </a:r>
            <a:r>
              <a:rPr lang="en-US" sz="2200" dirty="0"/>
              <a:t> interests</a:t>
            </a:r>
          </a:p>
          <a:p>
            <a:pPr lvl="1">
              <a:buFont typeface="Arial" panose="020B0604020202020204" pitchFamily="34" charset="0"/>
              <a:buChar char="•"/>
            </a:pPr>
            <a:r>
              <a:rPr lang="en-US" sz="2200" dirty="0"/>
              <a:t>Consider the other parties’ reputation and social capital, and build your own</a:t>
            </a:r>
          </a:p>
          <a:p>
            <a:pPr lvl="1">
              <a:buFont typeface="Arial" panose="020B0604020202020204" pitchFamily="34" charset="0"/>
              <a:buChar char="•"/>
            </a:pPr>
            <a:r>
              <a:rPr lang="en-US" sz="2200" dirty="0"/>
              <a:t>Aggressive early offers and power moves may backfire, leading a coalition to form against you (“strength is weakness”) </a:t>
            </a:r>
          </a:p>
          <a:p>
            <a:endParaRPr lang="en-US" sz="1500" dirty="0"/>
          </a:p>
          <a:p>
            <a:r>
              <a:rPr lang="en-US" sz="2200" dirty="0"/>
              <a:t>The communication negotiation is key</a:t>
            </a:r>
          </a:p>
          <a:p>
            <a:pPr lvl="1">
              <a:buFont typeface="Arial" panose="020B0604020202020204" pitchFamily="34" charset="0"/>
              <a:buChar char="•"/>
            </a:pPr>
            <a:r>
              <a:rPr lang="en-US" sz="2200" dirty="0"/>
              <a:t>Open and transparent communication to include</a:t>
            </a:r>
          </a:p>
          <a:p>
            <a:pPr lvl="1">
              <a:buFont typeface="Arial" panose="020B0604020202020204" pitchFamily="34" charset="0"/>
              <a:buChar char="•"/>
            </a:pPr>
            <a:r>
              <a:rPr lang="en-US" sz="2200" dirty="0"/>
              <a:t>Side channels and private communications to exclude</a:t>
            </a:r>
          </a:p>
        </p:txBody>
      </p:sp>
    </p:spTree>
    <p:extLst>
      <p:ext uri="{BB962C8B-B14F-4D97-AF65-F5344CB8AC3E}">
        <p14:creationId xmlns:p14="http://schemas.microsoft.com/office/powerpoint/2010/main" val="1095425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out | Herminia Ibarra">
            <a:extLst>
              <a:ext uri="{FF2B5EF4-FFF2-40B4-BE49-F238E27FC236}">
                <a16:creationId xmlns:a16="http://schemas.microsoft.com/office/drawing/2014/main" id="{AE8054D5-2A30-4481-8A99-17DAE84C1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4597493" cy="4648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D09567A-07CA-4AA1-B623-27228A9DCEFE}"/>
              </a:ext>
            </a:extLst>
          </p:cNvPr>
          <p:cNvSpPr>
            <a:spLocks noGrp="1"/>
          </p:cNvSpPr>
          <p:nvPr>
            <p:ph type="title"/>
          </p:nvPr>
        </p:nvSpPr>
        <p:spPr>
          <a:xfrm>
            <a:off x="228600" y="1066800"/>
            <a:ext cx="8229600" cy="1143000"/>
          </a:xfrm>
        </p:spPr>
        <p:txBody>
          <a:bodyPr>
            <a:noAutofit/>
          </a:bodyPr>
          <a:lstStyle/>
          <a:p>
            <a:pPr algn="r"/>
            <a:r>
              <a:rPr lang="en-SG" sz="3200" i="1" dirty="0"/>
              <a:t>A coalition doesn’t have to be a manipulative conspiracy, it can also be an ethical alliance</a:t>
            </a:r>
            <a:br>
              <a:rPr lang="en-SG" sz="3200" dirty="0"/>
            </a:br>
            <a:br>
              <a:rPr lang="en-SG" sz="3200" dirty="0"/>
            </a:br>
            <a:r>
              <a:rPr lang="en-SG" sz="3200" dirty="0"/>
              <a:t>-- Prof. Herminia Ibarra</a:t>
            </a:r>
          </a:p>
        </p:txBody>
      </p:sp>
    </p:spTree>
    <p:extLst>
      <p:ext uri="{BB962C8B-B14F-4D97-AF65-F5344CB8AC3E}">
        <p14:creationId xmlns:p14="http://schemas.microsoft.com/office/powerpoint/2010/main" val="98005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6"/>
          <p:cNvGraphicFramePr>
            <a:graphicFrameLocks/>
          </p:cNvGraphicFramePr>
          <p:nvPr/>
        </p:nvGraphicFramePr>
        <p:xfrm>
          <a:off x="0" y="36136"/>
          <a:ext cx="9143997" cy="6745664"/>
        </p:xfrm>
        <a:graphic>
          <a:graphicData uri="http://schemas.openxmlformats.org/drawingml/2006/table">
            <a:tbl>
              <a:tblPr/>
              <a:tblGrid>
                <a:gridCol w="843254">
                  <a:extLst>
                    <a:ext uri="{9D8B030D-6E8A-4147-A177-3AD203B41FA5}">
                      <a16:colId xmlns:a16="http://schemas.microsoft.com/office/drawing/2014/main" val="20000"/>
                    </a:ext>
                  </a:extLst>
                </a:gridCol>
                <a:gridCol w="1481819">
                  <a:extLst>
                    <a:ext uri="{9D8B030D-6E8A-4147-A177-3AD203B41FA5}">
                      <a16:colId xmlns:a16="http://schemas.microsoft.com/office/drawing/2014/main" val="20001"/>
                    </a:ext>
                  </a:extLst>
                </a:gridCol>
                <a:gridCol w="1481819">
                  <a:extLst>
                    <a:ext uri="{9D8B030D-6E8A-4147-A177-3AD203B41FA5}">
                      <a16:colId xmlns:a16="http://schemas.microsoft.com/office/drawing/2014/main" val="3394921888"/>
                    </a:ext>
                  </a:extLst>
                </a:gridCol>
                <a:gridCol w="1585278">
                  <a:extLst>
                    <a:ext uri="{9D8B030D-6E8A-4147-A177-3AD203B41FA5}">
                      <a16:colId xmlns:a16="http://schemas.microsoft.com/office/drawing/2014/main" val="20002"/>
                    </a:ext>
                  </a:extLst>
                </a:gridCol>
                <a:gridCol w="1585278">
                  <a:extLst>
                    <a:ext uri="{9D8B030D-6E8A-4147-A177-3AD203B41FA5}">
                      <a16:colId xmlns:a16="http://schemas.microsoft.com/office/drawing/2014/main" val="2330666430"/>
                    </a:ext>
                  </a:extLst>
                </a:gridCol>
                <a:gridCol w="1099752">
                  <a:extLst>
                    <a:ext uri="{9D8B030D-6E8A-4147-A177-3AD203B41FA5}">
                      <a16:colId xmlns:a16="http://schemas.microsoft.com/office/drawing/2014/main" val="20003"/>
                    </a:ext>
                  </a:extLst>
                </a:gridCol>
                <a:gridCol w="1066797">
                  <a:extLst>
                    <a:ext uri="{9D8B030D-6E8A-4147-A177-3AD203B41FA5}">
                      <a16:colId xmlns:a16="http://schemas.microsoft.com/office/drawing/2014/main" val="20007"/>
                    </a:ext>
                  </a:extLst>
                </a:gridCol>
              </a:tblGrid>
              <a:tr h="1068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j-lt"/>
                          <a:cs typeface="Arial" charset="0"/>
                        </a:rPr>
                        <a:t>Group</a:t>
                      </a:r>
                      <a:endParaRPr kumimoji="0" lang="en-US" sz="1800" b="0"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0000"/>
                          </a:solidFill>
                          <a:effectLst/>
                          <a:latin typeface="+mj-lt"/>
                        </a:rPr>
                        <a:t>Labour</a:t>
                      </a:r>
                      <a:endParaRPr kumimoji="0" lang="en-US" sz="1800" b="1"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j-lt"/>
                        </a:rPr>
                        <a:t>Liberal</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j-lt"/>
                        </a:rPr>
                        <a:t>Conservative</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j-lt"/>
                        </a:rPr>
                        <a:t>Libertarian</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fr-FR" sz="1800" b="1" kern="1200" dirty="0">
                          <a:solidFill>
                            <a:schemeClr val="tx1"/>
                          </a:solidFill>
                          <a:effectLst/>
                          <a:latin typeface="+mn-lt"/>
                          <a:ea typeface="+mn-ea"/>
                          <a:cs typeface="+mn-cs"/>
                        </a:rPr>
                        <a:t>BOR #1</a:t>
                      </a:r>
                      <a:endParaRPr kumimoji="0" lang="en-US" sz="1800" b="1"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mj-lt"/>
                        </a:rPr>
                        <a:t>BOR #2</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262626"/>
                          </a:solidFill>
                          <a:effectLst/>
                          <a:latin typeface="+mj-lt"/>
                          <a:cs typeface="Arial" charset="0"/>
                        </a:rPr>
                        <a:t>1</a:t>
                      </a:r>
                      <a:endParaRPr kumimoji="0" lang="en-US" sz="1800" b="0" i="0" u="none" strike="noStrike" cap="none" normalizeH="0" baseline="0" dirty="0">
                        <a:ln>
                          <a:noFill/>
                        </a:ln>
                        <a:solidFill>
                          <a:srgbClr val="262626"/>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262626"/>
                          </a:solidFill>
                          <a:effectLst/>
                          <a:latin typeface="+mj-lt"/>
                        </a:rPr>
                        <a:t>2</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262626"/>
                          </a:solidFill>
                          <a:effectLst/>
                          <a:latin typeface="+mj-lt"/>
                        </a:rPr>
                        <a:t>3</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262626"/>
                          </a:solidFill>
                          <a:effectLst/>
                          <a:latin typeface="+mj-lt"/>
                        </a:rPr>
                        <a:t>4</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262626"/>
                          </a:solidFill>
                          <a:effectLst/>
                          <a:latin typeface="+mj-lt"/>
                        </a:rPr>
                        <a:t>5</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262626"/>
                          </a:solidFill>
                          <a:effectLst/>
                          <a:latin typeface="+mj-lt"/>
                        </a:rPr>
                        <a:t>6</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262626"/>
                          </a:solidFill>
                          <a:effectLst/>
                          <a:latin typeface="+mj-lt"/>
                        </a:rPr>
                        <a:t>7</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262626"/>
                          </a:solidFill>
                          <a:effectLst/>
                          <a:latin typeface="+mj-lt"/>
                        </a:rPr>
                        <a:t>8</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262626"/>
                          </a:solidFill>
                          <a:effectLst/>
                          <a:latin typeface="+mj-lt"/>
                        </a:rPr>
                        <a:t>9</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262626"/>
                          </a:solidFill>
                          <a:effectLst/>
                          <a:latin typeface="+mj-lt"/>
                        </a:rPr>
                        <a:t>10</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833405"/>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262626"/>
                          </a:solidFill>
                          <a:effectLst/>
                          <a:latin typeface="+mj-lt"/>
                        </a:rPr>
                        <a:t>11</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7653658"/>
                  </a:ext>
                </a:extLst>
              </a:tr>
            </a:tbl>
          </a:graphicData>
        </a:graphic>
      </p:graphicFrame>
      <p:sp>
        <p:nvSpPr>
          <p:cNvPr id="10343" name="TextBox 1"/>
          <p:cNvSpPr txBox="1">
            <a:spLocks noChangeArrowheads="1"/>
          </p:cNvSpPr>
          <p:nvPr/>
        </p:nvSpPr>
        <p:spPr bwMode="auto">
          <a:xfrm>
            <a:off x="9859963" y="21590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271651609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FC6981-81EC-4C63-BFAC-68AA5E877026}"/>
              </a:ext>
            </a:extLst>
          </p:cNvPr>
          <p:cNvSpPr txBox="1"/>
          <p:nvPr/>
        </p:nvSpPr>
        <p:spPr>
          <a:xfrm>
            <a:off x="914400" y="648831"/>
            <a:ext cx="7620000" cy="2246769"/>
          </a:xfrm>
          <a:prstGeom prst="rect">
            <a:avLst/>
          </a:prstGeom>
          <a:noFill/>
        </p:spPr>
        <p:txBody>
          <a:bodyPr wrap="square">
            <a:spAutoFit/>
          </a:bodyPr>
          <a:lstStyle/>
          <a:p>
            <a:pPr algn="r"/>
            <a:r>
              <a:rPr lang="en-US" sz="2800" i="1" dirty="0"/>
              <a:t>“Never doubt that a small group of thoughtful, committed people can change the world; indeed, it’s the only thing that ever has.” </a:t>
            </a:r>
          </a:p>
          <a:p>
            <a:pPr algn="r"/>
            <a:endParaRPr lang="en-US" sz="2800" dirty="0"/>
          </a:p>
          <a:p>
            <a:pPr algn="r"/>
            <a:r>
              <a:rPr lang="en-US" sz="2800" dirty="0"/>
              <a:t>-- Margaret Mead, </a:t>
            </a:r>
            <a:r>
              <a:rPr lang="en-US" sz="2800" i="1" dirty="0"/>
              <a:t>The Wagon and the Star</a:t>
            </a:r>
            <a:endParaRPr lang="en-SG" sz="2800" i="1" dirty="0"/>
          </a:p>
        </p:txBody>
      </p:sp>
      <p:pic>
        <p:nvPicPr>
          <p:cNvPr id="7170" name="Picture 2" descr="Dr. Margaret Mead, half-length portrait, facing right, reading book] /  World-Telegram photo by Edward Lynch. - PICRYL - Public Domain Media Search  Engine Public Domain Search">
            <a:extLst>
              <a:ext uri="{FF2B5EF4-FFF2-40B4-BE49-F238E27FC236}">
                <a16:creationId xmlns:a16="http://schemas.microsoft.com/office/drawing/2014/main" id="{B08732D8-1089-F6C9-F5FE-3F1579365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766" y="3048000"/>
            <a:ext cx="465243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9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99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5288340"/>
            <a:ext cx="9144000" cy="1569660"/>
          </a:xfrm>
          <a:prstGeom prst="rect">
            <a:avLst/>
          </a:prstGeom>
          <a:noFill/>
        </p:spPr>
        <p:txBody>
          <a:bodyPr wrap="square" rtlCol="0">
            <a:spAutoFit/>
          </a:bodyPr>
          <a:lstStyle/>
          <a:p>
            <a:pPr>
              <a:defRPr/>
            </a:pPr>
            <a:r>
              <a:rPr lang="en-US" altLang="en-US" sz="2400" dirty="0"/>
              <a:t>Take 3 minutes and share with the person next to you: </a:t>
            </a:r>
          </a:p>
          <a:p>
            <a:pPr marL="285750" indent="-285750">
              <a:buFont typeface="Arial" panose="020B0604020202020204" pitchFamily="34" charset="0"/>
              <a:buChar char="•"/>
              <a:defRPr/>
            </a:pPr>
            <a:r>
              <a:rPr lang="en-US" altLang="en-US" sz="2400" dirty="0"/>
              <a:t>One thing the other negotiators did well in forming coalitions</a:t>
            </a:r>
          </a:p>
          <a:p>
            <a:pPr marL="285750" indent="-285750">
              <a:buFont typeface="Arial" panose="020B0604020202020204" pitchFamily="34" charset="0"/>
              <a:buChar char="•"/>
              <a:defRPr/>
            </a:pPr>
            <a:r>
              <a:rPr lang="en-US" altLang="en-US" sz="2400" dirty="0"/>
              <a:t>One thing you could have done differently</a:t>
            </a:r>
          </a:p>
          <a:p>
            <a:endParaRPr lang="en-US" sz="2400" dirty="0"/>
          </a:p>
        </p:txBody>
      </p:sp>
      <p:pic>
        <p:nvPicPr>
          <p:cNvPr id="2" name="Picture 2">
            <a:extLst>
              <a:ext uri="{FF2B5EF4-FFF2-40B4-BE49-F238E27FC236}">
                <a16:creationId xmlns:a16="http://schemas.microsoft.com/office/drawing/2014/main" id="{CDA98510-6904-53BA-426C-EA7D07251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429" y="1095375"/>
            <a:ext cx="4669971" cy="408622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EE6DFE3-AD93-1C26-6916-271174BA18FE}"/>
              </a:ext>
            </a:extLst>
          </p:cNvPr>
          <p:cNvSpPr txBox="1">
            <a:spLocks/>
          </p:cNvSpPr>
          <p:nvPr/>
        </p:nvSpPr>
        <p:spPr>
          <a:xfrm>
            <a:off x="457200" y="-15240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b="1" dirty="0"/>
            </a:br>
            <a:r>
              <a:rPr lang="en-US" b="1" dirty="0"/>
              <a:t>Debrief of Augusta Role-Play</a:t>
            </a:r>
          </a:p>
        </p:txBody>
      </p:sp>
    </p:spTree>
    <p:extLst>
      <p:ext uri="{BB962C8B-B14F-4D97-AF65-F5344CB8AC3E}">
        <p14:creationId xmlns:p14="http://schemas.microsoft.com/office/powerpoint/2010/main" val="392853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3E727-2F00-40B2-A47B-46AB603F1F76}"/>
              </a:ext>
            </a:extLst>
          </p:cNvPr>
          <p:cNvSpPr>
            <a:spLocks noGrp="1"/>
          </p:cNvSpPr>
          <p:nvPr>
            <p:ph type="title"/>
          </p:nvPr>
        </p:nvSpPr>
        <p:spPr>
          <a:xfrm>
            <a:off x="457200" y="152400"/>
            <a:ext cx="8229600" cy="1143000"/>
          </a:xfrm>
        </p:spPr>
        <p:txBody>
          <a:bodyPr>
            <a:normAutofit/>
          </a:bodyPr>
          <a:lstStyle/>
          <a:p>
            <a:r>
              <a:rPr lang="en-SG" sz="3200" b="1" dirty="0"/>
              <a:t>Coalitions</a:t>
            </a:r>
          </a:p>
        </p:txBody>
      </p:sp>
      <p:sp>
        <p:nvSpPr>
          <p:cNvPr id="3" name="Content Placeholder 2">
            <a:extLst>
              <a:ext uri="{FF2B5EF4-FFF2-40B4-BE49-F238E27FC236}">
                <a16:creationId xmlns:a16="http://schemas.microsoft.com/office/drawing/2014/main" id="{CAD9A1F2-B127-4D6E-BF02-451D516A3846}"/>
              </a:ext>
            </a:extLst>
          </p:cNvPr>
          <p:cNvSpPr>
            <a:spLocks noGrp="1"/>
          </p:cNvSpPr>
          <p:nvPr>
            <p:ph idx="1"/>
          </p:nvPr>
        </p:nvSpPr>
        <p:spPr>
          <a:xfrm>
            <a:off x="457200" y="1600200"/>
            <a:ext cx="8229600" cy="5334000"/>
          </a:xfrm>
        </p:spPr>
        <p:txBody>
          <a:bodyPr>
            <a:normAutofit/>
          </a:bodyPr>
          <a:lstStyle/>
          <a:p>
            <a:r>
              <a:rPr lang="en-SG" sz="2400" dirty="0">
                <a:latin typeface="+mj-lt"/>
              </a:rPr>
              <a:t>Multiple parties cooperate to pursue common goals they cannot achieve alone</a:t>
            </a:r>
          </a:p>
          <a:p>
            <a:endParaRPr lang="en-SG" sz="2400" dirty="0">
              <a:latin typeface="+mj-lt"/>
            </a:endParaRPr>
          </a:p>
          <a:p>
            <a:r>
              <a:rPr lang="en-SG" sz="2400" dirty="0">
                <a:latin typeface="+mj-lt"/>
              </a:rPr>
              <a:t>Tend to be instrumental and unstable </a:t>
            </a:r>
          </a:p>
          <a:p>
            <a:pPr lvl="1">
              <a:buFont typeface="Arial" panose="020B0604020202020204" pitchFamily="34" charset="0"/>
              <a:buChar char="•"/>
            </a:pPr>
            <a:r>
              <a:rPr lang="en-SG" sz="2400" dirty="0">
                <a:latin typeface="+mj-lt"/>
              </a:rPr>
              <a:t>Mixed motives: both cooperative (common interests) and </a:t>
            </a:r>
            <a:r>
              <a:rPr lang="en-US" sz="2400" dirty="0">
                <a:solidFill>
                  <a:srgbClr val="000000"/>
                </a:solidFill>
                <a:latin typeface="+mj-lt"/>
                <a:ea typeface="ＭＳ Ｐゴシック" charset="0"/>
                <a:cs typeface="Ubuntu"/>
              </a:rPr>
              <a:t>competitive (value division) elements</a:t>
            </a:r>
          </a:p>
          <a:p>
            <a:pPr lvl="1">
              <a:buFont typeface="Arial" panose="020B0604020202020204" pitchFamily="34" charset="0"/>
              <a:buChar char="•"/>
            </a:pPr>
            <a:r>
              <a:rPr lang="en-US" sz="2400" dirty="0">
                <a:solidFill>
                  <a:srgbClr val="000000"/>
                </a:solidFill>
                <a:latin typeface="+mj-lt"/>
                <a:ea typeface="ＭＳ Ｐゴシック" charset="0"/>
                <a:cs typeface="Ubuntu"/>
              </a:rPr>
              <a:t>Internal alternative </a:t>
            </a:r>
            <a:r>
              <a:rPr lang="en-US" sz="2400" i="1" dirty="0">
                <a:solidFill>
                  <a:srgbClr val="000000"/>
                </a:solidFill>
                <a:latin typeface="+mj-lt"/>
                <a:ea typeface="ＭＳ Ｐゴシック" charset="0"/>
                <a:cs typeface="Ubuntu"/>
              </a:rPr>
              <a:t>within</a:t>
            </a:r>
            <a:r>
              <a:rPr lang="en-US" sz="2400" dirty="0">
                <a:solidFill>
                  <a:srgbClr val="000000"/>
                </a:solidFill>
                <a:latin typeface="+mj-lt"/>
                <a:ea typeface="ＭＳ Ｐゴシック" charset="0"/>
                <a:cs typeface="Ubuntu"/>
              </a:rPr>
              <a:t> the negotiation to join a different coalition leads to suspicion and mistrust </a:t>
            </a:r>
          </a:p>
          <a:p>
            <a:pPr lvl="1">
              <a:buFont typeface="Arial" panose="020B0604020202020204" pitchFamily="34" charset="0"/>
              <a:buChar char="•"/>
            </a:pPr>
            <a:r>
              <a:rPr lang="en-US" sz="2400" dirty="0">
                <a:solidFill>
                  <a:srgbClr val="000000"/>
                </a:solidFill>
                <a:latin typeface="+mj-lt"/>
                <a:ea typeface="ＭＳ Ｐゴシック" charset="0"/>
                <a:cs typeface="Ubuntu"/>
              </a:rPr>
              <a:t>Alternatives are dynamic and contingent on emerging coalitions</a:t>
            </a:r>
          </a:p>
          <a:p>
            <a:pPr marL="457200" lvl="1" indent="0">
              <a:buNone/>
            </a:pPr>
            <a:endParaRPr lang="en-US" sz="2400" dirty="0">
              <a:solidFill>
                <a:srgbClr val="000000"/>
              </a:solidFill>
              <a:latin typeface="+mj-lt"/>
              <a:ea typeface="ＭＳ Ｐゴシック" charset="0"/>
              <a:cs typeface="Ubuntu"/>
            </a:endParaRPr>
          </a:p>
          <a:p>
            <a:pPr marL="457200" lvl="1" indent="0">
              <a:buNone/>
            </a:pPr>
            <a:endParaRPr lang="en-US" sz="2400" dirty="0">
              <a:solidFill>
                <a:srgbClr val="000000"/>
              </a:solidFill>
              <a:latin typeface="+mj-lt"/>
              <a:ea typeface="ＭＳ Ｐゴシック" charset="0"/>
              <a:cs typeface="Ubuntu"/>
            </a:endParaRPr>
          </a:p>
          <a:p>
            <a:endParaRPr lang="en-SG" sz="2400" dirty="0">
              <a:latin typeface="+mj-lt"/>
            </a:endParaRPr>
          </a:p>
        </p:txBody>
      </p:sp>
    </p:spTree>
    <p:extLst>
      <p:ext uri="{BB962C8B-B14F-4D97-AF65-F5344CB8AC3E}">
        <p14:creationId xmlns:p14="http://schemas.microsoft.com/office/powerpoint/2010/main" val="293046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618202"/>
            <a:ext cx="9144000" cy="553998"/>
          </a:xfrm>
          <a:prstGeom prst="rect">
            <a:avLst/>
          </a:prstGeom>
          <a:noFill/>
        </p:spPr>
        <p:txBody>
          <a:bodyPr wrap="square" rtlCol="0">
            <a:spAutoFit/>
          </a:bodyPr>
          <a:lstStyle/>
          <a:p>
            <a:pPr algn="ctr">
              <a:defRPr/>
            </a:pPr>
            <a:r>
              <a:rPr lang="fr-FR" sz="3000" b="1" kern="1200" baseline="0" dirty="0">
                <a:solidFill>
                  <a:schemeClr val="tx1"/>
                </a:solidFill>
                <a:effectLst/>
                <a:latin typeface="+mn-lt"/>
                <a:ea typeface="+mn-ea"/>
                <a:cs typeface="+mn-cs"/>
              </a:rPr>
              <a:t>How </a:t>
            </a:r>
            <a:r>
              <a:rPr lang="fr-FR" sz="3000" b="1" kern="1200" baseline="0" dirty="0" err="1">
                <a:solidFill>
                  <a:schemeClr val="tx1"/>
                </a:solidFill>
                <a:effectLst/>
                <a:latin typeface="+mn-lt"/>
                <a:ea typeface="+mn-ea"/>
                <a:cs typeface="+mn-cs"/>
              </a:rPr>
              <a:t>did</a:t>
            </a:r>
            <a:r>
              <a:rPr lang="fr-FR" sz="3000" b="1" kern="1200" baseline="0" dirty="0">
                <a:solidFill>
                  <a:schemeClr val="tx1"/>
                </a:solidFill>
                <a:effectLst/>
                <a:latin typeface="+mn-lt"/>
                <a:ea typeface="+mn-ea"/>
                <a:cs typeface="+mn-cs"/>
              </a:rPr>
              <a:t> </a:t>
            </a:r>
            <a:r>
              <a:rPr lang="fr-FR" sz="3000" b="1" kern="1200" baseline="0" dirty="0" err="1">
                <a:solidFill>
                  <a:schemeClr val="tx1"/>
                </a:solidFill>
                <a:effectLst/>
                <a:latin typeface="+mn-lt"/>
                <a:ea typeface="+mn-ea"/>
                <a:cs typeface="+mn-cs"/>
              </a:rPr>
              <a:t>it</a:t>
            </a:r>
            <a:r>
              <a:rPr lang="fr-FR" sz="3000" b="1" kern="1200" baseline="0" dirty="0">
                <a:solidFill>
                  <a:schemeClr val="tx1"/>
                </a:solidFill>
                <a:effectLst/>
                <a:latin typeface="+mn-lt"/>
                <a:ea typeface="+mn-ea"/>
                <a:cs typeface="+mn-cs"/>
              </a:rPr>
              <a:t> go </a:t>
            </a:r>
            <a:r>
              <a:rPr lang="fr-FR" sz="3000" b="1" kern="1200" baseline="0" dirty="0" err="1">
                <a:solidFill>
                  <a:schemeClr val="tx1"/>
                </a:solidFill>
                <a:effectLst/>
                <a:latin typeface="+mn-lt"/>
                <a:ea typeface="+mn-ea"/>
                <a:cs typeface="+mn-cs"/>
              </a:rPr>
              <a:t>trying</a:t>
            </a:r>
            <a:r>
              <a:rPr lang="fr-FR" sz="3000" b="1" kern="1200" baseline="0" dirty="0">
                <a:solidFill>
                  <a:schemeClr val="tx1"/>
                </a:solidFill>
                <a:effectLst/>
                <a:latin typeface="+mn-lt"/>
                <a:ea typeface="+mn-ea"/>
                <a:cs typeface="+mn-cs"/>
              </a:rPr>
              <a:t> to </a:t>
            </a:r>
            <a:r>
              <a:rPr lang="fr-FR" sz="3000" b="1" kern="1200" baseline="0" dirty="0" err="1">
                <a:solidFill>
                  <a:schemeClr val="tx1"/>
                </a:solidFill>
                <a:effectLst/>
                <a:latin typeface="+mn-lt"/>
                <a:ea typeface="+mn-ea"/>
                <a:cs typeface="+mn-cs"/>
              </a:rPr>
              <a:t>build</a:t>
            </a:r>
            <a:r>
              <a:rPr lang="fr-FR" sz="3000" b="1" kern="1200" baseline="0" dirty="0">
                <a:solidFill>
                  <a:schemeClr val="tx1"/>
                </a:solidFill>
                <a:effectLst/>
                <a:latin typeface="+mn-lt"/>
                <a:ea typeface="+mn-ea"/>
                <a:cs typeface="+mn-cs"/>
              </a:rPr>
              <a:t> a coalition?</a:t>
            </a:r>
            <a:endParaRPr lang="en-US" sz="3000" b="1" dirty="0"/>
          </a:p>
        </p:txBody>
      </p:sp>
      <p:pic>
        <p:nvPicPr>
          <p:cNvPr id="2" name="Picture 2">
            <a:extLst>
              <a:ext uri="{FF2B5EF4-FFF2-40B4-BE49-F238E27FC236}">
                <a16:creationId xmlns:a16="http://schemas.microsoft.com/office/drawing/2014/main" id="{EFFDA6D0-23A3-9A10-9158-B051B3098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829" y="457200"/>
            <a:ext cx="5660571"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06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16019</Words>
  <Application>Microsoft Office PowerPoint</Application>
  <PresentationFormat>On-screen Show (4:3)</PresentationFormat>
  <Paragraphs>1092</Paragraphs>
  <Slides>50</Slides>
  <Notes>48</Notes>
  <HiddenSlides>6</HiddenSlides>
  <MMClips>0</MMClips>
  <ScaleCrop>false</ScaleCrop>
  <HeadingPairs>
    <vt:vector size="6" baseType="variant">
      <vt:variant>
        <vt:lpstr>Fonts Used</vt:lpstr>
      </vt:variant>
      <vt:variant>
        <vt:i4>27</vt:i4>
      </vt:variant>
      <vt:variant>
        <vt:lpstr>Theme</vt:lpstr>
      </vt:variant>
      <vt:variant>
        <vt:i4>2</vt:i4>
      </vt:variant>
      <vt:variant>
        <vt:lpstr>Slide Titles</vt:lpstr>
      </vt:variant>
      <vt:variant>
        <vt:i4>50</vt:i4>
      </vt:variant>
    </vt:vector>
  </HeadingPairs>
  <TitlesOfParts>
    <vt:vector size="79" baseType="lpstr">
      <vt:lpstr>abcsans</vt:lpstr>
      <vt:lpstr>AGaramondPro</vt:lpstr>
      <vt:lpstr>Arial</vt:lpstr>
      <vt:lpstr>Arial</vt:lpstr>
      <vt:lpstr>Calibri</vt:lpstr>
      <vt:lpstr>Cambria</vt:lpstr>
      <vt:lpstr>Colfax</vt:lpstr>
      <vt:lpstr>Droid Serif</vt:lpstr>
      <vt:lpstr>GH Guardian Headline</vt:lpstr>
      <vt:lpstr>Google Sans</vt:lpstr>
      <vt:lpstr>GT America</vt:lpstr>
      <vt:lpstr>Guardian Egyptian Web</vt:lpstr>
      <vt:lpstr>knowledge-medium</vt:lpstr>
      <vt:lpstr>Lato</vt:lpstr>
      <vt:lpstr>Libre Franklin</vt:lpstr>
      <vt:lpstr>Linux Libertine</vt:lpstr>
      <vt:lpstr>MuseoSansCond-500</vt:lpstr>
      <vt:lpstr>Nexus Sans Pro</vt:lpstr>
      <vt:lpstr>nyt-cheltenham</vt:lpstr>
      <vt:lpstr>Roboto</vt:lpstr>
      <vt:lpstr>Roboto Slab</vt:lpstr>
      <vt:lpstr>Rockwell</vt:lpstr>
      <vt:lpstr>SelaneWebSTTwenty</vt:lpstr>
      <vt:lpstr>Source Sans Pro</vt:lpstr>
      <vt:lpstr>Symbol</vt:lpstr>
      <vt:lpstr>Times New Roman</vt:lpstr>
      <vt:lpstr>Ubuntu</vt:lpstr>
      <vt:lpstr>Office Theme</vt:lpstr>
      <vt:lpstr>Conception personnalisée</vt:lpstr>
      <vt:lpstr>Augusta</vt:lpstr>
      <vt:lpstr> Coalitions </vt:lpstr>
      <vt:lpstr>PowerPoint Presentation</vt:lpstr>
      <vt:lpstr>PowerPoint Presentation</vt:lpstr>
      <vt:lpstr>PowerPoint Presentation</vt:lpstr>
      <vt:lpstr>PowerPoint Presentation</vt:lpstr>
      <vt:lpstr>PowerPoint Presentation</vt:lpstr>
      <vt:lpstr>Coalitions</vt:lpstr>
      <vt:lpstr>PowerPoint Presentation</vt:lpstr>
      <vt:lpstr>Augusta Parliament Seats</vt:lpstr>
      <vt:lpstr>Conservative Party Payoffs</vt:lpstr>
      <vt:lpstr>Labour Party Payoffs</vt:lpstr>
      <vt:lpstr>Liberal Party Payoffs</vt:lpstr>
      <vt:lpstr>Libertarian Party Payoffs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type of deal did you reach?  How did you divide the ministers between you?</vt:lpstr>
      <vt:lpstr>Which country is Augusta?</vt:lpstr>
      <vt:lpstr>Which country is Augusta?</vt:lpstr>
      <vt:lpstr>PowerPoint Presentation</vt:lpstr>
      <vt:lpstr>PowerPoint Presentation</vt:lpstr>
      <vt:lpstr>In 1993, Winston launches his populist  party New Zealand First at a racetrack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 1 for quotes  about workplace politics:  book authors</vt:lpstr>
      <vt:lpstr>PowerPoint Presentation</vt:lpstr>
      <vt:lpstr>PowerPoint Presentation</vt:lpstr>
      <vt:lpstr>Option 2 for quotes  about workplace politics: alumni</vt:lpstr>
      <vt:lpstr>PowerPoint Presentation</vt:lpstr>
      <vt:lpstr>PowerPoint Presentation</vt:lpstr>
      <vt:lpstr>PowerPoint Presentation</vt:lpstr>
      <vt:lpstr>Workplace Coalition Matrix (Block, 1987; Suesse &amp; Ibarra, 1997)</vt:lpstr>
      <vt:lpstr>Take-Aways: Coalitions</vt:lpstr>
      <vt:lpstr>A coalition doesn’t have to be a manipulative conspiracy, it can also be an ethical alliance  -- Prof. Herminia Ibarra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 Exercise</dc:title>
  <dc:creator>Eric Uhlmann</dc:creator>
  <cp:lastModifiedBy>Horacio Falcao</cp:lastModifiedBy>
  <cp:revision>1087</cp:revision>
  <dcterms:created xsi:type="dcterms:W3CDTF">2015-07-05T00:50:19Z</dcterms:created>
  <dcterms:modified xsi:type="dcterms:W3CDTF">2024-06-18T04:47:23Z</dcterms:modified>
</cp:coreProperties>
</file>