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2" r:id="rId2"/>
  </p:sldMasterIdLst>
  <p:notesMasterIdLst>
    <p:notesMasterId r:id="rId37"/>
  </p:notesMasterIdLst>
  <p:sldIdLst>
    <p:sldId id="386" r:id="rId3"/>
    <p:sldId id="303" r:id="rId4"/>
    <p:sldId id="385" r:id="rId5"/>
    <p:sldId id="384" r:id="rId6"/>
    <p:sldId id="372" r:id="rId7"/>
    <p:sldId id="358" r:id="rId8"/>
    <p:sldId id="359" r:id="rId9"/>
    <p:sldId id="367" r:id="rId10"/>
    <p:sldId id="377" r:id="rId11"/>
    <p:sldId id="314" r:id="rId12"/>
    <p:sldId id="378" r:id="rId13"/>
    <p:sldId id="379" r:id="rId14"/>
    <p:sldId id="383" r:id="rId15"/>
    <p:sldId id="374" r:id="rId16"/>
    <p:sldId id="380" r:id="rId17"/>
    <p:sldId id="381" r:id="rId18"/>
    <p:sldId id="324" r:id="rId19"/>
    <p:sldId id="325" r:id="rId20"/>
    <p:sldId id="360" r:id="rId21"/>
    <p:sldId id="375" r:id="rId22"/>
    <p:sldId id="349" r:id="rId23"/>
    <p:sldId id="326" r:id="rId24"/>
    <p:sldId id="363" r:id="rId25"/>
    <p:sldId id="327" r:id="rId26"/>
    <p:sldId id="328" r:id="rId27"/>
    <p:sldId id="382" r:id="rId28"/>
    <p:sldId id="365" r:id="rId29"/>
    <p:sldId id="332" r:id="rId30"/>
    <p:sldId id="333" r:id="rId31"/>
    <p:sldId id="334" r:id="rId32"/>
    <p:sldId id="340" r:id="rId33"/>
    <p:sldId id="341" r:id="rId34"/>
    <p:sldId id="368" r:id="rId35"/>
    <p:sldId id="37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38FB2A-EC49-42E3-902A-F0930C60DABC}" v="2" dt="2024-06-07T13:43:42.1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09" autoAdjust="0"/>
    <p:restoredTop sz="91255" autoAdjust="0"/>
  </p:normalViewPr>
  <p:slideViewPr>
    <p:cSldViewPr>
      <p:cViewPr>
        <p:scale>
          <a:sx n="82" d="100"/>
          <a:sy n="82" d="100"/>
        </p:scale>
        <p:origin x="768" y="111"/>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SCALLIER TRAQUET Emilie" userId="ab01feba-5c92-4a33-8ccf-08c553084b8f" providerId="ADAL" clId="{8538FB2A-EC49-42E3-902A-F0930C60DABC}"/>
    <pc:docChg chg="undo custSel addSld modSld sldOrd addMainMaster modMainMaster">
      <pc:chgData name="LESCALLIER TRAQUET Emilie" userId="ab01feba-5c92-4a33-8ccf-08c553084b8f" providerId="ADAL" clId="{8538FB2A-EC49-42E3-902A-F0930C60DABC}" dt="2024-06-07T13:46:14.450" v="239" actId="20577"/>
      <pc:docMkLst>
        <pc:docMk/>
      </pc:docMkLst>
      <pc:sldChg chg="delSp modSp add mod ord">
        <pc:chgData name="LESCALLIER TRAQUET Emilie" userId="ab01feba-5c92-4a33-8ccf-08c553084b8f" providerId="ADAL" clId="{8538FB2A-EC49-42E3-902A-F0930C60DABC}" dt="2024-06-07T13:46:14.450" v="239" actId="20577"/>
        <pc:sldMkLst>
          <pc:docMk/>
          <pc:sldMk cId="1409809371" sldId="386"/>
        </pc:sldMkLst>
        <pc:spChg chg="mod">
          <ac:chgData name="LESCALLIER TRAQUET Emilie" userId="ab01feba-5c92-4a33-8ccf-08c553084b8f" providerId="ADAL" clId="{8538FB2A-EC49-42E3-902A-F0930C60DABC}" dt="2024-06-07T13:41:13.296" v="70" actId="6549"/>
          <ac:spMkLst>
            <pc:docMk/>
            <pc:sldMk cId="1409809371" sldId="386"/>
            <ac:spMk id="5" creationId="{95B59985-71BB-39B0-A25D-A79F4455D554}"/>
          </ac:spMkLst>
        </pc:spChg>
        <pc:spChg chg="del">
          <ac:chgData name="LESCALLIER TRAQUET Emilie" userId="ab01feba-5c92-4a33-8ccf-08c553084b8f" providerId="ADAL" clId="{8538FB2A-EC49-42E3-902A-F0930C60DABC}" dt="2024-06-07T13:41:19.792" v="71" actId="478"/>
          <ac:spMkLst>
            <pc:docMk/>
            <pc:sldMk cId="1409809371" sldId="386"/>
            <ac:spMk id="6" creationId="{8DD56B92-B841-B13E-0E42-745A4151298A}"/>
          </ac:spMkLst>
        </pc:spChg>
        <pc:spChg chg="mod">
          <ac:chgData name="LESCALLIER TRAQUET Emilie" userId="ab01feba-5c92-4a33-8ccf-08c553084b8f" providerId="ADAL" clId="{8538FB2A-EC49-42E3-902A-F0930C60DABC}" dt="2024-06-07T13:46:14.450" v="239" actId="20577"/>
          <ac:spMkLst>
            <pc:docMk/>
            <pc:sldMk cId="1409809371" sldId="386"/>
            <ac:spMk id="7" creationId="{A8F4ADC1-E06A-AFED-D132-7A0D134CB25A}"/>
          </ac:spMkLst>
        </pc:spChg>
      </pc:sldChg>
      <pc:sldMasterChg chg="addSp delSp modSp add mod addSldLayout">
        <pc:chgData name="LESCALLIER TRAQUET Emilie" userId="ab01feba-5c92-4a33-8ccf-08c553084b8f" providerId="ADAL" clId="{8538FB2A-EC49-42E3-902A-F0930C60DABC}" dt="2024-06-07T13:40:32.602" v="11" actId="1076"/>
        <pc:sldMasterMkLst>
          <pc:docMk/>
          <pc:sldMasterMk cId="522941953" sldId="2147483682"/>
        </pc:sldMasterMkLst>
        <pc:picChg chg="add mod">
          <ac:chgData name="LESCALLIER TRAQUET Emilie" userId="ab01feba-5c92-4a33-8ccf-08c553084b8f" providerId="ADAL" clId="{8538FB2A-EC49-42E3-902A-F0930C60DABC}" dt="2024-06-07T13:40:32.602" v="11" actId="1076"/>
          <ac:picMkLst>
            <pc:docMk/>
            <pc:sldMasterMk cId="522941953" sldId="2147483682"/>
            <ac:picMk id="2" creationId="{EB1AC81B-FB90-19B9-E762-95098AA2565B}"/>
          </ac:picMkLst>
        </pc:picChg>
        <pc:picChg chg="del">
          <ac:chgData name="LESCALLIER TRAQUET Emilie" userId="ab01feba-5c92-4a33-8ccf-08c553084b8f" providerId="ADAL" clId="{8538FB2A-EC49-42E3-902A-F0930C60DABC}" dt="2024-06-07T13:40:27.667" v="9" actId="478"/>
          <ac:picMkLst>
            <pc:docMk/>
            <pc:sldMasterMk cId="522941953" sldId="2147483682"/>
            <ac:picMk id="7" creationId="{E3F52C9D-1902-539D-6B98-B49CC7735B14}"/>
          </ac:picMkLst>
        </pc:picChg>
        <pc:sldLayoutChg chg="add">
          <pc:chgData name="LESCALLIER TRAQUET Emilie" userId="ab01feba-5c92-4a33-8ccf-08c553084b8f" providerId="ADAL" clId="{8538FB2A-EC49-42E3-902A-F0930C60DABC}" dt="2024-06-07T13:37:25.259" v="0" actId="27028"/>
          <pc:sldLayoutMkLst>
            <pc:docMk/>
            <pc:sldMasterMk cId="522941953" sldId="2147483682"/>
            <pc:sldLayoutMk cId="1394502414" sldId="214748368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E:\M2.Intro_to_Value_Negotiation_Part_2\M2_Results_Template_Art_Case_9_26_2016.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Georgia" panose="02040502050405020303" pitchFamily="18" charset="0"/>
                <a:ea typeface="+mn-ea"/>
                <a:cs typeface="+mn-cs"/>
              </a:defRPr>
            </a:pPr>
            <a:r>
              <a:rPr lang="en-IE" sz="2000" b="1">
                <a:latin typeface="Georgia" panose="02040502050405020303" pitchFamily="18" charset="0"/>
              </a:rPr>
              <a:t>Art Case </a:t>
            </a:r>
          </a:p>
        </c:rich>
      </c:tx>
      <c:layout>
        <c:manualLayout>
          <c:xMode val="edge"/>
          <c:yMode val="edge"/>
          <c:x val="0.41427893321845405"/>
          <c:y val="3.1642199386093688E-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Georgia" panose="02040502050405020303" pitchFamily="18" charset="0"/>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4052270279654094E-2"/>
          <c:y val="0.12442419530966814"/>
          <c:w val="0.96463056454761331"/>
          <c:h val="0.81739297673997646"/>
        </c:manualLayout>
      </c:layout>
      <c:bar3DChart>
        <c:barDir val="col"/>
        <c:grouping val="clustered"/>
        <c:varyColors val="0"/>
        <c:ser>
          <c:idx val="0"/>
          <c:order val="0"/>
          <c:tx>
            <c:strRef>
              <c:f>Graph!$C$4</c:f>
              <c:strCache>
                <c:ptCount val="1"/>
                <c:pt idx="0">
                  <c:v>Final Price</c:v>
                </c:pt>
              </c:strCache>
            </c:strRef>
          </c:tx>
          <c:spPr>
            <a:solidFill>
              <a:schemeClr val="accent3">
                <a:lumMod val="75000"/>
              </a:schemeClr>
            </a:solidFill>
            <a:ln>
              <a:noFill/>
            </a:ln>
            <a:effectLst/>
            <a:sp3d/>
          </c:spPr>
          <c:invertIfNegative val="0"/>
          <c:val>
            <c:numRef>
              <c:f>Graph!$C$5:$C$19</c:f>
              <c:numCache>
                <c:formatCode>General</c:formatCode>
                <c:ptCount val="15"/>
                <c:pt idx="0">
                  <c:v>450000</c:v>
                </c:pt>
                <c:pt idx="1">
                  <c:v>400000</c:v>
                </c:pt>
                <c:pt idx="2">
                  <c:v>700000</c:v>
                </c:pt>
                <c:pt idx="3">
                  <c:v>1000000</c:v>
                </c:pt>
                <c:pt idx="4">
                  <c:v>400000</c:v>
                </c:pt>
                <c:pt idx="5">
                  <c:v>550000</c:v>
                </c:pt>
                <c:pt idx="6">
                  <c:v>650000</c:v>
                </c:pt>
                <c:pt idx="7">
                  <c:v>500000</c:v>
                </c:pt>
                <c:pt idx="8">
                  <c:v>600000</c:v>
                </c:pt>
                <c:pt idx="9">
                  <c:v>350000</c:v>
                </c:pt>
                <c:pt idx="10">
                  <c:v>500000</c:v>
                </c:pt>
                <c:pt idx="11">
                  <c:v>450000</c:v>
                </c:pt>
                <c:pt idx="12">
                  <c:v>600000</c:v>
                </c:pt>
                <c:pt idx="13">
                  <c:v>1500000</c:v>
                </c:pt>
                <c:pt idx="14">
                  <c:v>500000</c:v>
                </c:pt>
              </c:numCache>
            </c:numRef>
          </c:val>
          <c:extLst>
            <c:ext xmlns:c16="http://schemas.microsoft.com/office/drawing/2014/chart" uri="{C3380CC4-5D6E-409C-BE32-E72D297353CC}">
              <c16:uniqueId val="{00000000-F546-452E-99CB-EF523E395A01}"/>
            </c:ext>
          </c:extLst>
        </c:ser>
        <c:dLbls>
          <c:showLegendKey val="0"/>
          <c:showVal val="0"/>
          <c:showCatName val="0"/>
          <c:showSerName val="0"/>
          <c:showPercent val="0"/>
          <c:showBubbleSize val="0"/>
        </c:dLbls>
        <c:gapWidth val="150"/>
        <c:shape val="box"/>
        <c:axId val="189965864"/>
        <c:axId val="189964688"/>
        <c:axId val="0"/>
      </c:bar3DChart>
      <c:catAx>
        <c:axId val="189965864"/>
        <c:scaling>
          <c:orientation val="minMax"/>
        </c:scaling>
        <c:delete val="0"/>
        <c:axPos val="b"/>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964688"/>
        <c:crosses val="autoZero"/>
        <c:auto val="1"/>
        <c:lblAlgn val="ctr"/>
        <c:lblOffset val="100"/>
        <c:noMultiLvlLbl val="0"/>
      </c:catAx>
      <c:valAx>
        <c:axId val="189964688"/>
        <c:scaling>
          <c:orientation val="minMax"/>
          <c:max val="200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965864"/>
        <c:crosses val="autoZero"/>
        <c:crossBetween val="between"/>
      </c:valAx>
      <c:spPr>
        <a:noFill/>
        <a:ln>
          <a:noFill/>
        </a:ln>
        <a:effectLst/>
      </c:spPr>
    </c:plotArea>
    <c:legend>
      <c:legendPos val="b"/>
      <c:layout>
        <c:manualLayout>
          <c:xMode val="edge"/>
          <c:yMode val="edge"/>
          <c:x val="0.85510917518288942"/>
          <c:y val="2.9386760976911785E-2"/>
          <c:w val="0.14374531140885929"/>
          <c:h val="7.7952982170332155E-2"/>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lumMod val="65000"/>
                  <a:lumOff val="35000"/>
                </a:schemeClr>
              </a:solidFill>
              <a:latin typeface="Georgia" panose="02040502050405020303" pitchFamily="18"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167AA8-F9B5-46CB-B5A9-3F26AC448C2E}" type="datetimeFigureOut">
              <a:rPr lang="en-US" smtClean="0"/>
              <a:t>6/15/2024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ED7BE2-A96B-4E9D-A1D5-8D1855B13D4E}" type="slidenum">
              <a:rPr lang="en-US" smtClean="0"/>
              <a:t>‹#›</a:t>
            </a:fld>
            <a:endParaRPr lang="en-US"/>
          </a:p>
        </p:txBody>
      </p:sp>
    </p:spTree>
    <p:extLst>
      <p:ext uri="{BB962C8B-B14F-4D97-AF65-F5344CB8AC3E}">
        <p14:creationId xmlns:p14="http://schemas.microsoft.com/office/powerpoint/2010/main" val="41238704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5"/>
          </p:nvPr>
        </p:nvSpPr>
        <p:spPr/>
        <p:txBody>
          <a:bodyPr/>
          <a:lstStyle/>
          <a:p>
            <a:fld id="{DDED7BE2-A96B-4E9D-A1D5-8D1855B13D4E}" type="slidenum">
              <a:rPr lang="en-US" smtClean="0"/>
              <a:t>1</a:t>
            </a:fld>
            <a:endParaRPr lang="en-US"/>
          </a:p>
        </p:txBody>
      </p:sp>
    </p:spTree>
    <p:extLst>
      <p:ext uri="{BB962C8B-B14F-4D97-AF65-F5344CB8AC3E}">
        <p14:creationId xmlns:p14="http://schemas.microsoft.com/office/powerpoint/2010/main" val="19711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sz="2400" dirty="0"/>
              <a:t>Only</a:t>
            </a:r>
            <a:r>
              <a:rPr lang="en-US" altLang="en-US" sz="2400" baseline="0" dirty="0"/>
              <a:t> the</a:t>
            </a:r>
            <a:r>
              <a:rPr lang="en-US" altLang="en-US" sz="2400" dirty="0"/>
              <a:t> museum director knows</a:t>
            </a:r>
            <a:r>
              <a:rPr lang="en-US" altLang="en-US" sz="2400" baseline="0" dirty="0"/>
              <a:t> his or her </a:t>
            </a:r>
            <a:r>
              <a:rPr lang="en-US" altLang="en-US" sz="2400" dirty="0"/>
              <a:t>best alternative to a</a:t>
            </a:r>
            <a:r>
              <a:rPr lang="en-US" altLang="en-US" sz="2400" baseline="0" dirty="0"/>
              <a:t> negotiated agreement, or</a:t>
            </a:r>
            <a:r>
              <a:rPr lang="en-US" altLang="en-US" sz="2400" dirty="0"/>
              <a:t> BATNA.</a:t>
            </a:r>
            <a:r>
              <a:rPr lang="en-US" altLang="en-US" sz="2400" baseline="0" dirty="0"/>
              <a:t> A</a:t>
            </a:r>
            <a:r>
              <a:rPr lang="en-US" altLang="en-US" sz="2400" dirty="0"/>
              <a:t> decent</a:t>
            </a:r>
            <a:r>
              <a:rPr lang="en-US" altLang="en-US" sz="2400" baseline="0" dirty="0"/>
              <a:t> but not high</a:t>
            </a:r>
            <a:r>
              <a:rPr lang="en-US" altLang="en-US" sz="2400" dirty="0"/>
              <a:t> quality piece from To-map for probably somewhere between </a:t>
            </a:r>
            <a:r>
              <a:rPr lang="en-US" sz="2400" dirty="0"/>
              <a:t>£</a:t>
            </a:r>
            <a:r>
              <a:rPr lang="en-US" altLang="en-US" sz="2400" dirty="0"/>
              <a:t>300,000 and </a:t>
            </a:r>
            <a:r>
              <a:rPr lang="en-US" sz="2400" dirty="0"/>
              <a:t>£</a:t>
            </a:r>
            <a:r>
              <a:rPr lang="en-US" altLang="en-US" sz="2400" dirty="0"/>
              <a:t>350,000.</a:t>
            </a:r>
            <a:r>
              <a:rPr lang="en-US" altLang="en-US" sz="2400" baseline="0" dirty="0"/>
              <a:t> Does the </a:t>
            </a:r>
            <a:r>
              <a:rPr lang="en-US" altLang="en-US" sz="2400" dirty="0"/>
              <a:t>museum director consider To-map</a:t>
            </a:r>
            <a:r>
              <a:rPr lang="en-US" altLang="en-US" sz="2400" baseline="0" dirty="0"/>
              <a:t> a reliable partner? [</a:t>
            </a:r>
            <a:r>
              <a:rPr lang="en-US" altLang="en-US" sz="2400" i="1" baseline="0" dirty="0"/>
              <a:t>Students: No!</a:t>
            </a:r>
            <a:r>
              <a:rPr lang="en-US" altLang="en-US" sz="2400" baseline="0" dirty="0"/>
              <a:t>]. Why not? </a:t>
            </a:r>
            <a:r>
              <a:rPr lang="en-US" altLang="en-US" sz="2400" dirty="0"/>
              <a:t>[</a:t>
            </a:r>
            <a:r>
              <a:rPr lang="en-US" altLang="en-US" sz="2400" i="1" dirty="0"/>
              <a:t>Students answer</a:t>
            </a:r>
            <a:r>
              <a:rPr lang="en-US" altLang="en-US" sz="2400" dirty="0"/>
              <a:t>].</a:t>
            </a:r>
            <a:r>
              <a:rPr lang="en-US" altLang="en-US" sz="2400" baseline="0" dirty="0"/>
              <a:t> Right, To-Map backed out of a previous deal and the </a:t>
            </a:r>
            <a:r>
              <a:rPr lang="en-US" altLang="en-US" sz="2400" dirty="0"/>
              <a:t>museum director would rather not</a:t>
            </a:r>
            <a:r>
              <a:rPr lang="en-US" altLang="en-US" sz="2400" baseline="0" dirty="0"/>
              <a:t> work with them if it can be avoided. In part because of this, the museum director’s </a:t>
            </a:r>
            <a:r>
              <a:rPr lang="en-US" altLang="en-US" sz="2400" dirty="0"/>
              <a:t>reservation point is fairly high,</a:t>
            </a:r>
            <a:r>
              <a:rPr lang="en-US" altLang="en-US" sz="2400" b="1" dirty="0"/>
              <a:t> </a:t>
            </a:r>
            <a:r>
              <a:rPr lang="en-US" dirty="0"/>
              <a:t>£</a:t>
            </a:r>
            <a:r>
              <a:rPr lang="en-US" altLang="en-US" sz="2400" dirty="0"/>
              <a:t>600,000, so long as its a high quality</a:t>
            </a:r>
            <a:r>
              <a:rPr lang="en-US" altLang="en-US" sz="2400" baseline="0" dirty="0"/>
              <a:t> art piece. The museum director really wants a great piece of art, is willing to pay a good point for it if necessary, and is interested in purchasing from the Gallery </a:t>
            </a:r>
            <a:r>
              <a:rPr lang="en-US" altLang="en-US" sz="2400" baseline="0" dirty="0" err="1"/>
              <a:t>C@stet</a:t>
            </a:r>
            <a:r>
              <a:rPr lang="en-US" altLang="en-US" sz="2400" baseline="0" dirty="0"/>
              <a:t>. </a:t>
            </a:r>
          </a:p>
          <a:p>
            <a:pPr eaLnBrk="1" hangingPunct="1"/>
            <a:endParaRPr lang="en-US" altLang="en-US" sz="2400" baseline="0" dirty="0"/>
          </a:p>
          <a:p>
            <a:pPr eaLnBrk="1" hangingPunct="1"/>
            <a:r>
              <a:rPr lang="en-US" altLang="en-US" sz="2400" dirty="0"/>
              <a:t>The gallery owner knows</a:t>
            </a:r>
            <a:r>
              <a:rPr lang="en-US" altLang="en-US" sz="2400" baseline="0" dirty="0"/>
              <a:t> he or she has the potential alternative of a </a:t>
            </a:r>
            <a:r>
              <a:rPr lang="en-US" altLang="en-US" sz="2400" dirty="0"/>
              <a:t>potential sale to a wealthy collector for </a:t>
            </a:r>
            <a:r>
              <a:rPr lang="en-US" sz="2400" dirty="0"/>
              <a:t>£</a:t>
            </a:r>
            <a:r>
              <a:rPr lang="en-US" altLang="en-US" sz="2400" dirty="0"/>
              <a:t>1,000,000. However this is what</a:t>
            </a:r>
            <a:r>
              <a:rPr lang="en-US" altLang="en-US" sz="2400" baseline="0" dirty="0"/>
              <a:t> is called a “</a:t>
            </a:r>
            <a:r>
              <a:rPr lang="en-US" altLang="en-US" sz="2400" dirty="0"/>
              <a:t>phantom” BATNA since its not clear, probably</a:t>
            </a:r>
            <a:r>
              <a:rPr lang="en-US" altLang="en-US" sz="2400" baseline="0" dirty="0"/>
              <a:t> even doubtful, that it will ever materialize. You shouldn’t rely on a </a:t>
            </a:r>
            <a:r>
              <a:rPr lang="en-US" altLang="en-US" sz="2400" dirty="0"/>
              <a:t>phantom BATNA, your</a:t>
            </a:r>
            <a:r>
              <a:rPr lang="en-US" altLang="en-US" sz="2400" baseline="0" dirty="0"/>
              <a:t> real BATNA is your real best alternative. </a:t>
            </a:r>
            <a:r>
              <a:rPr lang="en-US" altLang="en-US" sz="2400" dirty="0"/>
              <a:t>The gallery owner’s reservation point,</a:t>
            </a:r>
            <a:r>
              <a:rPr lang="en-US" altLang="en-US" sz="2400" baseline="0" dirty="0"/>
              <a:t> the worst deal he or she will accept for the artwork, is fairly low, only</a:t>
            </a:r>
            <a:r>
              <a:rPr lang="en-US" altLang="en-US" sz="2400" dirty="0"/>
              <a:t> </a:t>
            </a:r>
            <a:r>
              <a:rPr lang="en-US" sz="2400" dirty="0"/>
              <a:t>£</a:t>
            </a:r>
            <a:r>
              <a:rPr lang="en-US" altLang="en-US" sz="2400" dirty="0"/>
              <a:t>400,000. The gallery owner really wants a showing for the painting at the National Arts Museum London. So both</a:t>
            </a:r>
            <a:r>
              <a:rPr lang="en-US" altLang="en-US" sz="2400" baseline="0" dirty="0"/>
              <a:t> sides really want a deal and a deal that is acceptable to both sides should be possible. </a:t>
            </a:r>
          </a:p>
          <a:p>
            <a:pPr eaLnBrk="1" hangingPunct="1"/>
            <a:endParaRPr lang="en-US" altLang="en-US" sz="2400" baseline="0" dirty="0"/>
          </a:p>
          <a:p>
            <a:pPr eaLnBrk="1" hangingPunct="1"/>
            <a:endParaRPr lang="en-US" altLang="en-US" sz="2400" dirty="0"/>
          </a:p>
          <a:p>
            <a:pPr eaLnBrk="1" hangingPunct="1"/>
            <a:endParaRPr lang="en-US" altLang="en-US" sz="2400" dirty="0"/>
          </a:p>
          <a:p>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10</a:t>
            </a:fld>
            <a:endParaRPr lang="en-US"/>
          </a:p>
        </p:txBody>
      </p:sp>
    </p:spTree>
    <p:extLst>
      <p:ext uri="{BB962C8B-B14F-4D97-AF65-F5344CB8AC3E}">
        <p14:creationId xmlns:p14="http://schemas.microsoft.com/office/powerpoint/2010/main" val="196956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6C7AB49-B8C3-42E2-8258-748C180675DA}" type="slidenum">
              <a:rPr lang="en-US" altLang="en-US" smtClean="0"/>
              <a:pPr>
                <a:spcBef>
                  <a:spcPct val="0"/>
                </a:spcBef>
              </a:pPr>
              <a:t>11</a:t>
            </a:fld>
            <a:endParaRPr lang="en-US" altLang="en-US"/>
          </a:p>
        </p:txBody>
      </p:sp>
      <p:sp>
        <p:nvSpPr>
          <p:cNvPr id="13209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That’s another way</a:t>
            </a:r>
            <a:r>
              <a:rPr lang="en-US" altLang="en-US" baseline="0" dirty="0"/>
              <a:t> of saying there is a positive, and in fact quite large, </a:t>
            </a:r>
            <a:r>
              <a:rPr lang="en-US" altLang="en-US" sz="1200" b="0" dirty="0"/>
              <a:t>bargaining zone in The Art Case. The bargaining zone is defined</a:t>
            </a:r>
            <a:r>
              <a:rPr lang="en-US" altLang="en-US" sz="1200" b="0" baseline="0" dirty="0"/>
              <a:t> by the reservation points of the respective sides, their worst acceptable deals. In </a:t>
            </a:r>
            <a:r>
              <a:rPr lang="en-US" altLang="en-US" sz="1200" b="0" dirty="0"/>
              <a:t>The Art Case, the least the </a:t>
            </a:r>
            <a:r>
              <a:rPr lang="en-US" altLang="en-US" sz="1200" dirty="0"/>
              <a:t>gallery owner will accept is </a:t>
            </a:r>
            <a:r>
              <a:rPr lang="en-US" sz="1200" dirty="0"/>
              <a:t>£</a:t>
            </a:r>
            <a:r>
              <a:rPr lang="en-US" altLang="en-US" sz="1200" dirty="0"/>
              <a:t>400,000,</a:t>
            </a:r>
            <a:r>
              <a:rPr lang="en-US" altLang="en-US" sz="1200" baseline="0" dirty="0"/>
              <a:t> and the most the </a:t>
            </a:r>
            <a:r>
              <a:rPr lang="en-US" altLang="en-US" sz="1200" dirty="0"/>
              <a:t>museum director will pay is </a:t>
            </a:r>
            <a:r>
              <a:rPr lang="en-US" sz="1200" dirty="0"/>
              <a:t>£</a:t>
            </a:r>
            <a:r>
              <a:rPr lang="en-US" altLang="en-US" sz="1200" dirty="0"/>
              <a:t>600,000. So the bargaining zone is</a:t>
            </a:r>
            <a:r>
              <a:rPr lang="en-US" altLang="en-US" sz="1200" baseline="0" dirty="0"/>
              <a:t> </a:t>
            </a:r>
            <a:r>
              <a:rPr lang="en-US" sz="1200" dirty="0">
                <a:solidFill>
                  <a:srgbClr val="FF0000"/>
                </a:solidFill>
              </a:rPr>
              <a:t>£</a:t>
            </a:r>
            <a:r>
              <a:rPr lang="en-US" altLang="en-US" sz="1200" dirty="0">
                <a:solidFill>
                  <a:srgbClr val="FF0000"/>
                </a:solidFill>
              </a:rPr>
              <a:t>200,000. </a:t>
            </a:r>
            <a:r>
              <a:rPr lang="en-US" altLang="en-US" sz="1200" baseline="0" dirty="0">
                <a:solidFill>
                  <a:srgbClr val="FF0000"/>
                </a:solidFill>
              </a:rPr>
              <a:t>The bargaining zone is large, meaning </a:t>
            </a:r>
            <a:r>
              <a:rPr lang="en-US" altLang="en-US" sz="1200" dirty="0">
                <a:solidFill>
                  <a:srgbClr val="FF0000"/>
                </a:solidFill>
              </a:rPr>
              <a:t>there</a:t>
            </a:r>
            <a:r>
              <a:rPr lang="en-US" altLang="en-US" sz="1200" baseline="0" dirty="0">
                <a:solidFill>
                  <a:srgbClr val="FF0000"/>
                </a:solidFill>
              </a:rPr>
              <a:t> are a lot of prices you could agree on, many deals are possible. </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dirty="0"/>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dirty="0"/>
          </a:p>
          <a:p>
            <a:pPr eaLnBrk="1" hangingPunct="1">
              <a:spcBef>
                <a:spcPct val="0"/>
              </a:spcBef>
            </a:pPr>
            <a:endParaRPr lang="en-US" altLang="en-US" b="0" dirty="0"/>
          </a:p>
        </p:txBody>
      </p:sp>
    </p:spTree>
    <p:extLst>
      <p:ext uri="{BB962C8B-B14F-4D97-AF65-F5344CB8AC3E}">
        <p14:creationId xmlns:p14="http://schemas.microsoft.com/office/powerpoint/2010/main" val="24650617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a:t>
            </a:r>
            <a:r>
              <a:rPr lang="en-US" baseline="0" dirty="0"/>
              <a:t> now present your results for The Art Case. </a:t>
            </a:r>
          </a:p>
          <a:p>
            <a:endParaRPr lang="en-US" baseline="0" dirty="0"/>
          </a:p>
          <a:p>
            <a:r>
              <a:rPr lang="en-US" i="0" baseline="0" dirty="0"/>
              <a:t>[</a:t>
            </a:r>
            <a:r>
              <a:rPr lang="en-US" i="1" baseline="0" dirty="0"/>
              <a:t>Optional, may not be appropriate in cultures with more formal classroom environments</a:t>
            </a:r>
            <a:r>
              <a:rPr lang="en-US" i="0" baseline="0" dirty="0"/>
              <a:t>]</a:t>
            </a:r>
            <a:endParaRPr lang="en-US" baseline="0" dirty="0"/>
          </a:p>
          <a:p>
            <a:r>
              <a:rPr lang="en-US" baseline="0" dirty="0"/>
              <a:t>Can I get a drum roll? [</a:t>
            </a:r>
            <a:r>
              <a:rPr lang="en-US" i="1" baseline="0" dirty="0"/>
              <a:t>Students create a “drum roll” by tapping their firsts on their desks</a:t>
            </a:r>
            <a:r>
              <a:rPr lang="en-US" baseline="0" dirty="0"/>
              <a:t>]. </a:t>
            </a:r>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12</a:t>
            </a:fld>
            <a:endParaRPr lang="en-US"/>
          </a:p>
        </p:txBody>
      </p:sp>
    </p:spTree>
    <p:extLst>
      <p:ext uri="{BB962C8B-B14F-4D97-AF65-F5344CB8AC3E}">
        <p14:creationId xmlns:p14="http://schemas.microsoft.com/office/powerpoint/2010/main" val="3701883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And here are the prices you agreed on! [</a:t>
            </a:r>
            <a:r>
              <a:rPr lang="en-US" sz="1200" b="0" i="1" kern="1200" baseline="0" dirty="0">
                <a:solidFill>
                  <a:schemeClr val="tx1"/>
                </a:solidFill>
                <a:effectLst/>
                <a:latin typeface="+mn-lt"/>
                <a:ea typeface="+mn-ea"/>
                <a:cs typeface="+mn-cs"/>
              </a:rPr>
              <a:t>Students react, usually there are a large range of agreements and they are surprised</a:t>
            </a:r>
            <a:r>
              <a:rPr lang="en-US" sz="1200" b="0" i="0" kern="1200" baseline="0" dirty="0">
                <a:solidFill>
                  <a:schemeClr val="tx1"/>
                </a:solidFill>
                <a:effectLst/>
                <a:latin typeface="+mn-lt"/>
                <a:ea typeface="+mn-ea"/>
                <a:cs typeface="+mn-cs"/>
              </a:rPr>
              <a:t>]. I mentioned this before, the value of negotiation simulations is that you see the universe of alternative possibilities. Other negotiators, with the same role materials but different strategies and different partners, got very different results from you. Also, and this is very important -- the results figures display prices,  but there could have been other elements to your deal besides price. You could have agreed that </a:t>
            </a:r>
            <a:r>
              <a:rPr lang="en-US" sz="1200" dirty="0"/>
              <a:t>the painting would be of the NAML’s South American art permanent collection, or even the centerpiece.</a:t>
            </a:r>
            <a:r>
              <a:rPr lang="en-US" sz="1200" baseline="0" dirty="0"/>
              <a:t> The painting could even</a:t>
            </a:r>
            <a:r>
              <a:rPr lang="en-US" sz="1200" dirty="0"/>
              <a:t> have its own section in the NAML, or the exhibit could</a:t>
            </a:r>
            <a:r>
              <a:rPr lang="en-US" sz="1200" baseline="0" dirty="0"/>
              <a:t> include </a:t>
            </a:r>
            <a:r>
              <a:rPr lang="en-US" sz="1200" dirty="0"/>
              <a:t>photos and films about the artist as part of the exhibit.</a:t>
            </a:r>
            <a:r>
              <a:rPr lang="en-US" sz="1200" baseline="0" dirty="0"/>
              <a:t> These things would all have created value for the Gallery Owner, who wants publicity for the Gallery </a:t>
            </a:r>
            <a:r>
              <a:rPr lang="en-US" sz="1200" baseline="0" dirty="0" err="1"/>
              <a:t>C@stet</a:t>
            </a:r>
            <a:r>
              <a:rPr lang="en-US" sz="1200" baseline="0" dirty="0"/>
              <a:t> and painter, potentially justifying a lower price. So tell me a bit about your deals. [</a:t>
            </a:r>
            <a:r>
              <a:rPr lang="en-US" sz="1200" i="1" baseline="0" dirty="0"/>
              <a:t>Students share their experiences in the negotiation. If not enough students are speaking, the instructor can choose extreme results– high and low bars– and ask that negotiating team to share</a:t>
            </a:r>
            <a:r>
              <a:rPr lang="en-US" sz="1200" baseline="0" dirty="0"/>
              <a:t>].</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a:solidFill>
                  <a:schemeClr val="tx1"/>
                </a:solidFill>
                <a:effectLst/>
                <a:latin typeface="+mn-lt"/>
                <a:ea typeface="+mn-ea"/>
                <a:cs typeface="+mn-cs"/>
              </a:rPr>
              <a:t>Note</a:t>
            </a:r>
            <a:r>
              <a:rPr lang="en-US" sz="1200" b="0" i="0" kern="1200" baseline="0" dirty="0">
                <a:solidFill>
                  <a:schemeClr val="tx1"/>
                </a:solidFill>
                <a:effectLst/>
                <a:latin typeface="+mn-lt"/>
                <a:ea typeface="+mn-ea"/>
                <a:cs typeface="+mn-cs"/>
              </a:rPr>
              <a:t>: What is shown here are results from a pilot class at INSEAD. During the break, the instructor should have created the results slide for the class using the excel spreadsheet called “</a:t>
            </a:r>
            <a:r>
              <a:rPr lang="en-US" sz="1200" b="0" i="0" kern="1200" baseline="0" dirty="0" err="1">
                <a:solidFill>
                  <a:schemeClr val="tx1"/>
                </a:solidFill>
                <a:effectLst/>
                <a:latin typeface="+mn-lt"/>
                <a:ea typeface="+mn-ea"/>
                <a:cs typeface="+mn-cs"/>
              </a:rPr>
              <a:t>Results_Template_Art_Case</a:t>
            </a:r>
            <a:r>
              <a:rPr lang="en-US" sz="1200" b="0" i="0" kern="1200" baseline="0" dirty="0">
                <a:solidFill>
                  <a:schemeClr val="tx1"/>
                </a:solidFill>
                <a:effectLst/>
                <a:latin typeface="+mn-lt"/>
                <a:ea typeface="+mn-ea"/>
                <a:cs typeface="+mn-cs"/>
              </a:rPr>
              <a:t>” and paste it into this PowerPoint slide. Financially relevant details can be added using small text boxes as was done above. The non-financial elements can be discussed based on the prompts at the bottom of the slide.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kern="1200" baseline="0" dirty="0">
                <a:solidFill>
                  <a:schemeClr val="tx1"/>
                </a:solidFill>
                <a:effectLst/>
                <a:latin typeface="+mn-lt"/>
                <a:ea typeface="+mn-ea"/>
                <a:cs typeface="+mn-cs"/>
              </a:rPr>
              <a:t>Note</a:t>
            </a:r>
            <a:r>
              <a:rPr lang="en-US" sz="1200" b="0" i="0" kern="1200" baseline="0" dirty="0">
                <a:solidFill>
                  <a:schemeClr val="tx1"/>
                </a:solidFill>
                <a:effectLst/>
                <a:latin typeface="+mn-lt"/>
                <a:ea typeface="+mn-ea"/>
                <a:cs typeface="+mn-cs"/>
              </a:rPr>
              <a:t>: Many of the points in the subsequent slides could be come up or be worked into the discussion with students as they share their negotiation experiences and ask questions. Ideally, the instructor should commit the subsequent slides to memory and cover as many teaching points as possible while this results slide is still up, it is more engaging to relate the teaching points directly to the students’ own experiences. </a:t>
            </a:r>
          </a:p>
        </p:txBody>
      </p:sp>
      <p:sp>
        <p:nvSpPr>
          <p:cNvPr id="4" name="Slide Number Placeholder 3"/>
          <p:cNvSpPr>
            <a:spLocks noGrp="1"/>
          </p:cNvSpPr>
          <p:nvPr>
            <p:ph type="sldNum" sz="quarter" idx="10"/>
          </p:nvPr>
        </p:nvSpPr>
        <p:spPr/>
        <p:txBody>
          <a:bodyPr/>
          <a:lstStyle/>
          <a:p>
            <a:fld id="{DDED7BE2-A96B-4E9D-A1D5-8D1855B13D4E}" type="slidenum">
              <a:rPr lang="en-US" smtClean="0"/>
              <a:t>13</a:t>
            </a:fld>
            <a:endParaRPr lang="en-US"/>
          </a:p>
        </p:txBody>
      </p:sp>
    </p:spTree>
    <p:extLst>
      <p:ext uri="{BB962C8B-B14F-4D97-AF65-F5344CB8AC3E}">
        <p14:creationId xmlns:p14="http://schemas.microsoft.com/office/powerpoint/2010/main" val="645480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a:solidFill>
                  <a:srgbClr val="FF0000"/>
                </a:solidFill>
              </a:rPr>
              <a:t>Did you make the first offer</a:t>
            </a:r>
            <a:r>
              <a:rPr lang="en-US" altLang="en-US" sz="1200" b="0" baseline="0" dirty="0">
                <a:solidFill>
                  <a:srgbClr val="FF0000"/>
                </a:solidFill>
              </a:rPr>
              <a:t> in The Art Case? </a:t>
            </a:r>
            <a:r>
              <a:rPr lang="en-US" sz="1200" b="0" i="0" kern="1200" baseline="0" dirty="0">
                <a:solidFill>
                  <a:schemeClr val="tx1"/>
                </a:solidFill>
                <a:effectLst/>
                <a:latin typeface="+mn-lt"/>
                <a:ea typeface="+mn-ea"/>
                <a:cs typeface="+mn-cs"/>
              </a:rPr>
              <a:t>[</a:t>
            </a:r>
            <a:r>
              <a:rPr lang="en-US" sz="1200" b="0" i="1" kern="1200" baseline="0" dirty="0">
                <a:solidFill>
                  <a:schemeClr val="tx1"/>
                </a:solidFill>
                <a:effectLst/>
                <a:latin typeface="+mn-lt"/>
                <a:ea typeface="+mn-ea"/>
                <a:cs typeface="+mn-cs"/>
              </a:rPr>
              <a:t>Students answer</a:t>
            </a:r>
            <a:r>
              <a:rPr lang="en-US" sz="1200" b="0" i="0" kern="1200" baseline="0" dirty="0">
                <a:solidFill>
                  <a:schemeClr val="tx1"/>
                </a:solidFill>
                <a:effectLst/>
                <a:latin typeface="+mn-lt"/>
                <a:ea typeface="+mn-ea"/>
                <a:cs typeface="+mn-cs"/>
              </a:rPr>
              <a:t>]. What happened?</a:t>
            </a:r>
            <a:endParaRPr lang="en-US" b="0" i="0" dirty="0"/>
          </a:p>
        </p:txBody>
      </p:sp>
      <p:sp>
        <p:nvSpPr>
          <p:cNvPr id="4" name="Slide Number Placeholder 3"/>
          <p:cNvSpPr>
            <a:spLocks noGrp="1"/>
          </p:cNvSpPr>
          <p:nvPr>
            <p:ph type="sldNum" sz="quarter" idx="10"/>
          </p:nvPr>
        </p:nvSpPr>
        <p:spPr/>
        <p:txBody>
          <a:bodyPr/>
          <a:lstStyle/>
          <a:p>
            <a:fld id="{DDED7BE2-A96B-4E9D-A1D5-8D1855B13D4E}" type="slidenum">
              <a:rPr lang="en-US" smtClean="0"/>
              <a:t>14</a:t>
            </a:fld>
            <a:endParaRPr lang="en-US"/>
          </a:p>
        </p:txBody>
      </p:sp>
    </p:spTree>
    <p:extLst>
      <p:ext uri="{BB962C8B-B14F-4D97-AF65-F5344CB8AC3E}">
        <p14:creationId xmlns:p14="http://schemas.microsoft.com/office/powerpoint/2010/main" val="1649090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What do you think the </a:t>
            </a:r>
            <a:r>
              <a:rPr lang="en-US" altLang="en-US" sz="1200" b="0" dirty="0">
                <a:solidFill>
                  <a:srgbClr val="FF0000"/>
                </a:solidFill>
              </a:rPr>
              <a:t>effect of the first offer</a:t>
            </a:r>
            <a:r>
              <a:rPr lang="en-US" altLang="en-US" sz="1200" b="0" baseline="0" dirty="0">
                <a:solidFill>
                  <a:srgbClr val="FF0000"/>
                </a:solidFill>
              </a:rPr>
              <a:t> </a:t>
            </a:r>
            <a:r>
              <a:rPr lang="en-US" altLang="en-US" sz="1200" b="0" dirty="0">
                <a:solidFill>
                  <a:srgbClr val="FF0000"/>
                </a:solidFill>
              </a:rPr>
              <a:t>in bargaining situations</a:t>
            </a:r>
            <a:r>
              <a:rPr lang="en-US" altLang="en-US" sz="1200" b="0" baseline="0" dirty="0">
                <a:solidFill>
                  <a:srgbClr val="FF0000"/>
                </a:solidFill>
              </a:rPr>
              <a:t> is more generally? </a:t>
            </a:r>
            <a:r>
              <a:rPr lang="en-US" sz="1200" b="0" i="0" kern="1200" baseline="0" dirty="0">
                <a:solidFill>
                  <a:schemeClr val="tx1"/>
                </a:solidFill>
                <a:effectLst/>
                <a:latin typeface="+mn-lt"/>
                <a:ea typeface="+mn-ea"/>
                <a:cs typeface="+mn-cs"/>
              </a:rPr>
              <a:t>[</a:t>
            </a:r>
            <a:r>
              <a:rPr lang="en-US" sz="1200" b="0" i="1" kern="1200" baseline="0" dirty="0">
                <a:solidFill>
                  <a:schemeClr val="tx1"/>
                </a:solidFill>
                <a:effectLst/>
                <a:latin typeface="+mn-lt"/>
                <a:ea typeface="+mn-ea"/>
                <a:cs typeface="+mn-cs"/>
              </a:rPr>
              <a:t>Students answer, some saying it’s a good idea, some saying it is not</a:t>
            </a:r>
            <a:r>
              <a:rPr lang="en-US" sz="1200" b="0" i="0" kern="1200" baseline="0" dirty="0">
                <a:solidFill>
                  <a:schemeClr val="tx1"/>
                </a:solidFill>
                <a:effectLst/>
                <a:latin typeface="+mn-lt"/>
                <a:ea typeface="+mn-ea"/>
                <a:cs typeface="+mn-cs"/>
              </a:rPr>
              <a:t>]. Why? [</a:t>
            </a:r>
            <a:r>
              <a:rPr lang="en-US" sz="1200" b="0" i="1" kern="1200" baseline="0" dirty="0">
                <a:solidFill>
                  <a:schemeClr val="tx1"/>
                </a:solidFill>
                <a:effectLst/>
                <a:latin typeface="+mn-lt"/>
                <a:ea typeface="+mn-ea"/>
                <a:cs typeface="+mn-cs"/>
              </a:rPr>
              <a:t>Students answer</a:t>
            </a:r>
            <a:r>
              <a:rPr lang="en-US" sz="1200" b="0" i="0" kern="1200" baseline="0" dirty="0">
                <a:solidFill>
                  <a:schemeClr val="tx1"/>
                </a:solidFill>
                <a:effectLst/>
                <a:latin typeface="+mn-lt"/>
                <a:ea typeface="+mn-ea"/>
                <a:cs typeface="+mn-cs"/>
              </a:rPr>
              <a:t>].  </a:t>
            </a:r>
          </a:p>
          <a:p>
            <a:endParaRPr lang="en-US" sz="1200" b="0" i="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DED7BE2-A96B-4E9D-A1D5-8D1855B13D4E}" type="slidenum">
              <a:rPr lang="en-US" smtClean="0"/>
              <a:t>15</a:t>
            </a:fld>
            <a:endParaRPr lang="en-US"/>
          </a:p>
        </p:txBody>
      </p:sp>
    </p:spTree>
    <p:extLst>
      <p:ext uri="{BB962C8B-B14F-4D97-AF65-F5344CB8AC3E}">
        <p14:creationId xmlns:p14="http://schemas.microsoft.com/office/powerpoint/2010/main" val="19098961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Have you ever heard of anchoring? [</a:t>
            </a:r>
            <a:r>
              <a:rPr lang="en-US" sz="1200" b="0" i="1" kern="1200" baseline="0" dirty="0">
                <a:solidFill>
                  <a:schemeClr val="tx1"/>
                </a:solidFill>
                <a:effectLst/>
                <a:latin typeface="+mn-lt"/>
                <a:ea typeface="+mn-ea"/>
                <a:cs typeface="+mn-cs"/>
              </a:rPr>
              <a:t>Students answer</a:t>
            </a:r>
            <a:r>
              <a:rPr lang="en-US" sz="1200" b="0" i="0" kern="1200" baseline="0" dirty="0">
                <a:solidFill>
                  <a:schemeClr val="tx1"/>
                </a:solidFill>
                <a:effectLst/>
                <a:latin typeface="+mn-lt"/>
                <a:ea typeface="+mn-ea"/>
                <a:cs typeface="+mn-cs"/>
              </a:rPr>
              <a:t>].  It’s a famous effect discovered in the 1970s by Amos </a:t>
            </a:r>
            <a:r>
              <a:rPr lang="en-US" sz="1200" dirty="0" err="1"/>
              <a:t>Tversky</a:t>
            </a:r>
            <a:r>
              <a:rPr lang="en-US" sz="1200" dirty="0"/>
              <a:t> and Daniel </a:t>
            </a:r>
            <a:r>
              <a:rPr lang="en-US" sz="1200" dirty="0" err="1"/>
              <a:t>Kahneman</a:t>
            </a:r>
            <a:r>
              <a:rPr lang="en-US" sz="1200" dirty="0"/>
              <a:t>. </a:t>
            </a:r>
            <a:r>
              <a:rPr lang="en-US" sz="1200" dirty="0" err="1"/>
              <a:t>Kahneman</a:t>
            </a:r>
            <a:r>
              <a:rPr lang="en-US" sz="1200" dirty="0"/>
              <a:t> won a </a:t>
            </a:r>
            <a:r>
              <a:rPr lang="en-US" sz="1200" dirty="0" err="1"/>
              <a:t>nobel</a:t>
            </a:r>
            <a:r>
              <a:rPr lang="en-US" sz="1200" baseline="0" dirty="0"/>
              <a:t> prize for it many years later. </a:t>
            </a:r>
            <a:r>
              <a:rPr lang="en-US" sz="1200" b="0" i="0" kern="1200" baseline="0" dirty="0">
                <a:solidFill>
                  <a:schemeClr val="tx1"/>
                </a:solidFill>
                <a:effectLst/>
                <a:latin typeface="+mn-lt"/>
                <a:ea typeface="+mn-ea"/>
                <a:cs typeface="+mn-cs"/>
              </a:rPr>
              <a:t>Anchoring is the phenomenon such that human beings rely too much on the first piece of information presented when making a decision, adjusting too little from that anchor. So the for instance the first price offered can serve as an anchor that biases assessments of the value of what is being negotiated over. </a:t>
            </a:r>
          </a:p>
          <a:p>
            <a:endParaRPr lang="en-US" sz="1200" b="0" i="0" kern="1200" baseline="0" dirty="0">
              <a:solidFill>
                <a:schemeClr val="tx1"/>
              </a:solidFill>
              <a:effectLst/>
              <a:latin typeface="+mn-lt"/>
              <a:ea typeface="+mn-ea"/>
              <a:cs typeface="+mn-cs"/>
            </a:endParaRPr>
          </a:p>
          <a:p>
            <a:r>
              <a:rPr lang="en-US" sz="1200" b="0" i="0" kern="1200" baseline="0" dirty="0">
                <a:solidFill>
                  <a:schemeClr val="tx1"/>
                </a:solidFill>
                <a:effectLst/>
                <a:latin typeface="+mn-lt"/>
                <a:ea typeface="+mn-ea"/>
                <a:cs typeface="+mn-cs"/>
              </a:rPr>
              <a:t>In one famous study</a:t>
            </a:r>
            <a:r>
              <a:rPr lang="en-US" dirty="0">
                <a:effectLst/>
              </a:rPr>
              <a:t>, participants played with a roulette wheel that , unbeknownst</a:t>
            </a:r>
            <a:r>
              <a:rPr lang="en-US" baseline="0" dirty="0">
                <a:effectLst/>
              </a:rPr>
              <a:t> to them, </a:t>
            </a:r>
            <a:r>
              <a:rPr lang="en-US" dirty="0">
                <a:effectLst/>
              </a:rPr>
              <a:t>was rigged beforehand to stop on either a</a:t>
            </a:r>
            <a:r>
              <a:rPr lang="en-US" baseline="0" dirty="0">
                <a:effectLst/>
              </a:rPr>
              <a:t> high or lower number– </a:t>
            </a:r>
            <a:r>
              <a:rPr lang="en-US" dirty="0">
                <a:effectLst/>
              </a:rPr>
              <a:t>10, the low number, or 65, the high number. Participants in the study then guessed the percentage of African countries in the United Nations. Participants whose wheel had been rigged to stop at a low number–</a:t>
            </a:r>
            <a:r>
              <a:rPr lang="en-US" baseline="0" dirty="0">
                <a:effectLst/>
              </a:rPr>
              <a:t> 10– made estimates that were lower, 25% on average, than </a:t>
            </a:r>
            <a:r>
              <a:rPr lang="en-US" dirty="0">
                <a:effectLst/>
              </a:rPr>
              <a:t>participants whose wheel stopped at a</a:t>
            </a:r>
            <a:r>
              <a:rPr lang="en-US" baseline="0" dirty="0">
                <a:effectLst/>
              </a:rPr>
              <a:t> high number– </a:t>
            </a:r>
            <a:r>
              <a:rPr lang="en-US" dirty="0">
                <a:effectLst/>
              </a:rPr>
              <a:t>65. Participants whose wheel had stopped at that</a:t>
            </a:r>
            <a:r>
              <a:rPr lang="en-US" baseline="0" dirty="0">
                <a:effectLst/>
              </a:rPr>
              <a:t> high number guessed that 45% of the </a:t>
            </a:r>
            <a:r>
              <a:rPr lang="en-US" dirty="0">
                <a:effectLst/>
              </a:rPr>
              <a:t>countries in the United Nations were African. They had anchored their predictions</a:t>
            </a:r>
            <a:r>
              <a:rPr lang="en-US" baseline="0" dirty="0">
                <a:effectLst/>
              </a:rPr>
              <a:t> regarding the number of African countries in the U.N. on totally irrelevant information, the number on the roulette wheel. </a:t>
            </a:r>
            <a:endParaRPr lang="en-US" dirty="0">
              <a:effectLst/>
            </a:endParaRPr>
          </a:p>
          <a:p>
            <a:endParaRPr lang="en-US" dirty="0">
              <a:effectLst/>
            </a:endParaRPr>
          </a:p>
          <a:p>
            <a:r>
              <a:rPr lang="en-US" sz="1200" b="0" i="0" kern="1200" baseline="0" dirty="0">
                <a:solidFill>
                  <a:schemeClr val="tx1"/>
                </a:solidFill>
                <a:effectLst/>
                <a:latin typeface="+mn-lt"/>
                <a:ea typeface="+mn-ea"/>
                <a:cs typeface="+mn-cs"/>
              </a:rPr>
              <a:t>Source of photo:</a:t>
            </a:r>
          </a:p>
          <a:p>
            <a:r>
              <a:rPr lang="en-US" b="0" dirty="0"/>
              <a:t>https://pixabay.com/en/anchor-throw-rotation-force-1015403/</a:t>
            </a:r>
          </a:p>
          <a:p>
            <a:endParaRPr lang="en-US" dirty="0"/>
          </a:p>
          <a:p>
            <a:r>
              <a:rPr lang="en-US" dirty="0"/>
              <a:t>References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err="1">
                <a:solidFill>
                  <a:schemeClr val="tx1"/>
                </a:solidFill>
                <a:effectLst/>
                <a:latin typeface="+mn-lt"/>
                <a:ea typeface="+mn-ea"/>
                <a:cs typeface="+mn-cs"/>
              </a:rPr>
              <a:t>Tversky</a:t>
            </a:r>
            <a:r>
              <a:rPr lang="en-US" sz="1200" b="0" i="0" kern="1200" baseline="0" dirty="0">
                <a:solidFill>
                  <a:schemeClr val="tx1"/>
                </a:solidFill>
                <a:effectLst/>
                <a:latin typeface="+mn-lt"/>
                <a:ea typeface="+mn-ea"/>
                <a:cs typeface="+mn-cs"/>
              </a:rPr>
              <a:t>, A., &amp; </a:t>
            </a:r>
            <a:r>
              <a:rPr lang="en-US" sz="1200" b="0" i="0" kern="1200" baseline="0" dirty="0" err="1">
                <a:solidFill>
                  <a:schemeClr val="tx1"/>
                </a:solidFill>
                <a:effectLst/>
                <a:latin typeface="+mn-lt"/>
                <a:ea typeface="+mn-ea"/>
                <a:cs typeface="+mn-cs"/>
              </a:rPr>
              <a:t>Kahneman</a:t>
            </a:r>
            <a:r>
              <a:rPr lang="en-US" sz="1200" b="0" i="0" kern="1200" baseline="0" dirty="0">
                <a:solidFill>
                  <a:schemeClr val="tx1"/>
                </a:solidFill>
                <a:effectLst/>
                <a:latin typeface="+mn-lt"/>
                <a:ea typeface="+mn-ea"/>
                <a:cs typeface="+mn-cs"/>
              </a:rPr>
              <a:t>, D. (1974). Judgment under Uncertainty: Heuristics and Biases. Science. 185 (4157): 1124–1131.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16</a:t>
            </a:fld>
            <a:endParaRPr lang="en-US"/>
          </a:p>
        </p:txBody>
      </p:sp>
    </p:spTree>
    <p:extLst>
      <p:ext uri="{BB962C8B-B14F-4D97-AF65-F5344CB8AC3E}">
        <p14:creationId xmlns:p14="http://schemas.microsoft.com/office/powerpoint/2010/main" val="2719229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tendency</a:t>
            </a:r>
            <a:r>
              <a:rPr lang="en-US" baseline="0" dirty="0"/>
              <a:t> to rely too much on early information is part of the reason for the first offer effect. </a:t>
            </a:r>
            <a:r>
              <a:rPr lang="en-US" altLang="en-US" sz="1200" dirty="0"/>
              <a:t>Final agreements on price in bargaining situations are are strongly predicted by first offers, and this</a:t>
            </a:r>
            <a:r>
              <a:rPr lang="en-US" altLang="en-US" sz="1200" baseline="0" dirty="0"/>
              <a:t> is true across cultures. Even stronger than the </a:t>
            </a:r>
            <a:r>
              <a:rPr lang="en-US" baseline="0" dirty="0"/>
              <a:t>first offer effect in </a:t>
            </a:r>
            <a:r>
              <a:rPr lang="en-US" altLang="en-US" sz="1200" dirty="0"/>
              <a:t>bargaining is what is called the midpoint bias. The </a:t>
            </a:r>
            <a:r>
              <a:rPr lang="en-US" altLang="en-US" sz="1200" u="sng" dirty="0"/>
              <a:t>best</a:t>
            </a:r>
            <a:r>
              <a:rPr lang="en-US" altLang="en-US" sz="1200" dirty="0"/>
              <a:t> predictor of final settlements when bargaining is the </a:t>
            </a:r>
            <a:r>
              <a:rPr lang="en-US" altLang="en-US" sz="1200" i="1" dirty="0"/>
              <a:t>midpoint</a:t>
            </a:r>
            <a:r>
              <a:rPr lang="en-US" altLang="en-US" sz="1200" dirty="0"/>
              <a:t> between the first offer and first counter-offer. This suggests yo</a:t>
            </a:r>
            <a:r>
              <a:rPr lang="en-US" altLang="en-US" sz="1200" baseline="0" dirty="0"/>
              <a:t>u should make strong offers and counter-offers. We know from anchoring that irrelevant anchors can influence negotiation outcomes. But </a:t>
            </a:r>
            <a:r>
              <a:rPr lang="en-US" altLang="en-US" sz="1200" dirty="0">
                <a:solidFill>
                  <a:srgbClr val="FF0000"/>
                </a:solidFill>
              </a:rPr>
              <a:t>how can you best make your offer persuasive and effective?</a:t>
            </a:r>
            <a:r>
              <a:rPr lang="en-US" sz="1200" b="0" i="0" kern="1200" baseline="0" dirty="0">
                <a:solidFill>
                  <a:schemeClr val="tx1"/>
                </a:solidFill>
                <a:effectLst/>
                <a:latin typeface="+mn-lt"/>
                <a:ea typeface="+mn-ea"/>
                <a:cs typeface="+mn-cs"/>
              </a:rPr>
              <a:t> [</a:t>
            </a:r>
            <a:r>
              <a:rPr lang="en-US" sz="1200" b="0" i="1" kern="1200" baseline="0" dirty="0">
                <a:solidFill>
                  <a:schemeClr val="tx1"/>
                </a:solidFill>
                <a:effectLst/>
                <a:latin typeface="+mn-lt"/>
                <a:ea typeface="+mn-ea"/>
                <a:cs typeface="+mn-cs"/>
              </a:rPr>
              <a:t>Students answer</a:t>
            </a:r>
            <a:r>
              <a:rPr lang="en-US" sz="1200" b="0" i="0" kern="1200" baseline="0" dirty="0">
                <a:solidFill>
                  <a:schemeClr val="tx1"/>
                </a:solidFill>
                <a:effectLst/>
                <a:latin typeface="+mn-lt"/>
                <a:ea typeface="+mn-ea"/>
                <a:cs typeface="+mn-cs"/>
              </a:rPr>
              <a:t>]. </a:t>
            </a:r>
            <a:endParaRPr lang="en-US" altLang="en-US" sz="1200" dirty="0">
              <a:solidFill>
                <a:srgbClr val="FF0000"/>
              </a:solidFill>
            </a:endParaRPr>
          </a:p>
          <a:p>
            <a:endParaRPr lang="en-US" dirty="0"/>
          </a:p>
          <a:p>
            <a:r>
              <a:rPr lang="en-US" dirty="0"/>
              <a:t>References</a:t>
            </a:r>
          </a:p>
          <a:p>
            <a:endParaRPr lang="en-US" dirty="0"/>
          </a:p>
          <a:p>
            <a:r>
              <a:rPr lang="en-US" dirty="0" err="1"/>
              <a:t>Galinsky</a:t>
            </a:r>
            <a:r>
              <a:rPr lang="en-US" dirty="0"/>
              <a:t>, A. D. (2004). Should you make the first offer? Negotiation, 7, pp. 1-4. </a:t>
            </a:r>
          </a:p>
          <a:p>
            <a:endParaRPr lang="en-US" dirty="0"/>
          </a:p>
          <a:p>
            <a:r>
              <a:rPr lang="en-US" dirty="0" err="1"/>
              <a:t>Gunia</a:t>
            </a:r>
            <a:r>
              <a:rPr lang="en-US" dirty="0"/>
              <a:t>, B. C., </a:t>
            </a:r>
            <a:r>
              <a:rPr lang="en-US" dirty="0" err="1"/>
              <a:t>Swaab</a:t>
            </a:r>
            <a:r>
              <a:rPr lang="en-US" dirty="0"/>
              <a:t>, R. I., </a:t>
            </a:r>
            <a:r>
              <a:rPr lang="en-US" dirty="0" err="1"/>
              <a:t>Sivanathan</a:t>
            </a:r>
            <a:r>
              <a:rPr lang="en-US" dirty="0"/>
              <a:t>, N. &amp; </a:t>
            </a:r>
            <a:r>
              <a:rPr lang="en-US" dirty="0" err="1"/>
              <a:t>Galinsky</a:t>
            </a:r>
            <a:r>
              <a:rPr lang="en-US" dirty="0"/>
              <a:t>, A. D. (2013). The remarkable robustness of the first-offer effect: Across cultures, power, and issues. Personality and Social Psychology Bulletin, 39, 1547 – 1558. </a:t>
            </a:r>
          </a:p>
          <a:p>
            <a:endParaRPr lang="en-US" dirty="0"/>
          </a:p>
          <a:p>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17</a:t>
            </a:fld>
            <a:endParaRPr lang="en-US"/>
          </a:p>
        </p:txBody>
      </p:sp>
    </p:spTree>
    <p:extLst>
      <p:ext uri="{BB962C8B-B14F-4D97-AF65-F5344CB8AC3E}">
        <p14:creationId xmlns:p14="http://schemas.microsoft.com/office/powerpoint/2010/main" val="26934865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solidFill>
                  <a:srgbClr val="FF0000"/>
                </a:solidFill>
              </a:rPr>
              <a:t>You should support the legitimacy of your offer, by appealing to </a:t>
            </a:r>
            <a:r>
              <a:rPr lang="en-US" altLang="en-US" sz="1200" dirty="0"/>
              <a:t>external standards. Legitimacy reduces resistance. Your counterpart is less likely</a:t>
            </a:r>
            <a:r>
              <a:rPr lang="en-US" altLang="en-US" sz="1200" baseline="0" dirty="0"/>
              <a:t> to reject the offer if it is perceived as more legitimate, you claim more value for yourself when you have legitimacy. </a:t>
            </a:r>
            <a:r>
              <a:rPr lang="en-US" altLang="en-US" sz="1200" dirty="0"/>
              <a:t>Legitimacy is also the key to reputation and relationships. You can ask for</a:t>
            </a:r>
            <a:r>
              <a:rPr lang="en-US" altLang="en-US" sz="1200" baseline="0" dirty="0"/>
              <a:t> something that is impossible for the other side to agree to, but if there is a legitimate basis to your proposal it won’t hurt your reputation or damage the relationship with the other person. Is it better to give the offer, then the justification, or the other way around?</a:t>
            </a:r>
            <a:r>
              <a:rPr lang="en-US" sz="1200" b="0" i="0" kern="1200" baseline="0" dirty="0">
                <a:solidFill>
                  <a:schemeClr val="tx1"/>
                </a:solidFill>
                <a:effectLst/>
                <a:latin typeface="+mn-lt"/>
                <a:ea typeface="+mn-ea"/>
                <a:cs typeface="+mn-cs"/>
              </a:rPr>
              <a:t> [</a:t>
            </a:r>
            <a:r>
              <a:rPr lang="en-US" sz="1200" b="0" i="1" kern="1200" baseline="0" dirty="0">
                <a:solidFill>
                  <a:schemeClr val="tx1"/>
                </a:solidFill>
                <a:effectLst/>
                <a:latin typeface="+mn-lt"/>
                <a:ea typeface="+mn-ea"/>
                <a:cs typeface="+mn-cs"/>
              </a:rPr>
              <a:t>Students answer</a:t>
            </a:r>
            <a:r>
              <a:rPr lang="en-US" sz="1200" b="0" i="0" kern="1200" baseline="0" dirty="0">
                <a:solidFill>
                  <a:schemeClr val="tx1"/>
                </a:solidFill>
                <a:effectLst/>
                <a:latin typeface="+mn-lt"/>
                <a:ea typeface="+mn-ea"/>
                <a:cs typeface="+mn-cs"/>
              </a:rPr>
              <a:t>]. </a:t>
            </a:r>
            <a:r>
              <a:rPr lang="en-US" altLang="en-US" dirty="0">
                <a:solidFill>
                  <a:srgbClr val="FF0000"/>
                </a:solidFill>
              </a:rPr>
              <a:t>It is better to start with the legitimate justification, then give the number. </a:t>
            </a:r>
          </a:p>
          <a:p>
            <a:pPr eaLnBrk="1" hangingPunct="1"/>
            <a:endParaRPr lang="en-US" altLang="en-US" dirty="0"/>
          </a:p>
          <a:p>
            <a:pPr eaLnBrk="1" hangingPunct="1"/>
            <a:r>
              <a:rPr lang="en-US" altLang="en-US" dirty="0"/>
              <a:t>Source of photo;</a:t>
            </a:r>
          </a:p>
          <a:p>
            <a:pPr eaLnBrk="1" hangingPunct="1"/>
            <a:r>
              <a:rPr lang="en-US" altLang="en-US" dirty="0"/>
              <a:t>https://pixabay.com/en/approved-stamp-business-document-160121/</a:t>
            </a:r>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EBD30D7-3246-46D0-AE5C-19A42610BDAC}" type="slidenum">
              <a:rPr lang="en-US" altLang="en-US" smtClean="0"/>
              <a:pPr>
                <a:spcBef>
                  <a:spcPct val="0"/>
                </a:spcBef>
              </a:pPr>
              <a:t>18</a:t>
            </a:fld>
            <a:endParaRPr lang="en-US" altLang="en-US"/>
          </a:p>
        </p:txBody>
      </p:sp>
    </p:spTree>
    <p:extLst>
      <p:ext uri="{BB962C8B-B14F-4D97-AF65-F5344CB8AC3E}">
        <p14:creationId xmlns:p14="http://schemas.microsoft.com/office/powerpoint/2010/main" val="15839712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solidFill>
                  <a:srgbClr val="FF0000"/>
                </a:solidFill>
              </a:rPr>
              <a:t>What did you do to increase the legitimacy of your offers in The Art case? What</a:t>
            </a:r>
            <a:r>
              <a:rPr lang="en-US" altLang="en-US" baseline="0" dirty="0">
                <a:solidFill>
                  <a:srgbClr val="FF0000"/>
                </a:solidFill>
              </a:rPr>
              <a:t> kinds of external standards did you use?</a:t>
            </a:r>
            <a:r>
              <a:rPr lang="en-US" altLang="en-US" dirty="0">
                <a:solidFill>
                  <a:srgbClr val="FF0000"/>
                </a:solidFill>
              </a:rPr>
              <a:t> </a:t>
            </a:r>
            <a:r>
              <a:rPr lang="en-US" sz="1200" b="0" i="0" kern="1200" baseline="0" dirty="0">
                <a:solidFill>
                  <a:schemeClr val="tx1"/>
                </a:solidFill>
                <a:effectLst/>
                <a:latin typeface="+mn-lt"/>
                <a:ea typeface="+mn-ea"/>
                <a:cs typeface="+mn-cs"/>
              </a:rPr>
              <a:t>[</a:t>
            </a:r>
            <a:r>
              <a:rPr lang="en-US" sz="1200" b="0" i="1" kern="1200" baseline="0" dirty="0">
                <a:solidFill>
                  <a:schemeClr val="tx1"/>
                </a:solidFill>
                <a:effectLst/>
                <a:latin typeface="+mn-lt"/>
                <a:ea typeface="+mn-ea"/>
                <a:cs typeface="+mn-cs"/>
              </a:rPr>
              <a:t>Students answer</a:t>
            </a:r>
            <a:r>
              <a:rPr lang="en-US" sz="1200" b="0" i="0" kern="1200" baseline="0" dirty="0">
                <a:solidFill>
                  <a:schemeClr val="tx1"/>
                </a:solidFill>
                <a:effectLst/>
                <a:latin typeface="+mn-lt"/>
                <a:ea typeface="+mn-ea"/>
                <a:cs typeface="+mn-cs"/>
              </a:rPr>
              <a:t>]. </a:t>
            </a:r>
            <a:endParaRPr lang="en-US" alt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385B4E2-3D56-4980-B6F1-37538893F70C}" type="slidenum">
              <a:rPr lang="en-US" altLang="en-US" smtClean="0"/>
              <a:pPr>
                <a:spcBef>
                  <a:spcPct val="0"/>
                </a:spcBef>
              </a:pPr>
              <a:t>19</a:t>
            </a:fld>
            <a:endParaRPr lang="en-US" altLang="en-US"/>
          </a:p>
        </p:txBody>
      </p:sp>
    </p:spTree>
    <p:extLst>
      <p:ext uri="{BB962C8B-B14F-4D97-AF65-F5344CB8AC3E}">
        <p14:creationId xmlns:p14="http://schemas.microsoft.com/office/powerpoint/2010/main" val="4008123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is the cover slide for the Art Case.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The next slides were prepared for a 90 - 150mins class, as the instructor can give significant more preparation and negotiation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Art case involves two fictitious parties, Gallery </a:t>
            </a:r>
            <a:r>
              <a:rPr lang="en-US" dirty="0" err="1"/>
              <a:t>C@stet</a:t>
            </a:r>
            <a:r>
              <a:rPr lang="en-US" dirty="0"/>
              <a:t> (reads </a:t>
            </a:r>
            <a:r>
              <a:rPr lang="en-US" dirty="0" err="1"/>
              <a:t>Casteh</a:t>
            </a:r>
            <a:r>
              <a:rPr lang="en-US" dirty="0"/>
              <a:t>) and the National Arts Museum in London (NAML). The NAML is a famous art museum planning on launching a South American </a:t>
            </a:r>
            <a:r>
              <a:rPr lang="en-US" sz="1800" dirty="0">
                <a:solidFill>
                  <a:srgbClr val="222222"/>
                </a:solidFill>
                <a:effectLst/>
                <a:latin typeface="Times New Roman" panose="02020603050405020304" pitchFamily="18" charset="0"/>
                <a:ea typeface="Arial" panose="020B0604020202020204" pitchFamily="34" charset="0"/>
              </a:rPr>
              <a:t>Contemporary Art exhibition and is looking for paintings, while Gallery </a:t>
            </a:r>
            <a:r>
              <a:rPr lang="en-US" sz="1800" dirty="0" err="1">
                <a:solidFill>
                  <a:srgbClr val="222222"/>
                </a:solidFill>
                <a:effectLst/>
                <a:latin typeface="Times New Roman" panose="02020603050405020304" pitchFamily="18" charset="0"/>
                <a:ea typeface="Arial" panose="020B0604020202020204" pitchFamily="34" charset="0"/>
              </a:rPr>
              <a:t>C@stet</a:t>
            </a:r>
            <a:r>
              <a:rPr lang="en-US" sz="1800" dirty="0">
                <a:solidFill>
                  <a:srgbClr val="222222"/>
                </a:solidFill>
                <a:effectLst/>
                <a:latin typeface="Times New Roman" panose="02020603050405020304" pitchFamily="18" charset="0"/>
                <a:ea typeface="Arial" panose="020B0604020202020204" pitchFamily="34" charset="0"/>
              </a:rPr>
              <a:t> specializes in South American art.</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Suggested class plan time allocation: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Professor Intro and role allocation: 5 – 10 mins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Student reading time: 10-15 mins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Student preparation time: 15 – 60 mins (depending on prof’s focus on preparation)</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Professor pairing and instruction reminder: 5 mins</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Student negotiation time: 30 – 45 mins (depending on prof’s demand for value creation efforts)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Average time for most students to reach an outcome: 30 – 35mins.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for photos</a:t>
            </a:r>
          </a:p>
          <a:p>
            <a:r>
              <a:rPr lang="en-IE" dirty="0"/>
              <a:t>https://pixabay.com/en/artist-brush-color-paint-painting-1295215/</a:t>
            </a:r>
          </a:p>
          <a:p>
            <a:r>
              <a:rPr lang="en-IE" dirty="0"/>
              <a:t>https://pixabay.com/en/artist-brush-colors-rainbow-1197318/</a:t>
            </a:r>
          </a:p>
        </p:txBody>
      </p:sp>
      <p:sp>
        <p:nvSpPr>
          <p:cNvPr id="4" name="Slide Number Placeholder 3"/>
          <p:cNvSpPr>
            <a:spLocks noGrp="1"/>
          </p:cNvSpPr>
          <p:nvPr>
            <p:ph type="sldNum" sz="quarter" idx="10"/>
          </p:nvPr>
        </p:nvSpPr>
        <p:spPr/>
        <p:txBody>
          <a:bodyPr/>
          <a:lstStyle/>
          <a:p>
            <a:fld id="{DDED7BE2-A96B-4E9D-A1D5-8D1855B13D4E}" type="slidenum">
              <a:rPr lang="en-US" smtClean="0"/>
              <a:t>2</a:t>
            </a:fld>
            <a:endParaRPr lang="en-US"/>
          </a:p>
        </p:txBody>
      </p:sp>
    </p:spTree>
    <p:extLst>
      <p:ext uri="{BB962C8B-B14F-4D97-AF65-F5344CB8AC3E}">
        <p14:creationId xmlns:p14="http://schemas.microsoft.com/office/powerpoint/2010/main" val="30857028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Here are a few potential external standards you could have used. [</a:t>
            </a:r>
            <a:r>
              <a:rPr lang="en-US" altLang="en-US" i="1" dirty="0"/>
              <a:t>Instructor reads bullet points, paraphrasing</a:t>
            </a:r>
            <a:r>
              <a:rPr lang="en-US" altLang="en-US" dirty="0"/>
              <a:t>]. Which did</a:t>
            </a:r>
            <a:r>
              <a:rPr lang="en-US" altLang="en-US" baseline="0" dirty="0"/>
              <a:t> you use? How well did it work?</a:t>
            </a:r>
            <a:r>
              <a:rPr lang="en-US" altLang="en-US" dirty="0"/>
              <a:t> </a:t>
            </a:r>
            <a:r>
              <a:rPr lang="en-US" sz="1200" b="0" i="0" kern="1200" baseline="0" dirty="0">
                <a:solidFill>
                  <a:schemeClr val="tx1"/>
                </a:solidFill>
                <a:effectLst/>
                <a:latin typeface="+mn-lt"/>
                <a:ea typeface="+mn-ea"/>
                <a:cs typeface="+mn-cs"/>
              </a:rPr>
              <a:t>[</a:t>
            </a:r>
            <a:r>
              <a:rPr lang="en-US" sz="1200" b="0" i="1" kern="1200" baseline="0" dirty="0">
                <a:solidFill>
                  <a:schemeClr val="tx1"/>
                </a:solidFill>
                <a:effectLst/>
                <a:latin typeface="+mn-lt"/>
                <a:ea typeface="+mn-ea"/>
                <a:cs typeface="+mn-cs"/>
              </a:rPr>
              <a:t>Students answer</a:t>
            </a:r>
            <a:r>
              <a:rPr lang="en-US" sz="1200" b="0" i="0" kern="1200" baseline="0" dirty="0">
                <a:solidFill>
                  <a:schemeClr val="tx1"/>
                </a:solidFill>
                <a:effectLst/>
                <a:latin typeface="+mn-lt"/>
                <a:ea typeface="+mn-ea"/>
                <a:cs typeface="+mn-cs"/>
              </a:rPr>
              <a:t>]. </a:t>
            </a:r>
            <a:endParaRPr lang="en-US" altLang="en-US" dirty="0"/>
          </a:p>
        </p:txBody>
      </p:sp>
      <p:sp>
        <p:nvSpPr>
          <p:cNvPr id="139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EBD30D7-3246-46D0-AE5C-19A42610BDAC}" type="slidenum">
              <a:rPr lang="en-US" altLang="en-US" smtClean="0"/>
              <a:pPr>
                <a:spcBef>
                  <a:spcPct val="0"/>
                </a:spcBef>
              </a:pPr>
              <a:t>20</a:t>
            </a:fld>
            <a:endParaRPr lang="en-US" altLang="en-US"/>
          </a:p>
        </p:txBody>
      </p:sp>
    </p:spTree>
    <p:extLst>
      <p:ext uri="{BB962C8B-B14F-4D97-AF65-F5344CB8AC3E}">
        <p14:creationId xmlns:p14="http://schemas.microsoft.com/office/powerpoint/2010/main" val="38857959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p:txBody>
          <a:bodyPr rtlCol="0"/>
          <a:lstStyle/>
          <a:p>
            <a:pPr fontAlgn="auto">
              <a:spcBef>
                <a:spcPts val="0"/>
              </a:spcBef>
              <a:spcAft>
                <a:spcPts val="0"/>
              </a:spcAft>
              <a:defRPr/>
            </a:pPr>
            <a:r>
              <a:rPr lang="pt-BR">
                <a:latin typeface="+mn-lt"/>
                <a:cs typeface="+mn-cs"/>
              </a:rPr>
              <a:t>Source: Pluris</a:t>
            </a:r>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pt-BR" altLang="en-US" dirty="0"/>
              <a:t>That’s how to make a legitimate offer, by</a:t>
            </a:r>
            <a:r>
              <a:rPr lang="pt-BR" altLang="en-US" baseline="0" dirty="0"/>
              <a:t> appealing to an external standard both sides respect</a:t>
            </a:r>
            <a:r>
              <a:rPr lang="pt-BR" altLang="en-US" dirty="0"/>
              <a:t>. </a:t>
            </a:r>
            <a:r>
              <a:rPr lang="en-US" altLang="en-US" sz="1200" b="0" dirty="0">
                <a:solidFill>
                  <a:srgbClr val="FF0000"/>
                </a:solidFill>
              </a:rPr>
              <a:t>But how can you neutralize an illegitimate offer from your counterpart? What can you do if</a:t>
            </a:r>
            <a:r>
              <a:rPr lang="en-US" altLang="en-US" sz="1200" b="0" baseline="0" dirty="0">
                <a:solidFill>
                  <a:srgbClr val="FF0000"/>
                </a:solidFill>
              </a:rPr>
              <a:t> they try to anchor you?</a:t>
            </a:r>
            <a:r>
              <a:rPr lang="en-US" sz="1200" b="0" i="0" kern="1200" baseline="0" dirty="0">
                <a:solidFill>
                  <a:schemeClr val="tx1"/>
                </a:solidFill>
                <a:effectLst/>
                <a:latin typeface="+mn-lt"/>
                <a:ea typeface="+mn-ea"/>
                <a:cs typeface="+mn-cs"/>
              </a:rPr>
              <a:t> [</a:t>
            </a:r>
            <a:r>
              <a:rPr lang="en-US" sz="1200" b="0" i="1" kern="1200" baseline="0" dirty="0">
                <a:solidFill>
                  <a:schemeClr val="tx1"/>
                </a:solidFill>
                <a:effectLst/>
                <a:latin typeface="+mn-lt"/>
                <a:ea typeface="+mn-ea"/>
                <a:cs typeface="+mn-cs"/>
              </a:rPr>
              <a:t>Students answer</a:t>
            </a:r>
            <a:r>
              <a:rPr lang="en-US" sz="1200" b="0" i="0" kern="1200" baseline="0" dirty="0">
                <a:solidFill>
                  <a:schemeClr val="tx1"/>
                </a:solidFill>
                <a:effectLst/>
                <a:latin typeface="+mn-lt"/>
                <a:ea typeface="+mn-ea"/>
                <a:cs typeface="+mn-cs"/>
              </a:rPr>
              <a:t>]. </a:t>
            </a:r>
            <a:endParaRPr lang="pt-BR" altLang="en-US" b="0" dirty="0"/>
          </a:p>
        </p:txBody>
      </p:sp>
    </p:spTree>
    <p:extLst>
      <p:ext uri="{BB962C8B-B14F-4D97-AF65-F5344CB8AC3E}">
        <p14:creationId xmlns:p14="http://schemas.microsoft.com/office/powerpoint/2010/main" val="1090131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p:txBody>
          <a:bodyPr rtlCol="0"/>
          <a:lstStyle/>
          <a:p>
            <a:pPr fontAlgn="auto">
              <a:spcBef>
                <a:spcPts val="0"/>
              </a:spcBef>
              <a:spcAft>
                <a:spcPts val="0"/>
              </a:spcAft>
              <a:defRPr/>
            </a:pPr>
            <a:r>
              <a:rPr lang="pt-BR">
                <a:latin typeface="+mn-lt"/>
                <a:cs typeface="+mn-cs"/>
              </a:rPr>
              <a:t>Source: Pluris</a:t>
            </a:r>
          </a:p>
        </p:txBody>
      </p:sp>
      <p:sp>
        <p:nvSpPr>
          <p:cNvPr id="140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dirty="0"/>
              <a:t>You can question its legitimacy. For example, by</a:t>
            </a:r>
            <a:r>
              <a:rPr lang="en-US" altLang="en-US" baseline="0" dirty="0"/>
              <a:t> asking “</a:t>
            </a:r>
            <a:r>
              <a:rPr lang="en-US" altLang="en-US" sz="1200" dirty="0">
                <a:solidFill>
                  <a:srgbClr val="FFFFFF"/>
                </a:solidFill>
                <a:latin typeface="Helvetica LT Std Black"/>
                <a:sym typeface="Helvetica LT Std Black"/>
              </a:rPr>
              <a:t>Where does this number come from?</a:t>
            </a:r>
            <a:r>
              <a:rPr lang="en-US" altLang="en-US" sz="1200" dirty="0">
                <a:solidFill>
                  <a:schemeClr val="tx1"/>
                </a:solidFill>
                <a:latin typeface="+mn-lt"/>
                <a:sym typeface="Helvetica LT Std Black"/>
              </a:rPr>
              <a:t>” Research shows that </a:t>
            </a:r>
            <a:r>
              <a:rPr lang="en-US" altLang="en-US" sz="1200" dirty="0">
                <a:latin typeface="+mn-lt"/>
              </a:rPr>
              <a:t>focusing on inconsistent evidence eliminates the effects of a counterpart’s strong first offer. The</a:t>
            </a:r>
            <a:r>
              <a:rPr lang="en-US" altLang="en-US" sz="1200" baseline="0" dirty="0">
                <a:latin typeface="+mn-lt"/>
              </a:rPr>
              <a:t> anchoring effect dissipates when the lack of logic behind it is pointed out. </a:t>
            </a:r>
            <a:endParaRPr lang="en-US" altLang="en-US" sz="120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IE" dirty="0"/>
              <a:t>What happens when one counterpart makes offer way</a:t>
            </a:r>
            <a:r>
              <a:rPr lang="en-IE" baseline="0" dirty="0"/>
              <a:t> </a:t>
            </a:r>
            <a:r>
              <a:rPr lang="en-IE" dirty="0"/>
              <a:t>beyond the other person’s reservation point, without any legitimate</a:t>
            </a:r>
            <a:r>
              <a:rPr lang="en-IE" baseline="0" dirty="0"/>
              <a:t> justification? What would you do? </a:t>
            </a:r>
            <a:r>
              <a:rPr lang="en-US" sz="1200" b="0" i="0" kern="1200" baseline="0" dirty="0">
                <a:solidFill>
                  <a:schemeClr val="tx1"/>
                </a:solidFill>
                <a:effectLst/>
                <a:latin typeface="+mn-lt"/>
                <a:ea typeface="+mn-ea"/>
                <a:cs typeface="+mn-cs"/>
              </a:rPr>
              <a:t>[</a:t>
            </a:r>
            <a:r>
              <a:rPr lang="en-US" sz="1200" b="0" i="1" kern="1200" baseline="0" dirty="0">
                <a:solidFill>
                  <a:schemeClr val="tx1"/>
                </a:solidFill>
                <a:effectLst/>
                <a:latin typeface="+mn-lt"/>
                <a:ea typeface="+mn-ea"/>
                <a:cs typeface="+mn-cs"/>
              </a:rPr>
              <a:t>Students answer</a:t>
            </a:r>
            <a:r>
              <a:rPr lang="en-US" sz="1200" b="0" i="0" kern="1200" baseline="0" dirty="0">
                <a:solidFill>
                  <a:schemeClr val="tx1"/>
                </a:solidFill>
                <a:effectLst/>
                <a:latin typeface="+mn-lt"/>
                <a:ea typeface="+mn-ea"/>
                <a:cs typeface="+mn-cs"/>
              </a:rPr>
              <a:t>]. </a:t>
            </a:r>
            <a:endParaRPr lang="en-IE" sz="1200" b="0" i="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dirty="0">
                <a:latin typeface="+mn-lt"/>
              </a:rPr>
              <a:t>References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altLang="en-US" sz="1200" dirty="0">
              <a:latin typeface="+mn-lt"/>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dirty="0" err="1">
                <a:latin typeface="+mn-lt"/>
              </a:rPr>
              <a:t>Galinsky</a:t>
            </a:r>
            <a:r>
              <a:rPr lang="en-US" altLang="en-US" sz="1200" dirty="0">
                <a:latin typeface="+mn-lt"/>
              </a:rPr>
              <a:t>, A. D., &amp; </a:t>
            </a:r>
            <a:r>
              <a:rPr lang="en-US" altLang="en-US" sz="1200" dirty="0" err="1">
                <a:latin typeface="+mn-lt"/>
              </a:rPr>
              <a:t>Mussweiler</a:t>
            </a:r>
            <a:r>
              <a:rPr lang="en-US" altLang="en-US" sz="1200" dirty="0">
                <a:latin typeface="+mn-lt"/>
              </a:rPr>
              <a:t>, T. (2001). First offers as anchors: The role of perspective-taking and negotiator focus. Journal of Personality and Social Psychology, 81, 657–669.  </a:t>
            </a:r>
            <a:endParaRPr lang="en-US" altLang="en-US" sz="1200" dirty="0">
              <a:solidFill>
                <a:srgbClr val="FFFFFF"/>
              </a:solidFill>
              <a:latin typeface="Helvetica LT Std Black"/>
              <a:sym typeface="Helvetica LT Std Black"/>
            </a:endParaRPr>
          </a:p>
        </p:txBody>
      </p:sp>
    </p:spTree>
    <p:extLst>
      <p:ext uri="{BB962C8B-B14F-4D97-AF65-F5344CB8AC3E}">
        <p14:creationId xmlns:p14="http://schemas.microsoft.com/office/powerpoint/2010/main" val="3720936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t"/>
            <a:r>
              <a:rPr lang="en-US" sz="1200" kern="1200" dirty="0">
                <a:solidFill>
                  <a:schemeClr val="tx1"/>
                </a:solidFill>
                <a:effectLst/>
                <a:latin typeface="+mn-lt"/>
                <a:ea typeface="+mn-ea"/>
                <a:cs typeface="+mn-cs"/>
              </a:rPr>
              <a:t>What happens is</a:t>
            </a:r>
            <a:r>
              <a:rPr lang="en-US" sz="1200" kern="1200" baseline="0" dirty="0">
                <a:solidFill>
                  <a:schemeClr val="tx1"/>
                </a:solidFill>
                <a:effectLst/>
                <a:latin typeface="+mn-lt"/>
                <a:ea typeface="+mn-ea"/>
                <a:cs typeface="+mn-cs"/>
              </a:rPr>
              <a:t> what is called a “</a:t>
            </a:r>
            <a:r>
              <a:rPr lang="en-US" sz="1200" kern="1200" dirty="0">
                <a:solidFill>
                  <a:schemeClr val="tx1"/>
                </a:solidFill>
                <a:effectLst/>
                <a:latin typeface="+mn-lt"/>
                <a:ea typeface="+mn-ea"/>
                <a:cs typeface="+mn-cs"/>
              </a:rPr>
              <a:t>chilling effect.”</a:t>
            </a:r>
            <a:r>
              <a:rPr lang="en-US" sz="1200" dirty="0"/>
              <a:t> First offers that are too far past the counterpart’s reservation point and are not based</a:t>
            </a:r>
            <a:r>
              <a:rPr lang="en-US" sz="1200" baseline="0" dirty="0"/>
              <a:t> on a legitimate standard </a:t>
            </a:r>
            <a:r>
              <a:rPr lang="en-US" sz="1200" dirty="0"/>
              <a:t>can backfire on the person making the offer. The other person may just walk away, leading to what is called an “impasse” where there is no deal.</a:t>
            </a:r>
            <a:r>
              <a:rPr lang="en-US" sz="1200" baseline="0" dirty="0"/>
              <a:t> Or the attempt at anchoring just does not work, and the person making the offer doesn’t claim the hoped for value. </a:t>
            </a:r>
            <a:r>
              <a:rPr lang="en-US" sz="1200" kern="1200" dirty="0">
                <a:solidFill>
                  <a:schemeClr val="tx1"/>
                </a:solidFill>
                <a:effectLst/>
                <a:latin typeface="+mn-lt"/>
                <a:ea typeface="+mn-ea"/>
                <a:cs typeface="+mn-cs"/>
              </a:rPr>
              <a:t>In some cases extreme requests from job candidates</a:t>
            </a:r>
            <a:r>
              <a:rPr lang="en-US" sz="1200" kern="1200" baseline="0" dirty="0">
                <a:solidFill>
                  <a:schemeClr val="tx1"/>
                </a:solidFill>
                <a:effectLst/>
                <a:latin typeface="+mn-lt"/>
                <a:ea typeface="+mn-ea"/>
                <a:cs typeface="+mn-cs"/>
              </a:rPr>
              <a:t> have led offers to be withdrawn by the employer. Its rare but it happens. </a:t>
            </a:r>
            <a:endParaRPr lang="en-US" sz="1200" kern="1200" dirty="0">
              <a:solidFill>
                <a:schemeClr val="tx1"/>
              </a:solidFill>
              <a:effectLst/>
              <a:latin typeface="+mn-lt"/>
              <a:ea typeface="+mn-ea"/>
              <a:cs typeface="+mn-cs"/>
            </a:endParaRPr>
          </a:p>
          <a:p>
            <a:endParaRPr lang="en-IE" dirty="0"/>
          </a:p>
          <a:p>
            <a:r>
              <a:rPr lang="en-IE" dirty="0"/>
              <a:t>Sourc</a:t>
            </a:r>
            <a:r>
              <a:rPr lang="en-IE" baseline="0" dirty="0"/>
              <a:t>e of photo:</a:t>
            </a:r>
          </a:p>
          <a:p>
            <a:r>
              <a:rPr lang="en-IE" dirty="0"/>
              <a:t>https://pixabay.com/en/ice-storm-ice-on-branch-branch-329768/</a:t>
            </a:r>
          </a:p>
          <a:p>
            <a:endParaRPr lang="en-IE" dirty="0"/>
          </a:p>
          <a:p>
            <a:r>
              <a:rPr lang="en-IE" dirty="0"/>
              <a:t>References:</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Martin </a:t>
            </a:r>
            <a:r>
              <a:rPr lang="en-US" dirty="0" err="1"/>
              <a:t>Schweinsberg</a:t>
            </a:r>
            <a:r>
              <a:rPr lang="en-US" dirty="0"/>
              <a:t>, Gillian </a:t>
            </a:r>
            <a:r>
              <a:rPr lang="en-US" dirty="0" err="1"/>
              <a:t>Kua</a:t>
            </a:r>
            <a:r>
              <a:rPr lang="en-US" dirty="0"/>
              <a:t>, Cynthia S. </a:t>
            </a:r>
            <a:r>
              <a:rPr lang="en-US" dirty="0" err="1"/>
              <a:t>Wangb</a:t>
            </a:r>
            <a:r>
              <a:rPr lang="en-US" dirty="0"/>
              <a:t>, Madan M </a:t>
            </a:r>
            <a:r>
              <a:rPr lang="en-US" dirty="0" err="1"/>
              <a:t>Pillutlaa</a:t>
            </a:r>
            <a:r>
              <a:rPr lang="en-US" dirty="0"/>
              <a:t> (2012). Starting high and ending with nothing: The role of anchors and power in negotiations. Journal of Experimental Social Psychology 48(1): 226–231.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DDED7BE2-A96B-4E9D-A1D5-8D1855B13D4E}" type="slidenum">
              <a:rPr lang="en-US" smtClean="0"/>
              <a:t>23</a:t>
            </a:fld>
            <a:endParaRPr lang="en-US"/>
          </a:p>
        </p:txBody>
      </p:sp>
    </p:spTree>
    <p:extLst>
      <p:ext uri="{BB962C8B-B14F-4D97-AF65-F5344CB8AC3E}">
        <p14:creationId xmlns:p14="http://schemas.microsoft.com/office/powerpoint/2010/main" val="33194075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b="0" dirty="0">
                <a:solidFill>
                  <a:srgbClr val="FF0000"/>
                </a:solidFill>
              </a:rPr>
              <a:t>So not having legitimacy is often bad. When else should you </a:t>
            </a:r>
            <a:r>
              <a:rPr lang="en-US" altLang="en-US" sz="1200" b="0" u="sng" dirty="0">
                <a:solidFill>
                  <a:srgbClr val="FF0000"/>
                </a:solidFill>
              </a:rPr>
              <a:t>not</a:t>
            </a:r>
            <a:r>
              <a:rPr lang="en-US" altLang="en-US" sz="1200" b="0" dirty="0">
                <a:solidFill>
                  <a:srgbClr val="FF0000"/>
                </a:solidFill>
              </a:rPr>
              <a:t> make an aggressive first offer?</a:t>
            </a:r>
            <a:r>
              <a:rPr lang="en-US" sz="1200" b="0" i="0" kern="1200" baseline="0" dirty="0">
                <a:solidFill>
                  <a:schemeClr val="tx1"/>
                </a:solidFill>
                <a:effectLst/>
                <a:latin typeface="+mn-lt"/>
                <a:ea typeface="+mn-ea"/>
                <a:cs typeface="+mn-cs"/>
              </a:rPr>
              <a:t> [</a:t>
            </a:r>
            <a:r>
              <a:rPr lang="en-US" sz="1200" b="0" i="1" kern="1200" baseline="0" dirty="0">
                <a:solidFill>
                  <a:schemeClr val="tx1"/>
                </a:solidFill>
                <a:effectLst/>
                <a:latin typeface="+mn-lt"/>
                <a:ea typeface="+mn-ea"/>
                <a:cs typeface="+mn-cs"/>
              </a:rPr>
              <a:t>Students answer</a:t>
            </a:r>
            <a:r>
              <a:rPr lang="en-US" sz="1200" b="0" i="0" kern="1200" baseline="0" dirty="0">
                <a:solidFill>
                  <a:schemeClr val="tx1"/>
                </a:solidFill>
                <a:effectLst/>
                <a:latin typeface="+mn-lt"/>
                <a:ea typeface="+mn-ea"/>
                <a:cs typeface="+mn-cs"/>
              </a:rPr>
              <a:t>]. </a:t>
            </a:r>
            <a:endParaRPr lang="en-US" altLang="en-US" b="0" dirty="0"/>
          </a:p>
        </p:txBody>
      </p:sp>
      <p:sp>
        <p:nvSpPr>
          <p:cNvPr id="141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C326FD7F-10BA-4AC7-842F-FE7B326A79F0}" type="slidenum">
              <a:rPr lang="en-US" altLang="en-US" smtClean="0"/>
              <a:pPr/>
              <a:t>24</a:t>
            </a:fld>
            <a:endParaRPr lang="en-US" altLang="en-US"/>
          </a:p>
        </p:txBody>
      </p:sp>
    </p:spTree>
    <p:extLst>
      <p:ext uri="{BB962C8B-B14F-4D97-AF65-F5344CB8AC3E}">
        <p14:creationId xmlns:p14="http://schemas.microsoft.com/office/powerpoint/2010/main" val="1549112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Here are a few more situations in</a:t>
            </a:r>
            <a:r>
              <a:rPr lang="en-US" altLang="en-US" sz="1200" baseline="0" dirty="0"/>
              <a:t> which a really strong first offer can hurt you. If </a:t>
            </a:r>
            <a:r>
              <a:rPr lang="en-US" altLang="en-US" sz="1200" dirty="0"/>
              <a:t>you are unfamiliar with the bargaining zone, its</a:t>
            </a:r>
            <a:r>
              <a:rPr lang="en-US" altLang="en-US" sz="1200" baseline="0" dirty="0"/>
              <a:t> better to wait. They may make an even better offer than you were hoping for. Sometimes it is just not </a:t>
            </a:r>
            <a:r>
              <a:rPr lang="en-US" altLang="en-US" sz="1200" dirty="0"/>
              <a:t>socially appropriate to make the first proposal,</a:t>
            </a:r>
            <a:r>
              <a:rPr lang="en-US" altLang="en-US" sz="1200" baseline="0" dirty="0"/>
              <a:t> this is true in</a:t>
            </a:r>
            <a:r>
              <a:rPr lang="en-US" altLang="en-US" sz="1200" dirty="0"/>
              <a:t> job negotiations in many cultures and industries. In some cultures</a:t>
            </a:r>
            <a:r>
              <a:rPr lang="en-US" altLang="en-US" sz="1200" baseline="0" dirty="0"/>
              <a:t> that are very hierarchical, especially if there are many good applicants and few good jobs, bargaining hard over salary with an employer is rarely done and can be highly offensive.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aseline="0" dirty="0"/>
              <a:t>One of the biggest dangers of strong early offers is that </a:t>
            </a:r>
            <a:r>
              <a:rPr lang="en-US" sz="1200" kern="1200" dirty="0">
                <a:solidFill>
                  <a:schemeClr val="tx1"/>
                </a:solidFill>
                <a:effectLst/>
                <a:latin typeface="+mn-lt"/>
                <a:ea typeface="+mn-ea"/>
                <a:cs typeface="+mn-cs"/>
              </a:rPr>
              <a:t>you may be pushing the interaction towards bargaining when it doesn't need to be that way. If there are opportunities for value creation and win-win solutions, making a strong early offer leads the other person to bargain back at you, and makes it less likely you will work together to maximize joint value. </a:t>
            </a:r>
            <a:r>
              <a:rPr lang="en-US" altLang="en-US" sz="1200" dirty="0"/>
              <a:t>Aggressive first offers are a win-lose strategy that makes it harder to discover value and find a win-win solution when one exists.</a:t>
            </a:r>
            <a:r>
              <a:rPr lang="en-US" altLang="en-US" sz="1200" baseline="0" dirty="0"/>
              <a:t> </a:t>
            </a:r>
            <a:endParaRPr lang="en-US"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You can also be dangerous to make strong early offers in multi-party situations, </a:t>
            </a:r>
            <a:r>
              <a:rPr lang="en-US" altLang="en-US" sz="1200" dirty="0"/>
              <a:t>since the other parties may form a coalition against you</a:t>
            </a:r>
            <a:r>
              <a:rPr lang="en-US" altLang="en-US" sz="1200" baseline="0" dirty="0"/>
              <a:t> and either cut you out of the deal entirely or give you little value because you are seen as someone they cannot work with. </a:t>
            </a:r>
            <a:br>
              <a:rPr lang="en-US" sz="1200" kern="1200" dirty="0">
                <a:solidFill>
                  <a:schemeClr val="tx1"/>
                </a:solidFill>
                <a:effectLst/>
                <a:latin typeface="+mn-lt"/>
                <a:ea typeface="+mn-ea"/>
                <a:cs typeface="+mn-cs"/>
              </a:rPr>
            </a:b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Finally, aggressive early offers are not the best approach if your focus is on long-term reputation and success. Research research shows that trying to anchor your counterpart works the first few</a:t>
            </a:r>
            <a:r>
              <a:rPr lang="en-US" sz="1200" kern="1200" baseline="0" dirty="0">
                <a:solidFill>
                  <a:schemeClr val="tx1"/>
                </a:solidFill>
                <a:effectLst/>
                <a:latin typeface="+mn-lt"/>
                <a:ea typeface="+mn-ea"/>
                <a:cs typeface="+mn-cs"/>
              </a:rPr>
              <a:t> times, and then quickly stops working both on that counterpart and others too as your reputation gets out. </a:t>
            </a:r>
            <a:br>
              <a:rPr lang="en-US" sz="1200" kern="1200" dirty="0">
                <a:solidFill>
                  <a:schemeClr val="tx1"/>
                </a:solidFill>
                <a:effectLst/>
                <a:latin typeface="+mn-lt"/>
                <a:ea typeface="+mn-ea"/>
                <a:cs typeface="+mn-cs"/>
              </a:rPr>
            </a:br>
            <a:endParaRPr lang="en-US" altLang="en-US" baseline="0" dirty="0"/>
          </a:p>
          <a:p>
            <a:r>
              <a:rPr lang="en-US" altLang="en-US" baseline="0" dirty="0"/>
              <a:t>References:</a:t>
            </a:r>
          </a:p>
          <a:p>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effectLst/>
              </a:rPr>
              <a:t>Maaravi</a:t>
            </a:r>
            <a:r>
              <a:rPr lang="en-US" dirty="0">
                <a:effectLst/>
              </a:rPr>
              <a:t>, Y., </a:t>
            </a:r>
            <a:r>
              <a:rPr lang="en-US" dirty="0" err="1">
                <a:effectLst/>
              </a:rPr>
              <a:t>Pazy</a:t>
            </a:r>
            <a:r>
              <a:rPr lang="en-US" dirty="0">
                <a:effectLst/>
              </a:rPr>
              <a:t>, A., &amp; </a:t>
            </a:r>
            <a:r>
              <a:rPr lang="en-US" dirty="0" err="1">
                <a:effectLst/>
              </a:rPr>
              <a:t>Ganzach</a:t>
            </a:r>
            <a:r>
              <a:rPr lang="en-US" dirty="0">
                <a:effectLst/>
              </a:rPr>
              <a:t>, Y. (2014). Winning a battle but losing the war: On the drawbacks of using the anchoring tactic in distributive negotiations. Judgment and Decision Making, 9(6), 548-557.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Sinaceur</a:t>
            </a:r>
            <a:r>
              <a:rPr lang="en-US" dirty="0"/>
              <a:t>, M., Maddux, W., </a:t>
            </a:r>
            <a:r>
              <a:rPr lang="en-US" dirty="0" err="1"/>
              <a:t>Vasiljevic</a:t>
            </a:r>
            <a:r>
              <a:rPr lang="en-US" dirty="0"/>
              <a:t>, D., </a:t>
            </a:r>
            <a:r>
              <a:rPr lang="en-US" dirty="0" err="1"/>
              <a:t>Nuckel</a:t>
            </a:r>
            <a:r>
              <a:rPr lang="en-US" dirty="0"/>
              <a:t>, R., &amp; </a:t>
            </a:r>
            <a:r>
              <a:rPr lang="en-US" dirty="0" err="1"/>
              <a:t>Galinsky</a:t>
            </a:r>
            <a:r>
              <a:rPr lang="en-US" dirty="0"/>
              <a:t>, A. D. (2013).  Good things come to those who wait: Late first offers </a:t>
            </a:r>
            <a:r>
              <a:rPr lang="en-US" dirty="0" err="1"/>
              <a:t>facilitatecreative</a:t>
            </a:r>
            <a:r>
              <a:rPr lang="en-US" dirty="0"/>
              <a:t> agreements in negotiation.  Personality and Social Psychology Bulletin, 39, 814-825.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142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pitchFamily="34" charset="0"/>
              </a:defRPr>
            </a:lvl1pPr>
            <a:lvl2pPr marL="742950" indent="-285750">
              <a:defRPr>
                <a:solidFill>
                  <a:schemeClr val="tx1"/>
                </a:solidFill>
                <a:latin typeface="Calibri" pitchFamily="34" charset="0"/>
                <a:cs typeface="Arial" pitchFamily="34" charset="0"/>
              </a:defRPr>
            </a:lvl2pPr>
            <a:lvl3pPr marL="1143000" indent="-228600">
              <a:defRPr>
                <a:solidFill>
                  <a:schemeClr val="tx1"/>
                </a:solidFill>
                <a:latin typeface="Calibri" pitchFamily="34" charset="0"/>
                <a:cs typeface="Arial" pitchFamily="34" charset="0"/>
              </a:defRPr>
            </a:lvl3pPr>
            <a:lvl4pPr marL="1600200" indent="-228600">
              <a:defRPr>
                <a:solidFill>
                  <a:schemeClr val="tx1"/>
                </a:solidFill>
                <a:latin typeface="Calibri" pitchFamily="34" charset="0"/>
                <a:cs typeface="Arial" pitchFamily="34" charset="0"/>
              </a:defRPr>
            </a:lvl4pPr>
            <a:lvl5pPr marL="2057400" indent="-22860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fld id="{05CA5EB2-C633-4A5A-8E3B-2FAE5A1F4F68}" type="slidenum">
              <a:rPr lang="en-US" altLang="en-US" smtClean="0"/>
              <a:pPr/>
              <a:t>25</a:t>
            </a:fld>
            <a:endParaRPr lang="en-US" altLang="en-US"/>
          </a:p>
        </p:txBody>
      </p:sp>
    </p:spTree>
    <p:extLst>
      <p:ext uri="{BB962C8B-B14F-4D97-AF65-F5344CB8AC3E}">
        <p14:creationId xmlns:p14="http://schemas.microsoft.com/office/powerpoint/2010/main" val="2959135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So sometimes it is good to make the first offer and</a:t>
            </a:r>
            <a:r>
              <a:rPr lang="en-US" altLang="en-US" baseline="0" dirty="0"/>
              <a:t> sometimes not. First offers are most effective in one-shot bargaining situations with just two parties, when you have good information about the true value of what is being bargaining over, and legitimacy behind your proposal. If you lack one or more of those things a strong first offer can backfire. But there is a big difference between making the first offer in a negotiation and being the first mover. </a:t>
            </a:r>
            <a:r>
              <a:rPr lang="en-US" altLang="en-US" dirty="0"/>
              <a:t>Y</a:t>
            </a:r>
            <a:r>
              <a:rPr lang="en-US" altLang="en-US" baseline="0" dirty="0"/>
              <a:t>ou should always move first in terms of leading the negotiation toward constructive communication, legitimacy, and potential value creation. You can be the leader of the negotiation without making the first offer.  </a:t>
            </a:r>
          </a:p>
          <a:p>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26</a:t>
            </a:fld>
            <a:endParaRPr lang="en-US"/>
          </a:p>
        </p:txBody>
      </p:sp>
    </p:spTree>
    <p:extLst>
      <p:ext uri="{BB962C8B-B14F-4D97-AF65-F5344CB8AC3E}">
        <p14:creationId xmlns:p14="http://schemas.microsoft.com/office/powerpoint/2010/main" val="3766101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question for the class. </a:t>
            </a:r>
            <a:r>
              <a:rPr lang="en-US" altLang="en-US" sz="1200" dirty="0">
                <a:solidFill>
                  <a:srgbClr val="FF0000"/>
                </a:solidFill>
              </a:rPr>
              <a:t>Should you focus on your BATNA or your aspirations during a negotiation? </a:t>
            </a:r>
            <a:r>
              <a:rPr lang="en-US" sz="1200" b="0" i="0" kern="1200" baseline="0" dirty="0">
                <a:solidFill>
                  <a:schemeClr val="tx1"/>
                </a:solidFill>
                <a:effectLst/>
                <a:latin typeface="+mn-lt"/>
                <a:ea typeface="+mn-ea"/>
                <a:cs typeface="+mn-cs"/>
              </a:rPr>
              <a:t>[</a:t>
            </a:r>
            <a:r>
              <a:rPr lang="en-US" sz="1200" b="0" i="1" kern="1200" baseline="0" dirty="0">
                <a:solidFill>
                  <a:schemeClr val="tx1"/>
                </a:solidFill>
                <a:effectLst/>
                <a:latin typeface="+mn-lt"/>
                <a:ea typeface="+mn-ea"/>
                <a:cs typeface="+mn-cs"/>
              </a:rPr>
              <a:t>Students answer</a:t>
            </a:r>
            <a:r>
              <a:rPr lang="en-US" sz="1200" b="0" i="0" kern="1200" baseline="0" dirty="0">
                <a:solidFill>
                  <a:schemeClr val="tx1"/>
                </a:solidFill>
                <a:effectLst/>
                <a:latin typeface="+mn-lt"/>
                <a:ea typeface="+mn-ea"/>
                <a:cs typeface="+mn-cs"/>
              </a:rPr>
              <a:t>]. </a:t>
            </a:r>
            <a:endParaRPr lang="en-US" altLang="en-US" dirty="0"/>
          </a:p>
          <a:p>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27</a:t>
            </a:fld>
            <a:endParaRPr lang="en-US"/>
          </a:p>
        </p:txBody>
      </p:sp>
    </p:spTree>
    <p:extLst>
      <p:ext uri="{BB962C8B-B14F-4D97-AF65-F5344CB8AC3E}">
        <p14:creationId xmlns:p14="http://schemas.microsoft.com/office/powerpoint/2010/main" val="42770270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2400" dirty="0"/>
              <a:t>Your aspirations!</a:t>
            </a:r>
            <a:r>
              <a:rPr lang="en-US" altLang="en-US" sz="2400" baseline="0" dirty="0"/>
              <a:t> </a:t>
            </a:r>
            <a:r>
              <a:rPr lang="en-US" altLang="en-US" sz="2400" dirty="0"/>
              <a:t>Aspirations strongly predict negotiation outcomes.</a:t>
            </a:r>
            <a:r>
              <a:rPr lang="en-US" altLang="en-US" sz="2400" baseline="0" dirty="0"/>
              <a:t> If you set high but still realistic aspirations, you tend to end up with more. Focusing on your BATNA psychologically leads you to try to just do a little better than your alternative, when there could be so much more value there for the taking. </a:t>
            </a:r>
            <a:r>
              <a:rPr lang="en-US" altLang="en-US" sz="2400" dirty="0"/>
              <a:t>Your BATNA can even serve as a psychological anchor that weighs you down,</a:t>
            </a:r>
            <a:r>
              <a:rPr lang="en-US" altLang="en-US" sz="2400" baseline="0" dirty="0"/>
              <a:t> for example anchoring on a weak job offer and being satisfied with just a little bit more from a different employer. So you should set </a:t>
            </a:r>
            <a:r>
              <a:rPr lang="en-US" altLang="en-US" sz="2400" dirty="0"/>
              <a:t>realistic, but high aspirations and keep them in mind as you negotiate, rather than trying to beat your alternative.</a:t>
            </a:r>
            <a:r>
              <a:rPr lang="en-US" altLang="en-US" sz="2400" baseline="0" dirty="0"/>
              <a:t> </a:t>
            </a:r>
            <a:endParaRPr lang="en-US" altLang="en-US" sz="2400" dirty="0"/>
          </a:p>
          <a:p>
            <a:endParaRPr lang="en-US" dirty="0"/>
          </a:p>
          <a:p>
            <a:r>
              <a:rPr lang="en-US" dirty="0"/>
              <a:t>References</a:t>
            </a:r>
          </a:p>
          <a:p>
            <a:endParaRPr lang="en-US" sz="1200" dirty="0"/>
          </a:p>
          <a:p>
            <a:r>
              <a:rPr lang="en-US" sz="1200" dirty="0" err="1"/>
              <a:t>Galinsky</a:t>
            </a:r>
            <a:r>
              <a:rPr lang="en-US" sz="1200" dirty="0"/>
              <a:t>, A. D., </a:t>
            </a:r>
            <a:r>
              <a:rPr lang="en-US" sz="1200" dirty="0" err="1"/>
              <a:t>Mussweiler</a:t>
            </a:r>
            <a:r>
              <a:rPr lang="en-US" sz="1200" dirty="0"/>
              <a:t>, T., &amp; </a:t>
            </a:r>
            <a:r>
              <a:rPr lang="en-US" sz="1200" dirty="0" err="1"/>
              <a:t>Medvec</a:t>
            </a:r>
            <a:r>
              <a:rPr lang="en-US" sz="1200" dirty="0"/>
              <a:t>, V. H. (2002). Disconnecting outcomes and evaluations: The role of negotiator focus. Journal of Personality and Social Psychology, 83, 1131–1140. </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err="1">
                <a:latin typeface="+mn-lt"/>
              </a:rPr>
              <a:t>Galinsky</a:t>
            </a:r>
            <a:r>
              <a:rPr lang="en-US" altLang="en-US" sz="1200" dirty="0">
                <a:latin typeface="+mn-lt"/>
              </a:rPr>
              <a:t>, A. D., &amp; </a:t>
            </a:r>
            <a:r>
              <a:rPr lang="en-US" altLang="en-US" sz="1200" dirty="0" err="1">
                <a:latin typeface="+mn-lt"/>
              </a:rPr>
              <a:t>Mussweiler</a:t>
            </a:r>
            <a:r>
              <a:rPr lang="en-US" altLang="en-US" sz="1200" dirty="0">
                <a:latin typeface="+mn-lt"/>
              </a:rPr>
              <a:t>, T. (2001). First offers as anchors: The role of perspective-taking and negotiator focus. Journal of Personality and Social Psychology, 81, 657–669.  </a:t>
            </a:r>
          </a:p>
          <a:p>
            <a:endParaRPr lang="en-US" dirty="0"/>
          </a:p>
          <a:p>
            <a:r>
              <a:rPr lang="en-US" altLang="en-US" sz="1200" dirty="0" err="1"/>
              <a:t>Schaerer</a:t>
            </a:r>
            <a:r>
              <a:rPr lang="en-US" altLang="en-US" sz="1200" dirty="0"/>
              <a:t>, M., </a:t>
            </a:r>
            <a:r>
              <a:rPr lang="en-US" altLang="en-US" sz="1200" dirty="0" err="1"/>
              <a:t>Swaab</a:t>
            </a:r>
            <a:r>
              <a:rPr lang="en-US" altLang="en-US" sz="1200" dirty="0"/>
              <a:t>, R.I., &amp; </a:t>
            </a:r>
            <a:r>
              <a:rPr lang="en-US" altLang="en-US" sz="1200" dirty="0" err="1"/>
              <a:t>Galinsky</a:t>
            </a:r>
            <a:r>
              <a:rPr lang="en-US" altLang="en-US" sz="1200" dirty="0"/>
              <a:t>, A.D. (2015). Anchors weigh more than power: Why absolute powerlessness liberates negotiators to achieve better outcomes. Psychological Science, 26(2), 170-181.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rgbClr val="FFFFFF"/>
              </a:solidFill>
              <a:latin typeface="+mn-lt"/>
              <a:sym typeface="Helvetica LT Std Black"/>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solidFill>
                  <a:srgbClr val="FFFFFF"/>
                </a:solidFill>
                <a:latin typeface="Helvetica LT Std Black"/>
                <a:sym typeface="Helvetica LT Std Black"/>
              </a:rPr>
              <a:t>White, S. B., &amp; Neale, M. A. (1994). The role of negotiator aspirations and settlement expectancies in bargaining outcomes. Organizational Behavior &amp; Human Decision Processes, 57, 303–317.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sz="1200" dirty="0">
              <a:solidFill>
                <a:srgbClr val="FFFFFF"/>
              </a:solidFill>
              <a:latin typeface="Helvetica LT Std Black"/>
              <a:sym typeface="Helvetica LT Std Black"/>
            </a:endParaRPr>
          </a:p>
          <a:p>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28</a:t>
            </a:fld>
            <a:endParaRPr lang="en-US"/>
          </a:p>
        </p:txBody>
      </p:sp>
    </p:spTree>
    <p:extLst>
      <p:ext uri="{BB962C8B-B14F-4D97-AF65-F5344CB8AC3E}">
        <p14:creationId xmlns:p14="http://schemas.microsoft.com/office/powerpoint/2010/main" val="38877503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a:solidFill>
                  <a:srgbClr val="FF0000"/>
                </a:solidFill>
              </a:rPr>
              <a:t>Who feels like they should have gotten a better price in the Art Case? [</a:t>
            </a:r>
            <a:r>
              <a:rPr lang="en-US" altLang="en-US" sz="1200" b="0" i="1" dirty="0">
                <a:solidFill>
                  <a:srgbClr val="FF0000"/>
                </a:solidFill>
              </a:rPr>
              <a:t>Instructor raises hand and</a:t>
            </a:r>
            <a:r>
              <a:rPr lang="en-US" altLang="en-US" sz="1200" b="0" i="1" baseline="0" dirty="0">
                <a:solidFill>
                  <a:srgbClr val="FF0000"/>
                </a:solidFill>
              </a:rPr>
              <a:t> a few students do too</a:t>
            </a:r>
            <a:r>
              <a:rPr lang="en-US" altLang="en-US" sz="1200" b="0" baseline="0" dirty="0">
                <a:solidFill>
                  <a:srgbClr val="FF0000"/>
                </a:solidFill>
              </a:rPr>
              <a:t>].</a:t>
            </a:r>
            <a:endParaRPr lang="en-US" b="0" dirty="0"/>
          </a:p>
        </p:txBody>
      </p:sp>
      <p:sp>
        <p:nvSpPr>
          <p:cNvPr id="4" name="Slide Number Placeholder 3"/>
          <p:cNvSpPr>
            <a:spLocks noGrp="1"/>
          </p:cNvSpPr>
          <p:nvPr>
            <p:ph type="sldNum" sz="quarter" idx="10"/>
          </p:nvPr>
        </p:nvSpPr>
        <p:spPr/>
        <p:txBody>
          <a:bodyPr/>
          <a:lstStyle/>
          <a:p>
            <a:fld id="{DDED7BE2-A96B-4E9D-A1D5-8D1855B13D4E}" type="slidenum">
              <a:rPr lang="en-US" smtClean="0"/>
              <a:t>29</a:t>
            </a:fld>
            <a:endParaRPr lang="en-US"/>
          </a:p>
        </p:txBody>
      </p:sp>
    </p:spTree>
    <p:extLst>
      <p:ext uri="{BB962C8B-B14F-4D97-AF65-F5344CB8AC3E}">
        <p14:creationId xmlns:p14="http://schemas.microsoft.com/office/powerpoint/2010/main" val="3102939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Today’s </a:t>
            </a:r>
            <a:r>
              <a:rPr lang="en-US" sz="2400" baseline="0" dirty="0"/>
              <a:t>negotiation exercise is The Art Case. </a:t>
            </a:r>
            <a:r>
              <a:rPr lang="en-US" sz="2400" dirty="0"/>
              <a:t>[</a:t>
            </a:r>
            <a:r>
              <a:rPr lang="en-US" sz="2400" i="1" dirty="0"/>
              <a:t>The instructor holds up the</a:t>
            </a:r>
            <a:r>
              <a:rPr lang="en-US" sz="2400" i="1" baseline="0" dirty="0"/>
              <a:t> hard copies of the roles</a:t>
            </a:r>
            <a:r>
              <a:rPr lang="en-US" sz="2400" baseline="0" dirty="0"/>
              <a:t>].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You will have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30 minutes to read your role materials and plan your strategy,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30 minutes to negotiate with your partner.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Please share your outcome (no-deal, deal, and deal details) with me and take a 10 minute break. (Only if you decide to collate and show the </a:t>
            </a:r>
            <a:r>
              <a:rPr lang="en-US" sz="2400" kern="1200" dirty="0" err="1">
                <a:solidFill>
                  <a:schemeClr val="tx1"/>
                </a:solidFill>
                <a:effectLst/>
                <a:latin typeface="+mn-lt"/>
                <a:ea typeface="+mn-ea"/>
                <a:cs typeface="+mn-cs"/>
              </a:rPr>
              <a:t>class’</a:t>
            </a:r>
            <a:r>
              <a:rPr lang="en-US" sz="2400" kern="1200" dirty="0">
                <a:solidFill>
                  <a:schemeClr val="tx1"/>
                </a:solidFill>
                <a:effectLst/>
                <a:latin typeface="+mn-lt"/>
                <a:ea typeface="+mn-ea"/>
                <a:cs typeface="+mn-cs"/>
              </a:rPr>
              <a:t> results)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The lecture will begin again in 70 minutes.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OPTION: Either prepare their pairings ahead of time, pair them during class, or ask them to pair themselves by finding someone in class with a different role than theirs to negotiate. </a:t>
            </a:r>
          </a:p>
          <a:p>
            <a:pPr marL="1257300" marR="0" lvl="2"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dirty="0">
                <a:solidFill>
                  <a:schemeClr val="tx1"/>
                </a:solidFill>
                <a:effectLst/>
                <a:latin typeface="+mn-lt"/>
                <a:ea typeface="+mn-ea"/>
                <a:cs typeface="+mn-cs"/>
              </a:rPr>
              <a:t>If self-selection</a:t>
            </a:r>
            <a:r>
              <a:rPr lang="en-US" sz="2400" kern="1200">
                <a:solidFill>
                  <a:schemeClr val="tx1"/>
                </a:solidFill>
                <a:effectLst/>
                <a:latin typeface="+mn-lt"/>
                <a:ea typeface="+mn-ea"/>
                <a:cs typeface="+mn-cs"/>
              </a:rPr>
              <a:t>: Please choose a </a:t>
            </a:r>
            <a:r>
              <a:rPr lang="en-US" sz="2400" kern="1200" baseline="0">
                <a:solidFill>
                  <a:schemeClr val="tx1"/>
                </a:solidFill>
                <a:effectLst/>
                <a:latin typeface="+mn-lt"/>
                <a:ea typeface="+mn-ea"/>
                <a:cs typeface="+mn-cs"/>
              </a:rPr>
              <a:t>different </a:t>
            </a:r>
            <a:r>
              <a:rPr lang="en-US" sz="2400" kern="1200">
                <a:solidFill>
                  <a:schemeClr val="tx1"/>
                </a:solidFill>
                <a:effectLst/>
                <a:latin typeface="+mn-lt"/>
                <a:ea typeface="+mn-ea"/>
                <a:cs typeface="+mn-cs"/>
              </a:rPr>
              <a:t>partner </a:t>
            </a:r>
            <a:r>
              <a:rPr lang="en-US" sz="2400" kern="1200" baseline="0">
                <a:solidFill>
                  <a:schemeClr val="tx1"/>
                </a:solidFill>
                <a:effectLst/>
                <a:latin typeface="+mn-lt"/>
                <a:ea typeface="+mn-ea"/>
                <a:cs typeface="+mn-cs"/>
              </a:rPr>
              <a:t>from </a:t>
            </a:r>
            <a:r>
              <a:rPr lang="en-US" sz="2400" kern="1200" baseline="0" dirty="0">
                <a:solidFill>
                  <a:schemeClr val="tx1"/>
                </a:solidFill>
                <a:effectLst/>
                <a:latin typeface="+mn-lt"/>
                <a:ea typeface="+mn-ea"/>
                <a:cs typeface="+mn-cs"/>
              </a:rPr>
              <a:t>last time. [</a:t>
            </a:r>
            <a:r>
              <a:rPr lang="en-US" sz="2400" i="1" kern="1200" baseline="0" dirty="0">
                <a:solidFill>
                  <a:schemeClr val="tx1"/>
                </a:solidFill>
                <a:effectLst/>
                <a:latin typeface="+mn-lt"/>
                <a:ea typeface="+mn-ea"/>
                <a:cs typeface="+mn-cs"/>
              </a:rPr>
              <a:t>Students partner up, the instructor hands out role materials, and the students negotiate</a:t>
            </a:r>
            <a:r>
              <a:rPr lang="en-US" sz="2400" kern="1200" baseline="0" dirty="0">
                <a:solidFill>
                  <a:schemeClr val="tx1"/>
                </a:solidFill>
                <a:effectLst/>
                <a:latin typeface="+mn-lt"/>
                <a:ea typeface="+mn-ea"/>
                <a:cs typeface="+mn-cs"/>
              </a:rPr>
              <a:t>.]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kern="1200" baseline="0" dirty="0">
                <a:solidFill>
                  <a:schemeClr val="tx1"/>
                </a:solidFill>
                <a:effectLst/>
                <a:latin typeface="+mn-lt"/>
                <a:ea typeface="+mn-ea"/>
                <a:cs typeface="+mn-cs"/>
              </a:rPr>
              <a:t>NOTE: Adjust the times as you see fit for your class time, pedagogical purpose, and audience level.</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1" kern="1200" baseline="0" dirty="0">
              <a:solidFill>
                <a:schemeClr val="tx1"/>
              </a:solidFill>
              <a:effectLst/>
              <a:latin typeface="+mn-lt"/>
              <a:ea typeface="+mn-ea"/>
              <a:cs typeface="+mn-cs"/>
            </a:endParaRPr>
          </a:p>
          <a:p>
            <a:pPr marL="342900" indent="-342900">
              <a:buFont typeface="Arial" panose="020B0604020202020204" pitchFamily="34" charset="0"/>
              <a:buChar char="•"/>
            </a:pPr>
            <a:r>
              <a:rPr lang="en-US" sz="2400" baseline="0" dirty="0"/>
              <a:t>[</a:t>
            </a:r>
            <a:r>
              <a:rPr lang="en-US" sz="2400" i="1" baseline="0" dirty="0"/>
              <a:t>During the negotiations, the instructor may walk around and take mental or written notes on some of the negotiations, highlighting tactics and reactions that can be brought up later during the debriefs when students are asked to share their experiences or when key teaching points are made, e.g. claiming value by invoking legitimate standards].</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kern="1200" baseline="0" dirty="0">
              <a:solidFill>
                <a:schemeClr val="tx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0" i="1" kern="1200" baseline="0" dirty="0">
                <a:solidFill>
                  <a:schemeClr val="tx1"/>
                </a:solidFill>
                <a:effectLst/>
                <a:latin typeface="+mn-lt"/>
                <a:ea typeface="+mn-ea"/>
                <a:cs typeface="+mn-cs"/>
              </a:rPr>
              <a:t>One option is for the instructor to compile results after the negotiation and before the debrief. Showing results is usually well received by the students who are eager to compare themselves to others and benchmark how well they did. [As the students come back with their results, the instructor creates the results slide for the class using the excel spreadsheet called “</a:t>
            </a:r>
            <a:r>
              <a:rPr lang="en-US" sz="2400" b="0" i="1" kern="1200" baseline="0" dirty="0" err="1">
                <a:solidFill>
                  <a:schemeClr val="tx1"/>
                </a:solidFill>
                <a:effectLst/>
                <a:latin typeface="+mn-lt"/>
                <a:ea typeface="+mn-ea"/>
                <a:cs typeface="+mn-cs"/>
              </a:rPr>
              <a:t>Results_Template_Art_Case</a:t>
            </a:r>
            <a:r>
              <a:rPr lang="en-US" sz="2400" b="0" i="1" kern="1200" baseline="0" dirty="0">
                <a:solidFill>
                  <a:schemeClr val="tx1"/>
                </a:solidFill>
                <a:effectLst/>
                <a:latin typeface="+mn-lt"/>
                <a:ea typeface="+mn-ea"/>
                <a:cs typeface="+mn-cs"/>
              </a:rPr>
              <a:t>” and pastes it into the PowerPoint slide called “</a:t>
            </a:r>
            <a:r>
              <a:rPr lang="en-US" sz="2400" b="0" i="1" dirty="0"/>
              <a:t>Your results: The Art Case” later in this</a:t>
            </a:r>
            <a:r>
              <a:rPr lang="en-US" sz="2400" b="0" i="1" baseline="0" dirty="0"/>
              <a:t> deck. The pairs of students are given their negotiation group number as they turn in their results and are asked to remember it for the debrief</a:t>
            </a:r>
            <a:r>
              <a:rPr lang="en-US" sz="2400" b="0" i="0" baseline="0" dirty="0"/>
              <a:t>]. </a:t>
            </a: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b="0" i="0" kern="1200" baseline="0" dirty="0">
              <a:solidFill>
                <a:schemeClr val="tx1"/>
              </a:solidFill>
              <a:effectLst/>
              <a:latin typeface="+mn-lt"/>
              <a:ea typeface="+mn-ea"/>
              <a:cs typeface="+mn-cs"/>
            </a:endParaRPr>
          </a:p>
          <a:p>
            <a:pPr marL="342900" marR="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u="sng" kern="1200" baseline="0" dirty="0">
                <a:solidFill>
                  <a:schemeClr val="tx1"/>
                </a:solidFill>
                <a:effectLst/>
                <a:latin typeface="+mn-lt"/>
                <a:ea typeface="+mn-ea"/>
                <a:cs typeface="+mn-cs"/>
              </a:rPr>
              <a:t>Note</a:t>
            </a:r>
            <a:r>
              <a:rPr lang="en-US" sz="2400" kern="1200" baseline="0" dirty="0">
                <a:solidFill>
                  <a:schemeClr val="tx1"/>
                </a:solidFill>
                <a:effectLst/>
                <a:latin typeface="+mn-lt"/>
                <a:ea typeface="+mn-ea"/>
                <a:cs typeface="+mn-cs"/>
              </a:rPr>
              <a:t>: An alternative approach to creating the pairings is for the instructor to pair students up himself/herself, either by creating pairings before class begins or ad-hoc now during the lecture. </a:t>
            </a:r>
            <a:endParaRPr lang="en-US" sz="24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24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t>Source</a:t>
            </a:r>
            <a:r>
              <a:rPr lang="en-US" sz="2400" baseline="0" dirty="0"/>
              <a:t> for photos</a:t>
            </a:r>
          </a:p>
          <a:p>
            <a:r>
              <a:rPr lang="en-IE" sz="2400" dirty="0"/>
              <a:t>https://pixabay.com/en/artist-brush-color-paint-painting-1295215/</a:t>
            </a:r>
          </a:p>
          <a:p>
            <a:r>
              <a:rPr lang="en-IE" sz="2400" dirty="0"/>
              <a:t>https://pixabay.com/en/artist-brush-colors-rainbow-1197318/</a:t>
            </a:r>
          </a:p>
        </p:txBody>
      </p:sp>
      <p:sp>
        <p:nvSpPr>
          <p:cNvPr id="4" name="Slide Number Placeholder 3"/>
          <p:cNvSpPr>
            <a:spLocks noGrp="1"/>
          </p:cNvSpPr>
          <p:nvPr>
            <p:ph type="sldNum" sz="quarter" idx="10"/>
          </p:nvPr>
        </p:nvSpPr>
        <p:spPr/>
        <p:txBody>
          <a:bodyPr/>
          <a:lstStyle/>
          <a:p>
            <a:fld id="{DDED7BE2-A96B-4E9D-A1D5-8D1855B13D4E}" type="slidenum">
              <a:rPr lang="en-US" smtClean="0"/>
              <a:t>3</a:t>
            </a:fld>
            <a:endParaRPr lang="en-US"/>
          </a:p>
        </p:txBody>
      </p:sp>
    </p:spTree>
    <p:extLst>
      <p:ext uri="{BB962C8B-B14F-4D97-AF65-F5344CB8AC3E}">
        <p14:creationId xmlns:p14="http://schemas.microsoft.com/office/powerpoint/2010/main" val="843057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sides have weak alternatives. The museum director doesn’t want To-Map, and the gallery only has the phantom BATNA with the</a:t>
            </a:r>
            <a:r>
              <a:rPr lang="en-US" baseline="0" dirty="0"/>
              <a:t> rich potential buyer that probably won’t materialize. They both want a deal pretty bad. But remember that </a:t>
            </a:r>
            <a:r>
              <a:rPr lang="en-US" altLang="en-US" sz="1200" dirty="0"/>
              <a:t>the bargaining zone is defined not just by your alternatives, but also by your counterpart’s. Even if your alternatives are weak, theirs may be weak as well. There is a large bargaining</a:t>
            </a:r>
            <a:r>
              <a:rPr lang="en-US" altLang="en-US" sz="1200" baseline="0" dirty="0"/>
              <a:t> zone in The Art Case because both sides have weak alternatives and a reservation point that includes deals very favorable to the other side. So in your own life, </a:t>
            </a:r>
            <a:r>
              <a:rPr lang="en-US" altLang="en-US" sz="1200" dirty="0"/>
              <a:t>don’t undersell yourself by focusing on weak alternatives,</a:t>
            </a:r>
            <a:r>
              <a:rPr lang="en-US" altLang="en-US" sz="1200" baseline="0" dirty="0"/>
              <a:t> focus on your aspirations. </a:t>
            </a:r>
            <a:endParaRPr lang="en-US" altLang="en-US" sz="1200" dirty="0"/>
          </a:p>
          <a:p>
            <a:endParaRPr lang="en-US" altLang="en-US" sz="1200" dirty="0"/>
          </a:p>
          <a:p>
            <a:endParaRPr lang="en-US" altLang="en-US" sz="1200" dirty="0"/>
          </a:p>
          <a:p>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30</a:t>
            </a:fld>
            <a:endParaRPr lang="en-US"/>
          </a:p>
        </p:txBody>
      </p:sp>
    </p:spTree>
    <p:extLst>
      <p:ext uri="{BB962C8B-B14F-4D97-AF65-F5344CB8AC3E}">
        <p14:creationId xmlns:p14="http://schemas.microsoft.com/office/powerpoint/2010/main" val="3943995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ltLang="en-US" sz="1200" b="0" dirty="0">
                <a:solidFill>
                  <a:srgbClr val="FF0000"/>
                </a:solidFill>
              </a:rPr>
              <a:t>Should you reveal your BATNA to your counterpart? </a:t>
            </a:r>
            <a:r>
              <a:rPr lang="en-US" sz="1200" b="0" i="0" kern="1200" baseline="0" dirty="0">
                <a:solidFill>
                  <a:schemeClr val="tx1"/>
                </a:solidFill>
                <a:effectLst/>
                <a:latin typeface="+mn-lt"/>
                <a:ea typeface="+mn-ea"/>
                <a:cs typeface="+mn-cs"/>
              </a:rPr>
              <a:t>[</a:t>
            </a:r>
            <a:r>
              <a:rPr lang="en-US" sz="1200" b="0" i="1" kern="1200" baseline="0" dirty="0">
                <a:solidFill>
                  <a:schemeClr val="tx1"/>
                </a:solidFill>
                <a:effectLst/>
                <a:latin typeface="+mn-lt"/>
                <a:ea typeface="+mn-ea"/>
                <a:cs typeface="+mn-cs"/>
              </a:rPr>
              <a:t>Students answer, most say no</a:t>
            </a:r>
            <a:r>
              <a:rPr lang="en-US" sz="1200" b="0" i="0" kern="1200" baseline="0" dirty="0">
                <a:solidFill>
                  <a:schemeClr val="tx1"/>
                </a:solidFill>
                <a:effectLst/>
                <a:latin typeface="+mn-lt"/>
                <a:ea typeface="+mn-ea"/>
                <a:cs typeface="+mn-cs"/>
              </a:rPr>
              <a:t>]. What will the other side do if you reveal your best alternative and its pretty weak? [</a:t>
            </a:r>
            <a:r>
              <a:rPr lang="en-US" sz="1200" b="0" i="1" kern="1200" baseline="0" dirty="0">
                <a:solidFill>
                  <a:schemeClr val="tx1"/>
                </a:solidFill>
                <a:effectLst/>
                <a:latin typeface="+mn-lt"/>
                <a:ea typeface="+mn-ea"/>
                <a:cs typeface="+mn-cs"/>
              </a:rPr>
              <a:t>Students answer</a:t>
            </a:r>
            <a:r>
              <a:rPr lang="en-US" sz="1200" b="0" i="0" kern="1200" baseline="0" dirty="0">
                <a:solidFill>
                  <a:schemeClr val="tx1"/>
                </a:solidFill>
                <a:effectLst/>
                <a:latin typeface="+mn-lt"/>
                <a:ea typeface="+mn-ea"/>
                <a:cs typeface="+mn-cs"/>
              </a:rPr>
              <a:t>]. </a:t>
            </a:r>
            <a:endParaRPr lang="en-US" altLang="en-US" dirty="0"/>
          </a:p>
          <a:p>
            <a:pPr eaLnBrk="1" hangingPunct="1">
              <a:spcBef>
                <a:spcPct val="0"/>
              </a:spcBef>
            </a:pPr>
            <a:endParaRPr lang="en-US" altLang="en-US" b="0" dirty="0"/>
          </a:p>
        </p:txBody>
      </p:sp>
      <p:sp>
        <p:nvSpPr>
          <p:cNvPr id="147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B81FAE5F-82CF-49C3-B920-558FD97843E9}" type="slidenum">
              <a:rPr lang="en-US" altLang="en-US" smtClean="0"/>
              <a:pPr>
                <a:spcBef>
                  <a:spcPct val="0"/>
                </a:spcBef>
              </a:pPr>
              <a:t>31</a:t>
            </a:fld>
            <a:endParaRPr lang="en-US" altLang="en-US"/>
          </a:p>
        </p:txBody>
      </p:sp>
    </p:spTree>
    <p:extLst>
      <p:ext uri="{BB962C8B-B14F-4D97-AF65-F5344CB8AC3E}">
        <p14:creationId xmlns:p14="http://schemas.microsoft.com/office/powerpoint/2010/main" val="2669498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Not if you can avoid it. </a:t>
            </a:r>
            <a:r>
              <a:rPr lang="en-US" altLang="en-US" sz="2400" dirty="0"/>
              <a:t>Fully revealing your BATNA or reservation point usually</a:t>
            </a:r>
            <a:r>
              <a:rPr lang="en-US" altLang="en-US" sz="2400" baseline="0" dirty="0"/>
              <a:t> </a:t>
            </a:r>
            <a:r>
              <a:rPr lang="en-US" altLang="en-US" sz="2400" dirty="0"/>
              <a:t>weakens your position, in that their offer will be only slightly better. A slightly</a:t>
            </a:r>
            <a:r>
              <a:rPr lang="en-US" altLang="en-US" sz="2400" baseline="0" dirty="0"/>
              <a:t> better price or salary than what someone else is offering you, for instance. </a:t>
            </a:r>
            <a:r>
              <a:rPr lang="en-US" altLang="en-US" sz="2400" dirty="0"/>
              <a:t>You may want to signal you have a BATNA, for instance that you have</a:t>
            </a:r>
            <a:r>
              <a:rPr lang="en-US" altLang="en-US" sz="2400" baseline="0" dirty="0"/>
              <a:t> other offers or are talking to other potential employers, </a:t>
            </a:r>
            <a:r>
              <a:rPr lang="en-US" altLang="en-US" sz="2400" dirty="0"/>
              <a:t>but avoid specifics as much as possible. The time to volunteer</a:t>
            </a:r>
            <a:r>
              <a:rPr lang="en-US" altLang="en-US" sz="2400" baseline="0" dirty="0"/>
              <a:t> your BATNA is as a last resort, </a:t>
            </a:r>
            <a:r>
              <a:rPr lang="en-US" altLang="en-US" sz="2400" dirty="0"/>
              <a:t>towards the end of the negotiation. This may make sense if you are about to reach an impasse,</a:t>
            </a:r>
            <a:r>
              <a:rPr lang="en-US" altLang="en-US" sz="2400" baseline="0" dirty="0"/>
              <a:t> </a:t>
            </a:r>
            <a:r>
              <a:rPr lang="en-US" altLang="en-US" sz="2400" dirty="0"/>
              <a:t>and would be satisfied with something</a:t>
            </a:r>
            <a:r>
              <a:rPr lang="en-US" altLang="en-US" sz="2400" baseline="0" dirty="0"/>
              <a:t> only a little bit better than the alternative you are about to walk away for. </a:t>
            </a:r>
          </a:p>
          <a:p>
            <a:pPr eaLnBrk="1" hangingPunct="1">
              <a:spcBef>
                <a:spcPct val="0"/>
              </a:spcBef>
            </a:pPr>
            <a:endParaRPr lang="en-US" altLang="en-US" sz="2400" baseline="0" dirty="0"/>
          </a:p>
          <a:p>
            <a:pPr eaLnBrk="1" hangingPunct="1">
              <a:spcBef>
                <a:spcPct val="0"/>
              </a:spcBef>
            </a:pPr>
            <a:r>
              <a:rPr lang="en-US" altLang="en-US" sz="2400" baseline="0" dirty="0"/>
              <a:t>The better strategy is build up your BATNA beforehand, for example to have a decent offer somewhere else before negotiating with your dream employer. </a:t>
            </a:r>
            <a:r>
              <a:rPr lang="en-US" altLang="en-US" dirty="0"/>
              <a:t>Most negotiators are too slow to build a strong BATNA and too quick to reveal it during</a:t>
            </a:r>
            <a:r>
              <a:rPr lang="en-US" altLang="en-US" baseline="0" dirty="0"/>
              <a:t> the negotiation. </a:t>
            </a:r>
            <a:endParaRPr lang="en-US" altLang="en-US" dirty="0"/>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72944324-9535-4DBD-A236-B5F51FE41AF5}" type="slidenum">
              <a:rPr lang="en-US" altLang="en-US" smtClean="0"/>
              <a:pPr>
                <a:spcBef>
                  <a:spcPct val="0"/>
                </a:spcBef>
              </a:pPr>
              <a:t>32</a:t>
            </a:fld>
            <a:endParaRPr lang="en-US" altLang="en-US"/>
          </a:p>
        </p:txBody>
      </p:sp>
    </p:spTree>
    <p:extLst>
      <p:ext uri="{BB962C8B-B14F-4D97-AF65-F5344CB8AC3E}">
        <p14:creationId xmlns:p14="http://schemas.microsoft.com/office/powerpoint/2010/main" val="27602786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b="0" dirty="0"/>
              <a:t>A few take-aways about</a:t>
            </a:r>
            <a:r>
              <a:rPr lang="en-US" altLang="en-US" sz="1200" b="0" baseline="0" dirty="0"/>
              <a:t> c</a:t>
            </a:r>
            <a:r>
              <a:rPr lang="en-US" altLang="en-US" sz="1200" b="0" dirty="0"/>
              <a:t>laiming value. </a:t>
            </a:r>
            <a:r>
              <a:rPr lang="en-US" altLang="en-US" sz="2400" dirty="0"/>
              <a:t>Remember the basic elements of a bargaining situation.</a:t>
            </a:r>
            <a:r>
              <a:rPr lang="en-US" altLang="en-US" sz="2400" baseline="0" dirty="0"/>
              <a:t> </a:t>
            </a:r>
            <a:r>
              <a:rPr lang="en-US" altLang="en-US" sz="2400" dirty="0"/>
              <a:t>BATNA, your best alternative. Your Reservation Point, your</a:t>
            </a:r>
            <a:r>
              <a:rPr lang="en-US" altLang="en-US" sz="2400" baseline="0" dirty="0"/>
              <a:t> w</a:t>
            </a:r>
            <a:r>
              <a:rPr lang="en-US" altLang="en-US" sz="2400" dirty="0"/>
              <a:t>alk-away point. And your</a:t>
            </a:r>
            <a:r>
              <a:rPr lang="en-US" altLang="en-US" sz="2400" baseline="0" dirty="0"/>
              <a:t> </a:t>
            </a:r>
            <a:r>
              <a:rPr lang="en-US" altLang="en-US" sz="2400" dirty="0"/>
              <a:t>Aspiration Point or goal.</a:t>
            </a:r>
            <a:r>
              <a:rPr lang="en-US" altLang="en-US" sz="2400" baseline="0" dirty="0"/>
              <a:t> S</a:t>
            </a:r>
            <a:r>
              <a:rPr lang="en-US" altLang="en-US" sz="2400" dirty="0"/>
              <a:t>upport the</a:t>
            </a:r>
            <a:r>
              <a:rPr lang="en-US" altLang="en-US" sz="2400" baseline="0" dirty="0"/>
              <a:t> </a:t>
            </a:r>
            <a:r>
              <a:rPr lang="en-US" altLang="en-US" sz="2400" dirty="0"/>
              <a:t>legitimacy</a:t>
            </a:r>
            <a:r>
              <a:rPr lang="en-US" altLang="en-US" sz="2400" baseline="0" dirty="0"/>
              <a:t> of your </a:t>
            </a:r>
            <a:r>
              <a:rPr lang="en-US" altLang="en-US" sz="2400" dirty="0"/>
              <a:t>offers and counter-offers. Think about the negotiation as an opportunity to achieve your aspirations, not beat a weak alternative. Develop a strong BATNA, and reveal it only as a last resort. </a:t>
            </a:r>
          </a:p>
          <a:p>
            <a:endParaRPr lang="en-IE" dirty="0"/>
          </a:p>
        </p:txBody>
      </p:sp>
      <p:sp>
        <p:nvSpPr>
          <p:cNvPr id="4" name="Slide Number Placeholder 3"/>
          <p:cNvSpPr>
            <a:spLocks noGrp="1"/>
          </p:cNvSpPr>
          <p:nvPr>
            <p:ph type="sldNum" sz="quarter" idx="10"/>
          </p:nvPr>
        </p:nvSpPr>
        <p:spPr/>
        <p:txBody>
          <a:bodyPr/>
          <a:lstStyle/>
          <a:p>
            <a:fld id="{DDED7BE2-A96B-4E9D-A1D5-8D1855B13D4E}" type="slidenum">
              <a:rPr lang="en-US" smtClean="0"/>
              <a:t>33</a:t>
            </a:fld>
            <a:endParaRPr lang="en-US"/>
          </a:p>
        </p:txBody>
      </p:sp>
    </p:spTree>
    <p:extLst>
      <p:ext uri="{BB962C8B-B14F-4D97-AF65-F5344CB8AC3E}">
        <p14:creationId xmlns:p14="http://schemas.microsoft.com/office/powerpoint/2010/main" val="2569359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Those</a:t>
            </a:r>
            <a:r>
              <a:rPr lang="en-US" altLang="en-US" baseline="0" dirty="0"/>
              <a:t> are some basics of claiming value in bargaining situations. </a:t>
            </a:r>
            <a:r>
              <a:rPr lang="en-US" altLang="en-US" dirty="0"/>
              <a:t>But, going</a:t>
            </a:r>
            <a:r>
              <a:rPr lang="en-US" altLang="en-US" baseline="0" dirty="0"/>
              <a:t> back to the point of our first lecture, avoid the trap of thinking that something is entirely a bargaining situation when it doesn’t need to be. </a:t>
            </a:r>
            <a:r>
              <a:rPr lang="en-US" altLang="en-US" b="0" dirty="0"/>
              <a:t>In the Art Case, you bargain over price to </a:t>
            </a:r>
            <a:r>
              <a:rPr lang="en-US" altLang="en-US" b="0" u="sng" dirty="0"/>
              <a:t>claim</a:t>
            </a:r>
            <a:r>
              <a:rPr lang="en-US" altLang="en-US" b="0" dirty="0"/>
              <a:t> value, but there are still opportunities to </a:t>
            </a:r>
            <a:r>
              <a:rPr lang="en-US" altLang="en-US" b="0" u="sng" dirty="0"/>
              <a:t>create</a:t>
            </a:r>
            <a:r>
              <a:rPr lang="en-US" altLang="en-US" b="0" dirty="0"/>
              <a:t> value. For example, [</a:t>
            </a:r>
            <a:r>
              <a:rPr lang="en-US" altLang="en-US" i="1" dirty="0"/>
              <a:t>instructor gives</a:t>
            </a:r>
            <a:r>
              <a:rPr lang="en-US" altLang="en-US" i="1" baseline="0" dirty="0"/>
              <a:t> examples of </a:t>
            </a:r>
            <a:r>
              <a:rPr lang="en-US" altLang="en-US" i="1" dirty="0"/>
              <a:t>creative agreements students made during the exercise that took the agreement beyond price</a:t>
            </a:r>
            <a:r>
              <a:rPr lang="en-US" altLang="en-US" dirty="0"/>
              <a:t>]. </a:t>
            </a:r>
            <a:r>
              <a:rPr lang="en-US" altLang="en-US" baseline="0" dirty="0"/>
              <a:t>  </a:t>
            </a:r>
            <a:endParaRPr lang="en-US" altLang="en-US" dirty="0"/>
          </a:p>
        </p:txBody>
      </p:sp>
      <p:sp>
        <p:nvSpPr>
          <p:cNvPr id="1310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F385B4E2-3D56-4980-B6F1-37538893F70C}" type="slidenum">
              <a:rPr lang="en-US" altLang="en-US" smtClean="0"/>
              <a:pPr>
                <a:spcBef>
                  <a:spcPct val="0"/>
                </a:spcBef>
              </a:pPr>
              <a:t>34</a:t>
            </a:fld>
            <a:endParaRPr lang="en-US" altLang="en-US"/>
          </a:p>
        </p:txBody>
      </p:sp>
    </p:spTree>
    <p:extLst>
      <p:ext uri="{BB962C8B-B14F-4D97-AF65-F5344CB8AC3E}">
        <p14:creationId xmlns:p14="http://schemas.microsoft.com/office/powerpoint/2010/main" val="1436407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u="sng" dirty="0"/>
              <a:t>Note</a:t>
            </a:r>
            <a:r>
              <a:rPr lang="en-US" altLang="en-US" dirty="0"/>
              <a:t>: This templ</a:t>
            </a:r>
            <a:r>
              <a:rPr lang="en-US" altLang="en-US" u="none" dirty="0"/>
              <a:t>ate students pairings slide is for if the</a:t>
            </a:r>
            <a:r>
              <a:rPr lang="en-US" altLang="en-US" u="none" baseline="0" dirty="0"/>
              <a:t> instructor sorts students into negotiating teams beforehand. Student names are added in the respective columns</a:t>
            </a:r>
            <a:r>
              <a:rPr lang="en-SG" sz="1200" b="0" i="0" u="none" strike="noStrike" dirty="0">
                <a:solidFill>
                  <a:srgbClr val="000000"/>
                </a:solidFill>
                <a:effectLst/>
                <a:latin typeface="Cambria"/>
              </a:rPr>
              <a:t>.</a:t>
            </a:r>
            <a:r>
              <a:rPr lang="en-US" sz="1200" b="0" i="0" u="none" strike="noStrike" baseline="0" dirty="0">
                <a:solidFill>
                  <a:schemeClr val="tx1"/>
                </a:solidFill>
                <a:effectLst/>
                <a:latin typeface="+mn-lt"/>
              </a:rPr>
              <a:t> </a:t>
            </a:r>
            <a:r>
              <a:rPr lang="en-US" altLang="en-US" u="none" dirty="0"/>
              <a:t>If this slide</a:t>
            </a:r>
            <a:r>
              <a:rPr lang="en-US" altLang="en-US" u="none" baseline="0" dirty="0"/>
              <a:t> is used</a:t>
            </a:r>
            <a:r>
              <a:rPr lang="en-US" altLang="en-US" u="none" dirty="0"/>
              <a:t>,</a:t>
            </a:r>
            <a:r>
              <a:rPr lang="en-US" altLang="en-US" u="none" baseline="0" dirty="0"/>
              <a:t> </a:t>
            </a:r>
            <a:r>
              <a:rPr lang="en-US" altLang="en-US" u="none" dirty="0"/>
              <a:t>the</a:t>
            </a:r>
            <a:r>
              <a:rPr lang="en-US" altLang="en-US" dirty="0"/>
              <a:t> color background for each role on the slide above</a:t>
            </a:r>
            <a:r>
              <a:rPr lang="en-US" altLang="en-US" baseline="0" dirty="0"/>
              <a:t> should match the color of the role materials that are handed out to students</a:t>
            </a:r>
            <a:r>
              <a:rPr lang="en-SG" sz="1200" b="0" i="0" u="none" strike="noStrike" dirty="0">
                <a:solidFill>
                  <a:srgbClr val="000000"/>
                </a:solidFill>
                <a:effectLst/>
                <a:latin typeface="Cambria"/>
              </a:rPr>
              <a:t>, to avoid confusion</a:t>
            </a:r>
            <a:r>
              <a:rPr lang="en-US" altLang="en-US" baseline="0" dirty="0"/>
              <a:t>. The “BOR” column refers to “Breakout Room” and only applies if the instructor has special rooms for the students to negotiate in.  “GROUP” refers to negotiation group number, in other words each pair of students.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baseline="0" dirty="0"/>
              <a:t>Of course, the instructor may choose to distribute the case randomly among the students, making sure that there is an even number of students for each side, and then have them select someone else in the class. If you have an odd numbers of students in this Art case, it may be best to double the role of NAML given the larger demand to calculate the financial margins of the conference and consequences of different potential prices for Hilario.</a:t>
            </a:r>
            <a:endParaRPr lang="en-US" altLang="en-US" dirty="0"/>
          </a:p>
          <a:p>
            <a:endParaRPr lang="en-US" altLang="en-US" dirty="0"/>
          </a:p>
          <a:p>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4B835D0-1B3D-4677-B13B-3473C6142D4C}" type="slidenum">
              <a:rPr lang="en-US" altLang="en-US" smtClean="0"/>
              <a:pPr/>
              <a:t>4</a:t>
            </a:fld>
            <a:endParaRPr lang="en-US" altLang="en-US"/>
          </a:p>
        </p:txBody>
      </p:sp>
    </p:spTree>
    <p:extLst>
      <p:ext uri="{BB962C8B-B14F-4D97-AF65-F5344CB8AC3E}">
        <p14:creationId xmlns:p14="http://schemas.microsoft.com/office/powerpoint/2010/main" val="562620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dirty="0"/>
              <a:t>Welcome back! Please take 3 minutes and share with the person sitting next to you,</a:t>
            </a:r>
            <a:r>
              <a:rPr lang="en-US" altLang="en-US" sz="1200" i="0" baseline="0" dirty="0"/>
              <a:t> who is </a:t>
            </a:r>
            <a:r>
              <a:rPr lang="en-US" altLang="en-US" sz="1200" i="0" dirty="0"/>
              <a:t>not necessarily your</a:t>
            </a:r>
            <a:r>
              <a:rPr lang="en-US" altLang="en-US" sz="1200" i="0" baseline="0" dirty="0"/>
              <a:t> negotiation partner.</a:t>
            </a:r>
            <a:r>
              <a:rPr lang="en-US" altLang="en-US" sz="1200" i="0" dirty="0"/>
              <a:t> One thing that your</a:t>
            </a:r>
            <a:r>
              <a:rPr lang="en-US" altLang="en-US" sz="1200" i="0" baseline="0" dirty="0"/>
              <a:t> counterpart did well, and one thing you could have done better, in The Art Case.  We have these discussions because students often learn the most from each other. [</a:t>
            </a:r>
            <a:r>
              <a:rPr lang="en-US" altLang="en-US" sz="1200" i="1" baseline="0" dirty="0"/>
              <a:t>Students share with others sitting next to them for a few minutes</a:t>
            </a:r>
            <a:r>
              <a:rPr lang="en-US" altLang="en-US" sz="1200" i="0" baseline="0" dirty="0"/>
              <a:t>]. Ok, let’s get started again.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baseline="0" dirty="0"/>
              <a:t>Alternatively, you can have the students stand up and search their counterparty and discuss the same two points while NOT leaving the room. This way you have some nice movement and energy in the class, while reducing transition time as students are not leaving the classroom. If your class is small, has little room outside of the chairs, or has a fixed chair setup that makes it cumbersome to get in or out of their chairs, then resort to the previous paragraph. Otherwise, this format will provide more detailed and customized feedback to the students.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i="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baseline="0" dirty="0"/>
              <a:t>If you are running out of time, you may skip this part, and jump straight into the debrief.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baseline="0" dirty="0"/>
              <a:t>If you are showing results, you can have the students do this activity, while you are inputting the results in the excel and ppts.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i="0" baseline="0" dirty="0"/>
              <a:t>If you are not showing results and running out of time, you may ask them to submit their answers to you later in writing as part of a class assignment.</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682898-ADB3-435A-B8E0-862943A65B4F}" type="slidenum">
              <a:rPr lang="en-US" altLang="en-US" smtClean="0"/>
              <a:pPr/>
              <a:t>5</a:t>
            </a:fld>
            <a:endParaRPr lang="en-US" altLang="en-US"/>
          </a:p>
        </p:txBody>
      </p:sp>
    </p:spTree>
    <p:extLst>
      <p:ext uri="{BB962C8B-B14F-4D97-AF65-F5344CB8AC3E}">
        <p14:creationId xmlns:p14="http://schemas.microsoft.com/office/powerpoint/2010/main" val="4092804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1026"/>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Rectangle 1027"/>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aseline="0" dirty="0"/>
              <a:t>This lecture will focus on a significant part of any negotiation process, which is widely misunderstood. Value claiming is overvalued by those pursuing a win-lose strategy, and undervalued by those adopting a win-win strategy. Those that adopt a win-lose strategy often believe that value claiming is the only part that really matters in a negotiation, and thus devote most of their energies to it, often reducing or eclipsing their value creation efforts. Conversely, win-win strategists tend to overvalue value creation, and dismiss or forget the relevance of value claiming, thus underinvesting in it, and failing at times to capture their fair share of value. Both value creation and value claiming are fundamental to successful negotiations, especially if we are considering our many negotiations and not just an individual case. Any negotiation strategy, be it win-lose or win-win, needs to cater to both value creation and claiming.</a:t>
            </a:r>
          </a:p>
          <a:p>
            <a:endParaRPr lang="en-US" baseline="0" dirty="0"/>
          </a:p>
          <a:p>
            <a:r>
              <a:rPr lang="en-US" dirty="0"/>
              <a:t>Source</a:t>
            </a:r>
            <a:r>
              <a:rPr lang="en-US" baseline="0" dirty="0"/>
              <a:t> for photo</a:t>
            </a:r>
          </a:p>
          <a:p>
            <a:r>
              <a:rPr lang="en-US" baseline="0" dirty="0"/>
              <a:t>https://pixabay.com/en/interview-job-icon-job-interview-1018332/</a:t>
            </a:r>
          </a:p>
        </p:txBody>
      </p:sp>
    </p:spTree>
    <p:extLst>
      <p:ext uri="{BB962C8B-B14F-4D97-AF65-F5344CB8AC3E}">
        <p14:creationId xmlns:p14="http://schemas.microsoft.com/office/powerpoint/2010/main" val="1535962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indent="0" eaLnBrk="1" hangingPunct="1">
              <a:lnSpc>
                <a:spcPct val="80000"/>
              </a:lnSpc>
              <a:buFont typeface="Arial" pitchFamily="34" charset="0"/>
              <a:buNone/>
            </a:pPr>
            <a:r>
              <a:rPr lang="en-US" altLang="en-US" sz="1200" b="0" dirty="0"/>
              <a:t>Conflicting preferences in negotiation occur</a:t>
            </a:r>
            <a:r>
              <a:rPr lang="en-US" altLang="en-US" sz="1200" b="0" baseline="0" dirty="0"/>
              <a:t> in cases where the parties’ </a:t>
            </a:r>
            <a:r>
              <a:rPr lang="en-US" altLang="en-US" sz="2400" dirty="0"/>
              <a:t>interests are directly opposed</a:t>
            </a:r>
            <a:r>
              <a:rPr lang="en-US" altLang="en-US" sz="2400" baseline="0" dirty="0"/>
              <a:t>. The most common example is sale price– the buyer wants to pay less; the seller wants to charge more. So, when one party claims more value on price, the other loses value on price. Many negotiators wrongly assume that this makes forces the process into bargaining, though this is due more to ignorance than to reality. Even when it comes to a price or any other conflicting preference/interest, the negotiators can still find creative ideas to agree on a price, and also use legitimacy to ensure that they are agreeing on something that comes from what is fair or reasonable, and not just result from coercion, manipulations, or other power moves. </a:t>
            </a:r>
            <a:endParaRPr lang="en-US" altLang="en-US" sz="24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Source</a:t>
            </a:r>
            <a:r>
              <a:rPr lang="en-US" baseline="0" dirty="0"/>
              <a:t> for photo</a:t>
            </a:r>
          </a:p>
          <a:p>
            <a:r>
              <a:rPr lang="en-IE" dirty="0"/>
              <a:t>https://pixabay.com/en/tug-of-war-force-teamwork-men-rope-1013740/</a:t>
            </a:r>
          </a:p>
        </p:txBody>
      </p:sp>
      <p:sp>
        <p:nvSpPr>
          <p:cNvPr id="4" name="Slide Number Placeholder 3"/>
          <p:cNvSpPr>
            <a:spLocks noGrp="1"/>
          </p:cNvSpPr>
          <p:nvPr>
            <p:ph type="sldNum" sz="quarter" idx="10"/>
          </p:nvPr>
        </p:nvSpPr>
        <p:spPr/>
        <p:txBody>
          <a:bodyPr/>
          <a:lstStyle/>
          <a:p>
            <a:fld id="{DDED7BE2-A96B-4E9D-A1D5-8D1855B13D4E}" type="slidenum">
              <a:rPr lang="en-US" smtClean="0"/>
              <a:t>7</a:t>
            </a:fld>
            <a:endParaRPr lang="en-US"/>
          </a:p>
        </p:txBody>
      </p:sp>
    </p:spTree>
    <p:extLst>
      <p:ext uri="{BB962C8B-B14F-4D97-AF65-F5344CB8AC3E}">
        <p14:creationId xmlns:p14="http://schemas.microsoft.com/office/powerpoint/2010/main" val="188511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These terms are considered important economic reference points in any negotiation.</a:t>
            </a:r>
            <a:r>
              <a:rPr lang="en-US" altLang="en-US" baseline="0" dirty="0"/>
              <a:t> </a:t>
            </a:r>
          </a:p>
          <a:p>
            <a:pPr eaLnBrk="1" hangingPunct="1">
              <a:spcBef>
                <a:spcPct val="0"/>
              </a:spcBef>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[Instructor writes on a flipchart: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“BATNA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Reservation 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t>Aspiration Point</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leaves these terms up on the flipchart for the rest of the lecture]. </a:t>
            </a:r>
          </a:p>
          <a:p>
            <a:pPr eaLnBrk="1" hangingPunct="1">
              <a:spcBef>
                <a:spcPct val="0"/>
              </a:spcBef>
            </a:pPr>
            <a:endParaRPr lang="en-US" altLang="en-US" baseline="0" dirty="0"/>
          </a:p>
          <a:p>
            <a:pPr eaLnBrk="1" hangingPunct="1">
              <a:spcBef>
                <a:spcPct val="0"/>
              </a:spcBef>
            </a:pPr>
            <a:r>
              <a:rPr lang="en-US" altLang="en-US" dirty="0"/>
              <a:t>These are the three </a:t>
            </a:r>
            <a:r>
              <a:rPr lang="en-US" altLang="en-US" sz="1200" b="0" dirty="0"/>
              <a:t>basic elements of a bargaining situation.</a:t>
            </a:r>
            <a:r>
              <a:rPr lang="en-US" altLang="en-US" sz="1200" b="0" baseline="0" dirty="0"/>
              <a:t> Have you heard of a BATNA or </a:t>
            </a:r>
            <a:r>
              <a:rPr lang="en-US" altLang="en-US" sz="1200" dirty="0"/>
              <a:t>Best Alternative to a Negotiated Agreement? [</a:t>
            </a:r>
            <a:r>
              <a:rPr lang="en-US" altLang="en-US" sz="1200" i="1" dirty="0"/>
              <a:t>Students</a:t>
            </a:r>
            <a:r>
              <a:rPr lang="en-US" altLang="en-US" sz="1200" i="1" baseline="0" dirty="0"/>
              <a:t> answer</a:t>
            </a:r>
            <a:r>
              <a:rPr lang="en-US" altLang="en-US" sz="1200" baseline="0" dirty="0"/>
              <a:t>].</a:t>
            </a:r>
            <a:r>
              <a:rPr lang="en-US" altLang="en-US" sz="1200" dirty="0"/>
              <a:t> Its what you will do if no agreement is reached, your alternative</a:t>
            </a:r>
            <a:r>
              <a:rPr lang="en-US" altLang="en-US" sz="1200" baseline="0" dirty="0"/>
              <a:t> option. </a:t>
            </a:r>
            <a:r>
              <a:rPr lang="en-US" altLang="en-US" sz="1200" dirty="0"/>
              <a:t> Your Reservation Point</a:t>
            </a:r>
            <a:r>
              <a:rPr lang="en-US" altLang="en-US" sz="1200" baseline="0" dirty="0"/>
              <a:t> is t</a:t>
            </a:r>
            <a:r>
              <a:rPr lang="en-US" altLang="en-US" sz="1200" dirty="0"/>
              <a:t>he worst deal you will accept without walking away, your absolute bottom line before you say, you know what forget it I don’t want this deal at all then. Your Aspiration Point is the deal you aspire to achieve, an ideal outcome that is within the bounds</a:t>
            </a:r>
            <a:r>
              <a:rPr lang="en-US" altLang="en-US" sz="1200" baseline="0" dirty="0"/>
              <a:t> of reality. </a:t>
            </a:r>
            <a:r>
              <a:rPr lang="en-US" altLang="en-US" dirty="0"/>
              <a:t>Why are BATNA and reservation point different? [</a:t>
            </a:r>
            <a:r>
              <a:rPr lang="en-US" altLang="en-US" i="1" dirty="0"/>
              <a:t>Students answer</a:t>
            </a:r>
            <a:r>
              <a:rPr lang="en-US" altLang="en-US" dirty="0"/>
              <a:t>]. Because comparing the two is often an apples-oranges comparison, a comparison between things that are not directly comparable. Your BATNA may be going back to school or starting your own business or moving back</a:t>
            </a:r>
            <a:r>
              <a:rPr lang="en-US" altLang="en-US" baseline="0" dirty="0"/>
              <a:t> </a:t>
            </a:r>
            <a:r>
              <a:rPr lang="en-US" altLang="en-US" dirty="0"/>
              <a:t>in with your mom, whereas your reservation point is the</a:t>
            </a:r>
            <a:r>
              <a:rPr lang="en-US" altLang="en-US" baseline="0" dirty="0"/>
              <a:t> salary below which you would rather not have the job and pursue your alternative</a:t>
            </a:r>
            <a:r>
              <a:rPr lang="en-US" altLang="en-US" dirty="0"/>
              <a:t>.</a:t>
            </a:r>
          </a:p>
          <a:p>
            <a:pPr eaLnBrk="1" hangingPunct="1">
              <a:spcBef>
                <a:spcPct val="0"/>
              </a:spcBef>
            </a:pPr>
            <a:endParaRPr lang="en-US" altLang="en-US" dirty="0"/>
          </a:p>
          <a:p>
            <a:r>
              <a:rPr lang="en-US" i="0" baseline="0" dirty="0"/>
              <a:t>[</a:t>
            </a:r>
            <a:r>
              <a:rPr lang="en-US" i="1" baseline="0" dirty="0"/>
              <a:t>Optional, would not be appropriate in more traditional cultures</a:t>
            </a:r>
            <a:r>
              <a:rPr lang="en-US" i="0" baseline="0" dirty="0"/>
              <a:t>]</a:t>
            </a:r>
            <a:endParaRPr lang="en-US" baseline="0" dirty="0"/>
          </a:p>
          <a:p>
            <a:r>
              <a:rPr lang="en-US" baseline="0" dirty="0"/>
              <a:t>Do you notice what the first letters of each key concept spell? [</a:t>
            </a:r>
            <a:r>
              <a:rPr lang="en-US" i="1" baseline="0" dirty="0"/>
              <a:t>Students answer</a:t>
            </a:r>
            <a:r>
              <a:rPr lang="en-US" i="0" baseline="0" dirty="0"/>
              <a:t>]</a:t>
            </a:r>
            <a:r>
              <a:rPr lang="en-US" baseline="0" dirty="0"/>
              <a:t>. Right, BRA, as in the garment. So you can use BRA as a mnemonic, or memory device, to remember these key concepts. </a:t>
            </a:r>
          </a:p>
          <a:p>
            <a:endParaRPr lang="en-US" baseline="0" dirty="0"/>
          </a:p>
          <a:p>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r>
              <a:rPr lang="en-US" altLang="en-US" dirty="0"/>
              <a:t> </a:t>
            </a:r>
          </a:p>
          <a:p>
            <a:pPr eaLnBrk="1" hangingPunct="1">
              <a:spcBef>
                <a:spcPct val="0"/>
              </a:spcBef>
            </a:pPr>
            <a:endParaRPr lang="en-US" altLang="en-US" dirty="0"/>
          </a:p>
        </p:txBody>
      </p:sp>
      <p:sp>
        <p:nvSpPr>
          <p:cNvPr id="1300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5283ED0-A006-457E-8D36-576D38016C03}" type="slidenum">
              <a:rPr lang="en-US" altLang="en-US" smtClean="0"/>
              <a:pPr>
                <a:spcBef>
                  <a:spcPct val="0"/>
                </a:spcBef>
              </a:pPr>
              <a:t>8</a:t>
            </a:fld>
            <a:endParaRPr lang="en-US" altLang="en-US"/>
          </a:p>
        </p:txBody>
      </p:sp>
    </p:spTree>
    <p:extLst>
      <p:ext uri="{BB962C8B-B14F-4D97-AF65-F5344CB8AC3E}">
        <p14:creationId xmlns:p14="http://schemas.microsoft.com/office/powerpoint/2010/main" val="13657527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so let’s talk</a:t>
            </a:r>
            <a:r>
              <a:rPr lang="en-US" baseline="0" dirty="0"/>
              <a:t> about The Art Case. </a:t>
            </a:r>
            <a:r>
              <a:rPr lang="en-US" baseline="0"/>
              <a:t>Both </a:t>
            </a:r>
            <a:r>
              <a:rPr lang="en-US" baseline="0" dirty="0"/>
              <a:t>counterparts know there is an u</a:t>
            </a:r>
            <a:r>
              <a:rPr lang="en-US" altLang="en-US" sz="2400" dirty="0"/>
              <a:t>pcoming exhibition of South American art at the National Arts Museum London.</a:t>
            </a:r>
            <a:r>
              <a:rPr lang="en-US" altLang="en-US" sz="2400" baseline="0" dirty="0"/>
              <a:t> The </a:t>
            </a:r>
            <a:r>
              <a:rPr lang="en-US" altLang="en-US" sz="2400" dirty="0"/>
              <a:t>Museum director is looking to buy a piece of art for this exhibition,</a:t>
            </a:r>
            <a:r>
              <a:rPr lang="en-US" altLang="en-US" sz="2400" baseline="0" dirty="0"/>
              <a:t> potentially from the Gallery owner. </a:t>
            </a:r>
            <a:r>
              <a:rPr lang="en-US" altLang="en-US" sz="2400" dirty="0">
                <a:solidFill>
                  <a:srgbClr val="FF0000"/>
                </a:solidFill>
              </a:rPr>
              <a:t>What does just the museum director know? Those of you who</a:t>
            </a:r>
            <a:r>
              <a:rPr lang="en-US" altLang="en-US" sz="2400" baseline="0" dirty="0">
                <a:solidFill>
                  <a:srgbClr val="FF0000"/>
                </a:solidFill>
              </a:rPr>
              <a:t> were the</a:t>
            </a:r>
            <a:r>
              <a:rPr lang="en-US" altLang="en-US" sz="2400" dirty="0">
                <a:solidFill>
                  <a:srgbClr val="FF0000"/>
                </a:solidFill>
              </a:rPr>
              <a:t> museum director,</a:t>
            </a:r>
            <a:r>
              <a:rPr lang="en-US" altLang="en-US" sz="2400" baseline="0" dirty="0">
                <a:solidFill>
                  <a:srgbClr val="FF0000"/>
                </a:solidFill>
              </a:rPr>
              <a:t> what did you know that the other side did not seem to know? [</a:t>
            </a:r>
            <a:r>
              <a:rPr lang="en-US" altLang="en-US" sz="2400" i="1" dirty="0">
                <a:solidFill>
                  <a:srgbClr val="FF0000"/>
                </a:solidFill>
              </a:rPr>
              <a:t>Students answer</a:t>
            </a:r>
            <a:r>
              <a:rPr lang="en-US" altLang="en-US" sz="2400" i="0" dirty="0">
                <a:solidFill>
                  <a:srgbClr val="FF0000"/>
                </a:solidFill>
              </a:rPr>
              <a:t>]</a:t>
            </a:r>
            <a:r>
              <a:rPr lang="en-US" altLang="en-US" sz="2400" dirty="0">
                <a:solidFill>
                  <a:srgbClr val="FF0000"/>
                </a:solidFill>
              </a:rPr>
              <a:t>.</a:t>
            </a:r>
            <a:r>
              <a:rPr lang="en-US" altLang="en-US" sz="2400" baseline="0" dirty="0">
                <a:solidFill>
                  <a:srgbClr val="FF0000"/>
                </a:solidFill>
              </a:rPr>
              <a:t> </a:t>
            </a:r>
            <a:r>
              <a:rPr lang="en-US" altLang="en-US" sz="2400" dirty="0">
                <a:solidFill>
                  <a:srgbClr val="FF0000"/>
                </a:solidFill>
              </a:rPr>
              <a:t>What does just the Gallery owner know? [</a:t>
            </a:r>
            <a:r>
              <a:rPr lang="en-US" altLang="en-US" sz="2400" i="1" dirty="0">
                <a:solidFill>
                  <a:srgbClr val="FF0000"/>
                </a:solidFill>
              </a:rPr>
              <a:t>Students answer</a:t>
            </a:r>
            <a:r>
              <a:rPr lang="en-US" altLang="en-US" sz="2400" dirty="0">
                <a:solidFill>
                  <a:srgbClr val="FF0000"/>
                </a:solidFill>
              </a:rPr>
              <a:t>] </a:t>
            </a:r>
          </a:p>
          <a:p>
            <a:endParaRPr lang="en-US" altLang="en-US" sz="2400" i="1" dirty="0">
              <a:solidFill>
                <a:srgbClr val="FF0000"/>
              </a:solidFill>
            </a:endParaRPr>
          </a:p>
          <a:p>
            <a:r>
              <a:rPr lang="en-US" altLang="en-US" sz="2400" i="0" dirty="0">
                <a:solidFill>
                  <a:srgbClr val="FF0000"/>
                </a:solidFill>
              </a:rPr>
              <a:t>[</a:t>
            </a:r>
            <a:r>
              <a:rPr lang="en-US" altLang="en-US" sz="2400" i="1" dirty="0">
                <a:solidFill>
                  <a:srgbClr val="FF0000"/>
                </a:solidFill>
              </a:rPr>
              <a:t>If</a:t>
            </a:r>
            <a:r>
              <a:rPr lang="en-US" altLang="en-US" sz="2400" i="1" baseline="0" dirty="0">
                <a:solidFill>
                  <a:srgbClr val="FF0000"/>
                </a:solidFill>
              </a:rPr>
              <a:t> they don’t respond with BATNAs and reservation points the instructor should prompt them to do so</a:t>
            </a:r>
            <a:r>
              <a:rPr lang="en-US" altLang="en-US" sz="2400" i="0" baseline="0" dirty="0">
                <a:solidFill>
                  <a:srgbClr val="FF0000"/>
                </a:solidFill>
              </a:rPr>
              <a:t>]</a:t>
            </a:r>
            <a:r>
              <a:rPr lang="en-US" altLang="en-US" sz="2400" baseline="0" dirty="0">
                <a:solidFill>
                  <a:srgbClr val="FF0000"/>
                </a:solidFill>
              </a:rPr>
              <a:t> What is each side’s BATNA? How about their reservation point?</a:t>
            </a:r>
            <a:r>
              <a:rPr lang="en-US" altLang="en-US" sz="2400" dirty="0">
                <a:solidFill>
                  <a:srgbClr val="FF0000"/>
                </a:solidFill>
              </a:rPr>
              <a:t> [</a:t>
            </a:r>
            <a:r>
              <a:rPr lang="en-US" altLang="en-US" sz="2400" i="1" dirty="0">
                <a:solidFill>
                  <a:srgbClr val="FF0000"/>
                </a:solidFill>
              </a:rPr>
              <a:t>Students answer</a:t>
            </a:r>
            <a:r>
              <a:rPr lang="en-US" altLang="en-US" sz="2400" i="0" dirty="0">
                <a:solidFill>
                  <a:srgbClr val="FF0000"/>
                </a:solidFill>
              </a:rPr>
              <a:t>]</a:t>
            </a:r>
            <a:r>
              <a:rPr lang="en-US" altLang="en-US" sz="2400" dirty="0">
                <a:solidFill>
                  <a:srgbClr val="FF0000"/>
                </a:solidFill>
              </a:rPr>
              <a:t>.</a:t>
            </a:r>
            <a:r>
              <a:rPr lang="en-US" altLang="en-US" sz="2400" baseline="0" dirty="0">
                <a:solidFill>
                  <a:srgbClr val="FF0000"/>
                </a:solidFill>
              </a:rPr>
              <a:t> </a:t>
            </a:r>
            <a:endParaRPr lang="en-US" altLang="en-US" sz="2400" dirty="0">
              <a:solidFill>
                <a:srgbClr val="FF0000"/>
              </a:solidFill>
            </a:endParaRPr>
          </a:p>
          <a:p>
            <a:endParaRPr lang="en-US" altLang="en-US" sz="2400" dirty="0"/>
          </a:p>
          <a:p>
            <a:endParaRPr lang="en-US" dirty="0"/>
          </a:p>
        </p:txBody>
      </p:sp>
      <p:sp>
        <p:nvSpPr>
          <p:cNvPr id="4" name="Slide Number Placeholder 3"/>
          <p:cNvSpPr>
            <a:spLocks noGrp="1"/>
          </p:cNvSpPr>
          <p:nvPr>
            <p:ph type="sldNum" sz="quarter" idx="10"/>
          </p:nvPr>
        </p:nvSpPr>
        <p:spPr/>
        <p:txBody>
          <a:bodyPr/>
          <a:lstStyle/>
          <a:p>
            <a:fld id="{DDED7BE2-A96B-4E9D-A1D5-8D1855B13D4E}" type="slidenum">
              <a:rPr lang="en-US" smtClean="0"/>
              <a:t>9</a:t>
            </a:fld>
            <a:endParaRPr lang="en-US"/>
          </a:p>
        </p:txBody>
      </p:sp>
    </p:spTree>
    <p:extLst>
      <p:ext uri="{BB962C8B-B14F-4D97-AF65-F5344CB8AC3E}">
        <p14:creationId xmlns:p14="http://schemas.microsoft.com/office/powerpoint/2010/main" val="40468779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B2E255-B3BA-4509-B217-DC95EB0C70E9}"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1426706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B2E255-B3BA-4509-B217-DC95EB0C70E9}"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3339993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B2E255-B3BA-4509-B217-DC95EB0C70E9}"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13937921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4" name="Title Placeholder 4">
            <a:extLst>
              <a:ext uri="{FF2B5EF4-FFF2-40B4-BE49-F238E27FC236}">
                <a16:creationId xmlns:a16="http://schemas.microsoft.com/office/drawing/2014/main" id="{C2A2F298-39D2-753E-8FFC-B46E3365CED3}"/>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spTree>
    <p:extLst>
      <p:ext uri="{BB962C8B-B14F-4D97-AF65-F5344CB8AC3E}">
        <p14:creationId xmlns:p14="http://schemas.microsoft.com/office/powerpoint/2010/main" val="1394502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B2E255-B3BA-4509-B217-DC95EB0C70E9}"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2233494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B2E255-B3BA-4509-B217-DC95EB0C70E9}" type="datetimeFigureOut">
              <a:rPr lang="en-US" smtClean="0"/>
              <a:t>6/15/2024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975325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B2E255-B3BA-4509-B217-DC95EB0C70E9}"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384590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B2E255-B3BA-4509-B217-DC95EB0C70E9}" type="datetimeFigureOut">
              <a:rPr lang="en-US" smtClean="0"/>
              <a:t>6/15/2024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2940315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B2E255-B3BA-4509-B217-DC95EB0C70E9}" type="datetimeFigureOut">
              <a:rPr lang="en-US" smtClean="0"/>
              <a:t>6/15/2024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2960418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B2E255-B3BA-4509-B217-DC95EB0C70E9}" type="datetimeFigureOut">
              <a:rPr lang="en-US" smtClean="0"/>
              <a:t>6/15/2024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3056607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B2E255-B3BA-4509-B217-DC95EB0C70E9}"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23253177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B2E255-B3BA-4509-B217-DC95EB0C70E9}" type="datetimeFigureOut">
              <a:rPr lang="en-US" smtClean="0"/>
              <a:t>6/15/2024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245033-86B1-4467-85A2-830145A8E8DE}" type="slidenum">
              <a:rPr lang="en-US" smtClean="0"/>
              <a:t>‹#›</a:t>
            </a:fld>
            <a:endParaRPr lang="en-US"/>
          </a:p>
        </p:txBody>
      </p:sp>
    </p:spTree>
    <p:extLst>
      <p:ext uri="{BB962C8B-B14F-4D97-AF65-F5344CB8AC3E}">
        <p14:creationId xmlns:p14="http://schemas.microsoft.com/office/powerpoint/2010/main" val="524804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B2E255-B3BA-4509-B217-DC95EB0C70E9}" type="datetimeFigureOut">
              <a:rPr lang="en-US" smtClean="0"/>
              <a:t>6/15/2024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245033-86B1-4467-85A2-830145A8E8DE}" type="slidenum">
              <a:rPr lang="en-US" smtClean="0"/>
              <a:t>‹#›</a:t>
            </a:fld>
            <a:endParaRPr lang="en-US"/>
          </a:p>
        </p:txBody>
      </p:sp>
    </p:spTree>
    <p:extLst>
      <p:ext uri="{BB962C8B-B14F-4D97-AF65-F5344CB8AC3E}">
        <p14:creationId xmlns:p14="http://schemas.microsoft.com/office/powerpoint/2010/main" val="11186277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Zone de texte 5">
            <a:extLst>
              <a:ext uri="{FF2B5EF4-FFF2-40B4-BE49-F238E27FC236}">
                <a16:creationId xmlns:a16="http://schemas.microsoft.com/office/drawing/2014/main" id="{CEE01135-CA2C-3E73-E6B2-DE4C1B8B786B}"/>
              </a:ext>
            </a:extLst>
          </p:cNvPr>
          <p:cNvSpPr txBox="1"/>
          <p:nvPr userDrawn="1"/>
        </p:nvSpPr>
        <p:spPr>
          <a:xfrm>
            <a:off x="7254000" y="1618875"/>
            <a:ext cx="1890000" cy="360000"/>
          </a:xfrm>
          <a:prstGeom prst="rect">
            <a:avLst/>
          </a:prstGeom>
          <a:solidFill>
            <a:srgbClr val="1F7DBC"/>
          </a:solidFill>
          <a:ln w="6350">
            <a:noFill/>
          </a:ln>
        </p:spPr>
        <p:txBody>
          <a:bodyPr rot="0" spcFirstLastPara="0" vert="horz" wrap="square" lIns="68580" tIns="34290" rIns="68580" bIns="34290" numCol="1" spcCol="0" rtlCol="0" fromWordArt="0" anchor="ctr" anchorCtr="0" forceAA="0" compatLnSpc="1">
            <a:prstTxWarp prst="textNoShape">
              <a:avLst/>
            </a:prstTxWarp>
            <a:noAutofit/>
          </a:bodyPr>
          <a:lstStyle/>
          <a:p>
            <a:r>
              <a:rPr lang="fr-FR" sz="1350" b="1" dirty="0">
                <a:solidFill>
                  <a:srgbClr val="FFFFFF"/>
                </a:solidFill>
                <a:effectLst/>
                <a:latin typeface="Arial" panose="020B0604020202020204" pitchFamily="34" charset="0"/>
                <a:ea typeface="Roboto Medium" panose="02000000000000000000" pitchFamily="2" charset="0"/>
                <a:cs typeface="Arial" panose="020B0604020202020204" pitchFamily="34" charset="0"/>
              </a:rPr>
              <a:t>Slides</a:t>
            </a:r>
            <a:endParaRPr lang="fr-FR" sz="1350" b="1" dirty="0">
              <a:effectLst/>
              <a:latin typeface="Arial" panose="020B0604020202020204" pitchFamily="34" charset="0"/>
              <a:ea typeface="Roboto Medium" panose="02000000000000000000" pitchFamily="2" charset="0"/>
              <a:cs typeface="Arial" panose="020B0604020202020204" pitchFamily="34" charset="0"/>
            </a:endParaRPr>
          </a:p>
        </p:txBody>
      </p:sp>
      <p:sp>
        <p:nvSpPr>
          <p:cNvPr id="5" name="Title Placeholder 4">
            <a:extLst>
              <a:ext uri="{FF2B5EF4-FFF2-40B4-BE49-F238E27FC236}">
                <a16:creationId xmlns:a16="http://schemas.microsoft.com/office/drawing/2014/main" id="{02BE9ADE-48F4-87E1-87C4-37F2B59229D0}"/>
              </a:ext>
            </a:extLst>
          </p:cNvPr>
          <p:cNvSpPr>
            <a:spLocks noGrp="1"/>
          </p:cNvSpPr>
          <p:nvPr>
            <p:ph type="title"/>
          </p:nvPr>
        </p:nvSpPr>
        <p:spPr>
          <a:xfrm>
            <a:off x="262294" y="2516451"/>
            <a:ext cx="7886700" cy="1325563"/>
          </a:xfrm>
          <a:prstGeom prst="rect">
            <a:avLst/>
          </a:prstGeom>
        </p:spPr>
        <p:txBody>
          <a:bodyPr vert="horz" lIns="91440" tIns="45720" rIns="91440" bIns="45720" rtlCol="0" anchor="ctr">
            <a:normAutofit/>
          </a:bodyPr>
          <a:lstStyle/>
          <a:p>
            <a:r>
              <a:rPr lang="en-US" dirty="0"/>
              <a:t>Click to edit Master title style</a:t>
            </a:r>
            <a:endParaRPr lang="fr-FR" dirty="0"/>
          </a:p>
        </p:txBody>
      </p:sp>
      <p:pic>
        <p:nvPicPr>
          <p:cNvPr id="2" name="Picture 1" descr="A black background with green text&#10;&#10;Description automatically generated">
            <a:extLst>
              <a:ext uri="{FF2B5EF4-FFF2-40B4-BE49-F238E27FC236}">
                <a16:creationId xmlns:a16="http://schemas.microsoft.com/office/drawing/2014/main" id="{EB1AC81B-FB90-19B9-E762-95098AA2565B}"/>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57200" y="457200"/>
            <a:ext cx="3525520" cy="827405"/>
          </a:xfrm>
          <a:prstGeom prst="rect">
            <a:avLst/>
          </a:prstGeom>
          <a:noFill/>
          <a:ln>
            <a:noFill/>
          </a:ln>
        </p:spPr>
      </p:pic>
    </p:spTree>
    <p:extLst>
      <p:ext uri="{BB962C8B-B14F-4D97-AF65-F5344CB8AC3E}">
        <p14:creationId xmlns:p14="http://schemas.microsoft.com/office/powerpoint/2010/main" val="522941953"/>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2400" b="1" kern="1200">
          <a:solidFill>
            <a:srgbClr val="00684B"/>
          </a:solidFill>
          <a:latin typeface="Roboto Slab" pitchFamily="2" charset="0"/>
          <a:ea typeface="Roboto Slab"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ublishing.insead.edu/"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2">
            <a:extLst>
              <a:ext uri="{FF2B5EF4-FFF2-40B4-BE49-F238E27FC236}">
                <a16:creationId xmlns:a16="http://schemas.microsoft.com/office/drawing/2014/main" id="{A91B3043-78BA-5414-CFC1-EA8E3DBC9B0D}"/>
              </a:ext>
            </a:extLst>
          </p:cNvPr>
          <p:cNvSpPr txBox="1">
            <a:spLocks/>
          </p:cNvSpPr>
          <p:nvPr/>
        </p:nvSpPr>
        <p:spPr>
          <a:xfrm>
            <a:off x="334090" y="3029818"/>
            <a:ext cx="8315057" cy="362819"/>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rgbClr val="00684B"/>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fr-FR" sz="2100" b="1" dirty="0">
              <a:latin typeface="Roboto Slab" pitchFamily="2" charset="0"/>
              <a:ea typeface="Roboto Slab" pitchFamily="2" charset="0"/>
            </a:endParaRPr>
          </a:p>
        </p:txBody>
      </p:sp>
      <p:sp>
        <p:nvSpPr>
          <p:cNvPr id="4" name="Text Placeholder 3">
            <a:extLst>
              <a:ext uri="{FF2B5EF4-FFF2-40B4-BE49-F238E27FC236}">
                <a16:creationId xmlns:a16="http://schemas.microsoft.com/office/drawing/2014/main" id="{804FABF2-BFBF-3295-22DB-AD158BFF06A4}"/>
              </a:ext>
            </a:extLst>
          </p:cNvPr>
          <p:cNvSpPr txBox="1">
            <a:spLocks/>
          </p:cNvSpPr>
          <p:nvPr/>
        </p:nvSpPr>
        <p:spPr>
          <a:xfrm>
            <a:off x="358295" y="4576707"/>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450"/>
              </a:spcAft>
              <a:buNone/>
            </a:pPr>
            <a:endParaRPr lang="en-US" sz="750" dirty="0">
              <a:latin typeface="Roboto" panose="02000000000000000000" pitchFamily="2" charset="0"/>
              <a:ea typeface="Roboto" panose="02000000000000000000" pitchFamily="2" charset="0"/>
            </a:endParaRPr>
          </a:p>
        </p:txBody>
      </p:sp>
      <p:sp>
        <p:nvSpPr>
          <p:cNvPr id="5" name="Title Placeholder 4">
            <a:extLst>
              <a:ext uri="{FF2B5EF4-FFF2-40B4-BE49-F238E27FC236}">
                <a16:creationId xmlns:a16="http://schemas.microsoft.com/office/drawing/2014/main" id="{95B59985-71BB-39B0-A25D-A79F4455D554}"/>
              </a:ext>
            </a:extLst>
          </p:cNvPr>
          <p:cNvSpPr>
            <a:spLocks noGrp="1"/>
          </p:cNvSpPr>
          <p:nvPr>
            <p:ph type="title"/>
          </p:nvPr>
        </p:nvSpPr>
        <p:spPr>
          <a:xfrm>
            <a:off x="261938" y="2744391"/>
            <a:ext cx="7886700" cy="994172"/>
          </a:xfrm>
          <a:prstGeom prst="rect">
            <a:avLst/>
          </a:prstGeom>
        </p:spPr>
        <p:txBody>
          <a:bodyPr vert="horz" lIns="68580" tIns="34290" rIns="68580" bIns="34290" rtlCol="0" anchor="ctr">
            <a:normAutofit/>
          </a:bodyPr>
          <a:lstStyle/>
          <a:p>
            <a:r>
              <a:rPr lang="en-US" dirty="0"/>
              <a:t>The Art Case</a:t>
            </a:r>
            <a:endParaRPr lang="fr-FR" dirty="0"/>
          </a:p>
        </p:txBody>
      </p:sp>
      <p:sp>
        <p:nvSpPr>
          <p:cNvPr id="7" name="Text Placeholder 3">
            <a:extLst>
              <a:ext uri="{FF2B5EF4-FFF2-40B4-BE49-F238E27FC236}">
                <a16:creationId xmlns:a16="http://schemas.microsoft.com/office/drawing/2014/main" id="{A8F4ADC1-E06A-AFED-D132-7A0D134CB25A}"/>
              </a:ext>
            </a:extLst>
          </p:cNvPr>
          <p:cNvSpPr txBox="1">
            <a:spLocks/>
          </p:cNvSpPr>
          <p:nvPr/>
        </p:nvSpPr>
        <p:spPr>
          <a:xfrm>
            <a:off x="261938" y="4576706"/>
            <a:ext cx="8177899" cy="10650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300"/>
              </a:spcBef>
              <a:spcAft>
                <a:spcPts val="450"/>
              </a:spcAft>
              <a:buNone/>
            </a:pPr>
            <a:r>
              <a:rPr lang="en-US" sz="750" dirty="0">
                <a:latin typeface="Roboto" panose="02000000000000000000" pitchFamily="2" charset="0"/>
                <a:ea typeface="Roboto" panose="02000000000000000000" pitchFamily="2" charset="0"/>
              </a:rPr>
              <a:t>06/2024-6905</a:t>
            </a:r>
          </a:p>
          <a:p>
            <a:pPr marL="0" indent="0" algn="just">
              <a:lnSpc>
                <a:spcPct val="100000"/>
              </a:lnSpc>
              <a:spcBef>
                <a:spcPts val="300"/>
              </a:spcBef>
              <a:spcAft>
                <a:spcPts val="450"/>
              </a:spcAft>
              <a:buNone/>
            </a:pPr>
            <a:r>
              <a:rPr lang="en-US" sz="750" dirty="0">
                <a:latin typeface="Roboto" panose="02000000000000000000" pitchFamily="2" charset="0"/>
                <a:ea typeface="Roboto" panose="02000000000000000000" pitchFamily="2" charset="0"/>
              </a:rPr>
              <a:t>This slide deck was prepared by </a:t>
            </a:r>
            <a:r>
              <a:rPr lang="en-GB" sz="750" dirty="0">
                <a:latin typeface="Roboto" panose="02000000000000000000" pitchFamily="2" charset="0"/>
                <a:ea typeface="Roboto" panose="02000000000000000000" pitchFamily="2" charset="0"/>
              </a:rPr>
              <a:t>Martin Schweinsberg, Associate Professor of Organisational Behaviour at ESMT Berlin, Horacio </a:t>
            </a:r>
            <a:r>
              <a:rPr lang="en-GB" sz="750" dirty="0" err="1">
                <a:latin typeface="Roboto" panose="02000000000000000000" pitchFamily="2" charset="0"/>
                <a:ea typeface="Roboto" panose="02000000000000000000" pitchFamily="2" charset="0"/>
              </a:rPr>
              <a:t>Falcão</a:t>
            </a:r>
            <a:r>
              <a:rPr lang="en-GB" sz="750" dirty="0">
                <a:latin typeface="Roboto" panose="02000000000000000000" pitchFamily="2" charset="0"/>
                <a:ea typeface="Roboto" panose="02000000000000000000" pitchFamily="2" charset="0"/>
              </a:rPr>
              <a:t>, Professor of Management Practice of Decision Sciences at INSEAD, </a:t>
            </a:r>
            <a:r>
              <a:rPr lang="en-US" sz="750" dirty="0">
                <a:latin typeface="Roboto" panose="02000000000000000000" pitchFamily="2" charset="0"/>
                <a:ea typeface="Roboto" panose="02000000000000000000" pitchFamily="2" charset="0"/>
              </a:rPr>
              <a:t>Warren Tierney, Postdoctoral Research Associate at INSEAD, </a:t>
            </a:r>
            <a:r>
              <a:rPr lang="en-GB" sz="750" dirty="0">
                <a:latin typeface="Roboto" panose="02000000000000000000" pitchFamily="2" charset="0"/>
                <a:ea typeface="Roboto" panose="02000000000000000000" pitchFamily="2" charset="0"/>
              </a:rPr>
              <a:t>and Eric Uhlmann, Professor of Organisational Behaviour at INSEAD</a:t>
            </a:r>
            <a:r>
              <a:rPr lang="en-US" sz="750" dirty="0">
                <a:latin typeface="Roboto" panose="02000000000000000000" pitchFamily="2" charset="0"/>
                <a:ea typeface="Roboto" panose="02000000000000000000" pitchFamily="2" charset="0"/>
              </a:rPr>
              <a:t>, as additional material to the role play “</a:t>
            </a:r>
            <a:r>
              <a:rPr lang="en-US" sz="750" i="1" dirty="0">
                <a:latin typeface="Roboto" panose="02000000000000000000" pitchFamily="2" charset="0"/>
                <a:ea typeface="Roboto" panose="02000000000000000000" pitchFamily="2" charset="0"/>
              </a:rPr>
              <a:t>The Art Case</a:t>
            </a:r>
            <a:r>
              <a:rPr lang="en-US" sz="750" dirty="0">
                <a:latin typeface="Roboto" panose="02000000000000000000" pitchFamily="2" charset="0"/>
                <a:ea typeface="Roboto" panose="02000000000000000000" pitchFamily="2" charset="0"/>
              </a:rPr>
              <a:t>”.</a:t>
            </a:r>
          </a:p>
          <a:p>
            <a:pPr marL="0" indent="0">
              <a:lnSpc>
                <a:spcPct val="100000"/>
              </a:lnSpc>
              <a:spcBef>
                <a:spcPts val="300"/>
              </a:spcBef>
              <a:spcAft>
                <a:spcPts val="450"/>
              </a:spcAft>
              <a:buNone/>
            </a:pPr>
            <a:r>
              <a:rPr lang="en-US" sz="750" dirty="0">
                <a:latin typeface="Roboto" panose="02000000000000000000" pitchFamily="2" charset="0"/>
                <a:ea typeface="Roboto" panose="02000000000000000000" pitchFamily="2" charset="0"/>
              </a:rPr>
              <a:t>To access INSEAD teaching materials, go to </a:t>
            </a:r>
            <a:r>
              <a:rPr lang="en-US" sz="750" dirty="0">
                <a:latin typeface="Roboto" panose="02000000000000000000" pitchFamily="2" charset="0"/>
                <a:ea typeface="Roboto" panose="02000000000000000000" pitchFamily="2" charset="0"/>
                <a:hlinkClick r:id="rId3"/>
              </a:rPr>
              <a:t>https://publishing.insead.edu/</a:t>
            </a:r>
            <a:r>
              <a:rPr lang="en-US" sz="750" dirty="0">
                <a:latin typeface="Roboto" panose="02000000000000000000" pitchFamily="2" charset="0"/>
                <a:ea typeface="Roboto" panose="02000000000000000000" pitchFamily="2" charset="0"/>
              </a:rPr>
              <a:t>. </a:t>
            </a:r>
          </a:p>
          <a:p>
            <a:pPr marL="0" indent="0">
              <a:lnSpc>
                <a:spcPct val="100000"/>
              </a:lnSpc>
              <a:spcBef>
                <a:spcPts val="300"/>
              </a:spcBef>
              <a:spcAft>
                <a:spcPts val="450"/>
              </a:spcAft>
              <a:buNone/>
            </a:pPr>
            <a:r>
              <a:rPr lang="en-US" sz="750" dirty="0">
                <a:latin typeface="Roboto" panose="02000000000000000000" pitchFamily="2" charset="0"/>
                <a:ea typeface="Roboto" panose="02000000000000000000" pitchFamily="2" charset="0"/>
              </a:rPr>
              <a:t>Copyright © 2024 </a:t>
            </a:r>
            <a:r>
              <a:rPr lang="en-GB" sz="750" dirty="0">
                <a:latin typeface="Roboto" panose="02000000000000000000" pitchFamily="2" charset="0"/>
                <a:ea typeface="Roboto" panose="02000000000000000000" pitchFamily="2" charset="0"/>
              </a:rPr>
              <a:t>Martin Schweinsberg, Horacio </a:t>
            </a:r>
            <a:r>
              <a:rPr lang="en-GB" sz="750" dirty="0" err="1">
                <a:latin typeface="Roboto" panose="02000000000000000000" pitchFamily="2" charset="0"/>
                <a:ea typeface="Roboto" panose="02000000000000000000" pitchFamily="2" charset="0"/>
              </a:rPr>
              <a:t>Falcão</a:t>
            </a:r>
            <a:r>
              <a:rPr lang="en-GB" sz="750" dirty="0">
                <a:latin typeface="Roboto" panose="02000000000000000000" pitchFamily="2" charset="0"/>
                <a:ea typeface="Roboto" panose="02000000000000000000" pitchFamily="2" charset="0"/>
              </a:rPr>
              <a:t>, Eric Uhlmann.</a:t>
            </a:r>
            <a:endParaRPr lang="en-US" sz="750" dirty="0">
              <a:latin typeface="Roboto" panose="02000000000000000000" pitchFamily="2" charset="0"/>
              <a:ea typeface="Roboto" panose="02000000000000000000" pitchFamily="2" charset="0"/>
            </a:endParaRPr>
          </a:p>
          <a:p>
            <a:pPr marL="0" indent="0">
              <a:lnSpc>
                <a:spcPct val="100000"/>
              </a:lnSpc>
              <a:spcBef>
                <a:spcPts val="300"/>
              </a:spcBef>
              <a:spcAft>
                <a:spcPts val="450"/>
              </a:spcAft>
              <a:buNone/>
            </a:pPr>
            <a:r>
              <a:rPr lang="en-US" sz="750" dirty="0">
                <a:latin typeface="Roboto" panose="02000000000000000000" pitchFamily="2" charset="0"/>
                <a:ea typeface="Roboto" panose="02000000000000000000" pitchFamily="2" charset="0"/>
              </a:rPr>
              <a:t>COPIES MAY NOT BE MADE WITHOUT PERMISSION. NO PART OF THIS PUBLICATION MAY BE, COPIED, STORED, TRANSMITTED, TRANSLATED, REPRODUCED OR DISTRIBUTED IN ANY FORM OR MEDIUM WHATSOEVER WITHOUT THE PERMISSION OF THE COPYRIGHT OWNER.</a:t>
            </a:r>
          </a:p>
        </p:txBody>
      </p:sp>
    </p:spTree>
    <p:extLst>
      <p:ext uri="{BB962C8B-B14F-4D97-AF65-F5344CB8AC3E}">
        <p14:creationId xmlns:p14="http://schemas.microsoft.com/office/powerpoint/2010/main" val="1409809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76200"/>
            <a:ext cx="8229600" cy="1143000"/>
          </a:xfrm>
        </p:spPr>
        <p:txBody>
          <a:bodyPr/>
          <a:lstStyle/>
          <a:p>
            <a:pPr eaLnBrk="1" hangingPunct="1"/>
            <a:r>
              <a:rPr lang="en-US" altLang="en-US" sz="3600" b="1" dirty="0"/>
              <a:t>Debrief: The Art Case</a:t>
            </a:r>
            <a:endParaRPr lang="en-US" altLang="en-US" sz="3600" dirty="0"/>
          </a:p>
        </p:txBody>
      </p:sp>
      <p:sp>
        <p:nvSpPr>
          <p:cNvPr id="59395" name="Content Placeholder 2"/>
          <p:cNvSpPr>
            <a:spLocks noGrp="1"/>
          </p:cNvSpPr>
          <p:nvPr>
            <p:ph idx="1"/>
          </p:nvPr>
        </p:nvSpPr>
        <p:spPr>
          <a:xfrm>
            <a:off x="457200" y="990600"/>
            <a:ext cx="8229600" cy="5943600"/>
          </a:xfrm>
        </p:spPr>
        <p:txBody>
          <a:bodyPr>
            <a:normAutofit/>
          </a:bodyPr>
          <a:lstStyle/>
          <a:p>
            <a:pPr eaLnBrk="1" hangingPunct="1"/>
            <a:r>
              <a:rPr lang="en-US" altLang="en-US" sz="2400" dirty="0"/>
              <a:t>What does everyone know?</a:t>
            </a:r>
          </a:p>
          <a:p>
            <a:pPr lvl="1" eaLnBrk="1" hangingPunct="1"/>
            <a:r>
              <a:rPr lang="en-US" altLang="en-US" sz="2400" dirty="0"/>
              <a:t>Upcoming exhibition of South American art at                   National Arts Museum London</a:t>
            </a:r>
          </a:p>
          <a:p>
            <a:pPr lvl="1" eaLnBrk="1" hangingPunct="1"/>
            <a:r>
              <a:rPr lang="en-US" altLang="en-US" sz="2400" dirty="0"/>
              <a:t>Museum director looking to buy a piece of art for this</a:t>
            </a:r>
          </a:p>
          <a:p>
            <a:pPr lvl="1" eaLnBrk="1" hangingPunct="1">
              <a:buFont typeface="Arial" pitchFamily="34" charset="0"/>
              <a:buNone/>
            </a:pPr>
            <a:endParaRPr lang="en-US" altLang="en-US" sz="1200" u="sng" dirty="0"/>
          </a:p>
          <a:p>
            <a:pPr eaLnBrk="1" hangingPunct="1"/>
            <a:r>
              <a:rPr lang="en-US" altLang="en-US" sz="2400" dirty="0"/>
              <a:t>What does just the Museum director know?</a:t>
            </a:r>
          </a:p>
          <a:p>
            <a:pPr lvl="1"/>
            <a:r>
              <a:rPr lang="en-US" altLang="en-US" sz="2400" dirty="0"/>
              <a:t>Best alternative (BATNA): acceptable quality piece from   To-map for </a:t>
            </a:r>
            <a:r>
              <a:rPr lang="en-US" sz="2400" dirty="0"/>
              <a:t>£</a:t>
            </a:r>
            <a:r>
              <a:rPr lang="en-US" altLang="en-US" sz="2400" dirty="0"/>
              <a:t>300,000 - </a:t>
            </a:r>
            <a:r>
              <a:rPr lang="en-US" sz="2400" dirty="0"/>
              <a:t>£</a:t>
            </a:r>
            <a:r>
              <a:rPr lang="en-US" altLang="en-US" sz="2400" dirty="0"/>
              <a:t>350,000 (unreliable gallery)</a:t>
            </a:r>
          </a:p>
          <a:p>
            <a:pPr lvl="1"/>
            <a:r>
              <a:rPr lang="en-US" altLang="en-US" sz="2400" dirty="0"/>
              <a:t>Reservation point:</a:t>
            </a:r>
            <a:r>
              <a:rPr lang="en-US" altLang="en-US" sz="2400" b="1" dirty="0"/>
              <a:t> </a:t>
            </a:r>
            <a:r>
              <a:rPr lang="en-US" dirty="0"/>
              <a:t>£</a:t>
            </a:r>
            <a:r>
              <a:rPr lang="en-US" altLang="en-US" sz="2400" dirty="0"/>
              <a:t>600,000 (really wants high quality)</a:t>
            </a:r>
          </a:p>
          <a:p>
            <a:pPr lvl="1" eaLnBrk="1" hangingPunct="1"/>
            <a:endParaRPr lang="en-US" altLang="en-US" sz="1200" b="1" u="sng" dirty="0"/>
          </a:p>
          <a:p>
            <a:pPr eaLnBrk="1" hangingPunct="1"/>
            <a:r>
              <a:rPr lang="en-US" altLang="en-US" sz="2400" dirty="0"/>
              <a:t>What does just the Gallery owner know?</a:t>
            </a:r>
          </a:p>
          <a:p>
            <a:pPr lvl="1"/>
            <a:r>
              <a:rPr lang="en-US" altLang="en-US" sz="2400" dirty="0"/>
              <a:t>Potential sale to wealthy collector for </a:t>
            </a:r>
            <a:r>
              <a:rPr lang="en-US" sz="2400" dirty="0"/>
              <a:t>£</a:t>
            </a:r>
            <a:r>
              <a:rPr lang="en-US" altLang="en-US" sz="2400" dirty="0"/>
              <a:t>1,000,000 (phantom BATNA) </a:t>
            </a:r>
          </a:p>
          <a:p>
            <a:pPr lvl="1"/>
            <a:r>
              <a:rPr lang="en-US" altLang="en-US" sz="2400" dirty="0"/>
              <a:t>Reservation point: </a:t>
            </a:r>
            <a:r>
              <a:rPr lang="en-US" sz="2400" dirty="0"/>
              <a:t>£</a:t>
            </a:r>
            <a:r>
              <a:rPr lang="en-US" altLang="en-US" sz="2400" dirty="0"/>
              <a:t>400,000 (really wants NAML showing)</a:t>
            </a:r>
          </a:p>
          <a:p>
            <a:pPr lvl="1" eaLnBrk="1" hangingPunct="1">
              <a:buFont typeface="Arial" pitchFamily="34" charset="0"/>
              <a:buNone/>
            </a:pPr>
            <a:endParaRPr lang="en-US" altLang="en-US" sz="2400" dirty="0"/>
          </a:p>
          <a:p>
            <a:pPr lvl="1" eaLnBrk="1" hangingPunct="1"/>
            <a:endParaRPr lang="en-US" altLang="en-US" sz="2400" dirty="0"/>
          </a:p>
          <a:p>
            <a:pPr eaLnBrk="1" hangingPunct="1"/>
            <a:endParaRPr lang="en-US" altLang="en-US" sz="2400" dirty="0"/>
          </a:p>
        </p:txBody>
      </p:sp>
      <p:pic>
        <p:nvPicPr>
          <p:cNvPr id="5" name="Picture 4" descr="Artist, Brush, Colors, Rainbow, Roygbiv, Paint, Canv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52400"/>
            <a:ext cx="1882422" cy="136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43306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457200" y="609600"/>
            <a:ext cx="8229600" cy="1143000"/>
          </a:xfrm>
        </p:spPr>
        <p:txBody>
          <a:bodyPr>
            <a:normAutofit fontScale="90000"/>
          </a:bodyPr>
          <a:lstStyle/>
          <a:p>
            <a:pPr eaLnBrk="1" hangingPunct="1">
              <a:defRPr/>
            </a:pPr>
            <a:r>
              <a:rPr lang="en-US" altLang="en-US" sz="3600" b="1" dirty="0"/>
              <a:t>The Art Case: </a:t>
            </a:r>
            <a:br>
              <a:rPr lang="en-US" altLang="en-US" sz="3600" b="1" dirty="0"/>
            </a:br>
            <a:r>
              <a:rPr lang="en-US" altLang="en-US" sz="3600" b="1" dirty="0"/>
              <a:t>Bargaining Zone</a:t>
            </a:r>
            <a:br>
              <a:rPr lang="en-US" altLang="en-US" sz="3600" b="1" dirty="0"/>
            </a:br>
            <a:endParaRPr lang="en-US" altLang="en-US" sz="3600" b="1" dirty="0">
              <a:solidFill>
                <a:srgbClr val="FF0000"/>
              </a:solidFill>
            </a:endParaRPr>
          </a:p>
        </p:txBody>
      </p:sp>
      <p:grpSp>
        <p:nvGrpSpPr>
          <p:cNvPr id="60419" name="Group 5"/>
          <p:cNvGrpSpPr>
            <a:grpSpLocks/>
          </p:cNvGrpSpPr>
          <p:nvPr/>
        </p:nvGrpSpPr>
        <p:grpSpPr bwMode="auto">
          <a:xfrm>
            <a:off x="1498600" y="2090738"/>
            <a:ext cx="6804025" cy="3606800"/>
            <a:chOff x="1410" y="1046"/>
            <a:chExt cx="3887" cy="1883"/>
          </a:xfrm>
        </p:grpSpPr>
        <p:sp>
          <p:nvSpPr>
            <p:cNvPr id="60421" name="Line 6"/>
            <p:cNvSpPr>
              <a:spLocks noChangeShapeType="1"/>
            </p:cNvSpPr>
            <p:nvPr/>
          </p:nvSpPr>
          <p:spPr bwMode="auto">
            <a:xfrm>
              <a:off x="1690" y="1609"/>
              <a:ext cx="297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2" name="Line 7"/>
            <p:cNvSpPr>
              <a:spLocks noChangeShapeType="1"/>
            </p:cNvSpPr>
            <p:nvPr/>
          </p:nvSpPr>
          <p:spPr bwMode="auto">
            <a:xfrm>
              <a:off x="1690" y="1609"/>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3" name="Line 8"/>
            <p:cNvSpPr>
              <a:spLocks noChangeShapeType="1"/>
            </p:cNvSpPr>
            <p:nvPr/>
          </p:nvSpPr>
          <p:spPr bwMode="auto">
            <a:xfrm>
              <a:off x="4666" y="1609"/>
              <a:ext cx="0" cy="1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0424" name="Text Box 9"/>
            <p:cNvSpPr txBox="1">
              <a:spLocks noChangeArrowheads="1"/>
            </p:cNvSpPr>
            <p:nvPr/>
          </p:nvSpPr>
          <p:spPr bwMode="auto">
            <a:xfrm>
              <a:off x="1436" y="1742"/>
              <a:ext cx="771"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en-US" sz="2400" dirty="0"/>
                <a:t>£</a:t>
              </a:r>
              <a:r>
                <a:rPr lang="en-US" altLang="en-US" sz="2400" dirty="0"/>
                <a:t>400,000</a:t>
              </a:r>
            </a:p>
          </p:txBody>
        </p:sp>
        <p:sp>
          <p:nvSpPr>
            <p:cNvPr id="60425" name="Text Box 10"/>
            <p:cNvSpPr txBox="1">
              <a:spLocks noChangeArrowheads="1"/>
            </p:cNvSpPr>
            <p:nvPr/>
          </p:nvSpPr>
          <p:spPr bwMode="auto">
            <a:xfrm>
              <a:off x="4328" y="1745"/>
              <a:ext cx="771" cy="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spcBef>
                  <a:spcPct val="0"/>
                </a:spcBef>
                <a:buNone/>
              </a:pPr>
              <a:r>
                <a:rPr lang="en-US" sz="2400" dirty="0"/>
                <a:t>£</a:t>
              </a:r>
              <a:r>
                <a:rPr lang="en-US" altLang="en-US" sz="2400" dirty="0"/>
                <a:t>600,000</a:t>
              </a:r>
            </a:p>
          </p:txBody>
        </p:sp>
        <p:sp>
          <p:nvSpPr>
            <p:cNvPr id="60426" name="Text Box 13"/>
            <p:cNvSpPr txBox="1">
              <a:spLocks noChangeArrowheads="1"/>
            </p:cNvSpPr>
            <p:nvPr/>
          </p:nvSpPr>
          <p:spPr bwMode="auto">
            <a:xfrm>
              <a:off x="1410" y="1077"/>
              <a:ext cx="1109"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t>Gallery owner</a:t>
              </a:r>
            </a:p>
            <a:p>
              <a:pPr algn="ctr" eaLnBrk="1" hangingPunct="1">
                <a:spcBef>
                  <a:spcPct val="0"/>
                </a:spcBef>
                <a:buFontTx/>
                <a:buNone/>
              </a:pPr>
              <a:r>
                <a:rPr lang="en-US" altLang="en-US" sz="2400" dirty="0"/>
                <a:t>RP</a:t>
              </a:r>
              <a:endParaRPr lang="en-US" altLang="en-US" sz="2400" baseline="-25000" dirty="0"/>
            </a:p>
          </p:txBody>
        </p:sp>
        <p:sp>
          <p:nvSpPr>
            <p:cNvPr id="60427" name="Text Box 14"/>
            <p:cNvSpPr txBox="1">
              <a:spLocks noChangeArrowheads="1"/>
            </p:cNvSpPr>
            <p:nvPr/>
          </p:nvSpPr>
          <p:spPr bwMode="auto">
            <a:xfrm>
              <a:off x="3955" y="1046"/>
              <a:ext cx="1342"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2400" dirty="0"/>
                <a:t>Museum director</a:t>
              </a:r>
            </a:p>
            <a:p>
              <a:pPr algn="ctr" eaLnBrk="1" hangingPunct="1">
                <a:spcBef>
                  <a:spcPct val="0"/>
                </a:spcBef>
                <a:buFontTx/>
                <a:buNone/>
              </a:pPr>
              <a:r>
                <a:rPr lang="en-US" altLang="en-US" sz="2400" dirty="0"/>
                <a:t>     RP</a:t>
              </a:r>
              <a:endParaRPr lang="en-US" altLang="en-US" sz="2400" baseline="-25000" dirty="0"/>
            </a:p>
          </p:txBody>
        </p:sp>
        <p:sp>
          <p:nvSpPr>
            <p:cNvPr id="60428" name="Line 15"/>
            <p:cNvSpPr>
              <a:spLocks noChangeShapeType="1"/>
            </p:cNvSpPr>
            <p:nvPr/>
          </p:nvSpPr>
          <p:spPr bwMode="auto">
            <a:xfrm flipV="1">
              <a:off x="4618" y="2041"/>
              <a:ext cx="0" cy="336"/>
            </a:xfrm>
            <a:prstGeom prst="line">
              <a:avLst/>
            </a:prstGeom>
            <a:noFill/>
            <a:ln w="952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60429" name="Line 16"/>
            <p:cNvSpPr>
              <a:spLocks noChangeShapeType="1"/>
            </p:cNvSpPr>
            <p:nvPr/>
          </p:nvSpPr>
          <p:spPr bwMode="auto">
            <a:xfrm>
              <a:off x="1690" y="2402"/>
              <a:ext cx="2928" cy="0"/>
            </a:xfrm>
            <a:prstGeom prst="line">
              <a:avLst/>
            </a:prstGeom>
            <a:noFill/>
            <a:ln w="9525">
              <a:solidFill>
                <a:srgbClr val="C000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29041" name="Line 17"/>
            <p:cNvSpPr>
              <a:spLocks noChangeShapeType="1"/>
            </p:cNvSpPr>
            <p:nvPr/>
          </p:nvSpPr>
          <p:spPr bwMode="auto">
            <a:xfrm flipV="1">
              <a:off x="1690" y="2041"/>
              <a:ext cx="0" cy="336"/>
            </a:xfrm>
            <a:prstGeom prst="line">
              <a:avLst/>
            </a:prstGeom>
            <a:ln>
              <a:solidFill>
                <a:srgbClr val="C00000"/>
              </a:solidFill>
              <a:prstDash val="dash"/>
              <a:headEnd/>
              <a:tailEnd/>
            </a:ln>
          </p:spPr>
          <p:style>
            <a:lnRef idx="1">
              <a:schemeClr val="accent2"/>
            </a:lnRef>
            <a:fillRef idx="0">
              <a:schemeClr val="accent2"/>
            </a:fillRef>
            <a:effectRef idx="0">
              <a:schemeClr val="accent2"/>
            </a:effectRef>
            <a:fontRef idx="minor">
              <a:schemeClr val="tx1"/>
            </a:fontRef>
          </p:style>
          <p:txBody>
            <a:bodyPr/>
            <a:lstStyle/>
            <a:p>
              <a:pPr eaLnBrk="1" fontAlgn="auto" hangingPunct="1">
                <a:spcBef>
                  <a:spcPts val="0"/>
                </a:spcBef>
                <a:spcAft>
                  <a:spcPts val="0"/>
                </a:spcAft>
                <a:defRPr/>
              </a:pPr>
              <a:endParaRPr lang="en-US" sz="2400"/>
            </a:p>
          </p:txBody>
        </p:sp>
        <p:sp>
          <p:nvSpPr>
            <p:cNvPr id="60431" name="Text Box 18"/>
            <p:cNvSpPr txBox="1">
              <a:spLocks noChangeArrowheads="1"/>
            </p:cNvSpPr>
            <p:nvPr/>
          </p:nvSpPr>
          <p:spPr bwMode="auto">
            <a:xfrm>
              <a:off x="2556" y="2495"/>
              <a:ext cx="1248" cy="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r>
                <a:rPr lang="en-US" altLang="en-US" sz="2400" dirty="0"/>
                <a:t>Bargaining Zone</a:t>
              </a:r>
            </a:p>
            <a:p>
              <a:pPr>
                <a:spcBef>
                  <a:spcPct val="0"/>
                </a:spcBef>
                <a:buNone/>
              </a:pPr>
              <a:r>
                <a:rPr lang="en-US" altLang="en-US" sz="2400" dirty="0"/>
                <a:t>    </a:t>
              </a:r>
              <a:r>
                <a:rPr lang="en-US" sz="2400" dirty="0"/>
                <a:t>£</a:t>
              </a:r>
              <a:r>
                <a:rPr lang="en-US" altLang="en-US" sz="2400" dirty="0"/>
                <a:t>200,000</a:t>
              </a:r>
            </a:p>
          </p:txBody>
        </p:sp>
      </p:grpSp>
      <p:pic>
        <p:nvPicPr>
          <p:cNvPr id="16" name="Picture 15" descr="Artist, Brush, Colors, Rainbow, Roygbiv, Paint, Canv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52400"/>
            <a:ext cx="1882422" cy="136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880341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pPr algn="l"/>
            <a:r>
              <a:rPr lang="en-US" sz="3600" b="1" dirty="0"/>
              <a:t>Your results: The Art Case</a:t>
            </a:r>
          </a:p>
        </p:txBody>
      </p:sp>
    </p:spTree>
    <p:extLst>
      <p:ext uri="{BB962C8B-B14F-4D97-AF65-F5344CB8AC3E}">
        <p14:creationId xmlns:p14="http://schemas.microsoft.com/office/powerpoint/2010/main" val="3086134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pPr algn="l"/>
            <a:r>
              <a:rPr lang="en-US" sz="3600" b="1" dirty="0"/>
              <a:t>Your results</a:t>
            </a:r>
          </a:p>
        </p:txBody>
      </p:sp>
      <p:graphicFrame>
        <p:nvGraphicFramePr>
          <p:cNvPr id="5" name="Chart 4"/>
          <p:cNvGraphicFramePr>
            <a:graphicFrameLocks/>
          </p:cNvGraphicFramePr>
          <p:nvPr/>
        </p:nvGraphicFramePr>
        <p:xfrm>
          <a:off x="0" y="685800"/>
          <a:ext cx="8915399"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381000" y="5521404"/>
            <a:ext cx="8534400" cy="1015663"/>
          </a:xfrm>
          <a:prstGeom prst="rect">
            <a:avLst/>
          </a:prstGeom>
          <a:noFill/>
        </p:spPr>
        <p:txBody>
          <a:bodyPr wrap="square" rtlCol="0">
            <a:spAutoFit/>
          </a:bodyPr>
          <a:lstStyle/>
          <a:p>
            <a:r>
              <a:rPr lang="en-US" sz="2000" dirty="0"/>
              <a:t>Did you agree that the painting would become a part of the NAML’s South American art permanent collection? The centerpiece? Have its own section in the NAML? Show photos and films about the artist as part of the exhibit?</a:t>
            </a:r>
          </a:p>
        </p:txBody>
      </p:sp>
      <p:sp>
        <p:nvSpPr>
          <p:cNvPr id="7" name="TextBox 6"/>
          <p:cNvSpPr txBox="1"/>
          <p:nvPr/>
        </p:nvSpPr>
        <p:spPr>
          <a:xfrm>
            <a:off x="3276600" y="3429000"/>
            <a:ext cx="914400" cy="646331"/>
          </a:xfrm>
          <a:prstGeom prst="rect">
            <a:avLst/>
          </a:prstGeom>
          <a:noFill/>
        </p:spPr>
        <p:txBody>
          <a:bodyPr wrap="square" rtlCol="0">
            <a:spAutoFit/>
          </a:bodyPr>
          <a:lstStyle/>
          <a:p>
            <a:r>
              <a:rPr lang="en-US" dirty="0"/>
              <a:t>Plus 1% profits</a:t>
            </a:r>
          </a:p>
        </p:txBody>
      </p:sp>
      <p:sp>
        <p:nvSpPr>
          <p:cNvPr id="8" name="TextBox 7"/>
          <p:cNvSpPr txBox="1"/>
          <p:nvPr/>
        </p:nvSpPr>
        <p:spPr>
          <a:xfrm>
            <a:off x="4724400" y="3048000"/>
            <a:ext cx="1143000" cy="923330"/>
          </a:xfrm>
          <a:prstGeom prst="rect">
            <a:avLst/>
          </a:prstGeom>
          <a:noFill/>
        </p:spPr>
        <p:txBody>
          <a:bodyPr wrap="square" rtlCol="0">
            <a:spAutoFit/>
          </a:bodyPr>
          <a:lstStyle/>
          <a:p>
            <a:r>
              <a:rPr lang="en-US" dirty="0"/>
              <a:t>Loan w/ 3 more artworks</a:t>
            </a:r>
          </a:p>
        </p:txBody>
      </p:sp>
      <p:sp>
        <p:nvSpPr>
          <p:cNvPr id="9" name="TextBox 8"/>
          <p:cNvSpPr txBox="1"/>
          <p:nvPr/>
        </p:nvSpPr>
        <p:spPr>
          <a:xfrm>
            <a:off x="5943600" y="3343870"/>
            <a:ext cx="1143000" cy="646331"/>
          </a:xfrm>
          <a:prstGeom prst="rect">
            <a:avLst/>
          </a:prstGeom>
          <a:noFill/>
        </p:spPr>
        <p:txBody>
          <a:bodyPr wrap="square" rtlCol="0">
            <a:spAutoFit/>
          </a:bodyPr>
          <a:lstStyle/>
          <a:p>
            <a:r>
              <a:rPr lang="en-US" dirty="0"/>
              <a:t>Plus % of tickets</a:t>
            </a:r>
          </a:p>
        </p:txBody>
      </p:sp>
      <p:sp>
        <p:nvSpPr>
          <p:cNvPr id="10" name="TextBox 9"/>
          <p:cNvSpPr txBox="1"/>
          <p:nvPr/>
        </p:nvSpPr>
        <p:spPr>
          <a:xfrm>
            <a:off x="8153400" y="3276600"/>
            <a:ext cx="1143000" cy="646331"/>
          </a:xfrm>
          <a:prstGeom prst="rect">
            <a:avLst/>
          </a:prstGeom>
          <a:noFill/>
        </p:spPr>
        <p:txBody>
          <a:bodyPr wrap="square" rtlCol="0">
            <a:spAutoFit/>
          </a:bodyPr>
          <a:lstStyle/>
          <a:p>
            <a:r>
              <a:rPr lang="en-US" dirty="0"/>
              <a:t>Plus % of tickets</a:t>
            </a:r>
          </a:p>
        </p:txBody>
      </p:sp>
    </p:spTree>
    <p:extLst>
      <p:ext uri="{BB962C8B-B14F-4D97-AF65-F5344CB8AC3E}">
        <p14:creationId xmlns:p14="http://schemas.microsoft.com/office/powerpoint/2010/main" val="293424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381000"/>
            <a:ext cx="8229600" cy="1143000"/>
          </a:xfrm>
        </p:spPr>
        <p:txBody>
          <a:bodyPr>
            <a:normAutofit/>
          </a:bodyPr>
          <a:lstStyle/>
          <a:p>
            <a:r>
              <a:rPr lang="en-US" altLang="en-US" sz="3600" b="1" dirty="0">
                <a:solidFill>
                  <a:srgbClr val="FF0000"/>
                </a:solidFill>
              </a:rPr>
              <a:t>Did you make the first offer?</a:t>
            </a:r>
          </a:p>
        </p:txBody>
      </p:sp>
    </p:spTree>
    <p:extLst>
      <p:ext uri="{BB962C8B-B14F-4D97-AF65-F5344CB8AC3E}">
        <p14:creationId xmlns:p14="http://schemas.microsoft.com/office/powerpoint/2010/main" val="3076064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57200" y="381000"/>
            <a:ext cx="8229600" cy="1143000"/>
          </a:xfrm>
        </p:spPr>
        <p:txBody>
          <a:bodyPr>
            <a:normAutofit fontScale="90000"/>
          </a:bodyPr>
          <a:lstStyle/>
          <a:p>
            <a:r>
              <a:rPr lang="en-US" altLang="en-US" sz="3600" b="1" dirty="0">
                <a:solidFill>
                  <a:srgbClr val="FF0000"/>
                </a:solidFill>
              </a:rPr>
              <a:t>Effect of the First Offer</a:t>
            </a:r>
            <a:br>
              <a:rPr lang="en-US" altLang="en-US" sz="3600" b="1" dirty="0">
                <a:solidFill>
                  <a:srgbClr val="FF0000"/>
                </a:solidFill>
              </a:rPr>
            </a:br>
            <a:r>
              <a:rPr lang="en-US" altLang="en-US" sz="3600" b="1" dirty="0">
                <a:solidFill>
                  <a:srgbClr val="FF0000"/>
                </a:solidFill>
              </a:rPr>
              <a:t>in Bargaining Situations?</a:t>
            </a:r>
          </a:p>
        </p:txBody>
      </p:sp>
    </p:spTree>
    <p:extLst>
      <p:ext uri="{BB962C8B-B14F-4D97-AF65-F5344CB8AC3E}">
        <p14:creationId xmlns:p14="http://schemas.microsoft.com/office/powerpoint/2010/main" val="850958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0" y="2667000"/>
            <a:ext cx="3581400" cy="3581400"/>
          </a:xfrm>
          <a:prstGeom prst="rect">
            <a:avLst/>
          </a:prstGeom>
        </p:spPr>
      </p:pic>
      <p:sp>
        <p:nvSpPr>
          <p:cNvPr id="6" name="Title 1"/>
          <p:cNvSpPr>
            <a:spLocks noGrp="1"/>
          </p:cNvSpPr>
          <p:nvPr>
            <p:ph type="title"/>
          </p:nvPr>
        </p:nvSpPr>
        <p:spPr>
          <a:xfrm>
            <a:off x="457200" y="609600"/>
            <a:ext cx="8229600" cy="1143000"/>
          </a:xfrm>
        </p:spPr>
        <p:txBody>
          <a:bodyPr>
            <a:normAutofit fontScale="90000"/>
          </a:bodyPr>
          <a:lstStyle/>
          <a:p>
            <a:r>
              <a:rPr lang="en-US" altLang="en-US" sz="3600" b="1" dirty="0"/>
              <a:t>Anchoring</a:t>
            </a:r>
            <a:br>
              <a:rPr lang="en-US" altLang="en-US" sz="3600" b="1" dirty="0"/>
            </a:br>
            <a:r>
              <a:rPr lang="en-US" altLang="en-US" sz="3100" dirty="0"/>
              <a:t>(</a:t>
            </a:r>
            <a:r>
              <a:rPr lang="en-US" sz="3100" dirty="0" err="1"/>
              <a:t>Tversky</a:t>
            </a:r>
            <a:r>
              <a:rPr lang="en-US" sz="3100" dirty="0"/>
              <a:t> &amp; </a:t>
            </a:r>
            <a:r>
              <a:rPr lang="en-US" sz="3100" dirty="0" err="1"/>
              <a:t>Kahneman</a:t>
            </a:r>
            <a:r>
              <a:rPr lang="en-US" sz="3100" dirty="0"/>
              <a:t>, 1974)</a:t>
            </a:r>
            <a:br>
              <a:rPr lang="en-US" altLang="en-US" sz="3100" dirty="0"/>
            </a:br>
            <a:endParaRPr lang="en-US" altLang="en-US" sz="3100" b="1" dirty="0"/>
          </a:p>
        </p:txBody>
      </p:sp>
      <p:sp>
        <p:nvSpPr>
          <p:cNvPr id="8" name="Content Placeholder 2"/>
          <p:cNvSpPr>
            <a:spLocks noGrp="1"/>
          </p:cNvSpPr>
          <p:nvPr>
            <p:ph idx="1"/>
          </p:nvPr>
        </p:nvSpPr>
        <p:spPr>
          <a:xfrm>
            <a:off x="457200" y="2103437"/>
            <a:ext cx="7924800" cy="4525963"/>
          </a:xfrm>
        </p:spPr>
        <p:txBody>
          <a:bodyPr/>
          <a:lstStyle/>
          <a:p>
            <a:r>
              <a:rPr lang="en-US" sz="2400" dirty="0"/>
              <a:t>We rely too much on the first piece of information presented when making a decision</a:t>
            </a:r>
          </a:p>
          <a:p>
            <a:endParaRPr lang="en-US" sz="2400" dirty="0"/>
          </a:p>
          <a:p>
            <a:r>
              <a:rPr lang="en-US" sz="2400" dirty="0"/>
              <a:t>Adjusting too little from the anchor</a:t>
            </a:r>
          </a:p>
          <a:p>
            <a:endParaRPr lang="en-US" altLang="en-US" sz="2400" dirty="0"/>
          </a:p>
          <a:p>
            <a:endParaRPr lang="en-US" altLang="en-US" sz="2400" dirty="0"/>
          </a:p>
        </p:txBody>
      </p:sp>
    </p:spTree>
    <p:extLst>
      <p:ext uri="{BB962C8B-B14F-4D97-AF65-F5344CB8AC3E}">
        <p14:creationId xmlns:p14="http://schemas.microsoft.com/office/powerpoint/2010/main" val="40369098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Content Placeholder 2"/>
          <p:cNvSpPr>
            <a:spLocks noGrp="1"/>
          </p:cNvSpPr>
          <p:nvPr>
            <p:ph idx="1"/>
          </p:nvPr>
        </p:nvSpPr>
        <p:spPr>
          <a:xfrm>
            <a:off x="457200" y="1981200"/>
            <a:ext cx="7924800" cy="4525963"/>
          </a:xfrm>
        </p:spPr>
        <p:txBody>
          <a:bodyPr/>
          <a:lstStyle/>
          <a:p>
            <a:r>
              <a:rPr lang="en-US" altLang="en-US" sz="2400" dirty="0"/>
              <a:t>First offer effect: Final agreements on price are strongly predicted by first offers (</a:t>
            </a:r>
            <a:r>
              <a:rPr lang="en-US" altLang="en-US" sz="2400" dirty="0" err="1"/>
              <a:t>Galinsky</a:t>
            </a:r>
            <a:r>
              <a:rPr lang="en-US" altLang="en-US" sz="2400" dirty="0"/>
              <a:t>, 2004; </a:t>
            </a:r>
            <a:r>
              <a:rPr lang="en-US" altLang="en-US" sz="2400" dirty="0" err="1"/>
              <a:t>Gunia</a:t>
            </a:r>
            <a:r>
              <a:rPr lang="en-US" altLang="en-US" sz="2400" dirty="0"/>
              <a:t> et al., 2013)</a:t>
            </a:r>
          </a:p>
          <a:p>
            <a:endParaRPr lang="en-US" altLang="en-US" sz="2400" dirty="0"/>
          </a:p>
          <a:p>
            <a:r>
              <a:rPr lang="en-US" altLang="en-US" sz="2400" dirty="0"/>
              <a:t>Midpoint bias: The </a:t>
            </a:r>
            <a:r>
              <a:rPr lang="en-US" altLang="en-US" sz="2400" u="sng" dirty="0"/>
              <a:t>best</a:t>
            </a:r>
            <a:r>
              <a:rPr lang="en-US" altLang="en-US" sz="2400" dirty="0"/>
              <a:t> predictor of final settlements is the </a:t>
            </a:r>
            <a:r>
              <a:rPr lang="en-US" altLang="en-US" sz="2400" i="1" dirty="0"/>
              <a:t>midpoint</a:t>
            </a:r>
            <a:r>
              <a:rPr lang="en-US" altLang="en-US" sz="2400" dirty="0"/>
              <a:t> between the first offer and first counter-offer</a:t>
            </a:r>
          </a:p>
          <a:p>
            <a:endParaRPr lang="en-US" altLang="en-US" sz="2400" dirty="0"/>
          </a:p>
          <a:p>
            <a:r>
              <a:rPr lang="en-US" altLang="en-US" sz="2400" dirty="0"/>
              <a:t>Make strong offers and counter-offers</a:t>
            </a:r>
          </a:p>
          <a:p>
            <a:endParaRPr lang="en-US" altLang="en-US" sz="2400" dirty="0"/>
          </a:p>
          <a:p>
            <a:r>
              <a:rPr lang="en-US" altLang="en-US" sz="2400" dirty="0">
                <a:solidFill>
                  <a:srgbClr val="FF0000"/>
                </a:solidFill>
              </a:rPr>
              <a:t>How can you make your offer more persuasive?</a:t>
            </a:r>
          </a:p>
          <a:p>
            <a:endParaRPr lang="en-US" altLang="en-US" sz="2400" dirty="0"/>
          </a:p>
        </p:txBody>
      </p:sp>
      <p:sp>
        <p:nvSpPr>
          <p:cNvPr id="5" name="Title 1"/>
          <p:cNvSpPr>
            <a:spLocks noGrp="1"/>
          </p:cNvSpPr>
          <p:nvPr>
            <p:ph type="title"/>
          </p:nvPr>
        </p:nvSpPr>
        <p:spPr>
          <a:xfrm>
            <a:off x="457200" y="381000"/>
            <a:ext cx="8229600" cy="1143000"/>
          </a:xfrm>
        </p:spPr>
        <p:txBody>
          <a:bodyPr>
            <a:normAutofit/>
          </a:bodyPr>
          <a:lstStyle/>
          <a:p>
            <a:r>
              <a:rPr lang="en-US" altLang="en-US" sz="3600" b="1" dirty="0"/>
              <a:t>When strong first offers work</a:t>
            </a:r>
          </a:p>
        </p:txBody>
      </p:sp>
    </p:spTree>
    <p:extLst>
      <p:ext uri="{BB962C8B-B14F-4D97-AF65-F5344CB8AC3E}">
        <p14:creationId xmlns:p14="http://schemas.microsoft.com/office/powerpoint/2010/main" val="3836805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457200" y="152400"/>
            <a:ext cx="8229600" cy="1143000"/>
          </a:xfrm>
        </p:spPr>
        <p:txBody>
          <a:bodyPr/>
          <a:lstStyle/>
          <a:p>
            <a:pPr eaLnBrk="1" hangingPunct="1"/>
            <a:r>
              <a:rPr lang="en-US" altLang="en-US" sz="3600" b="1" dirty="0"/>
              <a:t>Legitimize Your Offers</a:t>
            </a:r>
          </a:p>
        </p:txBody>
      </p:sp>
      <p:sp>
        <p:nvSpPr>
          <p:cNvPr id="70659" name="Content Placeholder 2"/>
          <p:cNvSpPr>
            <a:spLocks noGrp="1"/>
          </p:cNvSpPr>
          <p:nvPr>
            <p:ph idx="1"/>
          </p:nvPr>
        </p:nvSpPr>
        <p:spPr>
          <a:xfrm>
            <a:off x="457200" y="1981200"/>
            <a:ext cx="8229600" cy="5181600"/>
          </a:xfrm>
        </p:spPr>
        <p:txBody>
          <a:bodyPr/>
          <a:lstStyle/>
          <a:p>
            <a:pPr eaLnBrk="1" hangingPunct="1"/>
            <a:r>
              <a:rPr lang="en-US" altLang="en-US" sz="2400" dirty="0"/>
              <a:t>Support your offer with legitimacy (external standards)</a:t>
            </a:r>
          </a:p>
          <a:p>
            <a:pPr lvl="1" eaLnBrk="1" hangingPunct="1"/>
            <a:endParaRPr lang="en-US" altLang="en-US" sz="2400" dirty="0"/>
          </a:p>
          <a:p>
            <a:pPr eaLnBrk="1" hangingPunct="1"/>
            <a:r>
              <a:rPr lang="en-US" altLang="en-US" sz="2400" dirty="0"/>
              <a:t>Legitimacy reduces resistance, and is key to reputation and relationships</a:t>
            </a:r>
          </a:p>
          <a:p>
            <a:pPr eaLnBrk="1" hangingPunct="1"/>
            <a:endParaRPr lang="en-US" altLang="en-US" sz="2400" dirty="0"/>
          </a:p>
          <a:p>
            <a:pPr eaLnBrk="1" hangingPunct="1"/>
            <a:r>
              <a:rPr lang="en-US" altLang="en-US" sz="2400" dirty="0"/>
              <a:t>Sustainability is key: you can have a successful long-term relationship if an initial negotiation goes well</a:t>
            </a:r>
          </a:p>
          <a:p>
            <a:pPr eaLnBrk="1" hangingPunct="1">
              <a:buFont typeface="Arial" pitchFamily="34" charset="0"/>
              <a:buNone/>
            </a:pPr>
            <a:endParaRPr lang="en-US" altLang="en-US" sz="2400" dirty="0"/>
          </a:p>
          <a:p>
            <a:pPr eaLnBrk="1" hangingPunct="1"/>
            <a:endParaRPr lang="en-US" altLang="en-US" sz="2400" dirty="0"/>
          </a:p>
        </p:txBody>
      </p:sp>
      <p:pic>
        <p:nvPicPr>
          <p:cNvPr id="6146" name="Picture 2" descr="Approved, Stamp, Business, Document, File, Fil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7315200" y="152400"/>
            <a:ext cx="1629481" cy="1624967"/>
          </a:xfrm>
          <a:prstGeom prst="rect">
            <a:avLst/>
          </a:prstGeom>
          <a:noFill/>
          <a:scene3d>
            <a:camera prst="orthographicFront">
              <a:rot lat="600000" lon="20999989"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1333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rtist, Brush, Color, Paint, Painting, Pal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3600" y="2209800"/>
            <a:ext cx="4507768" cy="32587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
          <p:cNvSpPr txBox="1">
            <a:spLocks noChangeArrowheads="1"/>
          </p:cNvSpPr>
          <p:nvPr/>
        </p:nvSpPr>
        <p:spPr bwMode="auto">
          <a:xfrm>
            <a:off x="0" y="2286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solidFill>
                  <a:srgbClr val="FF0000"/>
                </a:solidFill>
              </a:rPr>
              <a:t>What are some potential external </a:t>
            </a:r>
          </a:p>
          <a:p>
            <a:pPr algn="ctr" eaLnBrk="1" hangingPunct="1">
              <a:spcBef>
                <a:spcPct val="0"/>
              </a:spcBef>
              <a:buFontTx/>
              <a:buNone/>
            </a:pPr>
            <a:r>
              <a:rPr lang="en-US" altLang="en-US" sz="3600" b="1" dirty="0">
                <a:solidFill>
                  <a:srgbClr val="FF0000"/>
                </a:solidFill>
              </a:rPr>
              <a:t>standards in the art case?</a:t>
            </a:r>
            <a:endParaRPr lang="en-US" altLang="en-US" sz="3600" dirty="0">
              <a:solidFill>
                <a:srgbClr val="FF0000"/>
              </a:solidFill>
            </a:endParaRPr>
          </a:p>
        </p:txBody>
      </p:sp>
    </p:spTree>
    <p:extLst>
      <p:ext uri="{BB962C8B-B14F-4D97-AF65-F5344CB8AC3E}">
        <p14:creationId xmlns:p14="http://schemas.microsoft.com/office/powerpoint/2010/main" val="3779053313"/>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41"/>
          <p:cNvSpPr txBox="1">
            <a:spLocks noChangeArrowheads="1"/>
          </p:cNvSpPr>
          <p:nvPr/>
        </p:nvSpPr>
        <p:spPr bwMode="auto">
          <a:xfrm>
            <a:off x="5334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Negotiation Exercise</a:t>
            </a:r>
          </a:p>
          <a:p>
            <a:pPr algn="ctr" eaLnBrk="1" hangingPunct="1">
              <a:spcBef>
                <a:spcPct val="0"/>
              </a:spcBef>
              <a:buFontTx/>
              <a:buNone/>
            </a:pPr>
            <a:r>
              <a:rPr lang="en-US" altLang="en-US" sz="3600" b="1" dirty="0"/>
              <a:t>The Art Case</a:t>
            </a:r>
            <a:endParaRPr lang="en-US" altLang="en-US" sz="3600" dirty="0"/>
          </a:p>
        </p:txBody>
      </p:sp>
      <p:pic>
        <p:nvPicPr>
          <p:cNvPr id="1026" name="Picture 2" descr="Artist, Brush, Color, Paint, Painting, Pal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809" y="4038600"/>
            <a:ext cx="316219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rtist, Brush, Colors, Rainbow, Roygbiv, Paint, Canv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10444"/>
            <a:ext cx="1882422" cy="136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871851"/>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Content Placeholder 2"/>
          <p:cNvSpPr>
            <a:spLocks noGrp="1"/>
          </p:cNvSpPr>
          <p:nvPr>
            <p:ph idx="1"/>
          </p:nvPr>
        </p:nvSpPr>
        <p:spPr>
          <a:xfrm>
            <a:off x="457200" y="1600200"/>
            <a:ext cx="8229600" cy="5181600"/>
          </a:xfrm>
        </p:spPr>
        <p:txBody>
          <a:bodyPr>
            <a:noAutofit/>
          </a:bodyPr>
          <a:lstStyle/>
          <a:p>
            <a:r>
              <a:rPr lang="en-US" sz="2200" dirty="0"/>
              <a:t>Most South American art pieces in the Galerie </a:t>
            </a:r>
            <a:r>
              <a:rPr lang="en-US" sz="2200" dirty="0" err="1"/>
              <a:t>C@stet</a:t>
            </a:r>
            <a:r>
              <a:rPr lang="en-US" sz="2200" dirty="0"/>
              <a:t> sell for £75,000 - £100,000</a:t>
            </a:r>
          </a:p>
          <a:p>
            <a:r>
              <a:rPr lang="en-US" sz="2200" dirty="0"/>
              <a:t>Most contemporary art commands prices below £200k</a:t>
            </a:r>
          </a:p>
          <a:p>
            <a:r>
              <a:rPr lang="en-US" sz="2200" dirty="0" err="1"/>
              <a:t>Galerie</a:t>
            </a:r>
            <a:r>
              <a:rPr lang="en-US" sz="2200" dirty="0"/>
              <a:t> </a:t>
            </a:r>
            <a:r>
              <a:rPr lang="en-US" sz="2200" dirty="0" err="1"/>
              <a:t>C@stet</a:t>
            </a:r>
            <a:r>
              <a:rPr lang="en-US" sz="2200" dirty="0"/>
              <a:t> has never sold a painting for more than £380,000</a:t>
            </a:r>
          </a:p>
          <a:p>
            <a:r>
              <a:rPr lang="en-US" sz="2200" dirty="0"/>
              <a:t>Artist’s compelling life story and potential for huge acclaim</a:t>
            </a:r>
          </a:p>
          <a:p>
            <a:r>
              <a:rPr lang="en-US" sz="2200" dirty="0"/>
              <a:t>NAML Board of Trustees’ evaluation of painting at £350,000 – £450,000</a:t>
            </a:r>
          </a:p>
          <a:p>
            <a:r>
              <a:rPr lang="en-US" sz="2200" dirty="0"/>
              <a:t>£450,000 to put Gomez on the list of artists to watch</a:t>
            </a:r>
            <a:endParaRPr lang="en-US" altLang="en-US" sz="2200" dirty="0"/>
          </a:p>
          <a:p>
            <a:r>
              <a:rPr lang="en-US" sz="2200" dirty="0"/>
              <a:t>Prices as high as £3 million for best paintings bought by wealthy collectors</a:t>
            </a:r>
          </a:p>
          <a:p>
            <a:r>
              <a:rPr lang="en-US" sz="2200" dirty="0"/>
              <a:t>Unprecedented price of £20 million for "Last" at Sotheby's </a:t>
            </a:r>
          </a:p>
        </p:txBody>
      </p:sp>
      <p:sp>
        <p:nvSpPr>
          <p:cNvPr id="7" name="TextBox 1"/>
          <p:cNvSpPr txBox="1">
            <a:spLocks noChangeArrowheads="1"/>
          </p:cNvSpPr>
          <p:nvPr/>
        </p:nvSpPr>
        <p:spPr bwMode="auto">
          <a:xfrm>
            <a:off x="0" y="228600"/>
            <a:ext cx="9144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What are some potential external </a:t>
            </a:r>
          </a:p>
          <a:p>
            <a:pPr algn="ctr" eaLnBrk="1" hangingPunct="1">
              <a:spcBef>
                <a:spcPct val="0"/>
              </a:spcBef>
              <a:buFontTx/>
              <a:buNone/>
            </a:pPr>
            <a:r>
              <a:rPr lang="en-US" altLang="en-US" sz="3600" b="1" dirty="0"/>
              <a:t>standards in the art case?</a:t>
            </a:r>
            <a:endParaRPr lang="en-US" altLang="en-US" sz="3600" dirty="0"/>
          </a:p>
        </p:txBody>
      </p:sp>
    </p:spTree>
    <p:extLst>
      <p:ext uri="{BB962C8B-B14F-4D97-AF65-F5344CB8AC3E}">
        <p14:creationId xmlns:p14="http://schemas.microsoft.com/office/powerpoint/2010/main" val="4160389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4"/>
          <p:cNvSpPr>
            <a:spLocks/>
          </p:cNvSpPr>
          <p:nvPr/>
        </p:nvSpPr>
        <p:spPr bwMode="auto">
          <a:xfrm>
            <a:off x="2740025" y="2476500"/>
            <a:ext cx="3683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2650"/>
              </a:spcBef>
              <a:buFontTx/>
              <a:buNone/>
            </a:pPr>
            <a:r>
              <a:rPr lang="en-US" altLang="en-US" sz="4200" dirty="0">
                <a:solidFill>
                  <a:srgbClr val="FFFFFF"/>
                </a:solidFill>
                <a:latin typeface="Helvetica LT Std Black"/>
                <a:sym typeface="Helvetica LT Std Black"/>
              </a:rPr>
              <a:t>Where does this number come from?</a:t>
            </a:r>
          </a:p>
        </p:txBody>
      </p:sp>
      <p:sp>
        <p:nvSpPr>
          <p:cNvPr id="71684" name="Rectangle 5"/>
          <p:cNvSpPr>
            <a:spLocks/>
          </p:cNvSpPr>
          <p:nvPr/>
        </p:nvSpPr>
        <p:spPr bwMode="auto">
          <a:xfrm>
            <a:off x="3848100" y="1898650"/>
            <a:ext cx="14652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rgbClr val="FFFFFF"/>
                </a:solidFill>
                <a:latin typeface="Helvetica LT Std"/>
                <a:sym typeface="Helvetica LT Std"/>
              </a:rPr>
              <a:t>ASK:</a:t>
            </a:r>
          </a:p>
        </p:txBody>
      </p:sp>
      <p:sp>
        <p:nvSpPr>
          <p:cNvPr id="71685" name="Rectangle 7"/>
          <p:cNvSpPr>
            <a:spLocks/>
          </p:cNvSpPr>
          <p:nvPr/>
        </p:nvSpPr>
        <p:spPr bwMode="auto">
          <a:xfrm>
            <a:off x="368300" y="381000"/>
            <a:ext cx="6184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2650"/>
              </a:spcBef>
              <a:buFontTx/>
              <a:buNone/>
            </a:pPr>
            <a:r>
              <a:rPr lang="en-US" altLang="en-US" sz="4000" dirty="0">
                <a:solidFill>
                  <a:srgbClr val="FFFFFF"/>
                </a:solidFill>
                <a:latin typeface="Arial Black" pitchFamily="34" charset="0"/>
                <a:sym typeface="Helvetica LT Std Black"/>
              </a:rPr>
              <a:t>Legitimacy</a:t>
            </a:r>
          </a:p>
        </p:txBody>
      </p:sp>
      <p:sp>
        <p:nvSpPr>
          <p:cNvPr id="9" name="Title 1"/>
          <p:cNvSpPr>
            <a:spLocks noGrp="1"/>
          </p:cNvSpPr>
          <p:nvPr>
            <p:ph type="title"/>
          </p:nvPr>
        </p:nvSpPr>
        <p:spPr>
          <a:xfrm>
            <a:off x="457200" y="228600"/>
            <a:ext cx="8229600" cy="1143000"/>
          </a:xfrm>
        </p:spPr>
        <p:txBody>
          <a:bodyPr>
            <a:normAutofit fontScale="90000"/>
          </a:bodyPr>
          <a:lstStyle/>
          <a:p>
            <a:pPr eaLnBrk="1" hangingPunct="1"/>
            <a:r>
              <a:rPr lang="en-US" altLang="en-US" sz="3600" b="1" dirty="0">
                <a:solidFill>
                  <a:srgbClr val="FF0000"/>
                </a:solidFill>
              </a:rPr>
              <a:t>How can you neutralize an illegitimate            offer from your counterpart?</a:t>
            </a:r>
          </a:p>
        </p:txBody>
      </p:sp>
    </p:spTree>
    <p:extLst>
      <p:ext uri="{BB962C8B-B14F-4D97-AF65-F5344CB8AC3E}">
        <p14:creationId xmlns:p14="http://schemas.microsoft.com/office/powerpoint/2010/main" val="384682331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682" name="Group 1"/>
          <p:cNvGrpSpPr>
            <a:grpSpLocks/>
          </p:cNvGrpSpPr>
          <p:nvPr/>
        </p:nvGrpSpPr>
        <p:grpSpPr bwMode="auto">
          <a:xfrm>
            <a:off x="2133600" y="1614487"/>
            <a:ext cx="4851400" cy="3871913"/>
            <a:chOff x="0" y="-144"/>
            <a:chExt cx="3056" cy="2439"/>
          </a:xfrm>
        </p:grpSpPr>
        <p:sp>
          <p:nvSpPr>
            <p:cNvPr id="71687" name="AutoShape 2"/>
            <p:cNvSpPr>
              <a:spLocks/>
            </p:cNvSpPr>
            <p:nvPr/>
          </p:nvSpPr>
          <p:spPr bwMode="auto">
            <a:xfrm rot="-8157291">
              <a:off x="182" y="1642"/>
              <a:ext cx="405" cy="653"/>
            </a:xfrm>
            <a:custGeom>
              <a:avLst/>
              <a:gdLst>
                <a:gd name="T0" fmla="*/ 0 w 21600"/>
                <a:gd name="T1" fmla="*/ 0 h 21595"/>
                <a:gd name="T2" fmla="*/ 0 w 21600"/>
                <a:gd name="T3" fmla="*/ 0 h 21595"/>
                <a:gd name="T4" fmla="*/ 0 w 21600"/>
                <a:gd name="T5" fmla="*/ 0 h 21595"/>
                <a:gd name="T6" fmla="*/ 0 w 21600"/>
                <a:gd name="T7" fmla="*/ 0 h 21595"/>
                <a:gd name="T8" fmla="*/ 0 w 21600"/>
                <a:gd name="T9" fmla="*/ 0 h 21595"/>
                <a:gd name="T10" fmla="*/ 0 60000 65536"/>
                <a:gd name="T11" fmla="*/ 0 60000 65536"/>
                <a:gd name="T12" fmla="*/ 0 60000 65536"/>
                <a:gd name="T13" fmla="*/ 0 60000 65536"/>
                <a:gd name="T14" fmla="*/ 0 60000 65536"/>
                <a:gd name="T15" fmla="*/ 0 w 21600"/>
                <a:gd name="T16" fmla="*/ 0 h 21595"/>
                <a:gd name="T17" fmla="*/ 21600 w 21600"/>
                <a:gd name="T18" fmla="*/ 21595 h 21595"/>
              </a:gdLst>
              <a:ahLst/>
              <a:cxnLst>
                <a:cxn ang="T10">
                  <a:pos x="T0" y="T1"/>
                </a:cxn>
                <a:cxn ang="T11">
                  <a:pos x="T2" y="T3"/>
                </a:cxn>
                <a:cxn ang="T12">
                  <a:pos x="T4" y="T5"/>
                </a:cxn>
                <a:cxn ang="T13">
                  <a:pos x="T6" y="T7"/>
                </a:cxn>
                <a:cxn ang="T14">
                  <a:pos x="T8" y="T9"/>
                </a:cxn>
              </a:cxnLst>
              <a:rect l="T15" t="T16" r="T17" b="T18"/>
              <a:pathLst>
                <a:path w="21600" h="21595">
                  <a:moveTo>
                    <a:pt x="-26" y="21595"/>
                  </a:moveTo>
                  <a:lnTo>
                    <a:pt x="21574" y="21585"/>
                  </a:lnTo>
                  <a:lnTo>
                    <a:pt x="10800" y="-5"/>
                  </a:lnTo>
                  <a:lnTo>
                    <a:pt x="-26" y="21595"/>
                  </a:lnTo>
                  <a:close/>
                  <a:moveTo>
                    <a:pt x="-26" y="21595"/>
                  </a:moveTo>
                </a:path>
              </a:pathLst>
            </a:custGeom>
            <a:solidFill>
              <a:srgbClr val="5689BC"/>
            </a:solidFill>
            <a:ln>
              <a:noFill/>
            </a:ln>
            <a:extLst>
              <a:ext uri="{91240B29-F687-4F45-9708-019B960494DF}">
                <a14:hiddenLine xmlns:a14="http://schemas.microsoft.com/office/drawing/2010/main" w="12700">
                  <a:solidFill>
                    <a:srgbClr val="000000"/>
                  </a:solidFill>
                  <a:round/>
                  <a:headEnd/>
                  <a:tailEnd/>
                </a14:hiddenLine>
              </a:ext>
            </a:extLst>
          </p:spPr>
          <p:txBody>
            <a:bodyPr lIns="0" tIns="0" rIns="0" bIns="0"/>
            <a:lstStyle/>
            <a:p>
              <a:endParaRPr lang="en-US"/>
            </a:p>
          </p:txBody>
        </p:sp>
        <p:sp>
          <p:nvSpPr>
            <p:cNvPr id="71688" name="Oval 3"/>
            <p:cNvSpPr>
              <a:spLocks/>
            </p:cNvSpPr>
            <p:nvPr/>
          </p:nvSpPr>
          <p:spPr bwMode="auto">
            <a:xfrm>
              <a:off x="0" y="-144"/>
              <a:ext cx="3056" cy="2138"/>
            </a:xfrm>
            <a:prstGeom prst="ellipse">
              <a:avLst/>
            </a:prstGeom>
            <a:gradFill rotWithShape="0">
              <a:gsLst>
                <a:gs pos="0">
                  <a:srgbClr val="BBE0E3"/>
                </a:gs>
                <a:gs pos="100000">
                  <a:srgbClr val="5689BC"/>
                </a:gs>
              </a:gsLst>
              <a:lin ang="5400000" scaled="1"/>
            </a:gradFill>
            <a:ln w="38100">
              <a:solidFill>
                <a:srgbClr val="5689BC"/>
              </a:solidFill>
              <a:round/>
              <a:headEnd/>
              <a:tailEnd/>
            </a:ln>
          </p:spPr>
          <p:txBody>
            <a:bodyPr lIns="0" tIns="0" rIns="0" bIns="0"/>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Tx/>
                <a:buNone/>
              </a:pPr>
              <a:endParaRPr lang="pt-BR" altLang="en-US" sz="1800"/>
            </a:p>
          </p:txBody>
        </p:sp>
      </p:grpSp>
      <p:sp>
        <p:nvSpPr>
          <p:cNvPr id="71683" name="Rectangle 4"/>
          <p:cNvSpPr>
            <a:spLocks/>
          </p:cNvSpPr>
          <p:nvPr/>
        </p:nvSpPr>
        <p:spPr bwMode="auto">
          <a:xfrm>
            <a:off x="2740025" y="2476500"/>
            <a:ext cx="3683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ts val="2650"/>
              </a:spcBef>
              <a:buFontTx/>
              <a:buNone/>
            </a:pPr>
            <a:r>
              <a:rPr lang="en-US" altLang="en-US" sz="4200" dirty="0">
                <a:solidFill>
                  <a:srgbClr val="FFFFFF"/>
                </a:solidFill>
                <a:latin typeface="Helvetica LT Std Black"/>
                <a:sym typeface="Helvetica LT Std Black"/>
              </a:rPr>
              <a:t>Where does this number come from?</a:t>
            </a:r>
          </a:p>
        </p:txBody>
      </p:sp>
      <p:sp>
        <p:nvSpPr>
          <p:cNvPr id="71684" name="Rectangle 5"/>
          <p:cNvSpPr>
            <a:spLocks/>
          </p:cNvSpPr>
          <p:nvPr/>
        </p:nvSpPr>
        <p:spPr bwMode="auto">
          <a:xfrm>
            <a:off x="3848100" y="1898650"/>
            <a:ext cx="1465263"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1800" b="1" dirty="0">
                <a:solidFill>
                  <a:srgbClr val="FFFFFF"/>
                </a:solidFill>
                <a:latin typeface="Helvetica LT Std"/>
                <a:sym typeface="Helvetica LT Std"/>
              </a:rPr>
              <a:t>ASK:</a:t>
            </a:r>
          </a:p>
        </p:txBody>
      </p:sp>
      <p:sp>
        <p:nvSpPr>
          <p:cNvPr id="71685" name="Rectangle 7"/>
          <p:cNvSpPr>
            <a:spLocks/>
          </p:cNvSpPr>
          <p:nvPr/>
        </p:nvSpPr>
        <p:spPr bwMode="auto">
          <a:xfrm>
            <a:off x="368300" y="381000"/>
            <a:ext cx="61849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9" bIns="0"/>
          <a:lstStyle>
            <a:lvl1pPr marL="39688">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2650"/>
              </a:spcBef>
              <a:buFontTx/>
              <a:buNone/>
            </a:pPr>
            <a:r>
              <a:rPr lang="en-US" altLang="en-US" sz="4000" dirty="0">
                <a:solidFill>
                  <a:srgbClr val="FFFFFF"/>
                </a:solidFill>
                <a:latin typeface="Arial Black" pitchFamily="34" charset="0"/>
                <a:sym typeface="Helvetica LT Std Black"/>
              </a:rPr>
              <a:t>Legitimacy</a:t>
            </a:r>
          </a:p>
        </p:txBody>
      </p:sp>
      <p:sp>
        <p:nvSpPr>
          <p:cNvPr id="2" name="TextBox 1"/>
          <p:cNvSpPr txBox="1"/>
          <p:nvPr/>
        </p:nvSpPr>
        <p:spPr>
          <a:xfrm>
            <a:off x="609600" y="5494337"/>
            <a:ext cx="8077200" cy="830263"/>
          </a:xfrm>
          <a:prstGeom prst="rect">
            <a:avLst/>
          </a:prstGeom>
          <a:noFill/>
        </p:spPr>
        <p:txBody>
          <a:bodyPr>
            <a:spAutoFit/>
          </a:bodyPr>
          <a:lstStyle/>
          <a:p>
            <a:pPr algn="ctr">
              <a:defRPr/>
            </a:pPr>
            <a:r>
              <a:rPr lang="en-US" altLang="en-US" sz="2400" dirty="0">
                <a:latin typeface="+mn-lt"/>
              </a:rPr>
              <a:t>Focusing on inconsistent evidence eliminates the effects of a counterpart’s strong first offer (</a:t>
            </a:r>
            <a:r>
              <a:rPr lang="en-US" sz="2400" dirty="0" err="1">
                <a:latin typeface="+mn-lt"/>
              </a:rPr>
              <a:t>Galinsky</a:t>
            </a:r>
            <a:r>
              <a:rPr lang="en-US" sz="2400" dirty="0">
                <a:latin typeface="+mn-lt"/>
              </a:rPr>
              <a:t> &amp; </a:t>
            </a:r>
            <a:r>
              <a:rPr lang="en-US" sz="2400" dirty="0" err="1">
                <a:latin typeface="+mn-lt"/>
              </a:rPr>
              <a:t>Mussweiler</a:t>
            </a:r>
            <a:r>
              <a:rPr lang="en-US" sz="2400" dirty="0">
                <a:latin typeface="+mn-lt"/>
              </a:rPr>
              <a:t>, 2001)</a:t>
            </a:r>
          </a:p>
        </p:txBody>
      </p:sp>
      <p:sp>
        <p:nvSpPr>
          <p:cNvPr id="9" name="Title 1"/>
          <p:cNvSpPr>
            <a:spLocks noGrp="1"/>
          </p:cNvSpPr>
          <p:nvPr>
            <p:ph type="title"/>
          </p:nvPr>
        </p:nvSpPr>
        <p:spPr>
          <a:xfrm>
            <a:off x="457200" y="228600"/>
            <a:ext cx="8229600" cy="1143000"/>
          </a:xfrm>
        </p:spPr>
        <p:txBody>
          <a:bodyPr>
            <a:normAutofit fontScale="90000"/>
          </a:bodyPr>
          <a:lstStyle/>
          <a:p>
            <a:pPr eaLnBrk="1" hangingPunct="1"/>
            <a:r>
              <a:rPr lang="en-US" altLang="en-US" sz="3600" b="1" dirty="0"/>
              <a:t>How can you neutralize an illegitimate            offer from your counterpart?</a:t>
            </a:r>
          </a:p>
        </p:txBody>
      </p:sp>
    </p:spTree>
    <p:extLst>
      <p:ext uri="{BB962C8B-B14F-4D97-AF65-F5344CB8AC3E}">
        <p14:creationId xmlns:p14="http://schemas.microsoft.com/office/powerpoint/2010/main" val="3921560907"/>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t>Beware Chilling Effects</a:t>
            </a:r>
          </a:p>
        </p:txBody>
      </p:sp>
      <p:sp>
        <p:nvSpPr>
          <p:cNvPr id="3" name="Content Placeholder 2"/>
          <p:cNvSpPr>
            <a:spLocks noGrp="1"/>
          </p:cNvSpPr>
          <p:nvPr>
            <p:ph idx="1"/>
          </p:nvPr>
        </p:nvSpPr>
        <p:spPr>
          <a:xfrm>
            <a:off x="457200" y="1798637"/>
            <a:ext cx="8229600" cy="4602163"/>
          </a:xfrm>
        </p:spPr>
        <p:txBody>
          <a:bodyPr>
            <a:normAutofit/>
          </a:bodyPr>
          <a:lstStyle/>
          <a:p>
            <a:r>
              <a:rPr lang="en-US" sz="2400" dirty="0"/>
              <a:t>First offers that are too far past the counterpart’s reservation point can backfire (</a:t>
            </a:r>
            <a:r>
              <a:rPr lang="en-US" sz="2400" dirty="0" err="1"/>
              <a:t>Schweinsberg</a:t>
            </a:r>
            <a:r>
              <a:rPr lang="en-US" sz="2400" dirty="0"/>
              <a:t> et al., 2012)</a:t>
            </a:r>
          </a:p>
          <a:p>
            <a:endParaRPr lang="en-US" sz="2400" dirty="0"/>
          </a:p>
          <a:p>
            <a:r>
              <a:rPr lang="en-US" sz="2400" dirty="0"/>
              <a:t>Impasses, failures to claim value</a:t>
            </a:r>
          </a:p>
          <a:p>
            <a:endParaRPr lang="en-US" sz="2400" dirty="0"/>
          </a:p>
          <a:p>
            <a:r>
              <a:rPr lang="en-US" sz="2400" dirty="0"/>
              <a:t>Withdrawn job offers</a:t>
            </a:r>
          </a:p>
          <a:p>
            <a:endParaRPr lang="en-US" sz="2400" dirty="0"/>
          </a:p>
        </p:txBody>
      </p:sp>
      <p:sp>
        <p:nvSpPr>
          <p:cNvPr id="4" name="TextBox 3"/>
          <p:cNvSpPr txBox="1"/>
          <p:nvPr/>
        </p:nvSpPr>
        <p:spPr>
          <a:xfrm>
            <a:off x="0" y="5355848"/>
            <a:ext cx="9144000" cy="892552"/>
          </a:xfrm>
          <a:prstGeom prst="rect">
            <a:avLst/>
          </a:prstGeom>
          <a:noFill/>
        </p:spPr>
        <p:txBody>
          <a:bodyPr wrap="square" rtlCol="0">
            <a:spAutoFit/>
          </a:bodyPr>
          <a:lstStyle/>
          <a:p>
            <a:pPr algn="ctr"/>
            <a:r>
              <a:rPr lang="en-US" sz="2600" b="1" dirty="0">
                <a:solidFill>
                  <a:srgbClr val="7030A0"/>
                </a:solidFill>
              </a:rPr>
              <a:t>Make strong, but legitimate and well-informed offers!</a:t>
            </a:r>
          </a:p>
          <a:p>
            <a:endParaRPr lang="en-US" sz="26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2971800"/>
            <a:ext cx="3200400" cy="2126933"/>
          </a:xfrm>
          <a:prstGeom prst="rect">
            <a:avLst/>
          </a:prstGeom>
        </p:spPr>
      </p:pic>
    </p:spTree>
    <p:extLst>
      <p:ext uri="{BB962C8B-B14F-4D97-AF65-F5344CB8AC3E}">
        <p14:creationId xmlns:p14="http://schemas.microsoft.com/office/powerpoint/2010/main" val="29705158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52400"/>
            <a:ext cx="8229600" cy="1143000"/>
          </a:xfrm>
        </p:spPr>
        <p:txBody>
          <a:bodyPr>
            <a:normAutofit fontScale="90000"/>
          </a:bodyPr>
          <a:lstStyle/>
          <a:p>
            <a:pPr eaLnBrk="1" hangingPunct="1"/>
            <a:r>
              <a:rPr lang="en-US" altLang="en-US" sz="3600" b="1" dirty="0">
                <a:solidFill>
                  <a:srgbClr val="FF0000"/>
                </a:solidFill>
              </a:rPr>
              <a:t>When else should you </a:t>
            </a:r>
            <a:r>
              <a:rPr lang="en-US" altLang="en-US" sz="3600" b="1" u="sng" dirty="0">
                <a:solidFill>
                  <a:srgbClr val="FF0000"/>
                </a:solidFill>
              </a:rPr>
              <a:t>not</a:t>
            </a:r>
            <a:r>
              <a:rPr lang="en-US" altLang="en-US" sz="3600" b="1" dirty="0">
                <a:solidFill>
                  <a:srgbClr val="FF0000"/>
                </a:solidFill>
              </a:rPr>
              <a:t> make </a:t>
            </a:r>
            <a:br>
              <a:rPr lang="en-US" altLang="en-US" sz="3600" b="1" dirty="0">
                <a:solidFill>
                  <a:srgbClr val="FF0000"/>
                </a:solidFill>
              </a:rPr>
            </a:br>
            <a:r>
              <a:rPr lang="en-US" altLang="en-US" sz="3600" b="1" dirty="0">
                <a:solidFill>
                  <a:srgbClr val="FF0000"/>
                </a:solidFill>
              </a:rPr>
              <a:t>an aggressive first offer?</a:t>
            </a:r>
          </a:p>
        </p:txBody>
      </p:sp>
    </p:spTree>
    <p:extLst>
      <p:ext uri="{BB962C8B-B14F-4D97-AF65-F5344CB8AC3E}">
        <p14:creationId xmlns:p14="http://schemas.microsoft.com/office/powerpoint/2010/main" val="2455014437"/>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Content Placeholder 2"/>
          <p:cNvSpPr>
            <a:spLocks noGrp="1"/>
          </p:cNvSpPr>
          <p:nvPr>
            <p:ph idx="1"/>
          </p:nvPr>
        </p:nvSpPr>
        <p:spPr>
          <a:xfrm>
            <a:off x="457200" y="1600200"/>
            <a:ext cx="8001000" cy="4876800"/>
          </a:xfrm>
        </p:spPr>
        <p:txBody>
          <a:bodyPr>
            <a:noAutofit/>
          </a:bodyPr>
          <a:lstStyle/>
          <a:p>
            <a:r>
              <a:rPr lang="en-US" altLang="en-US" sz="2400" dirty="0"/>
              <a:t>You are unfamiliar with the bargaining zone</a:t>
            </a:r>
          </a:p>
          <a:p>
            <a:endParaRPr lang="en-US" altLang="en-US" sz="1200" dirty="0"/>
          </a:p>
          <a:p>
            <a:pPr marL="342900" lvl="1" indent="-342900" eaLnBrk="1" hangingPunct="1">
              <a:buFont typeface="Arial" pitchFamily="34" charset="0"/>
              <a:buChar char="•"/>
            </a:pPr>
            <a:r>
              <a:rPr lang="en-US" altLang="en-US" sz="2400" dirty="0"/>
              <a:t>When it is socially inappropriate to do so (e.g., job negotiations in many cultures and industries)</a:t>
            </a:r>
          </a:p>
          <a:p>
            <a:pPr marL="342900" lvl="1" indent="-342900" eaLnBrk="1" hangingPunct="1">
              <a:buFont typeface="Arial" pitchFamily="34" charset="0"/>
              <a:buChar char="•"/>
            </a:pPr>
            <a:endParaRPr lang="en-US" altLang="en-US" sz="1200" dirty="0"/>
          </a:p>
          <a:p>
            <a:r>
              <a:rPr lang="en-US" altLang="en-US" sz="2400" dirty="0"/>
              <a:t>When you want to find creative solutions (</a:t>
            </a:r>
            <a:r>
              <a:rPr lang="en-US" altLang="en-US" sz="2400" dirty="0" err="1"/>
              <a:t>Sinaceur</a:t>
            </a:r>
            <a:r>
              <a:rPr lang="en-US" altLang="en-US" sz="2400" dirty="0"/>
              <a:t> et al., 2013)</a:t>
            </a:r>
          </a:p>
          <a:p>
            <a:pPr eaLnBrk="1" hangingPunct="1"/>
            <a:endParaRPr lang="en-US" altLang="en-US" sz="1200" dirty="0"/>
          </a:p>
          <a:p>
            <a:pPr eaLnBrk="1" hangingPunct="1"/>
            <a:r>
              <a:rPr lang="en-US" altLang="en-US" sz="2400" dirty="0"/>
              <a:t>In multi-party situations since the other parties may form a coalition against you</a:t>
            </a:r>
          </a:p>
          <a:p>
            <a:pPr eaLnBrk="1" hangingPunct="1"/>
            <a:endParaRPr lang="en-US" altLang="en-US" sz="1200" dirty="0"/>
          </a:p>
          <a:p>
            <a:r>
              <a:rPr lang="en-US" altLang="en-US" sz="2400" dirty="0"/>
              <a:t>When your focus is long-term rather than short-term (</a:t>
            </a:r>
            <a:r>
              <a:rPr lang="en-US" altLang="en-US" sz="2400" dirty="0" err="1"/>
              <a:t>Maaravi</a:t>
            </a:r>
            <a:r>
              <a:rPr lang="en-US" altLang="en-US" sz="2400" dirty="0"/>
              <a:t> et al., 2014)</a:t>
            </a:r>
          </a:p>
        </p:txBody>
      </p:sp>
      <p:sp>
        <p:nvSpPr>
          <p:cNvPr id="5" name="Title 1"/>
          <p:cNvSpPr>
            <a:spLocks noGrp="1"/>
          </p:cNvSpPr>
          <p:nvPr>
            <p:ph type="title"/>
          </p:nvPr>
        </p:nvSpPr>
        <p:spPr>
          <a:xfrm>
            <a:off x="457200" y="152400"/>
            <a:ext cx="8229600" cy="1143000"/>
          </a:xfrm>
        </p:spPr>
        <p:txBody>
          <a:bodyPr>
            <a:normAutofit fontScale="90000"/>
          </a:bodyPr>
          <a:lstStyle/>
          <a:p>
            <a:pPr eaLnBrk="1" hangingPunct="1"/>
            <a:r>
              <a:rPr lang="en-US" altLang="en-US" sz="3600" b="1" dirty="0"/>
              <a:t>When else should you </a:t>
            </a:r>
            <a:r>
              <a:rPr lang="en-US" altLang="en-US" sz="3600" b="1" u="sng" dirty="0"/>
              <a:t>not</a:t>
            </a:r>
            <a:r>
              <a:rPr lang="en-US" altLang="en-US" sz="3600" b="1" dirty="0"/>
              <a:t> make </a:t>
            </a:r>
            <a:br>
              <a:rPr lang="en-US" altLang="en-US" sz="3600" b="1" dirty="0"/>
            </a:br>
            <a:r>
              <a:rPr lang="en-US" altLang="en-US" sz="3600" b="1" dirty="0"/>
              <a:t>an aggressive first offer?</a:t>
            </a:r>
          </a:p>
        </p:txBody>
      </p:sp>
    </p:spTree>
    <p:extLst>
      <p:ext uri="{BB962C8B-B14F-4D97-AF65-F5344CB8AC3E}">
        <p14:creationId xmlns:p14="http://schemas.microsoft.com/office/powerpoint/2010/main" val="62009581"/>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First offer vs. First mover</a:t>
            </a:r>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9333" y="1524000"/>
            <a:ext cx="7047867" cy="4419600"/>
          </a:xfrm>
          <a:prstGeom prst="rect">
            <a:avLst/>
          </a:prstGeom>
        </p:spPr>
      </p:pic>
    </p:spTree>
    <p:extLst>
      <p:ext uri="{BB962C8B-B14F-4D97-AF65-F5344CB8AC3E}">
        <p14:creationId xmlns:p14="http://schemas.microsoft.com/office/powerpoint/2010/main" val="22733768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228600"/>
            <a:ext cx="8229600" cy="1143000"/>
          </a:xfrm>
        </p:spPr>
        <p:txBody>
          <a:bodyPr/>
          <a:lstStyle/>
          <a:p>
            <a:r>
              <a:rPr lang="en-US" altLang="en-US" sz="3600" b="1" dirty="0"/>
              <a:t>Alternatives or Aspirations?</a:t>
            </a:r>
          </a:p>
        </p:txBody>
      </p:sp>
      <p:sp>
        <p:nvSpPr>
          <p:cNvPr id="77827" name="Content Placeholder 2"/>
          <p:cNvSpPr>
            <a:spLocks noGrp="1"/>
          </p:cNvSpPr>
          <p:nvPr>
            <p:ph idx="1"/>
          </p:nvPr>
        </p:nvSpPr>
        <p:spPr>
          <a:xfrm>
            <a:off x="457200" y="1676400"/>
            <a:ext cx="8229600" cy="4525963"/>
          </a:xfrm>
        </p:spPr>
        <p:txBody>
          <a:bodyPr>
            <a:normAutofit/>
          </a:bodyPr>
          <a:lstStyle/>
          <a:p>
            <a:r>
              <a:rPr lang="en-US" altLang="en-US" sz="2400" dirty="0">
                <a:solidFill>
                  <a:srgbClr val="FF0000"/>
                </a:solidFill>
              </a:rPr>
              <a:t>Should you focus on your BATNA or your aspirations? </a:t>
            </a:r>
            <a:endParaRPr lang="en-US" altLang="en-US" dirty="0"/>
          </a:p>
          <a:p>
            <a:endParaRPr lang="en-US" altLang="en-US" dirty="0"/>
          </a:p>
        </p:txBody>
      </p:sp>
    </p:spTree>
    <p:extLst>
      <p:ext uri="{BB962C8B-B14F-4D97-AF65-F5344CB8AC3E}">
        <p14:creationId xmlns:p14="http://schemas.microsoft.com/office/powerpoint/2010/main" val="4249982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457200" y="228600"/>
            <a:ext cx="8229600" cy="1143000"/>
          </a:xfrm>
        </p:spPr>
        <p:txBody>
          <a:bodyPr/>
          <a:lstStyle/>
          <a:p>
            <a:r>
              <a:rPr lang="en-US" altLang="en-US" sz="3600" b="1" dirty="0"/>
              <a:t>Alternatives or Aspirations?</a:t>
            </a:r>
          </a:p>
        </p:txBody>
      </p:sp>
      <p:sp>
        <p:nvSpPr>
          <p:cNvPr id="77827" name="Content Placeholder 2"/>
          <p:cNvSpPr>
            <a:spLocks noGrp="1"/>
          </p:cNvSpPr>
          <p:nvPr>
            <p:ph idx="1"/>
          </p:nvPr>
        </p:nvSpPr>
        <p:spPr>
          <a:xfrm>
            <a:off x="457200" y="1676400"/>
            <a:ext cx="8229600" cy="4525963"/>
          </a:xfrm>
        </p:spPr>
        <p:txBody>
          <a:bodyPr>
            <a:normAutofit/>
          </a:bodyPr>
          <a:lstStyle/>
          <a:p>
            <a:r>
              <a:rPr lang="en-US" altLang="en-US" sz="2400" dirty="0"/>
              <a:t>Should you focus on your BATNA or your aspirations? Your aspirations! </a:t>
            </a:r>
          </a:p>
          <a:p>
            <a:pPr lvl="1"/>
            <a:r>
              <a:rPr lang="en-US" altLang="en-US" sz="2400" dirty="0"/>
              <a:t>Aspirations strongly predict negotiation outcomes (</a:t>
            </a:r>
            <a:r>
              <a:rPr lang="en-US" altLang="en-US" sz="2400" dirty="0" err="1"/>
              <a:t>Galinsky</a:t>
            </a:r>
            <a:r>
              <a:rPr lang="en-US" altLang="en-US" sz="2400" dirty="0"/>
              <a:t>, </a:t>
            </a:r>
            <a:r>
              <a:rPr lang="en-US" altLang="en-US" sz="2400" dirty="0" err="1"/>
              <a:t>Mussweiler</a:t>
            </a:r>
            <a:r>
              <a:rPr lang="en-US" altLang="en-US" sz="2400" dirty="0"/>
              <a:t>, &amp; </a:t>
            </a:r>
            <a:r>
              <a:rPr lang="en-US" altLang="en-US" sz="2400" dirty="0" err="1"/>
              <a:t>Medvec</a:t>
            </a:r>
            <a:r>
              <a:rPr lang="en-US" altLang="en-US" sz="2400" dirty="0"/>
              <a:t>, 2002; White &amp; Neale, 1987)</a:t>
            </a:r>
          </a:p>
          <a:p>
            <a:endParaRPr lang="en-US" altLang="en-US" sz="1600" dirty="0"/>
          </a:p>
          <a:p>
            <a:r>
              <a:rPr lang="en-US" altLang="en-US" sz="2400" dirty="0"/>
              <a:t>Your BATNA can serve as an anchor that weighs you down </a:t>
            </a:r>
          </a:p>
          <a:p>
            <a:pPr lvl="1"/>
            <a:r>
              <a:rPr lang="en-US" altLang="en-US" sz="2400" dirty="0"/>
              <a:t>Trying to beat a weak job offer (</a:t>
            </a:r>
            <a:r>
              <a:rPr lang="en-US" altLang="en-US" sz="2400" dirty="0" err="1"/>
              <a:t>Schaerer</a:t>
            </a:r>
            <a:r>
              <a:rPr lang="en-US" altLang="en-US" sz="2400" dirty="0"/>
              <a:t> et al., 2015)</a:t>
            </a:r>
          </a:p>
          <a:p>
            <a:endParaRPr lang="en-US" altLang="en-US" sz="1600" dirty="0"/>
          </a:p>
          <a:p>
            <a:r>
              <a:rPr lang="en-US" altLang="en-US" sz="2400" dirty="0"/>
              <a:t>Set realistic, but high aspirations and keep them in mind as you negotiate (</a:t>
            </a:r>
            <a:r>
              <a:rPr lang="en-US" altLang="en-US" sz="2400" dirty="0" err="1"/>
              <a:t>Galinsky</a:t>
            </a:r>
            <a:r>
              <a:rPr lang="en-US" altLang="en-US" sz="2400" dirty="0"/>
              <a:t> &amp; </a:t>
            </a:r>
            <a:r>
              <a:rPr lang="en-US" altLang="en-US" sz="2400" dirty="0" err="1"/>
              <a:t>Mussweiler</a:t>
            </a:r>
            <a:r>
              <a:rPr lang="en-US" altLang="en-US" sz="2400" dirty="0"/>
              <a:t>, 2001)</a:t>
            </a:r>
          </a:p>
          <a:p>
            <a:endParaRPr lang="en-US" altLang="en-US" dirty="0"/>
          </a:p>
          <a:p>
            <a:endParaRPr lang="en-US" altLang="en-US" dirty="0"/>
          </a:p>
        </p:txBody>
      </p:sp>
    </p:spTree>
    <p:extLst>
      <p:ext uri="{BB962C8B-B14F-4D97-AF65-F5344CB8AC3E}">
        <p14:creationId xmlns:p14="http://schemas.microsoft.com/office/powerpoint/2010/main" val="34358234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57200" y="457200"/>
            <a:ext cx="8229600" cy="1143000"/>
          </a:xfrm>
        </p:spPr>
        <p:txBody>
          <a:bodyPr>
            <a:normAutofit fontScale="90000"/>
          </a:bodyPr>
          <a:lstStyle/>
          <a:p>
            <a:r>
              <a:rPr lang="en-US" altLang="en-US" sz="3600" b="1" dirty="0">
                <a:solidFill>
                  <a:srgbClr val="FF0000"/>
                </a:solidFill>
              </a:rPr>
              <a:t>Who feels like they should have gotten </a:t>
            </a:r>
            <a:br>
              <a:rPr lang="en-US" altLang="en-US" sz="3600" b="1" dirty="0">
                <a:solidFill>
                  <a:srgbClr val="FF0000"/>
                </a:solidFill>
              </a:rPr>
            </a:br>
            <a:r>
              <a:rPr lang="en-US" altLang="en-US" sz="3600" b="1" dirty="0">
                <a:solidFill>
                  <a:srgbClr val="FF0000"/>
                </a:solidFill>
              </a:rPr>
              <a:t>a better price in the Art Case?</a:t>
            </a:r>
          </a:p>
        </p:txBody>
      </p:sp>
      <p:pic>
        <p:nvPicPr>
          <p:cNvPr id="5" name="Picture 2" descr="Artist, Brush, Color, Paint, Painting, Pal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0" y="2362200"/>
            <a:ext cx="4572000" cy="3305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3184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Content Placeholder 2"/>
          <p:cNvSpPr>
            <a:spLocks noGrp="1"/>
          </p:cNvSpPr>
          <p:nvPr>
            <p:ph idx="1"/>
          </p:nvPr>
        </p:nvSpPr>
        <p:spPr>
          <a:xfrm>
            <a:off x="457200" y="2438400"/>
            <a:ext cx="8153400" cy="4525963"/>
          </a:xfrm>
        </p:spPr>
        <p:txBody>
          <a:bodyPr/>
          <a:lstStyle/>
          <a:p>
            <a:pPr eaLnBrk="1" hangingPunct="1">
              <a:lnSpc>
                <a:spcPct val="90000"/>
              </a:lnSpc>
            </a:pPr>
            <a:r>
              <a:rPr lang="en-US" altLang="en-US" sz="2400" dirty="0"/>
              <a:t>Read your role materials and plan (</a:t>
            </a:r>
            <a:r>
              <a:rPr lang="en-US" altLang="en-US" sz="2400" b="1" dirty="0"/>
              <a:t>max 15 minutes</a:t>
            </a:r>
            <a:r>
              <a:rPr lang="en-US" altLang="en-US" sz="2400" dirty="0"/>
              <a:t>)</a:t>
            </a:r>
          </a:p>
          <a:p>
            <a:pPr eaLnBrk="1" hangingPunct="1">
              <a:lnSpc>
                <a:spcPct val="90000"/>
              </a:lnSpc>
            </a:pPr>
            <a:endParaRPr lang="en-US" altLang="en-US" sz="2400" dirty="0"/>
          </a:p>
          <a:p>
            <a:pPr eaLnBrk="1" hangingPunct="1">
              <a:lnSpc>
                <a:spcPct val="90000"/>
              </a:lnSpc>
            </a:pPr>
            <a:r>
              <a:rPr lang="en-US" altLang="en-US" sz="2400" dirty="0"/>
              <a:t>Find your partner and negotiate (</a:t>
            </a:r>
            <a:r>
              <a:rPr lang="en-US" altLang="en-US" sz="2400" b="1" dirty="0"/>
              <a:t>max 35 minutes!</a:t>
            </a:r>
            <a:r>
              <a:rPr lang="en-US" altLang="en-US" sz="2400" dirty="0"/>
              <a:t>)</a:t>
            </a:r>
          </a:p>
          <a:p>
            <a:pPr eaLnBrk="1" hangingPunct="1">
              <a:lnSpc>
                <a:spcPct val="90000"/>
              </a:lnSpc>
            </a:pPr>
            <a:endParaRPr lang="en-US" altLang="en-US" sz="2400" dirty="0"/>
          </a:p>
          <a:p>
            <a:pPr eaLnBrk="1" hangingPunct="1">
              <a:lnSpc>
                <a:spcPct val="90000"/>
              </a:lnSpc>
            </a:pPr>
            <a:r>
              <a:rPr lang="en-US" altLang="en-US" sz="2400" dirty="0"/>
              <a:t>Tell me your agreement, then                                                                  take a </a:t>
            </a:r>
            <a:r>
              <a:rPr lang="en-US" altLang="en-US" sz="2400" b="1" dirty="0"/>
              <a:t>10 </a:t>
            </a:r>
            <a:r>
              <a:rPr lang="en-US" altLang="en-US" sz="2400" dirty="0"/>
              <a:t>minute break</a:t>
            </a:r>
            <a:endParaRPr lang="en-US" altLang="en-US" dirty="0"/>
          </a:p>
          <a:p>
            <a:pPr lvl="1" eaLnBrk="1" hangingPunct="1">
              <a:lnSpc>
                <a:spcPct val="90000"/>
              </a:lnSpc>
            </a:pPr>
            <a:endParaRPr lang="en-US" altLang="en-US" sz="2000" dirty="0">
              <a:solidFill>
                <a:srgbClr val="003399"/>
              </a:solidFill>
            </a:endParaRPr>
          </a:p>
          <a:p>
            <a:pPr lvl="1" eaLnBrk="1" hangingPunct="1">
              <a:lnSpc>
                <a:spcPct val="90000"/>
              </a:lnSpc>
            </a:pPr>
            <a:endParaRPr lang="en-US" altLang="en-US" sz="2000" dirty="0">
              <a:solidFill>
                <a:srgbClr val="003399"/>
              </a:solidFill>
            </a:endParaRPr>
          </a:p>
          <a:p>
            <a:pPr lvl="1" eaLnBrk="1" hangingPunct="1">
              <a:lnSpc>
                <a:spcPct val="90000"/>
              </a:lnSpc>
            </a:pPr>
            <a:endParaRPr lang="en-US" altLang="en-US" sz="2000" dirty="0">
              <a:solidFill>
                <a:srgbClr val="003399"/>
              </a:solidFill>
            </a:endParaRPr>
          </a:p>
          <a:p>
            <a:pPr lvl="1" eaLnBrk="1" hangingPunct="1">
              <a:lnSpc>
                <a:spcPct val="90000"/>
              </a:lnSpc>
            </a:pPr>
            <a:endParaRPr lang="en-US" altLang="en-US" sz="2000" dirty="0">
              <a:solidFill>
                <a:srgbClr val="003399"/>
              </a:solidFill>
            </a:endParaRPr>
          </a:p>
          <a:p>
            <a:pPr eaLnBrk="1" hangingPunct="1">
              <a:lnSpc>
                <a:spcPct val="90000"/>
              </a:lnSpc>
            </a:pPr>
            <a:endParaRPr lang="en-US" altLang="en-US" sz="2000" dirty="0">
              <a:solidFill>
                <a:srgbClr val="003399"/>
              </a:solidFill>
            </a:endParaRPr>
          </a:p>
          <a:p>
            <a:pPr eaLnBrk="1" hangingPunct="1">
              <a:lnSpc>
                <a:spcPct val="90000"/>
              </a:lnSpc>
            </a:pPr>
            <a:endParaRPr lang="en-US" altLang="en-US" dirty="0"/>
          </a:p>
        </p:txBody>
      </p:sp>
      <p:sp>
        <p:nvSpPr>
          <p:cNvPr id="48131" name="Rectangle 41"/>
          <p:cNvSpPr txBox="1">
            <a:spLocks noChangeArrowheads="1"/>
          </p:cNvSpPr>
          <p:nvPr/>
        </p:nvSpPr>
        <p:spPr bwMode="auto">
          <a:xfrm>
            <a:off x="5334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Tx/>
              <a:buNone/>
            </a:pPr>
            <a:r>
              <a:rPr lang="en-US" altLang="en-US" sz="3600" b="1" dirty="0"/>
              <a:t>Negotiation Exercise</a:t>
            </a:r>
          </a:p>
          <a:p>
            <a:pPr algn="ctr" eaLnBrk="1" hangingPunct="1">
              <a:spcBef>
                <a:spcPct val="0"/>
              </a:spcBef>
              <a:buFontTx/>
              <a:buNone/>
            </a:pPr>
            <a:r>
              <a:rPr lang="en-US" altLang="en-US" sz="3600" b="1" dirty="0"/>
              <a:t>The Art Case</a:t>
            </a:r>
            <a:endParaRPr lang="en-US" altLang="en-US" sz="3600" dirty="0"/>
          </a:p>
        </p:txBody>
      </p:sp>
      <p:pic>
        <p:nvPicPr>
          <p:cNvPr id="1026" name="Picture 2" descr="Artist, Brush, Color, Paint, Painting, Pal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38809" y="4038600"/>
            <a:ext cx="3162191"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Artist, Brush, Colors, Rainbow, Roygbiv, Paint, Canv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10444"/>
            <a:ext cx="1882422" cy="136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879241"/>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sz="3600" b="1"/>
              <a:t>Both BATNAs matter</a:t>
            </a:r>
          </a:p>
        </p:txBody>
      </p:sp>
      <p:sp>
        <p:nvSpPr>
          <p:cNvPr id="79875" name="Content Placeholder 2"/>
          <p:cNvSpPr>
            <a:spLocks noGrp="1"/>
          </p:cNvSpPr>
          <p:nvPr>
            <p:ph idx="1"/>
          </p:nvPr>
        </p:nvSpPr>
        <p:spPr>
          <a:xfrm>
            <a:off x="457200" y="1828800"/>
            <a:ext cx="8229600" cy="4525963"/>
          </a:xfrm>
        </p:spPr>
        <p:txBody>
          <a:bodyPr/>
          <a:lstStyle/>
          <a:p>
            <a:r>
              <a:rPr lang="en-US" altLang="en-US" sz="2400" dirty="0"/>
              <a:t>The bargaining zone is defined not just by your alternatives, but also by your counterpart’s</a:t>
            </a:r>
          </a:p>
          <a:p>
            <a:endParaRPr lang="en-US" altLang="en-US" sz="2400" dirty="0"/>
          </a:p>
          <a:p>
            <a:r>
              <a:rPr lang="en-US" altLang="en-US" sz="2400" dirty="0"/>
              <a:t>Even if your alternatives are weak, theirs may be weak as well</a:t>
            </a:r>
          </a:p>
          <a:p>
            <a:endParaRPr lang="en-US" altLang="en-US" sz="2400" dirty="0"/>
          </a:p>
          <a:p>
            <a:r>
              <a:rPr lang="en-US" altLang="en-US" sz="2400" dirty="0"/>
              <a:t>Don’t undersell yourself by focusing on your weak alternatives! </a:t>
            </a:r>
          </a:p>
          <a:p>
            <a:endParaRPr lang="en-US" altLang="en-US" sz="2400" dirty="0"/>
          </a:p>
        </p:txBody>
      </p:sp>
    </p:spTree>
    <p:extLst>
      <p:ext uri="{BB962C8B-B14F-4D97-AF65-F5344CB8AC3E}">
        <p14:creationId xmlns:p14="http://schemas.microsoft.com/office/powerpoint/2010/main" val="3026267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457200" y="381000"/>
            <a:ext cx="8229600" cy="1143000"/>
          </a:xfrm>
        </p:spPr>
        <p:txBody>
          <a:bodyPr>
            <a:normAutofit fontScale="90000"/>
          </a:bodyPr>
          <a:lstStyle/>
          <a:p>
            <a:pPr eaLnBrk="1" hangingPunct="1"/>
            <a:r>
              <a:rPr lang="en-US" altLang="en-US" sz="3600" b="1" dirty="0">
                <a:solidFill>
                  <a:srgbClr val="FF0000"/>
                </a:solidFill>
              </a:rPr>
              <a:t>Should you reveal your BATNA </a:t>
            </a:r>
            <a:br>
              <a:rPr lang="en-US" altLang="en-US" sz="3600" b="1" dirty="0">
                <a:solidFill>
                  <a:srgbClr val="FF0000"/>
                </a:solidFill>
              </a:rPr>
            </a:br>
            <a:r>
              <a:rPr lang="en-US" altLang="en-US" sz="3600" b="1" dirty="0">
                <a:solidFill>
                  <a:srgbClr val="FF0000"/>
                </a:solidFill>
              </a:rPr>
              <a:t>to your counterpart?</a:t>
            </a:r>
          </a:p>
        </p:txBody>
      </p:sp>
    </p:spTree>
    <p:extLst>
      <p:ext uri="{BB962C8B-B14F-4D97-AF65-F5344CB8AC3E}">
        <p14:creationId xmlns:p14="http://schemas.microsoft.com/office/powerpoint/2010/main" val="334167224"/>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457200" y="381000"/>
            <a:ext cx="8229600" cy="1143000"/>
          </a:xfrm>
        </p:spPr>
        <p:txBody>
          <a:bodyPr>
            <a:normAutofit fontScale="90000"/>
          </a:bodyPr>
          <a:lstStyle/>
          <a:p>
            <a:pPr eaLnBrk="1" hangingPunct="1"/>
            <a:r>
              <a:rPr lang="en-US" altLang="en-US" sz="3600" b="1" dirty="0"/>
              <a:t>Should you reveal your BATNA </a:t>
            </a:r>
            <a:br>
              <a:rPr lang="en-US" altLang="en-US" sz="3600" b="1" dirty="0"/>
            </a:br>
            <a:r>
              <a:rPr lang="en-US" altLang="en-US" sz="3600" b="1" dirty="0"/>
              <a:t>to your counterpart?</a:t>
            </a:r>
          </a:p>
        </p:txBody>
      </p:sp>
      <p:sp>
        <p:nvSpPr>
          <p:cNvPr id="87043" name="Content Placeholder 2"/>
          <p:cNvSpPr>
            <a:spLocks noGrp="1"/>
          </p:cNvSpPr>
          <p:nvPr>
            <p:ph idx="1"/>
          </p:nvPr>
        </p:nvSpPr>
        <p:spPr>
          <a:xfrm>
            <a:off x="457200" y="2103438"/>
            <a:ext cx="8229600" cy="4525962"/>
          </a:xfrm>
        </p:spPr>
        <p:txBody>
          <a:bodyPr/>
          <a:lstStyle/>
          <a:p>
            <a:pPr eaLnBrk="1" hangingPunct="1"/>
            <a:r>
              <a:rPr lang="en-US" altLang="en-US" sz="2400" dirty="0"/>
              <a:t>Fully revealing BATNA or reservation point weakens your position</a:t>
            </a:r>
          </a:p>
          <a:p>
            <a:pPr lvl="1" eaLnBrk="1" hangingPunct="1"/>
            <a:r>
              <a:rPr lang="en-US" altLang="en-US" sz="2400" dirty="0"/>
              <a:t>Their offer will be only slightly better</a:t>
            </a:r>
          </a:p>
          <a:p>
            <a:pPr eaLnBrk="1" hangingPunct="1"/>
            <a:endParaRPr lang="en-US" altLang="en-US" sz="2400" dirty="0"/>
          </a:p>
          <a:p>
            <a:pPr eaLnBrk="1" hangingPunct="1"/>
            <a:r>
              <a:rPr lang="en-US" altLang="en-US" sz="2400" dirty="0"/>
              <a:t>You may want to signal you have a BATNA, but avoid specifics as much as possible</a:t>
            </a:r>
          </a:p>
          <a:p>
            <a:pPr eaLnBrk="1" hangingPunct="1"/>
            <a:endParaRPr lang="en-US" altLang="en-US" sz="2400" dirty="0"/>
          </a:p>
          <a:p>
            <a:pPr eaLnBrk="1" hangingPunct="1"/>
            <a:r>
              <a:rPr lang="en-US" altLang="en-US" sz="2400" dirty="0"/>
              <a:t>Reveal BATNA, if at all, only towards the end of the negotiation, if you are about to reach an impasse</a:t>
            </a:r>
          </a:p>
          <a:p>
            <a:pPr eaLnBrk="1" hangingPunct="1"/>
            <a:endParaRPr lang="en-US" altLang="en-US" sz="2400" dirty="0"/>
          </a:p>
        </p:txBody>
      </p:sp>
    </p:spTree>
    <p:extLst>
      <p:ext uri="{BB962C8B-B14F-4D97-AF65-F5344CB8AC3E}">
        <p14:creationId xmlns:p14="http://schemas.microsoft.com/office/powerpoint/2010/main" val="321895503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a:spLocks noGrp="1"/>
          </p:cNvSpPr>
          <p:nvPr>
            <p:ph type="title"/>
          </p:nvPr>
        </p:nvSpPr>
        <p:spPr>
          <a:xfrm>
            <a:off x="457200" y="152400"/>
            <a:ext cx="8229600" cy="1143000"/>
          </a:xfrm>
        </p:spPr>
        <p:txBody>
          <a:bodyPr>
            <a:normAutofit/>
          </a:bodyPr>
          <a:lstStyle/>
          <a:p>
            <a:pPr eaLnBrk="1" hangingPunct="1"/>
            <a:r>
              <a:rPr lang="en-US" altLang="en-US" sz="3600" b="1" dirty="0"/>
              <a:t>Take-Homes: Claiming Value</a:t>
            </a:r>
          </a:p>
        </p:txBody>
      </p:sp>
      <p:sp>
        <p:nvSpPr>
          <p:cNvPr id="88067" name="Content Placeholder 2"/>
          <p:cNvSpPr>
            <a:spLocks noGrp="1"/>
          </p:cNvSpPr>
          <p:nvPr>
            <p:ph idx="1"/>
          </p:nvPr>
        </p:nvSpPr>
        <p:spPr>
          <a:xfrm>
            <a:off x="457200" y="1524000"/>
            <a:ext cx="8001000" cy="5364162"/>
          </a:xfrm>
        </p:spPr>
        <p:txBody>
          <a:bodyPr/>
          <a:lstStyle/>
          <a:p>
            <a:pPr eaLnBrk="1" hangingPunct="1">
              <a:lnSpc>
                <a:spcPct val="90000"/>
              </a:lnSpc>
            </a:pPr>
            <a:r>
              <a:rPr lang="en-US" altLang="en-US" sz="2400" dirty="0"/>
              <a:t>Remember the basic elements of a bargaining situation</a:t>
            </a:r>
          </a:p>
          <a:p>
            <a:pPr lvl="1">
              <a:lnSpc>
                <a:spcPct val="90000"/>
              </a:lnSpc>
            </a:pPr>
            <a:r>
              <a:rPr lang="en-US" altLang="en-US" sz="2400" dirty="0"/>
              <a:t>BATNA: Your best alternative</a:t>
            </a:r>
          </a:p>
          <a:p>
            <a:pPr lvl="1" eaLnBrk="1" hangingPunct="1">
              <a:lnSpc>
                <a:spcPct val="90000"/>
              </a:lnSpc>
            </a:pPr>
            <a:r>
              <a:rPr lang="en-US" altLang="en-US" sz="2400" dirty="0"/>
              <a:t>Reservation Point: Walk-away point</a:t>
            </a:r>
          </a:p>
          <a:p>
            <a:pPr lvl="1" eaLnBrk="1" hangingPunct="1">
              <a:lnSpc>
                <a:spcPct val="90000"/>
              </a:lnSpc>
            </a:pPr>
            <a:r>
              <a:rPr lang="en-US" altLang="en-US" sz="2400" dirty="0"/>
              <a:t>Aspiration Point: Your goal </a:t>
            </a:r>
          </a:p>
          <a:p>
            <a:pPr lvl="1" eaLnBrk="1" hangingPunct="1">
              <a:lnSpc>
                <a:spcPct val="90000"/>
              </a:lnSpc>
            </a:pPr>
            <a:endParaRPr lang="en-US" altLang="en-US" sz="2400" dirty="0"/>
          </a:p>
          <a:p>
            <a:pPr eaLnBrk="1" hangingPunct="1">
              <a:lnSpc>
                <a:spcPct val="90000"/>
              </a:lnSpc>
            </a:pPr>
            <a:r>
              <a:rPr lang="en-US" altLang="en-US" sz="2400" dirty="0"/>
              <a:t>Make strong offers and counter-offers supported by legitimacy (resist the temptation to anchor)</a:t>
            </a:r>
          </a:p>
          <a:p>
            <a:pPr marL="0" indent="0" eaLnBrk="1" hangingPunct="1">
              <a:lnSpc>
                <a:spcPct val="90000"/>
              </a:lnSpc>
              <a:buNone/>
            </a:pPr>
            <a:endParaRPr lang="en-US" altLang="en-US" sz="2400" dirty="0"/>
          </a:p>
          <a:p>
            <a:pPr eaLnBrk="1" hangingPunct="1">
              <a:lnSpc>
                <a:spcPct val="90000"/>
              </a:lnSpc>
            </a:pPr>
            <a:r>
              <a:rPr lang="en-US" altLang="en-US" sz="2400" dirty="0"/>
              <a:t>Think about the negotiation as an opportunity to achieve your aspirations, not beat your alternatives</a:t>
            </a:r>
          </a:p>
          <a:p>
            <a:pPr marL="0" indent="0" eaLnBrk="1" hangingPunct="1">
              <a:lnSpc>
                <a:spcPct val="90000"/>
              </a:lnSpc>
              <a:buNone/>
            </a:pPr>
            <a:endParaRPr lang="en-US" altLang="en-US" sz="2400" dirty="0"/>
          </a:p>
          <a:p>
            <a:pPr eaLnBrk="1" hangingPunct="1">
              <a:lnSpc>
                <a:spcPct val="90000"/>
              </a:lnSpc>
            </a:pPr>
            <a:r>
              <a:rPr lang="en-US" altLang="en-US" sz="2400" dirty="0"/>
              <a:t>Develop a strong BATNA, and reveal it only as a last resort</a:t>
            </a:r>
          </a:p>
        </p:txBody>
      </p:sp>
    </p:spTree>
    <p:extLst>
      <p:ext uri="{BB962C8B-B14F-4D97-AF65-F5344CB8AC3E}">
        <p14:creationId xmlns:p14="http://schemas.microsoft.com/office/powerpoint/2010/main" val="8726033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TextBox 1"/>
          <p:cNvSpPr txBox="1">
            <a:spLocks noChangeArrowheads="1"/>
          </p:cNvSpPr>
          <p:nvPr/>
        </p:nvSpPr>
        <p:spPr bwMode="auto">
          <a:xfrm>
            <a:off x="0" y="381000"/>
            <a:ext cx="9144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None/>
            </a:pPr>
            <a:r>
              <a:rPr lang="en-US" altLang="en-US" b="1" dirty="0"/>
              <a:t>In the Art Case, you bargain over price                                   to </a:t>
            </a:r>
            <a:r>
              <a:rPr lang="en-US" altLang="en-US" b="1" u="sng" dirty="0"/>
              <a:t>claim</a:t>
            </a:r>
            <a:r>
              <a:rPr lang="en-US" altLang="en-US" b="1" dirty="0"/>
              <a:t> value, but there are still </a:t>
            </a:r>
          </a:p>
          <a:p>
            <a:pPr algn="ctr">
              <a:spcBef>
                <a:spcPct val="0"/>
              </a:spcBef>
              <a:buNone/>
            </a:pPr>
            <a:r>
              <a:rPr lang="en-US" altLang="en-US" b="1" dirty="0"/>
              <a:t>opportunities to </a:t>
            </a:r>
            <a:r>
              <a:rPr lang="en-US" altLang="en-US" b="1" u="sng" dirty="0"/>
              <a:t>create</a:t>
            </a:r>
            <a:r>
              <a:rPr lang="en-US" altLang="en-US" b="1" dirty="0"/>
              <a:t> value</a:t>
            </a:r>
            <a:endParaRPr lang="en-US" altLang="en-US" dirty="0"/>
          </a:p>
          <a:p>
            <a:pPr algn="ctr" eaLnBrk="1" hangingPunct="1">
              <a:spcBef>
                <a:spcPct val="0"/>
              </a:spcBef>
              <a:buFontTx/>
              <a:buNone/>
            </a:pPr>
            <a:endParaRPr lang="en-US" altLang="en-US" b="1" dirty="0"/>
          </a:p>
        </p:txBody>
      </p:sp>
      <p:sp>
        <p:nvSpPr>
          <p:cNvPr id="4" name="TextBox 1"/>
          <p:cNvSpPr txBox="1">
            <a:spLocks noChangeArrowheads="1"/>
          </p:cNvSpPr>
          <p:nvPr/>
        </p:nvSpPr>
        <p:spPr bwMode="auto">
          <a:xfrm>
            <a:off x="0" y="5257800"/>
            <a:ext cx="9144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defRPr>
            </a:lvl1pPr>
            <a:lvl2pPr marL="742950" indent="-285750">
              <a:spcBef>
                <a:spcPct val="20000"/>
              </a:spcBef>
              <a:buFont typeface="Arial" pitchFamily="34" charset="0"/>
              <a:buChar char="–"/>
              <a:defRPr sz="2800">
                <a:solidFill>
                  <a:schemeClr val="tx1"/>
                </a:solidFill>
                <a:latin typeface="Calibri" pitchFamily="34" charset="0"/>
              </a:defRPr>
            </a:lvl2pPr>
            <a:lvl3pPr marL="1143000" indent="-228600">
              <a:spcBef>
                <a:spcPct val="20000"/>
              </a:spcBef>
              <a:buFont typeface="Arial" pitchFamily="34" charset="0"/>
              <a:buChar char="•"/>
              <a:defRPr sz="2400">
                <a:solidFill>
                  <a:schemeClr val="tx1"/>
                </a:solidFill>
                <a:latin typeface="Calibri" pitchFamily="34" charset="0"/>
              </a:defRPr>
            </a:lvl3pPr>
            <a:lvl4pPr marL="1600200" indent="-228600">
              <a:spcBef>
                <a:spcPct val="20000"/>
              </a:spcBef>
              <a:buFont typeface="Arial" pitchFamily="34" charset="0"/>
              <a:buChar char="–"/>
              <a:defRPr sz="2000">
                <a:solidFill>
                  <a:schemeClr val="tx1"/>
                </a:solidFill>
                <a:latin typeface="Calibri" pitchFamily="34" charset="0"/>
              </a:defRPr>
            </a:lvl4pPr>
            <a:lvl5pPr marL="2057400" indent="-22860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a:spcBef>
                <a:spcPct val="0"/>
              </a:spcBef>
              <a:buNone/>
            </a:pPr>
            <a:r>
              <a:rPr lang="en-US" altLang="en-US" b="1" dirty="0"/>
              <a:t>Avoid the fixed pie bias by                                               adding issues beyond price!</a:t>
            </a:r>
            <a:endParaRPr lang="en-US" altLang="en-US" dirty="0"/>
          </a:p>
          <a:p>
            <a:pPr algn="ctr" eaLnBrk="1" hangingPunct="1">
              <a:spcBef>
                <a:spcPct val="0"/>
              </a:spcBef>
              <a:buFontTx/>
              <a:buNone/>
            </a:pPr>
            <a:endParaRPr lang="en-US" altLang="en-US" b="1" dirty="0"/>
          </a:p>
        </p:txBody>
      </p:sp>
      <p:pic>
        <p:nvPicPr>
          <p:cNvPr id="6" name="Picture 2" descr="Artist, Brush, Color, Paint, Painting, Pal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514600"/>
            <a:ext cx="3274102" cy="236690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rtist, Brush, Colors, Rainbow, Roygbiv, Paint, Canv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1945" y="2651461"/>
            <a:ext cx="2656655" cy="1920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02178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514475" y="152400"/>
            <a:ext cx="6102350" cy="381000"/>
          </a:xfrm>
        </p:spPr>
        <p:txBody>
          <a:bodyPr>
            <a:normAutofit fontScale="90000"/>
          </a:bodyPr>
          <a:lstStyle/>
          <a:p>
            <a:pPr eaLnBrk="1" hangingPunct="1"/>
            <a:r>
              <a:rPr lang="en-US" altLang="en-US" sz="3500" b="1" i="1" dirty="0">
                <a:latin typeface="Cambria" panose="02040503050406030204" pitchFamily="18" charset="0"/>
              </a:rPr>
              <a:t>The Art Case</a:t>
            </a:r>
          </a:p>
        </p:txBody>
      </p:sp>
      <p:graphicFrame>
        <p:nvGraphicFramePr>
          <p:cNvPr id="3" name="Table 2"/>
          <p:cNvGraphicFramePr>
            <a:graphicFrameLocks noGrp="1"/>
          </p:cNvGraphicFramePr>
          <p:nvPr>
            <p:extLst>
              <p:ext uri="{D42A27DB-BD31-4B8C-83A1-F6EECF244321}">
                <p14:modId xmlns:p14="http://schemas.microsoft.com/office/powerpoint/2010/main" val="369575829"/>
              </p:ext>
            </p:extLst>
          </p:nvPr>
        </p:nvGraphicFramePr>
        <p:xfrm>
          <a:off x="0" y="762000"/>
          <a:ext cx="9143999" cy="5919790"/>
        </p:xfrm>
        <a:graphic>
          <a:graphicData uri="http://schemas.openxmlformats.org/drawingml/2006/table">
            <a:tbl>
              <a:tblPr/>
              <a:tblGrid>
                <a:gridCol w="3276600">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gridCol w="3794501">
                  <a:extLst>
                    <a:ext uri="{9D8B030D-6E8A-4147-A177-3AD203B41FA5}">
                      <a16:colId xmlns:a16="http://schemas.microsoft.com/office/drawing/2014/main" val="20002"/>
                    </a:ext>
                  </a:extLst>
                </a:gridCol>
                <a:gridCol w="929898">
                  <a:extLst>
                    <a:ext uri="{9D8B030D-6E8A-4147-A177-3AD203B41FA5}">
                      <a16:colId xmlns:a16="http://schemas.microsoft.com/office/drawing/2014/main" val="20003"/>
                    </a:ext>
                  </a:extLst>
                </a:gridCol>
              </a:tblGrid>
              <a:tr h="677804">
                <a:tc>
                  <a:txBody>
                    <a:bodyPr/>
                    <a:lstStyle/>
                    <a:p>
                      <a:pPr algn="ctr" rtl="0" fontAlgn="ctr"/>
                      <a:r>
                        <a:rPr lang="en-SG" sz="2400" b="1" i="0" u="none" strike="noStrike" dirty="0">
                          <a:solidFill>
                            <a:srgbClr val="000000"/>
                          </a:solidFill>
                          <a:effectLst/>
                          <a:latin typeface="Cambria"/>
                        </a:rPr>
                        <a:t>Gallery</a:t>
                      </a:r>
                      <a:r>
                        <a:rPr lang="en-SG" sz="2400" b="1" i="0" u="none" strike="noStrike" baseline="0" dirty="0">
                          <a:solidFill>
                            <a:srgbClr val="000000"/>
                          </a:solidFill>
                          <a:effectLst/>
                          <a:latin typeface="Cambria"/>
                        </a:rPr>
                        <a:t> </a:t>
                      </a:r>
                      <a:r>
                        <a:rPr lang="en-SG" sz="2400" b="1" i="0" u="none" strike="noStrike" dirty="0">
                          <a:solidFill>
                            <a:srgbClr val="000000"/>
                          </a:solidFill>
                          <a:effectLst/>
                          <a:latin typeface="Cambria"/>
                        </a:rPr>
                        <a:t>Owner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r>
                        <a:rPr lang="en-SG" sz="2400" b="1" i="0" u="none" strike="noStrike" dirty="0">
                          <a:solidFill>
                            <a:srgbClr val="000000"/>
                          </a:solidFill>
                          <a:effectLst/>
                          <a:latin typeface="Cambria"/>
                        </a:rPr>
                        <a:t>GROUP</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rtl="0" fontAlgn="ctr"/>
                      <a:r>
                        <a:rPr lang="en-SG" sz="2400" b="1" i="0" u="none" strike="noStrike" dirty="0">
                          <a:solidFill>
                            <a:srgbClr val="000000"/>
                          </a:solidFill>
                          <a:effectLst/>
                          <a:latin typeface="Cambria"/>
                        </a:rPr>
                        <a:t>Museum</a:t>
                      </a:r>
                      <a:r>
                        <a:rPr lang="en-SG" sz="2400" b="1" i="0" u="none" strike="noStrike" baseline="0" dirty="0">
                          <a:solidFill>
                            <a:srgbClr val="000000"/>
                          </a:solidFill>
                          <a:effectLst/>
                          <a:latin typeface="Cambria"/>
                        </a:rPr>
                        <a:t> </a:t>
                      </a:r>
                      <a:r>
                        <a:rPr lang="en-SG" sz="2400" b="1" i="0" u="none" strike="noStrike" dirty="0">
                          <a:solidFill>
                            <a:srgbClr val="000000"/>
                          </a:solidFill>
                          <a:effectLst/>
                          <a:latin typeface="Cambria"/>
                        </a:rPr>
                        <a:t>Director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r>
                        <a:rPr lang="en-SG" sz="2400" b="1" i="0" u="none" strike="noStrike" dirty="0">
                          <a:solidFill>
                            <a:srgbClr val="000000"/>
                          </a:solidFill>
                          <a:effectLst/>
                          <a:latin typeface="Cambria"/>
                        </a:rPr>
                        <a:t>BOR</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0"/>
                  </a:ext>
                </a:extLst>
              </a:tr>
              <a:tr h="616876">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SG" sz="1600" b="0" i="0" u="none" strike="noStrike" dirty="0">
                          <a:solidFill>
                            <a:srgbClr val="000000"/>
                          </a:solidFill>
                          <a:effectLst/>
                          <a:latin typeface="+mj-lt"/>
                        </a:rPr>
                        <a:t>1</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it-IT"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1"/>
                  </a:ext>
                </a:extLst>
              </a:tr>
              <a:tr h="921653">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SG" sz="1600" b="0" i="0" u="none" strike="noStrike" dirty="0">
                          <a:solidFill>
                            <a:srgbClr val="000000"/>
                          </a:solidFill>
                          <a:effectLst/>
                          <a:latin typeface="+mj-lt"/>
                        </a:rPr>
                        <a:t>2</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2"/>
                  </a:ext>
                </a:extLst>
              </a:tr>
              <a:tr h="616876">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SG" sz="1600" b="0" i="0" u="none" strike="noStrike" dirty="0">
                          <a:solidFill>
                            <a:srgbClr val="000000"/>
                          </a:solidFill>
                          <a:effectLst/>
                          <a:latin typeface="+mj-lt"/>
                        </a:rPr>
                        <a:t>3</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3"/>
                  </a:ext>
                </a:extLst>
              </a:tr>
              <a:tr h="619077">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SG" sz="1600" b="0" i="0" u="none" strike="noStrike" dirty="0">
                          <a:solidFill>
                            <a:srgbClr val="000000"/>
                          </a:solidFill>
                          <a:effectLst/>
                          <a:latin typeface="+mj-lt"/>
                        </a:rPr>
                        <a:t>4</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4"/>
                  </a:ext>
                </a:extLst>
              </a:tr>
              <a:tr h="616876">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SG" sz="1600" b="0" i="0" u="none" strike="noStrike" dirty="0">
                          <a:solidFill>
                            <a:srgbClr val="000000"/>
                          </a:solidFill>
                          <a:effectLst/>
                          <a:latin typeface="+mj-lt"/>
                        </a:rPr>
                        <a:t>5</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5"/>
                  </a:ext>
                </a:extLst>
              </a:tr>
              <a:tr h="616876">
                <a:tc>
                  <a:txBody>
                    <a:bodyPr/>
                    <a:lstStyle/>
                    <a:p>
                      <a:pPr algn="ctr"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SG" sz="1600" b="0" i="0" u="none" strike="noStrike" dirty="0">
                          <a:solidFill>
                            <a:srgbClr val="000000"/>
                          </a:solidFill>
                          <a:effectLst/>
                          <a:latin typeface="+mj-lt"/>
                        </a:rPr>
                        <a:t>6</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10006"/>
                  </a:ext>
                </a:extLst>
              </a:tr>
              <a:tr h="616876">
                <a:tc>
                  <a:txBody>
                    <a:bodyPr/>
                    <a:lstStyle/>
                    <a:p>
                      <a:pPr algn="ctr"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SG" sz="1600" b="0" i="0" u="none" strike="noStrike" dirty="0">
                          <a:solidFill>
                            <a:srgbClr val="000000"/>
                          </a:solidFill>
                          <a:effectLst/>
                          <a:latin typeface="+mj-lt"/>
                        </a:rPr>
                        <a:t>7</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488722616"/>
                  </a:ext>
                </a:extLst>
              </a:tr>
              <a:tr h="616876">
                <a:tc>
                  <a:txBody>
                    <a:bodyPr/>
                    <a:lstStyle/>
                    <a:p>
                      <a:pPr algn="ctr" fontAlgn="ctr"/>
                      <a:endParaRPr lang="fi-FI"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en-SG" sz="1600" b="0" i="0" u="none" strike="noStrike" dirty="0">
                          <a:solidFill>
                            <a:srgbClr val="000000"/>
                          </a:solidFill>
                          <a:effectLst/>
                          <a:latin typeface="+mj-lt"/>
                        </a:rPr>
                        <a:t>8</a:t>
                      </a: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en-US" sz="1600" b="0" i="0" u="none" strike="noStrike" dirty="0">
                        <a:solidFill>
                          <a:srgbClr val="000000"/>
                        </a:solidFill>
                        <a:effectLst/>
                        <a:latin typeface="Arial" panose="020B0604020202020204" pitchFamily="34" charset="0"/>
                      </a:endParaRPr>
                    </a:p>
                  </a:txBody>
                  <a:tcPr marL="9525" marR="9525" marT="952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rtl="0" fontAlgn="ctr"/>
                      <a:endParaRPr lang="en-SG" sz="2000" b="0" i="0" u="none" strike="noStrike" dirty="0">
                        <a:solidFill>
                          <a:srgbClr val="000000"/>
                        </a:solidFill>
                        <a:effectLst/>
                        <a:latin typeface="+mj-lt"/>
                        <a:cs typeface="Arial" panose="020B0604020202020204" pitchFamily="34" charset="0"/>
                      </a:endParaRPr>
                    </a:p>
                  </a:txBody>
                  <a:tcPr marL="7322" marR="7322" marT="73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extLst>
                  <a:ext uri="{0D108BD9-81ED-4DB2-BD59-A6C34878D82A}">
                    <a16:rowId xmlns:a16="http://schemas.microsoft.com/office/drawing/2014/main" val="4090653050"/>
                  </a:ext>
                </a:extLst>
              </a:tr>
            </a:tbl>
          </a:graphicData>
        </a:graphic>
      </p:graphicFrame>
    </p:spTree>
    <p:extLst>
      <p:ext uri="{BB962C8B-B14F-4D97-AF65-F5344CB8AC3E}">
        <p14:creationId xmlns:p14="http://schemas.microsoft.com/office/powerpoint/2010/main" val="385881103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914400" y="4876800"/>
            <a:ext cx="9144000" cy="4678362"/>
          </a:xfrm>
        </p:spPr>
        <p:txBody>
          <a:bodyPr/>
          <a:lstStyle/>
          <a:p>
            <a:pPr marL="0" indent="0" eaLnBrk="1" hangingPunct="1">
              <a:buFont typeface="Arial" panose="020B0604020202020204" pitchFamily="34" charset="0"/>
              <a:buNone/>
              <a:defRPr/>
            </a:pPr>
            <a:r>
              <a:rPr lang="en-US" altLang="en-US" sz="2400" dirty="0"/>
              <a:t>Take 3 minutes and share with the person next to you: </a:t>
            </a:r>
          </a:p>
          <a:p>
            <a:pPr eaLnBrk="1" hangingPunct="1">
              <a:defRPr/>
            </a:pPr>
            <a:r>
              <a:rPr lang="en-US" altLang="en-US" sz="2400" dirty="0"/>
              <a:t>One thing your counterpart did well in the Art Case</a:t>
            </a:r>
          </a:p>
          <a:p>
            <a:pPr eaLnBrk="1" hangingPunct="1">
              <a:defRPr/>
            </a:pPr>
            <a:r>
              <a:rPr lang="en-US" altLang="en-US" sz="2400" dirty="0"/>
              <a:t>One thing you could have done differently</a:t>
            </a:r>
          </a:p>
          <a:p>
            <a:pPr algn="ctr" eaLnBrk="1" hangingPunct="1">
              <a:defRPr/>
            </a:pPr>
            <a:endParaRPr lang="en-US" altLang="en-US" sz="2400" dirty="0"/>
          </a:p>
          <a:p>
            <a:pPr algn="ctr" eaLnBrk="1" hangingPunct="1">
              <a:defRPr/>
            </a:pPr>
            <a:endParaRPr lang="en-US" altLang="en-US" sz="2400" dirty="0"/>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lvl="1" algn="ctr" eaLnBrk="1" hangingPunct="1">
              <a:defRPr/>
            </a:pPr>
            <a:endParaRPr lang="en-US" altLang="en-US" sz="2400" dirty="0">
              <a:solidFill>
                <a:srgbClr val="003399"/>
              </a:solidFill>
            </a:endParaRPr>
          </a:p>
          <a:p>
            <a:pPr algn="ctr" eaLnBrk="1" hangingPunct="1">
              <a:defRPr/>
            </a:pPr>
            <a:endParaRPr lang="en-US" altLang="en-US" sz="2400" dirty="0">
              <a:solidFill>
                <a:srgbClr val="003399"/>
              </a:solidFill>
            </a:endParaRPr>
          </a:p>
          <a:p>
            <a:pPr algn="ctr" eaLnBrk="1" hangingPunct="1">
              <a:defRPr/>
            </a:pPr>
            <a:endParaRPr lang="en-US" altLang="en-US" sz="2400" dirty="0"/>
          </a:p>
        </p:txBody>
      </p:sp>
      <p:pic>
        <p:nvPicPr>
          <p:cNvPr id="5" name="Picture 2" descr="Artist, Brush, Color, Paint, Painting, Palet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333" y="1524000"/>
            <a:ext cx="3843867" cy="277879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rtist, Brush, Colors, Rainbow, Roygbiv, Paint, Canva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9200" y="1828800"/>
            <a:ext cx="2883782" cy="2084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4799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Placeholder 2"/>
          <p:cNvSpPr txBox="1">
            <a:spLocks/>
          </p:cNvSpPr>
          <p:nvPr/>
        </p:nvSpPr>
        <p:spPr bwMode="auto">
          <a:xfrm>
            <a:off x="304800" y="-152400"/>
            <a:ext cx="8610600"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buFont typeface="Arial" pitchFamily="34" charset="0"/>
              <a:buNone/>
            </a:pPr>
            <a:r>
              <a:rPr lang="en-GB" altLang="en-US" sz="4400" b="1" dirty="0"/>
              <a:t>Claiming Value</a:t>
            </a:r>
          </a:p>
          <a:p>
            <a:pPr eaLnBrk="1" hangingPunct="1">
              <a:buFont typeface="Arial" pitchFamily="34" charset="0"/>
              <a:buNone/>
            </a:pPr>
            <a:endParaRPr lang="en-US" altLang="en-US" sz="4400" b="1" dirty="0">
              <a:solidFill>
                <a:srgbClr val="898989"/>
              </a:solidFill>
            </a:endParaRPr>
          </a:p>
        </p:txBody>
      </p:sp>
      <p:sp>
        <p:nvSpPr>
          <p:cNvPr id="7" name="Text Placeholder 2"/>
          <p:cNvSpPr>
            <a:spLocks noGrp="1"/>
          </p:cNvSpPr>
          <p:nvPr/>
        </p:nvSpPr>
        <p:spPr>
          <a:xfrm>
            <a:off x="3766457" y="6477000"/>
            <a:ext cx="5225143" cy="342900"/>
          </a:xfrm>
          <a:prstGeom prst="rect">
            <a:avLst/>
          </a:prstGeom>
        </p:spPr>
        <p:txBody>
          <a:bodyPr vert="horz" lIns="91440" tIns="45720" rIns="91440" bIns="45720" rtlCol="0" anchor="b">
            <a:normAutofit/>
          </a:bodyPr>
          <a:lstStyle>
            <a:lvl1pPr marL="0" indent="0" algn="l"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buFont typeface="Arial" panose="020B0604020202020204" pitchFamily="34" charset="0"/>
              <a:buNone/>
              <a:defRPr sz="1400" kern="1200">
                <a:solidFill>
                  <a:schemeClr val="tx1">
                    <a:tint val="75000"/>
                  </a:schemeClr>
                </a:solidFill>
                <a:latin typeface="+mn-lt"/>
                <a:ea typeface="+mn-ea"/>
                <a:cs typeface="+mn-cs"/>
              </a:defRPr>
            </a:lvl9pPr>
          </a:lstStyle>
          <a:p>
            <a:pPr algn="r"/>
            <a:r>
              <a:rPr lang="en-GB" altLang="en-US" sz="1200" dirty="0">
                <a:solidFill>
                  <a:schemeClr val="tx1"/>
                </a:solidFill>
              </a:rPr>
              <a:t>By Martin Schweinsberg, Horacio </a:t>
            </a:r>
            <a:r>
              <a:rPr lang="en-GB" altLang="en-US" sz="1200" dirty="0" err="1">
                <a:solidFill>
                  <a:schemeClr val="tx1"/>
                </a:solidFill>
              </a:rPr>
              <a:t>Falc</a:t>
            </a:r>
            <a:r>
              <a:rPr lang="en-US" sz="1200" dirty="0">
                <a:solidFill>
                  <a:schemeClr val="tx1"/>
                </a:solidFill>
              </a:rPr>
              <a:t>ã</a:t>
            </a:r>
            <a:r>
              <a:rPr lang="en-GB" altLang="en-US" sz="1200" dirty="0">
                <a:solidFill>
                  <a:schemeClr val="tx1"/>
                </a:solidFill>
              </a:rPr>
              <a:t>o, Warren Tierney, &amp; Eric Luis Uhlmann, </a:t>
            </a: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1457" y="1600200"/>
            <a:ext cx="5225143" cy="3276600"/>
          </a:xfrm>
          <a:prstGeom prst="rect">
            <a:avLst/>
          </a:prstGeom>
        </p:spPr>
      </p:pic>
    </p:spTree>
    <p:extLst>
      <p:ext uri="{BB962C8B-B14F-4D97-AF65-F5344CB8AC3E}">
        <p14:creationId xmlns:p14="http://schemas.microsoft.com/office/powerpoint/2010/main" val="56422376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228600"/>
            <a:ext cx="8229600" cy="1143000"/>
          </a:xfrm>
        </p:spPr>
        <p:txBody>
          <a:bodyPr>
            <a:normAutofit/>
          </a:bodyPr>
          <a:lstStyle/>
          <a:p>
            <a:pPr eaLnBrk="1" hangingPunct="1"/>
            <a:r>
              <a:rPr lang="en-US" altLang="en-US" sz="3600" b="1" dirty="0"/>
              <a:t>Conflicting Preferences</a:t>
            </a:r>
          </a:p>
        </p:txBody>
      </p:sp>
      <p:sp>
        <p:nvSpPr>
          <p:cNvPr id="62467" name="Content Placeholder 2"/>
          <p:cNvSpPr>
            <a:spLocks noGrp="1"/>
          </p:cNvSpPr>
          <p:nvPr>
            <p:ph idx="1"/>
          </p:nvPr>
        </p:nvSpPr>
        <p:spPr>
          <a:xfrm>
            <a:off x="457200" y="1676400"/>
            <a:ext cx="8229600" cy="5562600"/>
          </a:xfrm>
        </p:spPr>
        <p:txBody>
          <a:bodyPr/>
          <a:lstStyle/>
          <a:p>
            <a:pPr marL="342900" lvl="1" indent="-342900" eaLnBrk="1" hangingPunct="1">
              <a:lnSpc>
                <a:spcPct val="80000"/>
              </a:lnSpc>
              <a:buFont typeface="Arial" pitchFamily="34" charset="0"/>
              <a:buChar char="•"/>
            </a:pPr>
            <a:r>
              <a:rPr lang="en-US" altLang="en-US" sz="2400" dirty="0"/>
              <a:t>Parties’ interests are directly opposed (sale price)</a:t>
            </a:r>
          </a:p>
          <a:p>
            <a:pPr eaLnBrk="1" hangingPunct="1">
              <a:lnSpc>
                <a:spcPct val="80000"/>
              </a:lnSpc>
            </a:pPr>
            <a:endParaRPr lang="en-US" altLang="en-US" sz="2400" dirty="0"/>
          </a:p>
          <a:p>
            <a:pPr eaLnBrk="1" hangingPunct="1">
              <a:lnSpc>
                <a:spcPct val="80000"/>
              </a:lnSpc>
            </a:pPr>
            <a:r>
              <a:rPr lang="en-US" altLang="en-US" sz="2400" dirty="0"/>
              <a:t>When one party gains, the other loses</a:t>
            </a:r>
          </a:p>
          <a:p>
            <a:pPr eaLnBrk="1" hangingPunct="1">
              <a:lnSpc>
                <a:spcPct val="80000"/>
              </a:lnSpc>
            </a:pPr>
            <a:endParaRPr lang="en-US" altLang="en-US" sz="2400" dirty="0"/>
          </a:p>
          <a:p>
            <a:pPr eaLnBrk="1" hangingPunct="1">
              <a:lnSpc>
                <a:spcPct val="80000"/>
              </a:lnSpc>
            </a:pPr>
            <a:r>
              <a:rPr lang="en-US" altLang="en-US" sz="2400" dirty="0"/>
              <a:t>Bargaining process</a:t>
            </a:r>
          </a:p>
          <a:p>
            <a:pPr marL="342900" lvl="1" indent="-342900" eaLnBrk="1" hangingPunct="1">
              <a:buFont typeface="Arial" pitchFamily="34" charset="0"/>
              <a:buChar char="•"/>
            </a:pPr>
            <a:endParaRPr lang="en-US" altLang="en-US" sz="2400" dirty="0"/>
          </a:p>
          <a:p>
            <a:pPr eaLnBrk="1" hangingPunct="1"/>
            <a:endParaRPr lang="en-US" altLang="en-US" dirty="0"/>
          </a:p>
        </p:txBody>
      </p:sp>
      <p:pic>
        <p:nvPicPr>
          <p:cNvPr id="3074" name="Picture 2" descr="Tug Of War, Force, Teamwork, Men, Rope, Sport"/>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32222" b="23334"/>
          <a:stretch/>
        </p:blipFill>
        <p:spPr bwMode="auto">
          <a:xfrm>
            <a:off x="1143000" y="3810000"/>
            <a:ext cx="685800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030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Content Placeholder 2"/>
          <p:cNvSpPr>
            <a:spLocks noGrp="1"/>
          </p:cNvSpPr>
          <p:nvPr>
            <p:ph idx="1"/>
          </p:nvPr>
        </p:nvSpPr>
        <p:spPr>
          <a:xfrm>
            <a:off x="457200" y="2057400"/>
            <a:ext cx="7924800" cy="3810000"/>
          </a:xfrm>
        </p:spPr>
        <p:txBody>
          <a:bodyPr>
            <a:normAutofit/>
          </a:bodyPr>
          <a:lstStyle/>
          <a:p>
            <a:pPr eaLnBrk="1" hangingPunct="1"/>
            <a:r>
              <a:rPr lang="en-US" altLang="en-US" sz="2400" dirty="0"/>
              <a:t>Best Alternative to a Negotiated Agreement (BATNA): What you will do if no agreement is reached. </a:t>
            </a:r>
          </a:p>
          <a:p>
            <a:pPr eaLnBrk="1" hangingPunct="1"/>
            <a:endParaRPr lang="en-US" altLang="en-US" sz="2400" dirty="0"/>
          </a:p>
          <a:p>
            <a:pPr eaLnBrk="1" hangingPunct="1"/>
            <a:r>
              <a:rPr lang="en-US" altLang="en-US" sz="2400" dirty="0"/>
              <a:t>Reservation Point: The worst deal you will accept without walking away</a:t>
            </a:r>
          </a:p>
          <a:p>
            <a:pPr eaLnBrk="1" hangingPunct="1"/>
            <a:endParaRPr lang="en-US" altLang="en-US" sz="2400" dirty="0"/>
          </a:p>
          <a:p>
            <a:pPr eaLnBrk="1" hangingPunct="1"/>
            <a:r>
              <a:rPr lang="en-US" altLang="en-US" sz="2400" dirty="0"/>
              <a:t>Aspiration Point: The deal you aspire to achieve</a:t>
            </a:r>
            <a:endParaRPr lang="en-US" altLang="en-US" sz="2400" b="1" dirty="0"/>
          </a:p>
        </p:txBody>
      </p:sp>
      <p:sp>
        <p:nvSpPr>
          <p:cNvPr id="54275" name="Title 1"/>
          <p:cNvSpPr>
            <a:spLocks noGrp="1"/>
          </p:cNvSpPr>
          <p:nvPr>
            <p:ph type="title"/>
          </p:nvPr>
        </p:nvSpPr>
        <p:spPr>
          <a:xfrm>
            <a:off x="457200" y="341313"/>
            <a:ext cx="8264525" cy="1143000"/>
          </a:xfrm>
        </p:spPr>
        <p:txBody>
          <a:bodyPr>
            <a:normAutofit/>
          </a:bodyPr>
          <a:lstStyle/>
          <a:p>
            <a:pPr eaLnBrk="1" hangingPunct="1"/>
            <a:r>
              <a:rPr lang="en-US" altLang="en-US" sz="3600" b="1" dirty="0"/>
              <a:t>Basic elements of a bargaining process</a:t>
            </a:r>
            <a:endParaRPr lang="en-US" altLang="en-US" sz="3600" b="1" u="sng" dirty="0"/>
          </a:p>
        </p:txBody>
      </p:sp>
    </p:spTree>
    <p:extLst>
      <p:ext uri="{BB962C8B-B14F-4D97-AF65-F5344CB8AC3E}">
        <p14:creationId xmlns:p14="http://schemas.microsoft.com/office/powerpoint/2010/main" val="2374761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57200" y="-76200"/>
            <a:ext cx="8229600" cy="1143000"/>
          </a:xfrm>
        </p:spPr>
        <p:txBody>
          <a:bodyPr/>
          <a:lstStyle/>
          <a:p>
            <a:pPr eaLnBrk="1" hangingPunct="1"/>
            <a:r>
              <a:rPr lang="en-US" altLang="en-US" sz="3600" b="1" dirty="0"/>
              <a:t>Debrief: The Art Case</a:t>
            </a:r>
            <a:endParaRPr lang="en-US" altLang="en-US" sz="3600" dirty="0"/>
          </a:p>
        </p:txBody>
      </p:sp>
      <p:sp>
        <p:nvSpPr>
          <p:cNvPr id="59395" name="Content Placeholder 2"/>
          <p:cNvSpPr>
            <a:spLocks noGrp="1"/>
          </p:cNvSpPr>
          <p:nvPr>
            <p:ph idx="1"/>
          </p:nvPr>
        </p:nvSpPr>
        <p:spPr>
          <a:xfrm>
            <a:off x="457200" y="990600"/>
            <a:ext cx="8229600" cy="5943600"/>
          </a:xfrm>
        </p:spPr>
        <p:txBody>
          <a:bodyPr>
            <a:normAutofit/>
          </a:bodyPr>
          <a:lstStyle/>
          <a:p>
            <a:pPr eaLnBrk="1" hangingPunct="1"/>
            <a:r>
              <a:rPr lang="en-US" altLang="en-US" sz="2400" dirty="0"/>
              <a:t>What does everyone know?</a:t>
            </a:r>
          </a:p>
          <a:p>
            <a:pPr lvl="1" eaLnBrk="1" hangingPunct="1"/>
            <a:r>
              <a:rPr lang="en-US" altLang="en-US" sz="2400" dirty="0"/>
              <a:t>Upcoming exhibition of South American art at                   National Arts Museum London</a:t>
            </a:r>
          </a:p>
          <a:p>
            <a:pPr lvl="1" eaLnBrk="1" hangingPunct="1"/>
            <a:r>
              <a:rPr lang="en-US" altLang="en-US" sz="2400" dirty="0"/>
              <a:t>Museum director looking to buy a piece of art for this</a:t>
            </a:r>
          </a:p>
          <a:p>
            <a:pPr lvl="1" eaLnBrk="1" hangingPunct="1">
              <a:buFont typeface="Arial" pitchFamily="34" charset="0"/>
              <a:buNone/>
            </a:pPr>
            <a:endParaRPr lang="en-US" altLang="en-US" sz="1200" u="sng" dirty="0"/>
          </a:p>
          <a:p>
            <a:pPr eaLnBrk="1" hangingPunct="1"/>
            <a:r>
              <a:rPr lang="en-US" altLang="en-US" sz="2400" dirty="0">
                <a:solidFill>
                  <a:srgbClr val="FF0000"/>
                </a:solidFill>
              </a:rPr>
              <a:t>What does just the Museum director know?</a:t>
            </a:r>
          </a:p>
          <a:p>
            <a:pPr lvl="1"/>
            <a:r>
              <a:rPr lang="en-US" altLang="en-US" sz="2400" dirty="0">
                <a:solidFill>
                  <a:schemeClr val="bg1"/>
                </a:solidFill>
              </a:rPr>
              <a:t>Best alternative (BATNA): acceptable quality piece from   To-map for </a:t>
            </a:r>
            <a:r>
              <a:rPr lang="en-US" sz="2400" dirty="0">
                <a:solidFill>
                  <a:schemeClr val="bg1"/>
                </a:solidFill>
              </a:rPr>
              <a:t>£</a:t>
            </a:r>
            <a:r>
              <a:rPr lang="en-US" altLang="en-US" sz="2400" dirty="0">
                <a:solidFill>
                  <a:schemeClr val="bg1"/>
                </a:solidFill>
              </a:rPr>
              <a:t>300,000 - </a:t>
            </a:r>
            <a:r>
              <a:rPr lang="en-US" sz="2400" dirty="0">
                <a:solidFill>
                  <a:schemeClr val="bg1"/>
                </a:solidFill>
              </a:rPr>
              <a:t>£</a:t>
            </a:r>
            <a:r>
              <a:rPr lang="en-US" altLang="en-US" sz="2400" dirty="0">
                <a:solidFill>
                  <a:schemeClr val="bg1"/>
                </a:solidFill>
              </a:rPr>
              <a:t>350,000 (unreliable gallery)</a:t>
            </a:r>
          </a:p>
          <a:p>
            <a:pPr lvl="1"/>
            <a:r>
              <a:rPr lang="en-US" altLang="en-US" sz="2400" dirty="0">
                <a:solidFill>
                  <a:schemeClr val="bg1"/>
                </a:solidFill>
              </a:rPr>
              <a:t>Reservation price:</a:t>
            </a:r>
            <a:r>
              <a:rPr lang="en-US" altLang="en-US" sz="2400" b="1" dirty="0">
                <a:solidFill>
                  <a:schemeClr val="bg1"/>
                </a:solidFill>
              </a:rPr>
              <a:t> </a:t>
            </a:r>
            <a:r>
              <a:rPr lang="en-US" dirty="0">
                <a:solidFill>
                  <a:schemeClr val="bg1"/>
                </a:solidFill>
              </a:rPr>
              <a:t>£</a:t>
            </a:r>
            <a:r>
              <a:rPr lang="en-US" altLang="en-US" sz="2400" dirty="0">
                <a:solidFill>
                  <a:schemeClr val="bg1"/>
                </a:solidFill>
              </a:rPr>
              <a:t>600,000 (really wants high quality)</a:t>
            </a:r>
          </a:p>
          <a:p>
            <a:pPr lvl="1" eaLnBrk="1" hangingPunct="1"/>
            <a:endParaRPr lang="en-US" altLang="en-US" sz="1200" b="1" u="sng" dirty="0"/>
          </a:p>
          <a:p>
            <a:pPr eaLnBrk="1" hangingPunct="1"/>
            <a:r>
              <a:rPr lang="en-US" altLang="en-US" sz="2400" dirty="0">
                <a:solidFill>
                  <a:srgbClr val="FF0000"/>
                </a:solidFill>
              </a:rPr>
              <a:t>What does just the Gallery owner know?</a:t>
            </a:r>
          </a:p>
          <a:p>
            <a:pPr lvl="1"/>
            <a:r>
              <a:rPr lang="en-US" altLang="en-US" sz="2400" dirty="0">
                <a:solidFill>
                  <a:schemeClr val="bg1"/>
                </a:solidFill>
              </a:rPr>
              <a:t>Potential sale to wealthy collector for </a:t>
            </a:r>
            <a:r>
              <a:rPr lang="en-US" sz="2400" dirty="0">
                <a:solidFill>
                  <a:schemeClr val="bg1"/>
                </a:solidFill>
              </a:rPr>
              <a:t>£</a:t>
            </a:r>
            <a:r>
              <a:rPr lang="en-US" altLang="en-US" sz="2400" dirty="0">
                <a:solidFill>
                  <a:schemeClr val="bg1"/>
                </a:solidFill>
              </a:rPr>
              <a:t>1,000,000 (phantom BATNA) </a:t>
            </a:r>
          </a:p>
          <a:p>
            <a:pPr lvl="1"/>
            <a:r>
              <a:rPr lang="en-US" altLang="en-US" sz="2400" dirty="0">
                <a:solidFill>
                  <a:schemeClr val="bg1"/>
                </a:solidFill>
              </a:rPr>
              <a:t>Reservation price: </a:t>
            </a:r>
            <a:r>
              <a:rPr lang="en-US" sz="2400" dirty="0">
                <a:solidFill>
                  <a:schemeClr val="bg1"/>
                </a:solidFill>
              </a:rPr>
              <a:t>£</a:t>
            </a:r>
            <a:r>
              <a:rPr lang="en-US" altLang="en-US" sz="2400" dirty="0">
                <a:solidFill>
                  <a:schemeClr val="bg1"/>
                </a:solidFill>
              </a:rPr>
              <a:t>400,000 (really wants NAML showing)</a:t>
            </a:r>
          </a:p>
          <a:p>
            <a:pPr lvl="1" eaLnBrk="1" hangingPunct="1">
              <a:buFont typeface="Arial" pitchFamily="34" charset="0"/>
              <a:buNone/>
            </a:pPr>
            <a:endParaRPr lang="en-US" altLang="en-US" sz="2400" dirty="0"/>
          </a:p>
          <a:p>
            <a:pPr lvl="1" eaLnBrk="1" hangingPunct="1"/>
            <a:endParaRPr lang="en-US" altLang="en-US" sz="2400" dirty="0"/>
          </a:p>
          <a:p>
            <a:pPr eaLnBrk="1" hangingPunct="1"/>
            <a:endParaRPr lang="en-US" altLang="en-US" sz="2400" dirty="0"/>
          </a:p>
        </p:txBody>
      </p:sp>
      <p:pic>
        <p:nvPicPr>
          <p:cNvPr id="5" name="Picture 4" descr="Artist, Brush, Colors, Rainbow, Roygbiv, Paint, Canva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52400"/>
            <a:ext cx="1882422" cy="1360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1973951"/>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6536</Words>
  <Application>Microsoft Office PowerPoint</Application>
  <PresentationFormat>On-screen Show (4:3)</PresentationFormat>
  <Paragraphs>400</Paragraphs>
  <Slides>34</Slides>
  <Notes>34</Notes>
  <HiddenSlides>1</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34</vt:i4>
      </vt:variant>
    </vt:vector>
  </HeadingPairs>
  <TitlesOfParts>
    <vt:vector size="46" baseType="lpstr">
      <vt:lpstr>Arial</vt:lpstr>
      <vt:lpstr>Arial Black</vt:lpstr>
      <vt:lpstr>Calibri</vt:lpstr>
      <vt:lpstr>Cambria</vt:lpstr>
      <vt:lpstr>Georgia</vt:lpstr>
      <vt:lpstr>Helvetica LT Std</vt:lpstr>
      <vt:lpstr>Helvetica LT Std Black</vt:lpstr>
      <vt:lpstr>Roboto</vt:lpstr>
      <vt:lpstr>Roboto Slab</vt:lpstr>
      <vt:lpstr>Times New Roman</vt:lpstr>
      <vt:lpstr>Office Theme</vt:lpstr>
      <vt:lpstr>Conception personnalisée</vt:lpstr>
      <vt:lpstr>The Art Case</vt:lpstr>
      <vt:lpstr>PowerPoint Presentation</vt:lpstr>
      <vt:lpstr>PowerPoint Presentation</vt:lpstr>
      <vt:lpstr>The Art Case</vt:lpstr>
      <vt:lpstr>PowerPoint Presentation</vt:lpstr>
      <vt:lpstr>PowerPoint Presentation</vt:lpstr>
      <vt:lpstr>Conflicting Preferences</vt:lpstr>
      <vt:lpstr>Basic elements of a bargaining process</vt:lpstr>
      <vt:lpstr>Debrief: The Art Case</vt:lpstr>
      <vt:lpstr>Debrief: The Art Case</vt:lpstr>
      <vt:lpstr>The Art Case:  Bargaining Zone </vt:lpstr>
      <vt:lpstr>Your results: The Art Case</vt:lpstr>
      <vt:lpstr>Your results</vt:lpstr>
      <vt:lpstr>Did you make the first offer?</vt:lpstr>
      <vt:lpstr>Effect of the First Offer in Bargaining Situations?</vt:lpstr>
      <vt:lpstr>Anchoring (Tversky &amp; Kahneman, 1974) </vt:lpstr>
      <vt:lpstr>When strong first offers work</vt:lpstr>
      <vt:lpstr>Legitimize Your Offers</vt:lpstr>
      <vt:lpstr>PowerPoint Presentation</vt:lpstr>
      <vt:lpstr>PowerPoint Presentation</vt:lpstr>
      <vt:lpstr>How can you neutralize an illegitimate            offer from your counterpart?</vt:lpstr>
      <vt:lpstr>How can you neutralize an illegitimate            offer from your counterpart?</vt:lpstr>
      <vt:lpstr>Beware Chilling Effects</vt:lpstr>
      <vt:lpstr>When else should you not make  an aggressive first offer?</vt:lpstr>
      <vt:lpstr>When else should you not make  an aggressive first offer?</vt:lpstr>
      <vt:lpstr>First offer vs. First mover</vt:lpstr>
      <vt:lpstr>Alternatives or Aspirations?</vt:lpstr>
      <vt:lpstr>Alternatives or Aspirations?</vt:lpstr>
      <vt:lpstr>Who feels like they should have gotten  a better price in the Art Case?</vt:lpstr>
      <vt:lpstr>Both BATNAs matter</vt:lpstr>
      <vt:lpstr>Should you reveal your BATNA  to your counterpart?</vt:lpstr>
      <vt:lpstr>Should you reveal your BATNA  to your counterpart?</vt:lpstr>
      <vt:lpstr>Take-Homes: Claiming Value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Framing Gladiator</dc:title>
  <dc:creator>Eric Uhlmann</dc:creator>
  <cp:lastModifiedBy>Horacio Falcao</cp:lastModifiedBy>
  <cp:revision>165</cp:revision>
  <dcterms:created xsi:type="dcterms:W3CDTF">2016-02-14T09:46:09Z</dcterms:created>
  <dcterms:modified xsi:type="dcterms:W3CDTF">2024-06-15T09:37:32Z</dcterms:modified>
</cp:coreProperties>
</file>